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13"/>
  </p:notesMasterIdLst>
  <p:sldIdLst>
    <p:sldId id="306" r:id="rId5"/>
    <p:sldId id="314" r:id="rId6"/>
    <p:sldId id="315" r:id="rId7"/>
    <p:sldId id="316" r:id="rId8"/>
    <p:sldId id="318" r:id="rId9"/>
    <p:sldId id="319" r:id="rId10"/>
    <p:sldId id="317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E96DA4-2F03-452F-8CA6-C4B7B313576D}" v="147" dt="2025-06-12T17:44:15.7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4967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l Howard" userId="ebdb36a67e0b44e8" providerId="LiveId" clId="{3FE96DA4-2F03-452F-8CA6-C4B7B313576D}"/>
    <pc:docChg chg="undo custSel addSld delSld modSld sldOrd">
      <pc:chgData name="Marcell Howard" userId="ebdb36a67e0b44e8" providerId="LiveId" clId="{3FE96DA4-2F03-452F-8CA6-C4B7B313576D}" dt="2025-08-16T19:32:15.548" v="2684" actId="20577"/>
      <pc:docMkLst>
        <pc:docMk/>
      </pc:docMkLst>
      <pc:sldChg chg="del">
        <pc:chgData name="Marcell Howard" userId="ebdb36a67e0b44e8" providerId="LiveId" clId="{3FE96DA4-2F03-452F-8CA6-C4B7B313576D}" dt="2024-01-19T18:27:10.483" v="355" actId="47"/>
        <pc:sldMkLst>
          <pc:docMk/>
          <pc:sldMk cId="3159288639" sldId="303"/>
        </pc:sldMkLst>
      </pc:sldChg>
      <pc:sldChg chg="del">
        <pc:chgData name="Marcell Howard" userId="ebdb36a67e0b44e8" providerId="LiveId" clId="{3FE96DA4-2F03-452F-8CA6-C4B7B313576D}" dt="2024-01-19T18:27:11.234" v="356" actId="47"/>
        <pc:sldMkLst>
          <pc:docMk/>
          <pc:sldMk cId="3124766000" sldId="304"/>
        </pc:sldMkLst>
      </pc:sldChg>
      <pc:sldChg chg="del">
        <pc:chgData name="Marcell Howard" userId="ebdb36a67e0b44e8" providerId="LiveId" clId="{3FE96DA4-2F03-452F-8CA6-C4B7B313576D}" dt="2024-01-19T18:27:12.403" v="357" actId="47"/>
        <pc:sldMkLst>
          <pc:docMk/>
          <pc:sldMk cId="1403455250" sldId="305"/>
        </pc:sldMkLst>
      </pc:sldChg>
      <pc:sldChg chg="modSp mod">
        <pc:chgData name="Marcell Howard" userId="ebdb36a67e0b44e8" providerId="LiveId" clId="{3FE96DA4-2F03-452F-8CA6-C4B7B313576D}" dt="2025-06-11T23:08:26.113" v="2563" actId="20577"/>
        <pc:sldMkLst>
          <pc:docMk/>
          <pc:sldMk cId="114769864" sldId="306"/>
        </pc:sldMkLst>
      </pc:sldChg>
      <pc:sldChg chg="del">
        <pc:chgData name="Marcell Howard" userId="ebdb36a67e0b44e8" providerId="LiveId" clId="{3FE96DA4-2F03-452F-8CA6-C4B7B313576D}" dt="2024-01-19T18:28:03.988" v="403" actId="47"/>
        <pc:sldMkLst>
          <pc:docMk/>
          <pc:sldMk cId="2227882511" sldId="309"/>
        </pc:sldMkLst>
      </pc:sldChg>
      <pc:sldChg chg="del">
        <pc:chgData name="Marcell Howard" userId="ebdb36a67e0b44e8" providerId="LiveId" clId="{3FE96DA4-2F03-452F-8CA6-C4B7B313576D}" dt="2024-01-19T18:55:13.662" v="688" actId="47"/>
        <pc:sldMkLst>
          <pc:docMk/>
          <pc:sldMk cId="3584772686" sldId="311"/>
        </pc:sldMkLst>
      </pc:sldChg>
      <pc:sldChg chg="modSp mod">
        <pc:chgData name="Marcell Howard" userId="ebdb36a67e0b44e8" providerId="LiveId" clId="{3FE96DA4-2F03-452F-8CA6-C4B7B313576D}" dt="2025-08-16T19:32:15.548" v="2684" actId="20577"/>
        <pc:sldMkLst>
          <pc:docMk/>
          <pc:sldMk cId="927313156" sldId="312"/>
        </pc:sldMkLst>
        <pc:spChg chg="mod">
          <ac:chgData name="Marcell Howard" userId="ebdb36a67e0b44e8" providerId="LiveId" clId="{3FE96DA4-2F03-452F-8CA6-C4B7B313576D}" dt="2025-08-16T19:32:15.548" v="2684" actId="20577"/>
          <ac:spMkLst>
            <pc:docMk/>
            <pc:sldMk cId="927313156" sldId="312"/>
            <ac:spMk id="7" creationId="{42AF1107-8D35-4E35-93C7-D3640946F742}"/>
          </ac:spMkLst>
        </pc:spChg>
      </pc:sldChg>
      <pc:sldChg chg="delSp modSp mod ord">
        <pc:chgData name="Marcell Howard" userId="ebdb36a67e0b44e8" providerId="LiveId" clId="{3FE96DA4-2F03-452F-8CA6-C4B7B313576D}" dt="2025-06-11T23:08:36.216" v="2571" actId="20577"/>
        <pc:sldMkLst>
          <pc:docMk/>
          <pc:sldMk cId="908300840" sldId="314"/>
        </pc:sldMkLst>
      </pc:sldChg>
      <pc:sldChg chg="delSp modSp new mod modAnim">
        <pc:chgData name="Marcell Howard" userId="ebdb36a67e0b44e8" providerId="LiveId" clId="{3FE96DA4-2F03-452F-8CA6-C4B7B313576D}" dt="2025-06-11T23:15:25.783" v="2603"/>
        <pc:sldMkLst>
          <pc:docMk/>
          <pc:sldMk cId="1218014515" sldId="315"/>
        </pc:sldMkLst>
      </pc:sldChg>
      <pc:sldChg chg="delSp modSp new mod modAnim">
        <pc:chgData name="Marcell Howard" userId="ebdb36a67e0b44e8" providerId="LiveId" clId="{3FE96DA4-2F03-452F-8CA6-C4B7B313576D}" dt="2025-06-11T23:15:55.487" v="2607"/>
        <pc:sldMkLst>
          <pc:docMk/>
          <pc:sldMk cId="3998495189" sldId="316"/>
        </pc:sldMkLst>
      </pc:sldChg>
      <pc:sldChg chg="delSp modSp new mod modAnim">
        <pc:chgData name="Marcell Howard" userId="ebdb36a67e0b44e8" providerId="LiveId" clId="{3FE96DA4-2F03-452F-8CA6-C4B7B313576D}" dt="2025-06-03T07:24:15.964" v="1779"/>
        <pc:sldMkLst>
          <pc:docMk/>
          <pc:sldMk cId="3153804897" sldId="317"/>
        </pc:sldMkLst>
      </pc:sldChg>
      <pc:sldChg chg="delSp modSp new mod ord modAnim">
        <pc:chgData name="Marcell Howard" userId="ebdb36a67e0b44e8" providerId="LiveId" clId="{3FE96DA4-2F03-452F-8CA6-C4B7B313576D}" dt="2025-06-12T17:44:15.767" v="2662"/>
        <pc:sldMkLst>
          <pc:docMk/>
          <pc:sldMk cId="31255845" sldId="318"/>
        </pc:sldMkLst>
      </pc:sldChg>
      <pc:sldChg chg="delSp modSp new mod modAnim">
        <pc:chgData name="Marcell Howard" userId="ebdb36a67e0b44e8" providerId="LiveId" clId="{3FE96DA4-2F03-452F-8CA6-C4B7B313576D}" dt="2025-06-11T23:14:49.129" v="2599"/>
        <pc:sldMkLst>
          <pc:docMk/>
          <pc:sldMk cId="3086781186" sldId="3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8/16/2025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anchor="b"/>
          <a:lstStyle>
            <a:lvl1pPr algn="l">
              <a:defRPr sz="5400" b="0" i="0" cap="none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anchor="b"/>
          <a:lstStyle>
            <a:lvl1pPr algn="r">
              <a:defRPr sz="48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Graphic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anchor="b"/>
          <a:lstStyle>
            <a:lvl1pPr algn="l">
              <a:defRPr sz="54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1" name="Graphic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anchor="b"/>
          <a:lstStyle>
            <a:lvl1pPr algn="r">
              <a:defRPr sz="6000" b="1" cap="all" spc="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/>
          <a:lstStyle>
            <a:lvl1pPr marL="0" indent="0">
              <a:lnSpc>
                <a:spcPct val="110000"/>
              </a:lnSpc>
              <a:buNone/>
              <a:defRPr sz="2000"/>
            </a:lvl1pPr>
            <a:lvl2pPr marL="228600">
              <a:defRPr sz="1800"/>
            </a:lvl2pPr>
            <a:lvl3pPr marL="457200">
              <a:defRPr sz="1600"/>
            </a:lvl3pPr>
            <a:lvl4pPr marL="685800"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9" name="Graphic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Graphic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Graphic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/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anchor="ctr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/>
          <a:lstStyle>
            <a:lvl1pPr>
              <a:defRPr sz="54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Graphic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Graphic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raphic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7479792" cy="2843784"/>
          </a:xfrm>
        </p:spPr>
        <p:txBody>
          <a:bodyPr/>
          <a:lstStyle/>
          <a:p>
            <a:r>
              <a:rPr lang="en-US" sz="5400" spc="400" dirty="0">
                <a:solidFill>
                  <a:schemeClr val="bg1"/>
                </a:solidFill>
                <a:latin typeface="LM Roman 12" panose="00000500000000000000" pitchFamily="50" charset="0"/>
              </a:rPr>
              <a:t>So you want to publish a paper?</a:t>
            </a:r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LM Roman 12" panose="00000500000000000000" pitchFamily="50" charset="0"/>
              </a:rPr>
              <a:t>Marcell Howard</a:t>
            </a:r>
          </a:p>
          <a:p>
            <a:r>
              <a:rPr lang="en-US" dirty="0">
                <a:latin typeface="LM Roman 12" panose="00000500000000000000" pitchFamily="50" charset="0"/>
              </a:rPr>
              <a:t>Astro Snacks</a:t>
            </a:r>
          </a:p>
          <a:p>
            <a:r>
              <a:rPr lang="en-US" sz="2000" dirty="0">
                <a:solidFill>
                  <a:schemeClr val="bg1"/>
                </a:solidFill>
                <a:latin typeface="LM Roman 12" panose="00000500000000000000" pitchFamily="50" charset="0"/>
              </a:rPr>
              <a:t>6/12/2025</a:t>
            </a:r>
          </a:p>
          <a:p>
            <a:endParaRPr lang="en-US" dirty="0">
              <a:latin typeface="LM Roman 12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632-1045-8A47-C6A1-230A86E5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cap="all" spc="400" dirty="0">
                <a:solidFill>
                  <a:schemeClr val="bg1"/>
                </a:solidFill>
                <a:latin typeface="LM Roman 12" panose="00000500000000000000" pitchFamily="50" charset="0"/>
              </a:rPr>
              <a:t>Quick background</a:t>
            </a:r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8981C-E48A-62B8-19FF-A4FFA8017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187574"/>
            <a:ext cx="10771632" cy="4351338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LM Roman 12" panose="00000500000000000000" pitchFamily="50" charset="0"/>
            </a:endParaRPr>
          </a:p>
          <a:p>
            <a:r>
              <a:rPr lang="en-US" dirty="0">
                <a:latin typeface="LM Roman 12" panose="00000500000000000000" pitchFamily="50" charset="0"/>
              </a:rPr>
              <a:t>4 Papers</a:t>
            </a:r>
          </a:p>
          <a:p>
            <a:pPr lvl="1"/>
            <a:r>
              <a:rPr lang="en-US" dirty="0">
                <a:latin typeface="LM Roman 12" panose="00000500000000000000" pitchFamily="50" charset="0"/>
              </a:rPr>
              <a:t>3 Journal Publications</a:t>
            </a:r>
          </a:p>
          <a:p>
            <a:pPr lvl="1"/>
            <a:r>
              <a:rPr lang="en-US" dirty="0">
                <a:latin typeface="LM Roman 12" panose="00000500000000000000" pitchFamily="50" charset="0"/>
              </a:rPr>
              <a:t>1 Pre-print to be re-submitted</a:t>
            </a:r>
          </a:p>
          <a:p>
            <a:endParaRPr lang="en-US" dirty="0">
              <a:latin typeface="LM Roman 12" panose="00000500000000000000" pitchFamily="50" charset="0"/>
            </a:endParaRPr>
          </a:p>
          <a:p>
            <a:r>
              <a:rPr lang="en-US" dirty="0">
                <a:latin typeface="LM Roman 12" panose="00000500000000000000" pitchFamily="50" charset="0"/>
              </a:rPr>
              <a:t>Peter Koehler Fellowship</a:t>
            </a:r>
          </a:p>
          <a:p>
            <a:pPr lvl="1"/>
            <a:r>
              <a:rPr lang="en-US" dirty="0">
                <a:latin typeface="LM Roman 12" panose="00000500000000000000" pitchFamily="50" charset="0"/>
              </a:rPr>
              <a:t>Excellence in teaching and research</a:t>
            </a:r>
          </a:p>
          <a:p>
            <a:pPr lvl="1"/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7C989-1E7A-4D61-9045-D1D8F3059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00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A92C-4710-2BEF-7B17-B961E712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68" y="183514"/>
            <a:ext cx="1077163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LM Roman 12" panose="00000500000000000000" pitchFamily="50" charset="0"/>
              </a:rPr>
              <a:t>General paper-writing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49716-BF7D-2B66-2EE8-D04C38F5C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697672"/>
            <a:ext cx="10771632" cy="479520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LM Roman 12" panose="00000500000000000000" pitchFamily="50" charset="0"/>
              </a:rPr>
              <a:t>Liking/caring about your topic will make it a lot easier to write</a:t>
            </a:r>
          </a:p>
          <a:p>
            <a:endParaRPr lang="en-US" dirty="0">
              <a:latin typeface="LM Roman 12" panose="00000500000000000000" pitchFamily="50" charset="0"/>
            </a:endParaRPr>
          </a:p>
          <a:p>
            <a:r>
              <a:rPr lang="en-US" dirty="0">
                <a:latin typeface="LM Roman 12" panose="00000500000000000000" pitchFamily="50" charset="0"/>
              </a:rPr>
              <a:t>Keep very detailed notes</a:t>
            </a:r>
          </a:p>
          <a:p>
            <a:pPr lvl="1"/>
            <a:r>
              <a:rPr lang="en-US" dirty="0">
                <a:latin typeface="LM Roman 12" panose="00000500000000000000" pitchFamily="50" charset="0"/>
              </a:rPr>
              <a:t>If writing and deriving equations, type them up and include exposition and explanations connecting the different equations</a:t>
            </a:r>
          </a:p>
          <a:p>
            <a:pPr lvl="1"/>
            <a:r>
              <a:rPr lang="en-US" dirty="0">
                <a:latin typeface="LM Roman 12" panose="00000500000000000000" pitchFamily="50" charset="0"/>
              </a:rPr>
              <a:t>If writing code, keep detailed comments</a:t>
            </a:r>
          </a:p>
          <a:p>
            <a:pPr lvl="1"/>
            <a:endParaRPr lang="en-US" dirty="0">
              <a:latin typeface="LM Roman 12" panose="00000500000000000000" pitchFamily="50" charset="0"/>
            </a:endParaRPr>
          </a:p>
          <a:p>
            <a:r>
              <a:rPr lang="en-US" dirty="0">
                <a:latin typeface="LM Roman 12" panose="00000500000000000000" pitchFamily="50" charset="0"/>
              </a:rPr>
              <a:t>Find your space</a:t>
            </a:r>
          </a:p>
          <a:p>
            <a:endParaRPr lang="en-US" dirty="0">
              <a:latin typeface="LM Roman 12" panose="00000500000000000000" pitchFamily="50" charset="0"/>
            </a:endParaRPr>
          </a:p>
          <a:p>
            <a:r>
              <a:rPr lang="en-US" dirty="0">
                <a:latin typeface="LM Roman 12" panose="00000500000000000000" pitchFamily="50" charset="0"/>
              </a:rPr>
              <a:t>Send your paper to people you trust</a:t>
            </a:r>
          </a:p>
          <a:p>
            <a:pPr lvl="1"/>
            <a:r>
              <a:rPr lang="en-US" dirty="0">
                <a:latin typeface="LM Roman 12" panose="00000500000000000000" pitchFamily="50" charset="0"/>
              </a:rPr>
              <a:t>Put them in your acknowledgement section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D4AE92-774F-80E0-B75F-24E3E84D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01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62850-3664-10F9-A4D9-F4442B49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36525"/>
            <a:ext cx="10771632" cy="1325563"/>
          </a:xfrm>
        </p:spPr>
        <p:txBody>
          <a:bodyPr/>
          <a:lstStyle/>
          <a:p>
            <a:pPr algn="ctr"/>
            <a:r>
              <a:rPr lang="en-US" dirty="0">
                <a:latin typeface="LM Roman 12" panose="00000500000000000000" pitchFamily="50" charset="0"/>
              </a:rPr>
              <a:t>General tips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4BAEB-8ED9-0F78-0CBE-3D1FA2DF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391920"/>
            <a:ext cx="10771632" cy="496443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LM Roman 12" panose="00000500000000000000" pitchFamily="50" charset="0"/>
              </a:rPr>
              <a:t>Write the introduction</a:t>
            </a:r>
          </a:p>
          <a:p>
            <a:pPr lvl="1"/>
            <a:r>
              <a:rPr lang="en-US" dirty="0">
                <a:latin typeface="LM Roman 12" panose="00000500000000000000" pitchFamily="50" charset="0"/>
              </a:rPr>
              <a:t>You learn more about the field</a:t>
            </a:r>
          </a:p>
          <a:p>
            <a:pPr lvl="2"/>
            <a:r>
              <a:rPr lang="en-US" dirty="0">
                <a:latin typeface="LM Roman 12" panose="00000500000000000000" pitchFamily="50" charset="0"/>
              </a:rPr>
              <a:t>You come off as being “knowledgeable” when you’re giving talks ;)</a:t>
            </a:r>
          </a:p>
          <a:p>
            <a:pPr lvl="1"/>
            <a:r>
              <a:rPr lang="en-US" dirty="0">
                <a:latin typeface="LM Roman 12" panose="00000500000000000000" pitchFamily="50" charset="0"/>
              </a:rPr>
              <a:t>Upside down pyramid</a:t>
            </a:r>
          </a:p>
          <a:p>
            <a:endParaRPr lang="en-US" dirty="0">
              <a:latin typeface="LM Roman 12" panose="00000500000000000000" pitchFamily="50" charset="0"/>
            </a:endParaRPr>
          </a:p>
          <a:p>
            <a:r>
              <a:rPr lang="en-US" dirty="0">
                <a:latin typeface="LM Roman 12" panose="00000500000000000000" pitchFamily="50" charset="0"/>
              </a:rPr>
              <a:t>Try to keep a good citation to paper length ratio</a:t>
            </a:r>
          </a:p>
          <a:p>
            <a:endParaRPr lang="en-US" dirty="0">
              <a:latin typeface="LM Roman 12" panose="00000500000000000000" pitchFamily="50" charset="0"/>
            </a:endParaRPr>
          </a:p>
          <a:p>
            <a:r>
              <a:rPr lang="en-US" dirty="0">
                <a:latin typeface="LM Roman 12" panose="00000500000000000000" pitchFamily="50" charset="0"/>
              </a:rPr>
              <a:t>Don’t forget to put funding acknowledgements!</a:t>
            </a:r>
          </a:p>
          <a:p>
            <a:endParaRPr lang="en-US" dirty="0">
              <a:latin typeface="LM Roman 12" panose="00000500000000000000" pitchFamily="50" charset="0"/>
            </a:endParaRPr>
          </a:p>
          <a:p>
            <a:r>
              <a:rPr lang="en-US" dirty="0">
                <a:latin typeface="LM Roman 12" panose="00000500000000000000" pitchFamily="50" charset="0"/>
              </a:rPr>
              <a:t>Make use of footnotes!</a:t>
            </a:r>
          </a:p>
          <a:p>
            <a:pPr lvl="1"/>
            <a:r>
              <a:rPr lang="en-US" dirty="0">
                <a:latin typeface="LM Roman 12" panose="00000500000000000000" pitchFamily="50" charset="0"/>
              </a:rPr>
              <a:t>Journal dependent</a:t>
            </a:r>
          </a:p>
          <a:p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3C08D-D78D-D3E1-3BDA-1B64CA35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49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A382-6A24-7236-E093-468B0794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23521"/>
            <a:ext cx="10771632" cy="1325563"/>
          </a:xfrm>
        </p:spPr>
        <p:txBody>
          <a:bodyPr/>
          <a:lstStyle/>
          <a:p>
            <a:pPr algn="ctr"/>
            <a:r>
              <a:rPr lang="en-US" dirty="0">
                <a:latin typeface="LM Roman 12" panose="00000500000000000000" pitchFamily="50" charset="0"/>
              </a:rPr>
              <a:t>Writing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15AF-80BB-EC95-28DE-FBC1EA3A9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548290"/>
            <a:ext cx="10771632" cy="517318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LM Roman 12" panose="00000500000000000000" pitchFamily="50" charset="0"/>
              </a:rPr>
              <a:t>Try not to reuse the same word (besides words like “the”, “a”, etc.) in the same paragraph</a:t>
            </a:r>
          </a:p>
          <a:p>
            <a:pPr lvl="1"/>
            <a:r>
              <a:rPr lang="en-US" dirty="0">
                <a:latin typeface="LM Roman 12" panose="00000500000000000000" pitchFamily="50" charset="0"/>
              </a:rPr>
              <a:t>Even then, try to vary their place in each sentence</a:t>
            </a:r>
          </a:p>
          <a:p>
            <a:endParaRPr lang="en-US" dirty="0">
              <a:latin typeface="LM Roman 12" panose="00000500000000000000" pitchFamily="50" charset="0"/>
            </a:endParaRPr>
          </a:p>
          <a:p>
            <a:r>
              <a:rPr lang="en-US" dirty="0">
                <a:latin typeface="LM Roman 12" panose="00000500000000000000" pitchFamily="50" charset="0"/>
              </a:rPr>
              <a:t>Watch those run-on sentences. Sometimes you just got to end the sentence</a:t>
            </a:r>
          </a:p>
          <a:p>
            <a:endParaRPr lang="en-US" dirty="0">
              <a:latin typeface="LM Roman 12" panose="00000500000000000000" pitchFamily="50" charset="0"/>
            </a:endParaRPr>
          </a:p>
          <a:p>
            <a:r>
              <a:rPr lang="en-US" dirty="0">
                <a:latin typeface="LM Roman 12" panose="00000500000000000000" pitchFamily="50" charset="0"/>
              </a:rPr>
              <a:t>Depending on the journal, you can emphasize things in either bold or italics if you want to highlight a point</a:t>
            </a:r>
          </a:p>
          <a:p>
            <a:endParaRPr lang="en-US" dirty="0">
              <a:latin typeface="LM Roman 12" panose="00000500000000000000" pitchFamily="50" charset="0"/>
            </a:endParaRPr>
          </a:p>
          <a:p>
            <a:r>
              <a:rPr lang="en-US" dirty="0">
                <a:latin typeface="LM Roman 12" panose="00000500000000000000" pitchFamily="50" charset="0"/>
              </a:rPr>
              <a:t>Minimize number of acronyms in title and abstract</a:t>
            </a:r>
          </a:p>
          <a:p>
            <a:pPr lvl="1"/>
            <a:r>
              <a:rPr lang="en-US" dirty="0">
                <a:latin typeface="LM Roman 12" panose="00000500000000000000" pitchFamily="50" charset="0"/>
              </a:rPr>
              <a:t>Only introduce acronyms you plan on using in </a:t>
            </a:r>
            <a:r>
              <a:rPr lang="en-US" i="1" dirty="0">
                <a:latin typeface="LM Roman 12" panose="00000500000000000000" pitchFamily="50" charset="0"/>
              </a:rPr>
              <a:t>that </a:t>
            </a:r>
            <a:r>
              <a:rPr lang="en-US" dirty="0">
                <a:latin typeface="LM Roman 12" panose="00000500000000000000" pitchFamily="50" charset="0"/>
              </a:rPr>
              <a:t>text</a:t>
            </a:r>
          </a:p>
          <a:p>
            <a:endParaRPr lang="en-US" dirty="0">
              <a:latin typeface="LM Roman 12" panose="00000500000000000000" pitchFamily="50" charset="0"/>
            </a:endParaRPr>
          </a:p>
          <a:p>
            <a:pPr marL="0" indent="0">
              <a:buNone/>
            </a:pPr>
            <a:endParaRPr lang="en-US" dirty="0">
              <a:latin typeface="LM Roman 12" panose="00000500000000000000" pitchFamily="50" charset="0"/>
            </a:endParaRPr>
          </a:p>
          <a:p>
            <a:endParaRPr lang="en-US" dirty="0">
              <a:latin typeface="LM Roman 12" panose="00000500000000000000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36660-2FCF-45DB-6A07-04A611E0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57AC-443A-DB9C-1E34-34C045D3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LM Roman 12" panose="00000500000000000000" pitchFamily="50" charset="0"/>
              </a:rPr>
              <a:t>Submitting to </a:t>
            </a:r>
            <a:r>
              <a:rPr lang="en-US" dirty="0" err="1">
                <a:latin typeface="LM Roman 12" panose="00000500000000000000" pitchFamily="50" charset="0"/>
              </a:rPr>
              <a:t>arxiv</a:t>
            </a:r>
            <a:r>
              <a:rPr lang="en-US" dirty="0">
                <a:latin typeface="LM Roman 12" panose="00000500000000000000" pitchFamily="50" charset="0"/>
              </a:rPr>
              <a:t> and a journal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F1AF-9BF2-66F2-5902-7A906FD2A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895850"/>
          </a:xfrm>
        </p:spPr>
        <p:txBody>
          <a:bodyPr/>
          <a:lstStyle/>
          <a:p>
            <a:r>
              <a:rPr lang="en-US" dirty="0">
                <a:latin typeface="LM Roman 12" panose="00000500000000000000" pitchFamily="50" charset="0"/>
              </a:rPr>
              <a:t>Submit your paper to the </a:t>
            </a:r>
            <a:r>
              <a:rPr lang="en-US" dirty="0" err="1">
                <a:latin typeface="LM Roman 12" panose="00000500000000000000" pitchFamily="50" charset="0"/>
              </a:rPr>
              <a:t>arXiv</a:t>
            </a:r>
            <a:r>
              <a:rPr lang="en-US" dirty="0">
                <a:latin typeface="LM Roman 12" panose="00000500000000000000" pitchFamily="50" charset="0"/>
              </a:rPr>
              <a:t>!</a:t>
            </a:r>
          </a:p>
          <a:p>
            <a:pPr lvl="1"/>
            <a:r>
              <a:rPr lang="en-US" dirty="0">
                <a:latin typeface="LM Roman 12" panose="00000500000000000000" pitchFamily="50" charset="0"/>
              </a:rPr>
              <a:t>You need an endorsement to submit to a particular category</a:t>
            </a:r>
          </a:p>
          <a:p>
            <a:pPr lvl="1"/>
            <a:r>
              <a:rPr lang="en-US" dirty="0">
                <a:latin typeface="LM Roman 12" panose="00000500000000000000" pitchFamily="50" charset="0"/>
              </a:rPr>
              <a:t>You should have a conversation with your collaborators about whether to submit to </a:t>
            </a:r>
            <a:r>
              <a:rPr lang="en-US" dirty="0" err="1">
                <a:latin typeface="LM Roman 12" panose="00000500000000000000" pitchFamily="50" charset="0"/>
              </a:rPr>
              <a:t>arXiv</a:t>
            </a:r>
            <a:r>
              <a:rPr lang="en-US" dirty="0">
                <a:latin typeface="LM Roman 12" panose="00000500000000000000" pitchFamily="50" charset="0"/>
              </a:rPr>
              <a:t> first or the journal first</a:t>
            </a:r>
          </a:p>
          <a:p>
            <a:pPr lvl="2"/>
            <a:r>
              <a:rPr lang="en-US" dirty="0">
                <a:latin typeface="LM Roman 12" panose="00000500000000000000" pitchFamily="50" charset="0"/>
              </a:rPr>
              <a:t>Some journals require an </a:t>
            </a:r>
            <a:r>
              <a:rPr lang="en-US" dirty="0" err="1">
                <a:latin typeface="LM Roman 12" panose="00000500000000000000" pitchFamily="50" charset="0"/>
              </a:rPr>
              <a:t>arXiv</a:t>
            </a:r>
            <a:r>
              <a:rPr lang="en-US" dirty="0">
                <a:latin typeface="LM Roman 12" panose="00000500000000000000" pitchFamily="50" charset="0"/>
              </a:rPr>
              <a:t> pre-print number for submission</a:t>
            </a:r>
          </a:p>
          <a:p>
            <a:endParaRPr lang="en-US" dirty="0">
              <a:latin typeface="LM Roman 12" panose="00000500000000000000" pitchFamily="50" charset="0"/>
            </a:endParaRPr>
          </a:p>
          <a:p>
            <a:r>
              <a:rPr lang="en-US" dirty="0">
                <a:latin typeface="LM Roman 12" panose="00000500000000000000" pitchFamily="50" charset="0"/>
              </a:rPr>
              <a:t>Be mindful to which journals you submit your papers</a:t>
            </a:r>
          </a:p>
          <a:p>
            <a:pPr lvl="1"/>
            <a:r>
              <a:rPr lang="en-US" dirty="0">
                <a:latin typeface="LM Roman 12" panose="00000500000000000000" pitchFamily="50" charset="0"/>
              </a:rPr>
              <a:t>Different journals carry different prestige (impact factor)</a:t>
            </a:r>
          </a:p>
          <a:p>
            <a:pPr lvl="1"/>
            <a:r>
              <a:rPr lang="en-US" dirty="0">
                <a:latin typeface="LM Roman 12" panose="00000500000000000000" pitchFamily="50" charset="0"/>
              </a:rPr>
              <a:t>Publication charges (usually 1000’s of dollars)</a:t>
            </a:r>
          </a:p>
          <a:p>
            <a:pPr lvl="2"/>
            <a:r>
              <a:rPr lang="en-US" dirty="0">
                <a:latin typeface="LM Roman 12" panose="00000500000000000000" pitchFamily="50" charset="0"/>
              </a:rPr>
              <a:t>Some journals charge for figures (number of figures, color etc.)</a:t>
            </a:r>
          </a:p>
          <a:p>
            <a:pPr lvl="1"/>
            <a:r>
              <a:rPr lang="en-US" dirty="0">
                <a:latin typeface="LM Roman 12" panose="00000500000000000000" pitchFamily="50" charset="0"/>
              </a:rPr>
              <a:t>Beware of the predatory journals out there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394926-09A1-F93F-C0A5-1FCD047C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78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97F5-6B94-33FE-6608-3761A612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LM Roman 12" panose="00000500000000000000" pitchFamily="50" charset="0"/>
              </a:rPr>
              <a:t>Reviewer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DC58F-DFCC-A084-38EB-09D9C2BCD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2364105"/>
            <a:ext cx="10771632" cy="4351338"/>
          </a:xfrm>
        </p:spPr>
        <p:txBody>
          <a:bodyPr/>
          <a:lstStyle/>
          <a:p>
            <a:r>
              <a:rPr lang="en-US" dirty="0">
                <a:latin typeface="LM Roman 12" panose="00000500000000000000" pitchFamily="50" charset="0"/>
              </a:rPr>
              <a:t>Be charitable to the reviewer</a:t>
            </a:r>
          </a:p>
          <a:p>
            <a:endParaRPr lang="en-US" dirty="0">
              <a:latin typeface="LM Roman 12" panose="00000500000000000000" pitchFamily="50" charset="0"/>
            </a:endParaRPr>
          </a:p>
          <a:p>
            <a:r>
              <a:rPr lang="en-US" dirty="0">
                <a:latin typeface="LM Roman 12" panose="00000500000000000000" pitchFamily="50" charset="0"/>
              </a:rPr>
              <a:t>Assume any questions the reviewer had or things about your paper they didn’t understand are issues that the broader community will have</a:t>
            </a:r>
          </a:p>
          <a:p>
            <a:endParaRPr lang="en-US" dirty="0">
              <a:latin typeface="LM Roman 12" panose="00000500000000000000" pitchFamily="50" charset="0"/>
            </a:endParaRPr>
          </a:p>
          <a:p>
            <a:r>
              <a:rPr lang="en-US" dirty="0">
                <a:latin typeface="LM Roman 12" panose="00000500000000000000" pitchFamily="50" charset="0"/>
              </a:rPr>
              <a:t>Make sure to point out exactly the place in the paper you made corrections (or explain why you didn’t)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DF933-96C7-AEB7-7EC7-DDC8DC2C7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0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Roman 12" panose="00000500000000000000" pitchFamily="50" charset="0"/>
              </a:rPr>
              <a:t>Thank you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DE8D546E-0F46-4CC0-B2B1-8B2430D0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660437" y="1767374"/>
            <a:ext cx="3108052" cy="388302"/>
          </a:xfrm>
        </p:spPr>
        <p:txBody>
          <a:bodyPr/>
          <a:lstStyle/>
          <a:p>
            <a:r>
              <a:rPr lang="en-US" dirty="0">
                <a:latin typeface="LM Roman 12" panose="00000500000000000000" pitchFamily="50" charset="0"/>
              </a:rPr>
              <a:t>So you want to write a paper</a:t>
            </a:r>
          </a:p>
        </p:txBody>
      </p:sp>
      <p:pic>
        <p:nvPicPr>
          <p:cNvPr id="9" name="Picture Placeholder 8" descr="mountains at sunset">
            <a:extLst>
              <a:ext uri="{FF2B5EF4-FFF2-40B4-BE49-F238E27FC236}">
                <a16:creationId xmlns:a16="http://schemas.microsoft.com/office/drawing/2014/main" id="{C82DA925-978C-48A9-98AD-0653B7A3D2D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41" b="41"/>
          <a:stretch/>
        </p:blipFill>
        <p:spPr/>
      </p:pic>
      <p:pic>
        <p:nvPicPr>
          <p:cNvPr id="11" name="Picture Placeholder 10" descr="mountains at sunset">
            <a:extLst>
              <a:ext uri="{FF2B5EF4-FFF2-40B4-BE49-F238E27FC236}">
                <a16:creationId xmlns:a16="http://schemas.microsoft.com/office/drawing/2014/main" id="{E63B7C3F-04A4-43F6-881D-FA11061CBAF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347" b="347"/>
          <a:stretch/>
        </p:blipFill>
        <p:spPr/>
      </p:pic>
      <p:pic>
        <p:nvPicPr>
          <p:cNvPr id="15" name="Picture Placeholder 14" descr="mountains under near dusk sky">
            <a:extLst>
              <a:ext uri="{FF2B5EF4-FFF2-40B4-BE49-F238E27FC236}">
                <a16:creationId xmlns:a16="http://schemas.microsoft.com/office/drawing/2014/main" id="{3D15FDC1-74B5-4FD8-BD17-0E2502C411A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4"/>
          <a:srcRect l="16" r="16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2AF1107-8D35-4E35-93C7-D3640946F7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LM Roman 12" panose="00000500000000000000" pitchFamily="50" charset="0"/>
              </a:rPr>
              <a:t>Marcell Howard</a:t>
            </a:r>
          </a:p>
          <a:p>
            <a:r>
              <a:rPr lang="en-US" dirty="0">
                <a:latin typeface="LM Roman 12" panose="00000500000000000000" pitchFamily="50" charset="0"/>
              </a:rPr>
              <a:t>mah455</a:t>
            </a:r>
          </a:p>
          <a:p>
            <a:r>
              <a:rPr lang="en-US">
                <a:latin typeface="LM Roman 12" panose="00000500000000000000" pitchFamily="50" charset="0"/>
              </a:rPr>
              <a:t>mrhowardphd.</a:t>
            </a:r>
            <a:r>
              <a:rPr lang="en-US" dirty="0">
                <a:latin typeface="LM Roman 12" panose="00000500000000000000" pitchFamily="50" charset="0"/>
              </a:rPr>
              <a:t>github.io</a:t>
            </a:r>
          </a:p>
          <a:p>
            <a:endParaRPr lang="en-US" dirty="0">
              <a:latin typeface="LM Roman 12" panose="00000500000000000000" pitchFamily="50" charset="0"/>
            </a:endParaRPr>
          </a:p>
        </p:txBody>
      </p:sp>
      <p:pic>
        <p:nvPicPr>
          <p:cNvPr id="13" name="Picture Placeholder 12" descr="mountains under the night sky just before dawn">
            <a:extLst>
              <a:ext uri="{FF2B5EF4-FFF2-40B4-BE49-F238E27FC236}">
                <a16:creationId xmlns:a16="http://schemas.microsoft.com/office/drawing/2014/main" id="{E02C4914-F076-4415-9C5D-A9BDB6CC611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/>
          <a:srcRect t="108" b="108"/>
          <a:stretch/>
        </p:blipFill>
        <p:spPr/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" id="{D860ABA3-507A-4DC6-8D34-B6D2FE41A3BA}" vid="{BBA8DB39-4D39-4790-8D8A-7FB22E96343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64958658-F0F0-4C75-A3B7-276A0C8E9F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79E8A1-055A-4751-97E9-E6B1F9E212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D08CD0-82A3-4566-9B63-BB91B2D8976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{90D67F1E-1BD3-4225-AE83-289F93A3555E}tf89338750_win32</Template>
  <TotalTime>6056</TotalTime>
  <Words>407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LM Roman 12</vt:lpstr>
      <vt:lpstr>Univers</vt:lpstr>
      <vt:lpstr>GradientUnivers</vt:lpstr>
      <vt:lpstr>So you want to publish a paper?</vt:lpstr>
      <vt:lpstr>Quick background</vt:lpstr>
      <vt:lpstr>General paper-writing tips</vt:lpstr>
      <vt:lpstr>General tips cont.</vt:lpstr>
      <vt:lpstr>Writing tips</vt:lpstr>
      <vt:lpstr>Submitting to arxiv and a journal</vt:lpstr>
      <vt:lpstr>Reviewer comments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 you want to write a paper</dc:title>
  <dc:creator>Marcell Howard</dc:creator>
  <cp:lastModifiedBy>Marcell Howard</cp:lastModifiedBy>
  <cp:revision>1</cp:revision>
  <dcterms:created xsi:type="dcterms:W3CDTF">2024-01-19T17:14:46Z</dcterms:created>
  <dcterms:modified xsi:type="dcterms:W3CDTF">2025-08-16T19:32:19Z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