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10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45C1-97B0-CD86-4373-B00FF7456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646A4-9E63-FF6C-77FB-2D69C86B3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EA529-0C63-C1F8-4397-9BBAF291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E1B-7CBB-410A-8534-43B9C6A9717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078DF-BEF2-0B8E-BF53-49C04C36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33A0B-6DA5-4199-4AF6-11342D57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632A-E796-4F7D-859E-1BFE0A44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5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560E-78C4-CAE9-6750-80082056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9DF35-C966-9E9A-29FB-C26EF8426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B5A4-BCFD-B548-49FA-FAE257CB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E1B-7CBB-410A-8534-43B9C6A9717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06EC6-C08C-1156-9DCA-00AA9BD6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114AD-1B56-9867-4D3D-83110732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632A-E796-4F7D-859E-1BFE0A44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8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AE6B4C-DECD-71AA-8A29-9944DB765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7E9EC-5957-6DC3-C750-B8F275812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1E3FB-1809-824A-9C9F-BDF17C17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E1B-7CBB-410A-8534-43B9C6A9717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08D28-77C7-4818-AA88-C4BBABCD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C8B5F-3CD8-AD48-AC9A-B179A375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632A-E796-4F7D-859E-1BFE0A44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7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1C3A-23E0-8A91-E83D-A4F68DF8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AEAA-C232-8A5E-DC22-2E71F56BB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97846-FE0D-57A3-3DD1-F11EC581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E1B-7CBB-410A-8534-43B9C6A9717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CD222-BC36-BE4C-1CC9-02E89E00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64258-051E-A770-5D1B-2A67C7D9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632A-E796-4F7D-859E-1BFE0A44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168F-F35D-C827-48A3-916BFECF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63C01-E8F2-1CEC-3360-95AF8E4D1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4F448-D382-7BAA-C1E0-FC817859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E1B-7CBB-410A-8534-43B9C6A9717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95EF5-6EE3-2CCB-4ABB-3D057CC4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9A81D-8208-34E1-C812-7BFC7FB2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632A-E796-4F7D-859E-1BFE0A44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1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CFF9-27FB-8D80-A379-371F2747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86B3B-1E4E-6869-5AC4-1D464AC04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96E9C-7C48-29D7-A239-54B558DC6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A3EEE-9C13-358C-9C8C-2EA819C0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E1B-7CBB-410A-8534-43B9C6A9717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8A44D-70E3-5DDA-4165-8DA9C231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5406-8447-E360-3763-D2EBC3EE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632A-E796-4F7D-859E-1BFE0A44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6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C59C-7D22-664A-5CD8-DCB9CDFC5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CC1A9-026F-B680-4197-42F7C4EF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709DC-820C-E0FE-BB04-463D0DDA7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3E4B7-9019-02A1-F9EB-86EF7A96E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46988-A9B5-87DA-FF24-7BF0C5667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8D15A-5C9A-6BBE-2047-43C2FB85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E1B-7CBB-410A-8534-43B9C6A9717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5ED9F-8828-2C80-6127-389106B6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4921C4-9F8F-1164-38F5-FBE0C427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632A-E796-4F7D-859E-1BFE0A44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6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EEE6-4A08-FD40-0C94-A3BD0762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E42B7-FAB5-AEC4-D75C-A73BEBEA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E1B-7CBB-410A-8534-43B9C6A9717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1F29F-E25D-FE38-595C-1D3319AE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381B7-3FFE-AA97-1CB6-6A992DDA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632A-E796-4F7D-859E-1BFE0A44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3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AA5AA-A7DF-A4B5-2347-62013166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E1B-7CBB-410A-8534-43B9C6A9717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6837B-C74A-0FA3-75A2-78D0AD23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286DA-8932-69FD-C67D-87635783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632A-E796-4F7D-859E-1BFE0A44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21E4-E63A-C719-954D-AD4A108E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68DE-07B7-5CFE-071F-5543941D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28B6B-A89C-A9D3-FDB9-21A8F9195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9A454-3570-F7F8-D3B1-AC316975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E1B-7CBB-410A-8534-43B9C6A9717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D96DC-BA22-65F5-AA46-E35F66C5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BC3D6-97AD-76DF-D02A-FDF69691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632A-E796-4F7D-859E-1BFE0A44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0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C4F4-8559-57A0-640B-C54517E2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4438B0-BF8E-7BDB-B9EC-23517BA06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0B802-322D-5029-FF26-D6F5B3CFD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90420-3A7B-5232-01E1-96197172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E1B-7CBB-410A-8534-43B9C6A9717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E7B8E-4338-8ACD-BD0B-7271FF0A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50E30-0453-BE81-5644-AA9136AE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2632A-E796-4F7D-859E-1BFE0A44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5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A62F3-655E-18B2-6194-2B085A1E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D7F2B-17CC-8F30-AE67-633FA7A8C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16CE-3D31-4095-9D0D-72FD21584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AAE1B-7CBB-410A-8534-43B9C6A9717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E7A30-30C1-3D80-3F4E-799D0DC27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D3004-B019-E61A-7FD7-A5016B473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632A-E796-4F7D-859E-1BFE0A44F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5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DBF7-699A-BF92-47ED-9D8BEA7B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55"/>
          </a:xfrm>
        </p:spPr>
        <p:txBody>
          <a:bodyPr>
            <a:normAutofit/>
          </a:bodyPr>
          <a:lstStyle/>
          <a:p>
            <a:r>
              <a:rPr lang="en-US" sz="2800" dirty="0"/>
              <a:t>MRI System control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57B7C5-8E59-DB9B-03DE-13004FBF3964}"/>
              </a:ext>
            </a:extLst>
          </p:cNvPr>
          <p:cNvSpPr/>
          <p:nvPr/>
        </p:nvSpPr>
        <p:spPr>
          <a:xfrm>
            <a:off x="8100866" y="3107977"/>
            <a:ext cx="1327947" cy="7295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</a:rPr>
              <a:t>ImageView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9BF204-A0CB-BCD0-A204-E29C42797A11}"/>
              </a:ext>
            </a:extLst>
          </p:cNvPr>
          <p:cNvSpPr/>
          <p:nvPr/>
        </p:nvSpPr>
        <p:spPr>
          <a:xfrm>
            <a:off x="4261444" y="2753193"/>
            <a:ext cx="1143000" cy="7295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TNMR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CA0D6B-B97D-CA97-96AF-A537D57CE019}"/>
              </a:ext>
            </a:extLst>
          </p:cNvPr>
          <p:cNvSpPr/>
          <p:nvPr/>
        </p:nvSpPr>
        <p:spPr>
          <a:xfrm>
            <a:off x="6207110" y="2895600"/>
            <a:ext cx="1143000" cy="7295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</a:rPr>
              <a:t>pyMRI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D6F915-1F4D-3ED2-84E5-2DA8F4F1D663}"/>
              </a:ext>
            </a:extLst>
          </p:cNvPr>
          <p:cNvSpPr/>
          <p:nvPr/>
        </p:nvSpPr>
        <p:spPr>
          <a:xfrm>
            <a:off x="5320192" y="1393717"/>
            <a:ext cx="1143000" cy="7295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</a:rPr>
              <a:t>pyPico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32028B-F33C-1F99-1AFF-B9D677FA9AD4}"/>
              </a:ext>
            </a:extLst>
          </p:cNvPr>
          <p:cNvSpPr/>
          <p:nvPr/>
        </p:nvSpPr>
        <p:spPr>
          <a:xfrm>
            <a:off x="7426310" y="1304144"/>
            <a:ext cx="1597770" cy="7295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Temperature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C472B5-948C-7C4D-1D1E-D1407FB31955}"/>
              </a:ext>
            </a:extLst>
          </p:cNvPr>
          <p:cNvSpPr/>
          <p:nvPr/>
        </p:nvSpPr>
        <p:spPr>
          <a:xfrm>
            <a:off x="6207110" y="4037169"/>
            <a:ext cx="1143000" cy="15140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Study:</a:t>
            </a:r>
          </a:p>
          <a:p>
            <a:pPr algn="ctr"/>
            <a:r>
              <a:rPr lang="en-US" dirty="0" err="1">
                <a:solidFill>
                  <a:srgbClr val="002060"/>
                </a:solidFill>
              </a:rPr>
              <a:t>tntFiles</a:t>
            </a:r>
            <a:endParaRPr lang="en-US" dirty="0">
              <a:solidFill>
                <a:srgbClr val="002060"/>
              </a:solidFill>
            </a:endParaRPr>
          </a:p>
          <a:p>
            <a:pPr algn="ctr"/>
            <a:r>
              <a:rPr lang="en-US" dirty="0">
                <a:solidFill>
                  <a:srgbClr val="002060"/>
                </a:solidFill>
              </a:rPr>
              <a:t>Run log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12DEB6-076E-835A-0E3C-52D5C286CE0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404444" y="3117971"/>
            <a:ext cx="802666" cy="14240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CC0C23-0A4D-90C7-3CD3-B3FE60592F1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404444" y="3117971"/>
            <a:ext cx="802666" cy="167620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F5B9DE-A2CF-DF05-C2B8-E10D0242A7E0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6778610" y="3625155"/>
            <a:ext cx="0" cy="41201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6A6D77-98A6-4C3B-43CF-31D935BE6F04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350110" y="3260378"/>
            <a:ext cx="750756" cy="21237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D9F8C1-3B5E-D35D-29DB-F5C9E51CC147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7350110" y="3837532"/>
            <a:ext cx="1414730" cy="95664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9F2E1D-D4FC-4E52-A37B-4957F49216F8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891692" y="2123272"/>
            <a:ext cx="886918" cy="77232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6FA7E0-19FB-F7DF-0AC6-E1366AC99A9B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flipH="1">
            <a:off x="6778610" y="2033699"/>
            <a:ext cx="1446585" cy="86190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D64BA2-EDE0-84FC-6FD6-94F709A899B7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 flipV="1">
            <a:off x="9428813" y="3222878"/>
            <a:ext cx="575872" cy="24987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09197D-B9FF-54BD-C869-D197A14B1D89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9428813" y="3472755"/>
            <a:ext cx="287936" cy="88316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2129DD6-5E09-7DA3-5A6C-9E34CA6AE224}"/>
              </a:ext>
            </a:extLst>
          </p:cNvPr>
          <p:cNvSpPr/>
          <p:nvPr/>
        </p:nvSpPr>
        <p:spPr>
          <a:xfrm>
            <a:off x="10004685" y="2858100"/>
            <a:ext cx="1690142" cy="7295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</a:rPr>
              <a:t>PhantomViewer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2280C2-F6D3-FEB5-3444-AF810B908AAA}"/>
              </a:ext>
            </a:extLst>
          </p:cNvPr>
          <p:cNvSpPr/>
          <p:nvPr/>
        </p:nvSpPr>
        <p:spPr>
          <a:xfrm>
            <a:off x="9716749" y="3991139"/>
            <a:ext cx="1690142" cy="7295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</a:rPr>
              <a:t>MatLab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D852C4-B9AA-487F-05BE-11A23C8D0600}"/>
              </a:ext>
            </a:extLst>
          </p:cNvPr>
          <p:cNvSpPr/>
          <p:nvPr/>
        </p:nvSpPr>
        <p:spPr>
          <a:xfrm>
            <a:off x="2930892" y="4419625"/>
            <a:ext cx="1349638" cy="1443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TechMag</a:t>
            </a:r>
            <a:r>
              <a:rPr lang="en-US" dirty="0">
                <a:solidFill>
                  <a:srgbClr val="0070C0"/>
                </a:solidFill>
              </a:rPr>
              <a:t> Console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D5F3235-E33B-BE27-CF0F-3346590A2F40}"/>
              </a:ext>
            </a:extLst>
          </p:cNvPr>
          <p:cNvSpPr/>
          <p:nvPr/>
        </p:nvSpPr>
        <p:spPr>
          <a:xfrm>
            <a:off x="920089" y="2691182"/>
            <a:ext cx="1633168" cy="161144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87E9A6B-FCEC-9842-6B3E-EB1FC8B8791A}"/>
              </a:ext>
            </a:extLst>
          </p:cNvPr>
          <p:cNvSpPr/>
          <p:nvPr/>
        </p:nvSpPr>
        <p:spPr>
          <a:xfrm>
            <a:off x="1508073" y="3297762"/>
            <a:ext cx="457200" cy="3982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88CF71-C25C-4F70-DEF0-643479E8E030}"/>
              </a:ext>
            </a:extLst>
          </p:cNvPr>
          <p:cNvCxnSpPr>
            <a:cxnSpLocks/>
            <a:stCxn id="5" idx="1"/>
            <a:endCxn id="41" idx="0"/>
          </p:cNvCxnSpPr>
          <p:nvPr/>
        </p:nvCxnSpPr>
        <p:spPr>
          <a:xfrm flipH="1">
            <a:off x="3605711" y="3117971"/>
            <a:ext cx="655733" cy="130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63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1E20-6B02-D2BF-7F19-972C68926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748" y="88387"/>
            <a:ext cx="9144000" cy="678302"/>
          </a:xfrm>
        </p:spPr>
        <p:txBody>
          <a:bodyPr>
            <a:normAutofit/>
          </a:bodyPr>
          <a:lstStyle/>
          <a:p>
            <a:r>
              <a:rPr lang="en-US" sz="2800" dirty="0"/>
              <a:t>Pulse sequence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1ADC8EA-4197-4BF2-7B72-CEB71F174D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0602504"/>
                  </p:ext>
                </p:extLst>
              </p:nvPr>
            </p:nvGraphicFramePr>
            <p:xfrm>
              <a:off x="544382" y="846275"/>
              <a:ext cx="11103235" cy="50684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0430">
                      <a:extLst>
                        <a:ext uri="{9D8B030D-6E8A-4147-A177-3AD203B41FA5}">
                          <a16:colId xmlns:a16="http://schemas.microsoft.com/office/drawing/2014/main" val="1930056912"/>
                        </a:ext>
                      </a:extLst>
                    </a:gridCol>
                    <a:gridCol w="3165231">
                      <a:extLst>
                        <a:ext uri="{9D8B030D-6E8A-4147-A177-3AD203B41FA5}">
                          <a16:colId xmlns:a16="http://schemas.microsoft.com/office/drawing/2014/main" val="4196897599"/>
                        </a:ext>
                      </a:extLst>
                    </a:gridCol>
                    <a:gridCol w="3630541">
                      <a:extLst>
                        <a:ext uri="{9D8B030D-6E8A-4147-A177-3AD203B41FA5}">
                          <a16:colId xmlns:a16="http://schemas.microsoft.com/office/drawing/2014/main" val="461282388"/>
                        </a:ext>
                      </a:extLst>
                    </a:gridCol>
                    <a:gridCol w="2397033">
                      <a:extLst>
                        <a:ext uri="{9D8B030D-6E8A-4147-A177-3AD203B41FA5}">
                          <a16:colId xmlns:a16="http://schemas.microsoft.com/office/drawing/2014/main" val="37994779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Equation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Python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Comments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3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Field of View (m)</a:t>
                          </a:r>
                        </a:p>
                        <a:p>
                          <a:r>
                            <a:rPr lang="en-US" sz="1400" dirty="0"/>
                            <a:t>Presentation units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𝐹𝑜𝑉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=2∗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𝑠𝑤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200" b="0" dirty="0"/>
                        </a:p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i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self</a:t>
                          </a:r>
                          <a:r>
                            <a:rPr lang="en-US" sz="12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.FoVro</a:t>
                          </a:r>
                          <a:r>
                            <a:rPr lang="en-US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=2*</a:t>
                          </a:r>
                          <a:r>
                            <a:rPr lang="en-US" sz="1200" i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self</a:t>
                          </a:r>
                          <a:r>
                            <a:rPr lang="en-US" sz="12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.TNMR.SW</a:t>
                          </a:r>
                          <a:r>
                            <a:rPr lang="en-US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/(</a:t>
                          </a:r>
                          <a:r>
                            <a:rPr lang="en-US" sz="1200" i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self</a:t>
                          </a:r>
                          <a:r>
                            <a:rPr lang="en-US" sz="12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.Gammaf</a:t>
                          </a:r>
                          <a:r>
                            <a:rPr lang="en-US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2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np.absolute</a:t>
                          </a:r>
                          <a:r>
                            <a:rPr lang="en-US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200" i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self</a:t>
                          </a:r>
                          <a:r>
                            <a:rPr lang="en-US" sz="12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.Gr</a:t>
                          </a:r>
                          <a:r>
                            <a:rPr lang="en-US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))</a:t>
                          </a:r>
                        </a:p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oMath>
                          </a14:m>
                          <a:r>
                            <a:rPr lang="en-US" sz="1200" dirty="0"/>
                            <a:t>=bandwidth (Hz)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01939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Gradient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self.Gs</a:t>
                          </a:r>
                          <a:r>
                            <a:rPr lang="en-US" sz="1200" dirty="0"/>
                            <a:t>=</a:t>
                          </a:r>
                          <a:r>
                            <a:rPr lang="en-US" sz="1200" dirty="0" err="1"/>
                            <a:t>self.TNMR.GsDAC</a:t>
                          </a:r>
                          <a:r>
                            <a:rPr lang="en-US" sz="1200" dirty="0"/>
                            <a:t>/100*</a:t>
                          </a:r>
                          <a:r>
                            <a:rPr lang="en-US" sz="1200" dirty="0" err="1"/>
                            <a:t>self.GsCal</a:t>
                          </a:r>
                          <a:r>
                            <a:rPr lang="en-US" sz="1200" dirty="0"/>
                            <a:t>*</a:t>
                          </a:r>
                          <a:r>
                            <a:rPr lang="en-US" sz="1200" dirty="0" err="1"/>
                            <a:t>self.Asmax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555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Slice positions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baseline="-250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200" b="0" i="1" baseline="-25000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self.slicePositions</a:t>
                          </a:r>
                          <a:r>
                            <a:rPr lang="en-US" sz="1200" dirty="0"/>
                            <a:t>=</a:t>
                          </a:r>
                          <a:r>
                            <a:rPr lang="en-US" sz="1200" dirty="0" err="1"/>
                            <a:t>self.sliceFrequencies</a:t>
                          </a:r>
                          <a:r>
                            <a:rPr lang="en-US" sz="1200" dirty="0"/>
                            <a:t>/(</a:t>
                          </a:r>
                          <a:r>
                            <a:rPr lang="en-US" sz="1200" dirty="0" err="1"/>
                            <a:t>self.Gammaf</a:t>
                          </a:r>
                          <a:r>
                            <a:rPr lang="en-US" sz="1200" dirty="0"/>
                            <a:t>*</a:t>
                          </a:r>
                          <a:r>
                            <a:rPr lang="en-US" sz="1200" dirty="0" err="1"/>
                            <a:t>self.Gslice</a:t>
                          </a:r>
                          <a:r>
                            <a:rPr lang="en-US" sz="12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200" b="0" i="1" baseline="-2500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en-US" sz="1200" dirty="0"/>
                            <a:t>=slice frequency array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82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Slice thickness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baseline="-2500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 b="0" i="0" baseline="-2500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1200" b="0" i="1" baseline="-25000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 baseline="-2500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200" b="0" i="1" baseline="-2500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en-US" sz="1200" dirty="0"/>
                            <a:t>=slice frequency width, FWHM of FFT of </a:t>
                          </a:r>
                          <a:r>
                            <a:rPr lang="en-US" sz="1200" dirty="0" err="1"/>
                            <a:t>RFwaveform</a:t>
                          </a:r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32681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Gr readout  gradient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baseline="-2500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baseline="-2500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1200" b="0" i="1" baseline="-2500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80438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Gp</a:t>
                          </a:r>
                          <a:r>
                            <a:rPr lang="en-US" sz="1400" dirty="0"/>
                            <a:t> phase gradient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sz="1200" b="0" i="1" baseline="-2500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𝑎𝑞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𝑝𝑒</m:t>
                                            </m:r>
                                          </m:sub>
                                        </m:s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𝐹𝑜𝑉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2319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Slice select gradient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338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slice frequency width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baseline="-2500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1200" b="0" i="1" baseline="-2500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𝐹𝐹𝑇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𝑅𝐹𝑤𝑓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3984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 </a:t>
                          </a:r>
                          <a:r>
                            <a:rPr lang="en-US" sz="1400" dirty="0" err="1"/>
                            <a:t>echotime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𝑇𝐸</m:t>
                                </m:r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𝑡𝑒𝐷𝑒𝑙𝑎𝑦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8515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TR repetition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𝑇𝑅</m:t>
                                </m:r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𝑙𝑎𝑠𝑡𝐷𝑒𝑙𝑎𝑦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𝐴𝑐𝑞𝑇𝑖𝑚𝑒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𝑡𝑐𝑟𝑢𝑠h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98298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TI inversion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𝑇𝐼</m:t>
                                </m:r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𝑡𝑖𝐷𝑒𝑙𝑎𝑦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𝑡𝑖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94856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1ADC8EA-4197-4BF2-7B72-CEB71F174D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0602504"/>
                  </p:ext>
                </p:extLst>
              </p:nvPr>
            </p:nvGraphicFramePr>
            <p:xfrm>
              <a:off x="544382" y="846275"/>
              <a:ext cx="11103235" cy="50684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0430">
                      <a:extLst>
                        <a:ext uri="{9D8B030D-6E8A-4147-A177-3AD203B41FA5}">
                          <a16:colId xmlns:a16="http://schemas.microsoft.com/office/drawing/2014/main" val="1930056912"/>
                        </a:ext>
                      </a:extLst>
                    </a:gridCol>
                    <a:gridCol w="3165231">
                      <a:extLst>
                        <a:ext uri="{9D8B030D-6E8A-4147-A177-3AD203B41FA5}">
                          <a16:colId xmlns:a16="http://schemas.microsoft.com/office/drawing/2014/main" val="4196897599"/>
                        </a:ext>
                      </a:extLst>
                    </a:gridCol>
                    <a:gridCol w="3630541">
                      <a:extLst>
                        <a:ext uri="{9D8B030D-6E8A-4147-A177-3AD203B41FA5}">
                          <a16:colId xmlns:a16="http://schemas.microsoft.com/office/drawing/2014/main" val="461282388"/>
                        </a:ext>
                      </a:extLst>
                    </a:gridCol>
                    <a:gridCol w="2397033">
                      <a:extLst>
                        <a:ext uri="{9D8B030D-6E8A-4147-A177-3AD203B41FA5}">
                          <a16:colId xmlns:a16="http://schemas.microsoft.com/office/drawing/2014/main" val="37994779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Equation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Python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Comments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34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Field of View (m)</a:t>
                          </a:r>
                        </a:p>
                        <a:p>
                          <a:r>
                            <a:rPr lang="en-US" sz="1400" dirty="0"/>
                            <a:t>Presentation units mm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85" t="-59048" r="-190962" b="-63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i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self</a:t>
                          </a:r>
                          <a:r>
                            <a:rPr lang="en-US" sz="12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.FoVro</a:t>
                          </a:r>
                          <a:r>
                            <a:rPr lang="en-US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=2*</a:t>
                          </a:r>
                          <a:r>
                            <a:rPr lang="en-US" sz="1200" i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self</a:t>
                          </a:r>
                          <a:r>
                            <a:rPr lang="en-US" sz="12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.TNMR.SW</a:t>
                          </a:r>
                          <a:r>
                            <a:rPr lang="en-US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/(</a:t>
                          </a:r>
                          <a:r>
                            <a:rPr lang="en-US" sz="1200" i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self</a:t>
                          </a:r>
                          <a:r>
                            <a:rPr lang="en-US" sz="12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.Gammaf</a:t>
                          </a:r>
                          <a:r>
                            <a:rPr lang="en-US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2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np.absolute</a:t>
                          </a:r>
                          <a:r>
                            <a:rPr lang="en-US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200" i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self</a:t>
                          </a:r>
                          <a:r>
                            <a:rPr lang="en-US" sz="12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.Gr</a:t>
                          </a:r>
                          <a:r>
                            <a:rPr lang="en-US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))</a:t>
                          </a:r>
                        </a:p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3868" t="-59048" r="-1018" b="-63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01939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Gradient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self.Gs</a:t>
                          </a:r>
                          <a:r>
                            <a:rPr lang="en-US" sz="1200" dirty="0"/>
                            <a:t>=</a:t>
                          </a:r>
                          <a:r>
                            <a:rPr lang="en-US" sz="1200" dirty="0" err="1"/>
                            <a:t>self.TNMR.GsDAC</a:t>
                          </a:r>
                          <a:r>
                            <a:rPr lang="en-US" sz="1200" dirty="0"/>
                            <a:t>/100*</a:t>
                          </a:r>
                          <a:r>
                            <a:rPr lang="en-US" sz="1200" dirty="0" err="1"/>
                            <a:t>self.GsCal</a:t>
                          </a:r>
                          <a:r>
                            <a:rPr lang="en-US" sz="1200" dirty="0"/>
                            <a:t>*</a:t>
                          </a:r>
                          <a:r>
                            <a:rPr lang="en-US" sz="1200" dirty="0" err="1"/>
                            <a:t>self.Asmax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5552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Slice positions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85" t="-304000" r="-190962" b="-7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self.slicePositions</a:t>
                          </a:r>
                          <a:r>
                            <a:rPr lang="en-US" sz="1200" dirty="0"/>
                            <a:t>=</a:t>
                          </a:r>
                          <a:r>
                            <a:rPr lang="en-US" sz="1200" dirty="0" err="1"/>
                            <a:t>self.sliceFrequencies</a:t>
                          </a:r>
                          <a:r>
                            <a:rPr lang="en-US" sz="1200" dirty="0"/>
                            <a:t>/(</a:t>
                          </a:r>
                          <a:r>
                            <a:rPr lang="en-US" sz="1200" dirty="0" err="1"/>
                            <a:t>self.Gammaf</a:t>
                          </a:r>
                          <a:r>
                            <a:rPr lang="en-US" sz="1200" dirty="0"/>
                            <a:t>*</a:t>
                          </a:r>
                          <a:r>
                            <a:rPr lang="en-US" sz="1200" dirty="0" err="1"/>
                            <a:t>self.Gslice</a:t>
                          </a:r>
                          <a:r>
                            <a:rPr lang="en-US" sz="120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3868" t="-304000" r="-1018" b="-7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824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Slice thickness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85" t="-404000" r="-190962" b="-6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3868" t="-404000" r="-1018" b="-6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32681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Gr readout  gradient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85" t="-619672" r="-190962" b="-6508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8043866"/>
                      </a:ext>
                    </a:extLst>
                  </a:tr>
                  <a:tr h="460883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Gp</a:t>
                          </a:r>
                          <a:r>
                            <a:rPr lang="en-US" sz="1400" dirty="0"/>
                            <a:t> phase gradient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85" t="-577632" r="-190962" b="-422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2319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Slice select gradient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338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slice frequency width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85" t="-944262" r="-190962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3984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 </a:t>
                          </a:r>
                          <a:r>
                            <a:rPr lang="en-US" sz="1400" dirty="0" err="1"/>
                            <a:t>echotime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85" t="-1044262" r="-190962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8515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TR repetition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85" t="-1144262" r="-190962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98298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TI inversion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85" t="-1012000" r="-190962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94856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1879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2698-78C4-F677-2F9A-583D23B13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324"/>
          </a:xfrm>
        </p:spPr>
        <p:txBody>
          <a:bodyPr>
            <a:normAutofit/>
          </a:bodyPr>
          <a:lstStyle/>
          <a:p>
            <a:r>
              <a:rPr lang="en-US" sz="3200" dirty="0"/>
              <a:t>Conventions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0AE5C-0B5F-5BA3-5D31-D079D4879856}"/>
              </a:ext>
            </a:extLst>
          </p:cNvPr>
          <p:cNvSpPr txBox="1"/>
          <p:nvPr/>
        </p:nvSpPr>
        <p:spPr>
          <a:xfrm>
            <a:off x="545731" y="1329397"/>
            <a:ext cx="3310843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 tables:</a:t>
            </a:r>
          </a:p>
          <a:p>
            <a:r>
              <a:rPr lang="en-US" sz="1400" dirty="0" err="1"/>
              <a:t>gRise</a:t>
            </a:r>
            <a:r>
              <a:rPr lang="en-US" sz="1400" dirty="0"/>
              <a:t>=0 to 100 </a:t>
            </a:r>
            <a:r>
              <a:rPr lang="en-US" sz="1400" dirty="0" err="1"/>
              <a:t>rampup</a:t>
            </a:r>
            <a:endParaRPr lang="en-US" sz="1400" dirty="0"/>
          </a:p>
          <a:p>
            <a:r>
              <a:rPr lang="en-US" sz="1400" dirty="0" err="1"/>
              <a:t>gFall</a:t>
            </a:r>
            <a:r>
              <a:rPr lang="en-US" sz="1400" dirty="0"/>
              <a:t>=100 to 0 ramp down</a:t>
            </a:r>
          </a:p>
          <a:p>
            <a:r>
              <a:rPr lang="en-US" sz="1400" dirty="0" err="1"/>
              <a:t>rfShape</a:t>
            </a:r>
            <a:endParaRPr lang="en-US" sz="1400" dirty="0"/>
          </a:p>
          <a:p>
            <a:r>
              <a:rPr lang="en-US" sz="1400" dirty="0" err="1"/>
              <a:t>rfPhase</a:t>
            </a:r>
            <a:endParaRPr lang="en-US" sz="1400" dirty="0"/>
          </a:p>
          <a:p>
            <a:r>
              <a:rPr lang="en-US" sz="1400" dirty="0" err="1"/>
              <a:t>GpAmpTbl</a:t>
            </a:r>
            <a:r>
              <a:rPr lang="en-US" sz="1400" dirty="0"/>
              <a:t>=phase gradient amplitudes</a:t>
            </a:r>
          </a:p>
          <a:p>
            <a:r>
              <a:rPr lang="en-US" sz="1400" dirty="0" err="1"/>
              <a:t>sliceFrequencies</a:t>
            </a:r>
            <a:r>
              <a:rPr lang="en-US" sz="1400" dirty="0"/>
              <a:t>: slice location </a:t>
            </a:r>
            <a:r>
              <a:rPr lang="en-US" sz="1400"/>
              <a:t>frequecies</a:t>
            </a:r>
            <a:endParaRPr lang="en-US" sz="1400" dirty="0"/>
          </a:p>
          <a:p>
            <a:r>
              <a:rPr lang="en-US" sz="1400" dirty="0"/>
              <a:t>sliceF0=sets slice frequency back to 0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30F00-578F-E629-C5D9-2F89466E12A1}"/>
              </a:ext>
            </a:extLst>
          </p:cNvPr>
          <p:cNvSpPr txBox="1"/>
          <p:nvPr/>
        </p:nvSpPr>
        <p:spPr>
          <a:xfrm>
            <a:off x="4111899" y="1132450"/>
            <a:ext cx="396820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parameters:</a:t>
            </a:r>
          </a:p>
          <a:p>
            <a:r>
              <a:rPr lang="en-US" sz="1400" dirty="0" err="1"/>
              <a:t>Gcrush</a:t>
            </a:r>
            <a:endParaRPr lang="en-US" sz="1400" dirty="0"/>
          </a:p>
          <a:p>
            <a:r>
              <a:rPr lang="en-US" sz="1400" dirty="0" err="1"/>
              <a:t>Gp</a:t>
            </a:r>
            <a:endParaRPr lang="en-US" sz="1400" dirty="0"/>
          </a:p>
          <a:p>
            <a:r>
              <a:rPr lang="en-US" sz="1400" dirty="0"/>
              <a:t>Gr</a:t>
            </a:r>
          </a:p>
          <a:p>
            <a:r>
              <a:rPr lang="en-US" sz="1400" dirty="0"/>
              <a:t>Grr</a:t>
            </a:r>
          </a:p>
          <a:p>
            <a:r>
              <a:rPr lang="en-US" sz="1400" dirty="0" err="1"/>
              <a:t>Gs</a:t>
            </a:r>
            <a:endParaRPr lang="en-US" sz="1400" dirty="0"/>
          </a:p>
          <a:p>
            <a:r>
              <a:rPr lang="en-US" sz="1400" dirty="0" err="1"/>
              <a:t>Gsr</a:t>
            </a:r>
            <a:endParaRPr lang="en-US" sz="1400" dirty="0"/>
          </a:p>
          <a:p>
            <a:r>
              <a:rPr lang="en-US" sz="1400" dirty="0"/>
              <a:t>rfAttn90</a:t>
            </a:r>
          </a:p>
          <a:p>
            <a:r>
              <a:rPr lang="en-US" sz="1400" dirty="0"/>
              <a:t>rfAttn180</a:t>
            </a:r>
          </a:p>
          <a:p>
            <a:r>
              <a:rPr lang="en-US" sz="1400" dirty="0"/>
              <a:t>tex1</a:t>
            </a:r>
          </a:p>
          <a:p>
            <a:r>
              <a:rPr lang="en-US" sz="1400" dirty="0"/>
              <a:t>tex2</a:t>
            </a:r>
          </a:p>
          <a:p>
            <a:r>
              <a:rPr lang="en-US" sz="1400" dirty="0" err="1"/>
              <a:t>Ti</a:t>
            </a:r>
            <a:endParaRPr lang="en-US" sz="1400" dirty="0"/>
          </a:p>
          <a:p>
            <a:r>
              <a:rPr lang="en-US" sz="1400" dirty="0" err="1"/>
              <a:t>Tpe</a:t>
            </a:r>
            <a:r>
              <a:rPr lang="en-US" sz="1400" dirty="0"/>
              <a:t>=phase encode time</a:t>
            </a:r>
          </a:p>
          <a:p>
            <a:r>
              <a:rPr lang="en-US" sz="1400" dirty="0"/>
              <a:t>tramp=ramp time on all gradients usually 0.5ms</a:t>
            </a:r>
          </a:p>
          <a:p>
            <a:r>
              <a:rPr lang="en-US" sz="1400" dirty="0" err="1"/>
              <a:t>Tspoil</a:t>
            </a:r>
            <a:r>
              <a:rPr lang="en-US" sz="1400" dirty="0"/>
              <a:t>+ gradient spoil time at end of sequence ~1ms</a:t>
            </a:r>
          </a:p>
          <a:p>
            <a:r>
              <a:rPr lang="en-US" sz="1400" dirty="0"/>
              <a:t>Te0</a:t>
            </a:r>
          </a:p>
          <a:p>
            <a:r>
              <a:rPr lang="en-US" sz="1400" dirty="0"/>
              <a:t>Ti0</a:t>
            </a:r>
          </a:p>
          <a:p>
            <a:r>
              <a:rPr lang="en-US" sz="1400" dirty="0"/>
              <a:t>tr0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91BC3-8DB0-DDB6-163E-5662AE56C077}"/>
              </a:ext>
            </a:extLst>
          </p:cNvPr>
          <p:cNvSpPr txBox="1"/>
          <p:nvPr/>
        </p:nvSpPr>
        <p:spPr>
          <a:xfrm>
            <a:off x="7800536" y="1188721"/>
            <a:ext cx="3845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Dimensions:</a:t>
            </a:r>
          </a:p>
          <a:p>
            <a:r>
              <a:rPr lang="en-US" sz="1400" dirty="0"/>
              <a:t>SEMS, SEMS-IR : 1=slice, 2=average, 3=phase, 4=TI</a:t>
            </a:r>
          </a:p>
        </p:txBody>
      </p:sp>
    </p:spTree>
    <p:extLst>
      <p:ext uri="{BB962C8B-B14F-4D97-AF65-F5344CB8AC3E}">
        <p14:creationId xmlns:p14="http://schemas.microsoft.com/office/powerpoint/2010/main" val="427907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AF44-93F0-EB79-FA75-9D290F81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Refocusing pulses</a:t>
            </a:r>
          </a:p>
        </p:txBody>
      </p:sp>
    </p:spTree>
    <p:extLst>
      <p:ext uri="{BB962C8B-B14F-4D97-AF65-F5344CB8AC3E}">
        <p14:creationId xmlns:p14="http://schemas.microsoft.com/office/powerpoint/2010/main" val="414621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0967-596F-3F77-6469-3BDC6DCEF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8528C-31A8-909D-2DD1-877216F6F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017" y="2548467"/>
            <a:ext cx="4828647" cy="3461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CC02A-E732-4904-FA54-6DAB1E1AE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298" y="2548467"/>
            <a:ext cx="4710552" cy="337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1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282860-DCD0-87B2-2EA7-C273DDEA3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81" y="0"/>
            <a:ext cx="10571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4691</TotalTime>
  <Words>298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MRI System control</vt:lpstr>
      <vt:lpstr>Pulse sequence equations</vt:lpstr>
      <vt:lpstr>Conventions</vt:lpstr>
      <vt:lpstr>Refocusing pulses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equations</dc:title>
  <dc:creator>Stupic, Karl F. (Fed)</dc:creator>
  <cp:lastModifiedBy>Stupic, Karl F. (Fed)</cp:lastModifiedBy>
  <cp:revision>11</cp:revision>
  <dcterms:created xsi:type="dcterms:W3CDTF">2023-12-11T21:48:28Z</dcterms:created>
  <dcterms:modified xsi:type="dcterms:W3CDTF">2024-05-06T23:29:02Z</dcterms:modified>
</cp:coreProperties>
</file>