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0c0e1ade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0c0e1ade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c0e1ade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c0e1ade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0c0e1ade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0c0e1ade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0c0e1ade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0c0e1ade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0c0e1ade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0c0e1ade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0c0e1adec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0c0e1ade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0c0e1ade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0c0e1ade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c0e1ade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0c0e1ade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0c0e1ade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0c0e1ade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0c0e1ade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0c0e1ade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c0e1ade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c0e1ade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0c0e1ade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0c0e1ade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0c0e1ade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0c0e1ade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0c0e1ad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0c0e1ad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0c0e1ade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0c0e1ade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c0e1ade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c0e1ade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c0e1ade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c0e1ade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c0e1adec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c0e1ade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0c0e1adec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0c0e1ade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MRITUNJAYMADDHESHIYA/CS66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352200"/>
            <a:ext cx="44835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CS661 PROJECT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34700"/>
            <a:ext cx="79662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Visual Analytics System based on Google Trends Visualization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5776725" y="3364300"/>
            <a:ext cx="2996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Group - 7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Line graph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3875" y="1358375"/>
            <a:ext cx="37809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Plots the evolution of search interest over time for selected queries or categories.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Trends over multiple years — rising or falling interest patterns.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Identification of seasonal spikes, sustained interest, or declining topics.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775" y="1574325"/>
            <a:ext cx="5171600" cy="2698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Line graph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83875" y="1358375"/>
            <a:ext cx="37809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There is a peak in internet search trend activity during 2009 following a dip in 2010 and a gradual increment later on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Indicates changes and other dynamics of search activities of different topics in a temporal manner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775" y="1574325"/>
            <a:ext cx="5171600" cy="2698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Bar Graph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25" y="1358375"/>
            <a:ext cx="3780900" cy="3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Compares search interest for specific country.Over the years.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Showcases the </a:t>
            </a:r>
            <a:r>
              <a:rPr lang="en" sz="1512">
                <a:solidFill>
                  <a:schemeClr val="lt2"/>
                </a:solidFill>
              </a:rPr>
              <a:t>different search in interest for different categories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How search trends evolve differently across countries.</a:t>
            </a:r>
            <a:endParaRPr sz="1512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12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3081" t="0"/>
          <a:stretch/>
        </p:blipFill>
        <p:spPr>
          <a:xfrm>
            <a:off x="5490725" y="1358375"/>
            <a:ext cx="2103975" cy="3714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Bar Graph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25" y="1358375"/>
            <a:ext cx="3780900" cy="3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Observation</a:t>
            </a:r>
            <a:r>
              <a:rPr b="1" lang="en" sz="1812"/>
              <a:t>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The Science and Technology and Travel are Top 2 categories on a global level.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P</a:t>
            </a:r>
            <a:r>
              <a:rPr lang="en" sz="1512">
                <a:solidFill>
                  <a:schemeClr val="lt2"/>
                </a:solidFill>
              </a:rPr>
              <a:t>riorities and cultural factors strongly influence search behavior.</a:t>
            </a:r>
            <a:br>
              <a:rPr lang="en" sz="1512">
                <a:solidFill>
                  <a:schemeClr val="lt2"/>
                </a:solidFill>
              </a:rPr>
            </a:br>
            <a:endParaRPr sz="1512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12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3081" t="0"/>
          <a:stretch/>
        </p:blipFill>
        <p:spPr>
          <a:xfrm>
            <a:off x="5490725" y="1358375"/>
            <a:ext cx="2103975" cy="3714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Word Cloud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25" y="1358375"/>
            <a:ext cx="37809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Visual representation of the most frequently searched query for a specific year.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More</a:t>
            </a:r>
            <a:r>
              <a:rPr lang="en" sz="1512">
                <a:solidFill>
                  <a:schemeClr val="lt2"/>
                </a:solidFill>
              </a:rPr>
              <a:t>  number of query = Higher popularity 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Quick snapshot of trending keywords without needing to read through data tables.</a:t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75" y="1583500"/>
            <a:ext cx="4366100" cy="3036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Word Cloud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25" y="1358375"/>
            <a:ext cx="37809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Observation: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Lipstick is the biggest search trend followed by Gym and few other specific keywords.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Keywords like "Lipstick" and "Global Warming" dominate specific years.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Word Clouds quickly highlight the most impactful global events or trends each year.</a:t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75" y="1583500"/>
            <a:ext cx="4366100" cy="3036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execution</a:t>
            </a:r>
            <a:endParaRPr/>
          </a:p>
        </p:txBody>
      </p:sp>
      <p:pic>
        <p:nvPicPr>
          <p:cNvPr id="166" name="Google Shape;166;p28" title="Screenshot 2025-04-28 at 11.29.1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88" y="1309525"/>
            <a:ext cx="8074227" cy="36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execution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25" y="1446825"/>
            <a:ext cx="46443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Data Flow: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512">
                <a:solidFill>
                  <a:schemeClr val="lt2"/>
                </a:solidFill>
              </a:rPr>
              <a:t>User Input: Selects filters (Year, Country, Category) on the dashboard.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512">
                <a:solidFill>
                  <a:schemeClr val="lt2"/>
                </a:solidFill>
              </a:rPr>
              <a:t>Backend (Flask): Reads relevant CSV files, applies filters.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512">
                <a:solidFill>
                  <a:schemeClr val="lt2"/>
                </a:solidFill>
              </a:rPr>
              <a:t>JSON Response: Sends processed data (for Pie, Map, Line, Bar, and Word Cloud plots) to frontend.</a:t>
            </a:r>
            <a:br>
              <a:rPr lang="en" sz="1512">
                <a:solidFill>
                  <a:schemeClr val="lt2"/>
                </a:solidFill>
              </a:rPr>
            </a:br>
            <a:r>
              <a:rPr lang="en" sz="1512">
                <a:solidFill>
                  <a:schemeClr val="lt2"/>
                </a:solidFill>
              </a:rPr>
              <a:t>Frontend (D3.js): Dynamically updates the visualizations based on new data.</a:t>
            </a:r>
            <a:endParaRPr b="1" sz="1812"/>
          </a:p>
        </p:txBody>
      </p:sp>
      <p:sp>
        <p:nvSpPr>
          <p:cNvPr id="173" name="Google Shape;173;p29"/>
          <p:cNvSpPr txBox="1"/>
          <p:nvPr/>
        </p:nvSpPr>
        <p:spPr>
          <a:xfrm>
            <a:off x="4956025" y="1446825"/>
            <a:ext cx="38763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 Highlights:</a:t>
            </a:r>
            <a:endParaRPr sz="1512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Real-time, interactive data filtering.</a:t>
            </a:r>
            <a:endParaRPr sz="1512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Modular design — easy to add new visualizations or datasets.</a:t>
            </a:r>
            <a:endParaRPr sz="1512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Lightweight and scalable for future enhancements like live data integration.</a:t>
            </a:r>
            <a:endParaRPr b="1" sz="181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25" y="1446825"/>
            <a:ext cx="46443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Key 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512">
                <a:solidFill>
                  <a:schemeClr val="lt2"/>
                </a:solidFill>
              </a:rPr>
              <a:t>Global Dominance: </a:t>
            </a:r>
            <a:r>
              <a:rPr lang="en" sz="1512">
                <a:solidFill>
                  <a:schemeClr val="lt2"/>
                </a:solidFill>
              </a:rPr>
              <a:t>Business, Health, and Politics categories consistently lead global searches.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512">
                <a:solidFill>
                  <a:schemeClr val="lt2"/>
                </a:solidFill>
              </a:rPr>
              <a:t>Regional Trends:</a:t>
            </a:r>
            <a:endParaRPr b="1" sz="1512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512">
                <a:solidFill>
                  <a:schemeClr val="lt2"/>
                </a:solidFill>
              </a:rPr>
              <a:t>USA and India show high interest in Business and Technology.</a:t>
            </a:r>
            <a:endParaRPr sz="1512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512">
                <a:solidFill>
                  <a:schemeClr val="lt2"/>
                </a:solidFill>
              </a:rPr>
              <a:t>China and India among the top internet users globally.</a:t>
            </a:r>
            <a:endParaRPr sz="1512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12"/>
          </a:p>
        </p:txBody>
      </p:sp>
      <p:sp>
        <p:nvSpPr>
          <p:cNvPr id="180" name="Google Shape;180;p30"/>
          <p:cNvSpPr txBox="1"/>
          <p:nvPr/>
        </p:nvSpPr>
        <p:spPr>
          <a:xfrm>
            <a:off x="4956025" y="1764225"/>
            <a:ext cx="3876300" cy="2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Category Distribution:</a:t>
            </a:r>
            <a:r>
              <a:rPr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Pie charts show balanced interest across Business, Health, Education, and Politics.</a:t>
            </a:r>
            <a:endParaRPr sz="1512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Seasonal Patterns:</a:t>
            </a:r>
            <a:r>
              <a:rPr lang="en" sz="151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Certain categories show recurring seasonal spikes in search interest.</a:t>
            </a:r>
            <a:endParaRPr b="1" sz="181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link to GitHub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25" y="1339675"/>
            <a:ext cx="64122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Summary: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Successfully built an interactive dashboard to explore global search trends.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Visualizations helped uncover meaningful patterns across geography, time, and categories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Future Scope: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Integrate live data updates.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Add more granular filters (e.g., city-level analysis).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Explore predictive trends using historical data.</a:t>
            </a:r>
            <a:endParaRPr b="1" sz="1812"/>
          </a:p>
        </p:txBody>
      </p:sp>
      <p:sp>
        <p:nvSpPr>
          <p:cNvPr id="187" name="Google Shape;187;p31"/>
          <p:cNvSpPr txBox="1"/>
          <p:nvPr/>
        </p:nvSpPr>
        <p:spPr>
          <a:xfrm>
            <a:off x="902650" y="4466875"/>
            <a:ext cx="1460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to GitHub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07325" y="1984650"/>
            <a:ext cx="2996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Group - 7</a:t>
            </a:r>
            <a:endParaRPr sz="4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0" y="561900"/>
            <a:ext cx="4166400" cy="40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Bachhav Aryan Kishor - 210253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Arpit Anand  - 218070190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Rubal Gajbhiye - 241280002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Mritunjay Maddhesiya - 210636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Prince Kumar - 210768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J Kartik Sai - 241280001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Anuj Chaudhary - 210167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501050" y="1949400"/>
            <a:ext cx="6141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07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Aim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344975"/>
            <a:ext cx="85206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812"/>
              <a:t>Objective:</a:t>
            </a:r>
            <a:r>
              <a:rPr b="1" lang="en" sz="1912"/>
              <a:t> </a:t>
            </a:r>
            <a:r>
              <a:rPr lang="en" sz="1512">
                <a:solidFill>
                  <a:schemeClr val="lt2"/>
                </a:solidFill>
              </a:rPr>
              <a:t>Create an interactive dashboard for visualizing Google Trends data based on</a:t>
            </a:r>
            <a:endParaRPr sz="1512">
              <a:solidFill>
                <a:schemeClr val="lt2"/>
              </a:solidFill>
            </a:endParaRPr>
          </a:p>
          <a:p>
            <a:pPr indent="-3167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88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Geography</a:t>
            </a:r>
            <a:endParaRPr sz="1512">
              <a:solidFill>
                <a:schemeClr val="lt2"/>
              </a:solidFill>
            </a:endParaRPr>
          </a:p>
          <a:p>
            <a:pPr indent="-316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88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Search Categories</a:t>
            </a:r>
            <a:endParaRPr sz="1512">
              <a:solidFill>
                <a:schemeClr val="lt2"/>
              </a:solidFill>
            </a:endParaRPr>
          </a:p>
          <a:p>
            <a:pPr indent="-316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88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Keyword Interest Over Time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812"/>
              <a:t>Key Data Features and attributes to drill down on:</a:t>
            </a:r>
            <a:endParaRPr b="1" sz="1512"/>
          </a:p>
          <a:p>
            <a:pPr indent="-3167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88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Normalized search interest scores (0 to 100)</a:t>
            </a:r>
            <a:br>
              <a:rPr lang="en" sz="1512">
                <a:solidFill>
                  <a:schemeClr val="lt2"/>
                </a:solidFill>
              </a:rPr>
            </a:br>
            <a:endParaRPr sz="1512">
              <a:solidFill>
                <a:schemeClr val="lt2"/>
              </a:solidFill>
            </a:endParaRPr>
          </a:p>
          <a:p>
            <a:pPr indent="-316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88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Relative (not absolute) popularity</a:t>
            </a:r>
            <a:br>
              <a:rPr lang="en" sz="1512">
                <a:solidFill>
                  <a:schemeClr val="lt2"/>
                </a:solidFill>
              </a:rPr>
            </a:br>
            <a:endParaRPr sz="1512">
              <a:solidFill>
                <a:schemeClr val="lt2"/>
              </a:solidFill>
            </a:endParaRPr>
          </a:p>
          <a:p>
            <a:pPr indent="-316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88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Global coverage with regional filtering (country, region)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07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7797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12"/>
              <a:t>Search Term:</a:t>
            </a:r>
            <a:r>
              <a:rPr lang="en" sz="1512">
                <a:solidFill>
                  <a:schemeClr val="lt2"/>
                </a:solidFill>
              </a:rPr>
              <a:t> The exact word or phrase entered by users into the search engine, capturing the specific focus of public curiosity or interest.</a:t>
            </a:r>
            <a:br>
              <a:rPr lang="en" sz="1512">
                <a:solidFill>
                  <a:schemeClr val="lt2"/>
                </a:solidFill>
              </a:rPr>
            </a:b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Category:</a:t>
            </a:r>
            <a:r>
              <a:rPr lang="en" sz="1512">
                <a:solidFill>
                  <a:schemeClr val="lt2"/>
                </a:solidFill>
              </a:rPr>
              <a:t> A broader topic area to which the search term belongs. Some examples include: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Business — corporate news, markets, finance.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Health — wellness trends, diseases, healthcare information.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Science and </a:t>
            </a:r>
            <a:r>
              <a:rPr lang="en" sz="1512">
                <a:solidFill>
                  <a:schemeClr val="lt2"/>
                </a:solidFill>
              </a:rPr>
              <a:t>Technology — gadgets, software, innovations in science 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Geography:</a:t>
            </a:r>
            <a:r>
              <a:rPr lang="en" sz="1512">
                <a:solidFill>
                  <a:schemeClr val="lt2"/>
                </a:solidFill>
              </a:rPr>
              <a:t> Country-level data showing where the search term was most popular, enabling geographic analysis of interests.</a:t>
            </a:r>
            <a:br>
              <a:rPr lang="en" sz="1512">
                <a:solidFill>
                  <a:schemeClr val="lt2"/>
                </a:solidFill>
              </a:rPr>
            </a:b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12"/>
              <a:t>Year:</a:t>
            </a:r>
            <a:r>
              <a:rPr lang="en" sz="1512">
                <a:solidFill>
                  <a:schemeClr val="lt2"/>
                </a:solidFill>
              </a:rPr>
              <a:t> The year during which the search activity was recorded, allowing time-based trend analysis.</a:t>
            </a:r>
            <a:endParaRPr sz="1512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07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77975"/>
            <a:ext cx="88323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Interest Score: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A normalized value from 0 to 100 for each search term.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100 represents the highest recorded popularity for a search term.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Values are relative — not the total number of searches, but how popular a term is compared to its peak.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 and Utility: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Facilitates comparisons across countries, categories, and years.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Helps uncover:</a:t>
            </a:r>
            <a:endParaRPr sz="1512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512">
                <a:solidFill>
                  <a:schemeClr val="lt2"/>
                </a:solidFill>
              </a:rPr>
              <a:t>Seasonal search patterns (e.g., flu searches peaking in winter).</a:t>
            </a:r>
            <a:endParaRPr sz="1512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512">
                <a:solidFill>
                  <a:schemeClr val="lt2"/>
                </a:solidFill>
              </a:rPr>
              <a:t>Regional preferences (e.g., tech searches in the USA vs education in India).</a:t>
            </a:r>
            <a:endParaRPr sz="1512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512">
                <a:solidFill>
                  <a:schemeClr val="lt2"/>
                </a:solidFill>
              </a:rPr>
              <a:t>Emerging global topics based on changing search behavior.</a:t>
            </a:r>
            <a:endParaRPr b="1" sz="181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World </a:t>
            </a:r>
            <a:r>
              <a:rPr lang="en"/>
              <a:t>Choropleth</a:t>
            </a:r>
            <a:r>
              <a:rPr lang="en"/>
              <a:t> map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875" y="1358375"/>
            <a:ext cx="37809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Highlights the top search categories geographically across countries.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Shows regional variations in search interests.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Identifies countries with dominant interest in specific categories.</a:t>
            </a:r>
            <a:endParaRPr sz="1512">
              <a:solidFill>
                <a:schemeClr val="lt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500" y="1358375"/>
            <a:ext cx="5020625" cy="300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3875" y="1358375"/>
            <a:ext cx="37809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Observations</a:t>
            </a:r>
            <a:r>
              <a:rPr b="1" lang="en" sz="1812"/>
              <a:t>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China, Australia, Canada and Argentina show a high </a:t>
            </a:r>
            <a:r>
              <a:rPr lang="en" sz="1512">
                <a:solidFill>
                  <a:schemeClr val="lt2"/>
                </a:solidFill>
              </a:rPr>
              <a:t>volume of internet activity along with few others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High internet penetration and diverse search behavior reflect economic and societal dynamics.</a:t>
            </a:r>
            <a:endParaRPr sz="1512">
              <a:solidFill>
                <a:schemeClr val="lt2"/>
              </a:solidFill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World Choropleth map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500" y="1358375"/>
            <a:ext cx="5020625" cy="300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Pie Chart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37600" y="1358350"/>
            <a:ext cx="44343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Purpose: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Displays the distribution of top search queries by category and year.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Helps identify which categories dominate global user interest for a selected country and year.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Proportions of different search categories.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Immediate visibility into globally trending areas of public focus.</a:t>
            </a:r>
            <a:endParaRPr b="1" sz="1812"/>
          </a:p>
        </p:txBody>
      </p:sp>
      <p:pic>
        <p:nvPicPr>
          <p:cNvPr id="111" name="Google Shape;111;p20" title="Screenshot 2025-04-29 at 12.00.1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500" y="1358350"/>
            <a:ext cx="259337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- Pie Chart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7600" y="1358350"/>
            <a:ext cx="44343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Observations</a:t>
            </a:r>
            <a:r>
              <a:rPr b="1" lang="en" sz="1812"/>
              <a:t>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Science and technology has the </a:t>
            </a:r>
            <a:r>
              <a:rPr lang="en" sz="1512">
                <a:solidFill>
                  <a:schemeClr val="lt2"/>
                </a:solidFill>
              </a:rPr>
              <a:t>highest share (ignoring the OTHERS category)</a:t>
            </a:r>
            <a:r>
              <a:rPr lang="en" sz="1512">
                <a:solidFill>
                  <a:schemeClr val="lt2"/>
                </a:solidFill>
              </a:rPr>
              <a:t>.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Real estate is the least popular and Sport, business and Arts &amp; entertainment being the average or mode-like popularity.</a:t>
            </a:r>
            <a:endParaRPr sz="151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2"/>
              <a:t>Insights Provided:</a:t>
            </a:r>
            <a:endParaRPr sz="1512"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512">
                <a:solidFill>
                  <a:schemeClr val="lt2"/>
                </a:solidFill>
              </a:rPr>
              <a:t>These categories help understand the current state of internet search behaviour trends and show the </a:t>
            </a:r>
            <a:r>
              <a:rPr lang="en" sz="1512">
                <a:solidFill>
                  <a:schemeClr val="lt2"/>
                </a:solidFill>
              </a:rPr>
              <a:t>relevance</a:t>
            </a:r>
            <a:r>
              <a:rPr lang="en" sz="1512">
                <a:solidFill>
                  <a:schemeClr val="lt2"/>
                </a:solidFill>
              </a:rPr>
              <a:t> on a global stage</a:t>
            </a:r>
            <a:endParaRPr b="1" sz="1812"/>
          </a:p>
        </p:txBody>
      </p:sp>
      <p:pic>
        <p:nvPicPr>
          <p:cNvPr id="118" name="Google Shape;118;p21" title="Screenshot 2025-04-29 at 12.09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675" y="1358350"/>
            <a:ext cx="2696918" cy="36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1F3872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