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5fc4c8515_1_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400"/>
              <a:buFont typeface="Calibri"/>
              <a:buNone/>
            </a:pPr>
            <a:r>
              <a:t/>
            </a:r>
            <a:endParaRPr/>
          </a:p>
        </p:txBody>
      </p:sp>
      <p:sp>
        <p:nvSpPr>
          <p:cNvPr id="130" name="Google Shape;130;g2a5fc4c8515_1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5fc4c8515_1_1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400"/>
              <a:buFont typeface="Calibri"/>
              <a:buNone/>
            </a:pPr>
            <a:r>
              <a:t/>
            </a:r>
            <a:endParaRPr/>
          </a:p>
        </p:txBody>
      </p:sp>
      <p:sp>
        <p:nvSpPr>
          <p:cNvPr id="191" name="Google Shape;191;g2a5fc4c8515_1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5fc4c8515_1_1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400"/>
              <a:buFont typeface="Calibri"/>
              <a:buNone/>
            </a:pPr>
            <a:r>
              <a:t/>
            </a:r>
            <a:endParaRPr/>
          </a:p>
        </p:txBody>
      </p:sp>
      <p:sp>
        <p:nvSpPr>
          <p:cNvPr id="197" name="Google Shape;197;g2a5fc4c8515_1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5fc4c8515_1_1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400"/>
              <a:buFont typeface="Calibri"/>
              <a:buNone/>
            </a:pPr>
            <a:r>
              <a:t/>
            </a:r>
            <a:endParaRPr/>
          </a:p>
        </p:txBody>
      </p:sp>
      <p:sp>
        <p:nvSpPr>
          <p:cNvPr id="204" name="Google Shape;204;g2a5fc4c8515_1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5fc4c8515_1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2a5fc4c8515_1_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5fc4c8515_1_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400"/>
              <a:buFont typeface="Calibri"/>
              <a:buNone/>
            </a:pPr>
            <a:r>
              <a:t/>
            </a:r>
            <a:endParaRPr/>
          </a:p>
        </p:txBody>
      </p:sp>
      <p:sp>
        <p:nvSpPr>
          <p:cNvPr id="144" name="Google Shape;144;g2a5fc4c8515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5fc4c8515_1_9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400"/>
              <a:buFont typeface="Calibri"/>
              <a:buNone/>
            </a:pPr>
            <a:r>
              <a:t/>
            </a:r>
            <a:endParaRPr/>
          </a:p>
        </p:txBody>
      </p:sp>
      <p:sp>
        <p:nvSpPr>
          <p:cNvPr id="152" name="Google Shape;152;g2a5fc4c8515_1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5fc4c8515_1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a5fc4c8515_1_1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5fc4c8515_1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a5fc4c8515_1_1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5fc4c8515_1_1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400"/>
              <a:buFont typeface="Calibri"/>
              <a:buNone/>
            </a:pPr>
            <a:r>
              <a:t/>
            </a:r>
            <a:endParaRPr/>
          </a:p>
        </p:txBody>
      </p:sp>
      <p:sp>
        <p:nvSpPr>
          <p:cNvPr id="171" name="Google Shape;171;g2a5fc4c8515_1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5fc4c8515_1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2a5fc4c8515_1_1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63083f9f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63083f9f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56" name="Shape 56"/>
        <p:cNvGrpSpPr/>
        <p:nvPr/>
      </p:nvGrpSpPr>
      <p:grpSpPr>
        <a:xfrm>
          <a:off x="0" y="0"/>
          <a:ext cx="0" cy="0"/>
          <a:chOff x="0" y="0"/>
          <a:chExt cx="0" cy="0"/>
        </a:xfrm>
      </p:grpSpPr>
      <p:sp>
        <p:nvSpPr>
          <p:cNvPr id="57" name="Google Shape;57;p14"/>
          <p:cNvSpPr txBox="1"/>
          <p:nvPr>
            <p:ph idx="12" type="sldNum"/>
          </p:nvPr>
        </p:nvSpPr>
        <p:spPr>
          <a:xfrm>
            <a:off x="8308693" y="285750"/>
            <a:ext cx="301909" cy="216618"/>
          </a:xfrm>
          <a:prstGeom prst="rect">
            <a:avLst/>
          </a:prstGeom>
          <a:noFill/>
          <a:ln>
            <a:noFill/>
          </a:ln>
        </p:spPr>
        <p:txBody>
          <a:bodyPr anchorCtr="0" anchor="t" bIns="34275" lIns="34275" spcFirstLastPara="1" rIns="34275" wrap="square" tIns="3427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8" name="Google Shape;58;p14"/>
          <p:cNvSpPr txBox="1"/>
          <p:nvPr>
            <p:ph type="title"/>
          </p:nvPr>
        </p:nvSpPr>
        <p:spPr>
          <a:xfrm>
            <a:off x="457200" y="69056"/>
            <a:ext cx="8229600" cy="1131095"/>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Clr>
                <a:srgbClr val="000000"/>
              </a:buClr>
              <a:buSzPts val="1400"/>
              <a:buFont typeface="Calibri"/>
              <a:buNone/>
              <a:defRPr/>
            </a:lvl1pPr>
            <a:lvl2pPr lvl="1" algn="ctr">
              <a:lnSpc>
                <a:spcPct val="100000"/>
              </a:lnSpc>
              <a:spcBef>
                <a:spcPts val="0"/>
              </a:spcBef>
              <a:spcAft>
                <a:spcPts val="0"/>
              </a:spcAft>
              <a:buClr>
                <a:srgbClr val="000000"/>
              </a:buClr>
              <a:buSzPts val="1400"/>
              <a:buNone/>
              <a:defRPr/>
            </a:lvl2pPr>
            <a:lvl3pPr lvl="2" algn="ctr">
              <a:lnSpc>
                <a:spcPct val="100000"/>
              </a:lnSpc>
              <a:spcBef>
                <a:spcPts val="0"/>
              </a:spcBef>
              <a:spcAft>
                <a:spcPts val="0"/>
              </a:spcAft>
              <a:buClr>
                <a:srgbClr val="000000"/>
              </a:buClr>
              <a:buSzPts val="1400"/>
              <a:buNone/>
              <a:defRPr/>
            </a:lvl3pPr>
            <a:lvl4pPr lvl="3" algn="ctr">
              <a:lnSpc>
                <a:spcPct val="100000"/>
              </a:lnSpc>
              <a:spcBef>
                <a:spcPts val="0"/>
              </a:spcBef>
              <a:spcAft>
                <a:spcPts val="0"/>
              </a:spcAft>
              <a:buClr>
                <a:srgbClr val="000000"/>
              </a:buClr>
              <a:buSzPts val="1400"/>
              <a:buNone/>
              <a:defRPr/>
            </a:lvl4pPr>
            <a:lvl5pPr lvl="4" algn="ctr">
              <a:lnSpc>
                <a:spcPct val="100000"/>
              </a:lnSpc>
              <a:spcBef>
                <a:spcPts val="0"/>
              </a:spcBef>
              <a:spcAft>
                <a:spcPts val="0"/>
              </a:spcAft>
              <a:buClr>
                <a:srgbClr val="000000"/>
              </a:buClr>
              <a:buSzPts val="1400"/>
              <a:buNone/>
              <a:defRPr/>
            </a:lvl5pPr>
            <a:lvl6pPr lvl="5" algn="ctr">
              <a:lnSpc>
                <a:spcPct val="100000"/>
              </a:lnSpc>
              <a:spcBef>
                <a:spcPts val="0"/>
              </a:spcBef>
              <a:spcAft>
                <a:spcPts val="0"/>
              </a:spcAft>
              <a:buClr>
                <a:srgbClr val="000000"/>
              </a:buClr>
              <a:buSzPts val="1400"/>
              <a:buNone/>
              <a:defRPr/>
            </a:lvl6pPr>
            <a:lvl7pPr lvl="6" algn="ctr">
              <a:lnSpc>
                <a:spcPct val="100000"/>
              </a:lnSpc>
              <a:spcBef>
                <a:spcPts val="0"/>
              </a:spcBef>
              <a:spcAft>
                <a:spcPts val="0"/>
              </a:spcAft>
              <a:buClr>
                <a:srgbClr val="000000"/>
              </a:buClr>
              <a:buSzPts val="1400"/>
              <a:buNone/>
              <a:defRPr/>
            </a:lvl7pPr>
            <a:lvl8pPr lvl="7" algn="ctr">
              <a:lnSpc>
                <a:spcPct val="100000"/>
              </a:lnSpc>
              <a:spcBef>
                <a:spcPts val="0"/>
              </a:spcBef>
              <a:spcAft>
                <a:spcPts val="0"/>
              </a:spcAft>
              <a:buClr>
                <a:srgbClr val="000000"/>
              </a:buClr>
              <a:buSzPts val="1400"/>
              <a:buNone/>
              <a:defRPr/>
            </a:lvl8pPr>
            <a:lvl9pPr lvl="8" algn="ctr">
              <a:lnSpc>
                <a:spcPct val="100000"/>
              </a:lnSpc>
              <a:spcBef>
                <a:spcPts val="0"/>
              </a:spcBef>
              <a:spcAft>
                <a:spcPts val="0"/>
              </a:spcAft>
              <a:buClr>
                <a:srgbClr val="000000"/>
              </a:buClr>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2" name="Google Shape;62;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4" name="Google Shape;74;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5" name="Google Shape;105;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6" name="Google Shape;106;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3"/>
          <p:cNvSpPr/>
          <p:nvPr>
            <p:ph idx="2" type="pic"/>
          </p:nvPr>
        </p:nvSpPr>
        <p:spPr>
          <a:xfrm>
            <a:off x="3887391" y="740569"/>
            <a:ext cx="4629150" cy="3655219"/>
          </a:xfrm>
          <a:prstGeom prst="rect">
            <a:avLst/>
          </a:prstGeom>
          <a:noFill/>
          <a:ln>
            <a:noFill/>
          </a:ln>
        </p:spPr>
      </p:sp>
      <p:sp>
        <p:nvSpPr>
          <p:cNvPr id="112" name="Google Shape;112;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3" name="Google Shape;113;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kaggle.com/c/vinbigdata-chest-xray-abnormalities-detection/dat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2" type="sldNum"/>
          </p:nvPr>
        </p:nvSpPr>
        <p:spPr>
          <a:xfrm>
            <a:off x="7448682" y="285750"/>
            <a:ext cx="152268" cy="216618"/>
          </a:xfrm>
          <a:prstGeom prst="rect">
            <a:avLst/>
          </a:prstGeom>
          <a:noFill/>
          <a:ln>
            <a:noFill/>
          </a:ln>
        </p:spPr>
        <p:txBody>
          <a:bodyPr anchorCtr="0" anchor="t" bIns="34275" lIns="34275" spcFirstLastPara="1" rIns="34275" wrap="square" tIns="3427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lang="en-GB">
                <a:latin typeface="Arial"/>
                <a:ea typeface="Arial"/>
                <a:cs typeface="Arial"/>
                <a:sym typeface="Arial"/>
              </a:rPr>
              <a:t>‹#›</a:t>
            </a:fld>
            <a:endParaRPr/>
          </a:p>
        </p:txBody>
      </p:sp>
      <p:sp>
        <p:nvSpPr>
          <p:cNvPr id="133" name="Google Shape;133;p26"/>
          <p:cNvSpPr txBox="1"/>
          <p:nvPr>
            <p:ph type="title"/>
          </p:nvPr>
        </p:nvSpPr>
        <p:spPr>
          <a:xfrm>
            <a:off x="1916296" y="1885950"/>
            <a:ext cx="5772150" cy="685800"/>
          </a:xfrm>
          <a:prstGeom prst="rect">
            <a:avLst/>
          </a:prstGeom>
          <a:noFill/>
          <a:ln>
            <a:noFill/>
          </a:ln>
        </p:spPr>
        <p:txBody>
          <a:bodyPr anchorCtr="0" anchor="ctr" bIns="34275" lIns="34275" spcFirstLastPara="1" rIns="34275" wrap="square" tIns="34275">
            <a:noAutofit/>
          </a:bodyPr>
          <a:lstStyle/>
          <a:p>
            <a:pPr indent="0" lvl="0" marL="0" rtl="0" algn="ctr">
              <a:spcBef>
                <a:spcPts val="0"/>
              </a:spcBef>
              <a:spcAft>
                <a:spcPts val="0"/>
              </a:spcAft>
              <a:buSzPts val="1100"/>
              <a:buFont typeface="Arial"/>
              <a:buNone/>
            </a:pPr>
            <a:r>
              <a:rPr lang="en-GB" sz="2000"/>
              <a:t>Lung Disease Detection using neural networks, a comparative study of models.</a:t>
            </a:r>
            <a:endParaRPr sz="2000"/>
          </a:p>
        </p:txBody>
      </p:sp>
      <p:sp>
        <p:nvSpPr>
          <p:cNvPr id="134" name="Google Shape;134;p26"/>
          <p:cNvSpPr txBox="1"/>
          <p:nvPr/>
        </p:nvSpPr>
        <p:spPr>
          <a:xfrm>
            <a:off x="1057275" y="3506561"/>
            <a:ext cx="3780000" cy="1146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GB" sz="1400" u="none" cap="none" strike="noStrike">
                <a:solidFill>
                  <a:schemeClr val="dk1"/>
                </a:solidFill>
                <a:latin typeface="Calibri"/>
                <a:ea typeface="Calibri"/>
                <a:cs typeface="Calibri"/>
                <a:sym typeface="Calibri"/>
              </a:rPr>
              <a:t>Team Members:</a:t>
            </a:r>
            <a:endParaRPr sz="1100"/>
          </a:p>
          <a:p>
            <a:pPr indent="0" lvl="0" marL="0" marR="0" rtl="0" algn="l">
              <a:spcBef>
                <a:spcPts val="0"/>
              </a:spcBef>
              <a:spcAft>
                <a:spcPts val="0"/>
              </a:spcAft>
              <a:buNone/>
            </a:pPr>
            <a:r>
              <a:rPr b="1" lang="en-GB" sz="1400">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Leonard Eckhoff</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400">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Mayur Jaisinghani</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400">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Kaushik Shridhar</a:t>
            </a:r>
            <a:endParaRPr sz="1100"/>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sp>
        <p:nvSpPr>
          <p:cNvPr id="135" name="Google Shape;135;p26"/>
          <p:cNvSpPr txBox="1"/>
          <p:nvPr/>
        </p:nvSpPr>
        <p:spPr>
          <a:xfrm>
            <a:off x="2522764" y="592440"/>
            <a:ext cx="5388429"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2100">
                <a:solidFill>
                  <a:schemeClr val="dk1"/>
                </a:solidFill>
                <a:latin typeface="Calibri"/>
                <a:ea typeface="Calibri"/>
                <a:cs typeface="Calibri"/>
                <a:sym typeface="Calibri"/>
              </a:rPr>
              <a:t>FA23: APPLIED MACHINE LEARNING</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1578164" y="262712"/>
            <a:ext cx="6172200" cy="753904"/>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SzPts val="2100"/>
              <a:buFont typeface="Times New Roman"/>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94" name="Google Shape;194;p35"/>
          <p:cNvSpPr txBox="1"/>
          <p:nvPr/>
        </p:nvSpPr>
        <p:spPr>
          <a:xfrm>
            <a:off x="2032328" y="1148405"/>
            <a:ext cx="5786325" cy="30978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GB" sz="1300">
                <a:solidFill>
                  <a:srgbClr val="414141"/>
                </a:solidFill>
              </a:rPr>
              <a:t>This study compares the efficacy of convolutional neural networks (CNNs), multilayer perceptrons (MLPs), and pretrained models (ResNet50, DenseNet121) in detecting lung diseases from X-ray images. The research emphasizes diverse dataset characteristics and medical conditions to assess model performance. The findings offer valuable insights into optimal neural network choices for accurate lung disease classification.</a:t>
            </a:r>
            <a:endParaRPr sz="16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idx="12" type="sldNum"/>
          </p:nvPr>
        </p:nvSpPr>
        <p:spPr>
          <a:xfrm>
            <a:off x="7448682" y="285750"/>
            <a:ext cx="152268" cy="216618"/>
          </a:xfrm>
          <a:prstGeom prst="rect">
            <a:avLst/>
          </a:prstGeom>
          <a:noFill/>
          <a:ln>
            <a:noFill/>
          </a:ln>
        </p:spPr>
        <p:txBody>
          <a:bodyPr anchorCtr="0" anchor="t" bIns="34275" lIns="34275" spcFirstLastPara="1" rIns="34275" wrap="square" tIns="3427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lang="en-GB">
                <a:latin typeface="Arial"/>
                <a:ea typeface="Arial"/>
                <a:cs typeface="Arial"/>
                <a:sym typeface="Arial"/>
              </a:rPr>
              <a:t>‹#›</a:t>
            </a:fld>
            <a:endParaRPr/>
          </a:p>
        </p:txBody>
      </p:sp>
      <p:sp>
        <p:nvSpPr>
          <p:cNvPr id="200" name="Google Shape;200;p36"/>
          <p:cNvSpPr txBox="1"/>
          <p:nvPr>
            <p:ph type="title"/>
          </p:nvPr>
        </p:nvSpPr>
        <p:spPr>
          <a:xfrm>
            <a:off x="1876153" y="891540"/>
            <a:ext cx="5143500" cy="606029"/>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SzPts val="2400"/>
              <a:buFont typeface="Calibri"/>
              <a:buNone/>
            </a:pPr>
            <a:r>
              <a:rPr lang="en-GB" sz="2400"/>
              <a:t>References</a:t>
            </a:r>
            <a:endParaRPr/>
          </a:p>
        </p:txBody>
      </p:sp>
      <p:sp>
        <p:nvSpPr>
          <p:cNvPr id="201" name="Google Shape;201;p36"/>
          <p:cNvSpPr txBox="1"/>
          <p:nvPr/>
        </p:nvSpPr>
        <p:spPr>
          <a:xfrm>
            <a:off x="1600200" y="1394520"/>
            <a:ext cx="6000750" cy="2354400"/>
          </a:xfrm>
          <a:prstGeom prst="rect">
            <a:avLst/>
          </a:prstGeom>
          <a:noFill/>
          <a:ln>
            <a:noFill/>
          </a:ln>
        </p:spPr>
        <p:txBody>
          <a:bodyPr anchorCtr="0" anchor="t" bIns="34275" lIns="34275" spcFirstLastPara="1" rIns="34275" wrap="square" tIns="34275">
            <a:noAutofit/>
          </a:bodyPr>
          <a:lstStyle/>
          <a:p>
            <a:pPr indent="0" lvl="0" marL="342900" marR="0" rtl="0" algn="just">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336550" lvl="0" marL="457200" rtl="0" algn="just">
              <a:spcBef>
                <a:spcPts val="0"/>
              </a:spcBef>
              <a:spcAft>
                <a:spcPts val="0"/>
              </a:spcAft>
              <a:buClr>
                <a:srgbClr val="222222"/>
              </a:buClr>
              <a:buSzPts val="1700"/>
              <a:buFont typeface="Times New Roman"/>
              <a:buChar char="●"/>
            </a:pPr>
            <a:r>
              <a:rPr lang="en-GB">
                <a:solidFill>
                  <a:srgbClr val="222222"/>
                </a:solidFill>
                <a:highlight>
                  <a:srgbClr val="FFFFFF"/>
                </a:highlight>
                <a:latin typeface="Calibri"/>
                <a:ea typeface="Calibri"/>
                <a:cs typeface="Calibri"/>
                <a:sym typeface="Calibri"/>
              </a:rPr>
              <a:t>D.G. Peroni, A.L. Boner, Atelectasis: mechanisms, diagnosis and management, Paediatric Respiratory Reviews, Volume 1, Issue 3, 2000, Pages 274-278, ISSN 1526-0542, https://doi.org/10.1053/prrv.2000.0059. </a:t>
            </a:r>
            <a:endParaRPr>
              <a:solidFill>
                <a:srgbClr val="222222"/>
              </a:solidFill>
              <a:highlight>
                <a:srgbClr val="FFFFFF"/>
              </a:highlight>
              <a:latin typeface="Calibri"/>
              <a:ea typeface="Calibri"/>
              <a:cs typeface="Calibri"/>
              <a:sym typeface="Calibri"/>
            </a:endParaRPr>
          </a:p>
          <a:p>
            <a:pPr indent="-336550" lvl="0" marL="457200" rtl="0" algn="just">
              <a:spcBef>
                <a:spcPts val="0"/>
              </a:spcBef>
              <a:spcAft>
                <a:spcPts val="0"/>
              </a:spcAft>
              <a:buClr>
                <a:srgbClr val="222222"/>
              </a:buClr>
              <a:buSzPts val="1700"/>
              <a:buFont typeface="Times New Roman"/>
              <a:buChar char="●"/>
            </a:pPr>
            <a:r>
              <a:rPr lang="en-GB">
                <a:solidFill>
                  <a:srgbClr val="222222"/>
                </a:solidFill>
                <a:highlight>
                  <a:srgbClr val="FFFFFF"/>
                </a:highlight>
                <a:latin typeface="Calibri"/>
                <a:ea typeface="Calibri"/>
                <a:cs typeface="Calibri"/>
                <a:sym typeface="Calibri"/>
              </a:rPr>
              <a:t>Jones J, Weerakkody Y, Worsley C, et al. Atelectasis (summary). Reference article, Radiopaedia.org (Accessed on 10 Dec 2023) https://doi.org/10.53347/rID-51373 </a:t>
            </a:r>
            <a:endParaRPr>
              <a:solidFill>
                <a:srgbClr val="222222"/>
              </a:solidFill>
              <a:highlight>
                <a:srgbClr val="FFFFFF"/>
              </a:highlight>
              <a:latin typeface="Calibri"/>
              <a:ea typeface="Calibri"/>
              <a:cs typeface="Calibri"/>
              <a:sym typeface="Calibri"/>
            </a:endParaRPr>
          </a:p>
          <a:p>
            <a:pPr indent="-336550" lvl="0" marL="457200" rtl="0" algn="just">
              <a:spcBef>
                <a:spcPts val="0"/>
              </a:spcBef>
              <a:spcAft>
                <a:spcPts val="0"/>
              </a:spcAft>
              <a:buClr>
                <a:srgbClr val="222222"/>
              </a:buClr>
              <a:buSzPts val="1700"/>
              <a:buFont typeface="Times New Roman"/>
              <a:buChar char="●"/>
            </a:pPr>
            <a:r>
              <a:rPr lang="en-GB">
                <a:solidFill>
                  <a:srgbClr val="222222"/>
                </a:solidFill>
                <a:highlight>
                  <a:srgbClr val="FFFFFF"/>
                </a:highlight>
                <a:latin typeface="Calibri"/>
                <a:ea typeface="Calibri"/>
                <a:cs typeface="Calibri"/>
                <a:sym typeface="Calibri"/>
              </a:rPr>
              <a:t>Giachelli, Cecilia M.. Vascular Calcification Mechanisms. Journal of the American Society of Nephrology 15(12):p 2959-2964, December 2004. | DOI: 10.1097/01.ASN.0000145894.57533.C4 </a:t>
            </a:r>
            <a:endParaRPr>
              <a:solidFill>
                <a:srgbClr val="222222"/>
              </a:solidFill>
              <a:highlight>
                <a:srgbClr val="FFFFFF"/>
              </a:highlight>
              <a:latin typeface="Calibri"/>
              <a:ea typeface="Calibri"/>
              <a:cs typeface="Calibri"/>
              <a:sym typeface="Calibri"/>
            </a:endParaRPr>
          </a:p>
          <a:p>
            <a:pPr indent="-336550" lvl="0" marL="457200" rtl="0" algn="just">
              <a:spcBef>
                <a:spcPts val="0"/>
              </a:spcBef>
              <a:spcAft>
                <a:spcPts val="0"/>
              </a:spcAft>
              <a:buClr>
                <a:srgbClr val="222222"/>
              </a:buClr>
              <a:buSzPts val="1700"/>
              <a:buFont typeface="Times New Roman"/>
              <a:buChar char="●"/>
            </a:pPr>
            <a:r>
              <a:rPr lang="en-GB">
                <a:solidFill>
                  <a:srgbClr val="222222"/>
                </a:solidFill>
                <a:highlight>
                  <a:srgbClr val="FFFFFF"/>
                </a:highlight>
                <a:latin typeface="Calibri"/>
                <a:ea typeface="Calibri"/>
                <a:cs typeface="Calibri"/>
                <a:sym typeface="Calibri"/>
              </a:rPr>
              <a:t>Weerakkody Y, Niknejad M, Bell D, et al. Pulmonary calcification. Reference article, Radiopaedia.org (Accessed on 10 Dec 2023) https://doi.org/10.53347/rID-52343 </a:t>
            </a:r>
            <a:endParaRPr>
              <a:solidFill>
                <a:srgbClr val="222222"/>
              </a:solidFill>
              <a:highlight>
                <a:srgbClr val="FFFFFF"/>
              </a:highlight>
              <a:latin typeface="Calibri"/>
              <a:ea typeface="Calibri"/>
              <a:cs typeface="Calibri"/>
              <a:sym typeface="Calibri"/>
            </a:endParaRPr>
          </a:p>
          <a:p>
            <a:pPr indent="-298450" lvl="0" marL="457200" rtl="0" algn="just">
              <a:spcBef>
                <a:spcPts val="0"/>
              </a:spcBef>
              <a:spcAft>
                <a:spcPts val="0"/>
              </a:spcAft>
              <a:buClr>
                <a:srgbClr val="222222"/>
              </a:buClr>
              <a:buSzPts val="1100"/>
              <a:buFont typeface="Calibri"/>
              <a:buChar char="●"/>
            </a:pPr>
            <a:r>
              <a:rPr lang="en-GB">
                <a:solidFill>
                  <a:srgbClr val="222222"/>
                </a:solidFill>
                <a:highlight>
                  <a:srgbClr val="FFFFFF"/>
                </a:highlight>
                <a:latin typeface="Calibri"/>
                <a:ea typeface="Calibri"/>
                <a:cs typeface="Calibri"/>
                <a:sym typeface="Calibri"/>
              </a:rPr>
              <a:t>Amin H, Siddiqui WJ. Cardiomegaly. [Updated 2022 Nov 20]. In: StatPearls [Internet]. Treasure Island (FL): StatPearls Publishing; 2023 Jan-. Available from: https://www.ncbi.nlm.nih.gov/books/NBK542296/ </a:t>
            </a:r>
            <a:endParaRPr>
              <a:solidFill>
                <a:srgbClr val="222222"/>
              </a:solidFill>
              <a:highlight>
                <a:srgbClr val="FFFFFF"/>
              </a:highlight>
              <a:latin typeface="Calibri"/>
              <a:ea typeface="Calibri"/>
              <a:cs typeface="Calibri"/>
              <a:sym typeface="Calibri"/>
            </a:endParaRPr>
          </a:p>
          <a:p>
            <a:pPr indent="0" lvl="0" marL="342900" marR="0" rtl="0" algn="just">
              <a:spcBef>
                <a:spcPts val="0"/>
              </a:spcBef>
              <a:spcAft>
                <a:spcPts val="0"/>
              </a:spcAft>
              <a:buNone/>
            </a:pPr>
            <a:r>
              <a:t/>
            </a:r>
            <a:endParaRPr sz="1400">
              <a:solidFill>
                <a:srgbClr val="222222"/>
              </a:solidFill>
              <a:highlight>
                <a:srgbClr val="FFFFFF"/>
              </a:highlight>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1436915" y="2106862"/>
            <a:ext cx="6172200" cy="1131095"/>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SzPts val="2100"/>
              <a:buFont typeface="Times New Roman"/>
              <a:buNone/>
            </a:pPr>
            <a:r>
              <a:rPr lang="en-GB">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1485900" y="69056"/>
            <a:ext cx="6172200" cy="1131075"/>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Clr>
                <a:srgbClr val="000000"/>
              </a:buClr>
              <a:buSzPts val="1400"/>
              <a:buFont typeface="Calibri"/>
              <a:buNone/>
            </a:pPr>
            <a:r>
              <a:rPr lang="en-GB"/>
              <a:t>Introduction</a:t>
            </a:r>
            <a:endParaRPr/>
          </a:p>
        </p:txBody>
      </p:sp>
      <p:sp>
        <p:nvSpPr>
          <p:cNvPr id="141" name="Google Shape;141;p27"/>
          <p:cNvSpPr/>
          <p:nvPr/>
        </p:nvSpPr>
        <p:spPr>
          <a:xfrm>
            <a:off x="1657350" y="1686965"/>
            <a:ext cx="5829300" cy="2857500"/>
          </a:xfrm>
          <a:prstGeom prst="rect">
            <a:avLst/>
          </a:prstGeom>
          <a:solidFill>
            <a:srgbClr val="FFFFFF"/>
          </a:solidFill>
          <a:ln>
            <a:noFill/>
          </a:ln>
        </p:spPr>
        <p:txBody>
          <a:bodyPr anchorCtr="0" anchor="t" bIns="34275" lIns="34275" spcFirstLastPara="1" rIns="34275" wrap="square" tIns="34275">
            <a:noAutofit/>
          </a:bodyPr>
          <a:lstStyle/>
          <a:p>
            <a:pPr indent="0" lvl="0" marL="0" marR="0" rtl="0" algn="l">
              <a:spcBef>
                <a:spcPts val="0"/>
              </a:spcBef>
              <a:spcAft>
                <a:spcPts val="0"/>
              </a:spcAft>
              <a:buNone/>
            </a:pPr>
            <a:r>
              <a:t/>
            </a:r>
            <a:endParaRPr sz="14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GB">
                <a:solidFill>
                  <a:schemeClr val="dk1"/>
                </a:solidFill>
                <a:highlight>
                  <a:srgbClr val="FFFFFF"/>
                </a:highlight>
                <a:latin typeface="Times New Roman"/>
                <a:ea typeface="Times New Roman"/>
                <a:cs typeface="Times New Roman"/>
                <a:sym typeface="Times New Roman"/>
              </a:rPr>
              <a:t>In the dynamic landscape of medical diagnostics, the battle against lung diseases intensifies, demanding innovative solutions. Our project focuses on harnessing the power of neural networks, specifically Convolutional Neural Networks (CNNs), Multilayer Perceptrons (MLP), and pretrained models like ResNet50 and DenseNet 121. Operating on a diverse dataset of high-resolution X-ray images capturing nuanced manifestations of lung diseases, our goal is to elevate predictive performance. Challenges abound, from the intricacies of human anatomy to the limited size of clinical samples and the inherent complexities in medical imaging. Through a comprehensive comparative analysis, we aim to propel the field forward, leveraging neural networks to navigate these challenges and enhance the accuracy of lung disease detection, a critical stride toward advancing medical diagnostics and ultimately improving patient outcomes.</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2" type="sldNum"/>
          </p:nvPr>
        </p:nvSpPr>
        <p:spPr>
          <a:xfrm>
            <a:off x="7448682" y="285750"/>
            <a:ext cx="152268" cy="216618"/>
          </a:xfrm>
          <a:prstGeom prst="rect">
            <a:avLst/>
          </a:prstGeom>
          <a:noFill/>
          <a:ln>
            <a:noFill/>
          </a:ln>
        </p:spPr>
        <p:txBody>
          <a:bodyPr anchorCtr="0" anchor="t" bIns="34275" lIns="34275" spcFirstLastPara="1" rIns="34275" wrap="square" tIns="3427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lang="en-GB">
                <a:latin typeface="Arial"/>
                <a:ea typeface="Arial"/>
                <a:cs typeface="Arial"/>
                <a:sym typeface="Arial"/>
              </a:rPr>
              <a:t>‹#›</a:t>
            </a:fld>
            <a:endParaRPr/>
          </a:p>
        </p:txBody>
      </p:sp>
      <p:sp>
        <p:nvSpPr>
          <p:cNvPr id="147" name="Google Shape;147;p28"/>
          <p:cNvSpPr txBox="1"/>
          <p:nvPr>
            <p:ph type="title"/>
          </p:nvPr>
        </p:nvSpPr>
        <p:spPr>
          <a:xfrm>
            <a:off x="1600200" y="1028700"/>
            <a:ext cx="5829300" cy="514350"/>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SzPts val="2400"/>
              <a:buFont typeface="Times New Roman"/>
              <a:buNone/>
            </a:pPr>
            <a:r>
              <a:rPr lang="en-GB" sz="2400">
                <a:solidFill>
                  <a:srgbClr val="000000"/>
                </a:solidFill>
                <a:latin typeface="Times New Roman"/>
                <a:ea typeface="Times New Roman"/>
                <a:cs typeface="Times New Roman"/>
                <a:sym typeface="Times New Roman"/>
              </a:rPr>
              <a:t>Problem definition</a:t>
            </a:r>
            <a:endParaRPr sz="2400">
              <a:solidFill>
                <a:srgbClr val="000000"/>
              </a:solidFill>
              <a:latin typeface="Times New Roman"/>
              <a:ea typeface="Times New Roman"/>
              <a:cs typeface="Times New Roman"/>
              <a:sym typeface="Times New Roman"/>
            </a:endParaRPr>
          </a:p>
        </p:txBody>
      </p:sp>
      <p:sp>
        <p:nvSpPr>
          <p:cNvPr id="148" name="Google Shape;148;p28"/>
          <p:cNvSpPr/>
          <p:nvPr/>
        </p:nvSpPr>
        <p:spPr>
          <a:xfrm>
            <a:off x="2114550" y="228600"/>
            <a:ext cx="5143500" cy="342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
        <p:nvSpPr>
          <p:cNvPr id="149" name="Google Shape;149;p28"/>
          <p:cNvSpPr/>
          <p:nvPr/>
        </p:nvSpPr>
        <p:spPr>
          <a:xfrm>
            <a:off x="1840230" y="2150320"/>
            <a:ext cx="5760721" cy="1377299"/>
          </a:xfrm>
          <a:custGeom>
            <a:rect b="b" l="l" r="r" t="t"/>
            <a:pathLst>
              <a:path extrusionOk="0" h="120000" w="21600">
                <a:moveTo>
                  <a:pt x="0" y="0"/>
                </a:moveTo>
                <a:lnTo>
                  <a:pt x="21600" y="0"/>
                </a:lnTo>
                <a:lnTo>
                  <a:pt x="21600" y="0"/>
                </a:lnTo>
                <a:lnTo>
                  <a:pt x="0" y="0"/>
                </a:lnTo>
                <a:close/>
              </a:path>
            </a:pathLst>
          </a:custGeom>
          <a:noFill/>
          <a:ln>
            <a:noFill/>
          </a:ln>
        </p:spPr>
        <p:txBody>
          <a:bodyPr anchorCtr="0" anchor="t" bIns="34275" lIns="34275" spcFirstLastPara="1" rIns="34275" wrap="square" tIns="34275">
            <a:noAutofit/>
          </a:bodyPr>
          <a:lstStyle/>
          <a:p>
            <a:pPr indent="0" lvl="0" marL="0" marR="0" rtl="0" algn="l">
              <a:spcBef>
                <a:spcPts val="0"/>
              </a:spcBef>
              <a:spcAft>
                <a:spcPts val="0"/>
              </a:spcAft>
              <a:buNone/>
            </a:pPr>
            <a:r>
              <a:t/>
            </a:r>
            <a:endParaRPr sz="1400" u="sng">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400" u="sng">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GB" sz="1500" u="sng">
                <a:latin typeface="Times New Roman"/>
                <a:ea typeface="Times New Roman"/>
                <a:cs typeface="Times New Roman"/>
                <a:sym typeface="Times New Roman"/>
              </a:rPr>
              <a:t>This project addresses the challenge of developing neural network models for the effective detection and classification of lung diseases using high-resolution X-ray images, considering the scarcity of clinical samples, complexities in human anatomy, and inherent nuisances in medical imaging.</a:t>
            </a:r>
            <a:endParaRPr sz="1200">
              <a:solidFill>
                <a:srgbClr val="000000"/>
              </a:solidFill>
              <a:latin typeface="Arial"/>
              <a:ea typeface="Arial"/>
              <a:cs typeface="Arial"/>
              <a:sym typeface="Arial"/>
            </a:endParaRPr>
          </a:p>
          <a:p>
            <a:pPr indent="0" lvl="0" marL="0" marR="0" rtl="0" algn="l">
              <a:spcBef>
                <a:spcPts val="30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1885950" y="1028700"/>
            <a:ext cx="5143500" cy="605925"/>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SzPts val="2400"/>
              <a:buFont typeface="Times New Roman"/>
              <a:buNone/>
            </a:pPr>
            <a:r>
              <a:rPr lang="en-GB" sz="2400">
                <a:solidFill>
                  <a:srgbClr val="000000"/>
                </a:solidFill>
                <a:latin typeface="Times New Roman"/>
                <a:ea typeface="Times New Roman"/>
                <a:cs typeface="Times New Roman"/>
                <a:sym typeface="Times New Roman"/>
              </a:rPr>
              <a:t>Justification for the proposed problem</a:t>
            </a:r>
            <a:endParaRPr sz="2400">
              <a:solidFill>
                <a:srgbClr val="000000"/>
              </a:solidFill>
              <a:latin typeface="Times New Roman"/>
              <a:ea typeface="Times New Roman"/>
              <a:cs typeface="Times New Roman"/>
              <a:sym typeface="Times New Roman"/>
            </a:endParaRPr>
          </a:p>
        </p:txBody>
      </p:sp>
      <p:sp>
        <p:nvSpPr>
          <p:cNvPr id="155" name="Google Shape;155;p29"/>
          <p:cNvSpPr/>
          <p:nvPr/>
        </p:nvSpPr>
        <p:spPr>
          <a:xfrm>
            <a:off x="1657350" y="1686965"/>
            <a:ext cx="5829300" cy="2857500"/>
          </a:xfrm>
          <a:prstGeom prst="rect">
            <a:avLst/>
          </a:prstGeom>
          <a:solidFill>
            <a:srgbClr val="FFFFFF"/>
          </a:solidFill>
          <a:ln>
            <a:noFill/>
          </a:ln>
        </p:spPr>
        <p:txBody>
          <a:bodyPr anchorCtr="0" anchor="t" bIns="34275" lIns="34275" spcFirstLastPara="1" rIns="34275" wrap="square" tIns="34275">
            <a:noAutofit/>
          </a:bodyPr>
          <a:lstStyle/>
          <a:p>
            <a:pPr indent="0" lvl="0" marL="0" marR="0" rtl="0" algn="l">
              <a:spcBef>
                <a:spcPts val="0"/>
              </a:spcBef>
              <a:spcAft>
                <a:spcPts val="0"/>
              </a:spcAft>
              <a:buNone/>
            </a:pPr>
            <a:r>
              <a:rPr lang="en-GB" sz="1400" u="sng">
                <a:solidFill>
                  <a:srgbClr val="000000"/>
                </a:solidFill>
                <a:latin typeface="Times New Roman"/>
                <a:ea typeface="Times New Roman"/>
                <a:cs typeface="Times New Roman"/>
                <a:sym typeface="Times New Roman"/>
              </a:rPr>
              <a:t>Motivation and Need</a:t>
            </a:r>
            <a:endParaRPr sz="1400" u="sng">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u="sng">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GB">
                <a:latin typeface="Times New Roman"/>
                <a:ea typeface="Times New Roman"/>
                <a:cs typeface="Times New Roman"/>
                <a:sym typeface="Times New Roman"/>
              </a:rPr>
              <a:t>Current lung disease detection methods, akin to blacklisting in cybersecurity, may not adequately cover the diverse manifestations of ailments, limiting their effectiveness. While existing classifiers achieve around 90% accuracy, the intricate nature of human anatomy and challenges in medical imaging necessitate a more sophisticated approach. This project employs multiple neural network models with Ensemble Learning to enhance accuracy and performance in classifying various lung diseases based on high-resolution images.</a:t>
            </a:r>
            <a:endParaRPr sz="1400">
              <a:solidFill>
                <a:srgbClr val="000000"/>
              </a:solidFill>
              <a:latin typeface="Times New Roman"/>
              <a:ea typeface="Times New Roman"/>
              <a:cs typeface="Times New Roman"/>
              <a:sym typeface="Times New Roman"/>
            </a:endParaRPr>
          </a:p>
        </p:txBody>
      </p:sp>
      <p:sp>
        <p:nvSpPr>
          <p:cNvPr id="156" name="Google Shape;156;p29"/>
          <p:cNvSpPr txBox="1"/>
          <p:nvPr>
            <p:ph idx="12" type="sldNum"/>
          </p:nvPr>
        </p:nvSpPr>
        <p:spPr>
          <a:xfrm>
            <a:off x="7457163" y="285751"/>
            <a:ext cx="143788" cy="230833"/>
          </a:xfrm>
          <a:prstGeom prst="rect">
            <a:avLst/>
          </a:prstGeom>
          <a:noFill/>
          <a:ln>
            <a:noFill/>
          </a:ln>
        </p:spPr>
        <p:txBody>
          <a:bodyPr anchorCtr="0" anchor="t" bIns="34275" lIns="34275" spcFirstLastPara="1" rIns="34275" wrap="square" tIns="34275">
            <a:noAutofit/>
          </a:bodyPr>
          <a:lstStyle/>
          <a:p>
            <a:pPr indent="0" lvl="0" marL="0" marR="0" rtl="0" algn="r">
              <a:lnSpc>
                <a:spcPct val="100000"/>
              </a:lnSpc>
              <a:spcBef>
                <a:spcPts val="0"/>
              </a:spcBef>
              <a:spcAft>
                <a:spcPts val="0"/>
              </a:spcAft>
              <a:buClr>
                <a:srgbClr val="000000"/>
              </a:buClr>
              <a:buSzPts val="1100"/>
              <a:buFont typeface="Arial"/>
              <a:buNone/>
            </a:pPr>
            <a:r>
              <a:rPr lang="en-GB"/>
              <a:t>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1485900" y="69056"/>
            <a:ext cx="6172200" cy="1131075"/>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Clr>
                <a:srgbClr val="000000"/>
              </a:buClr>
              <a:buSzPts val="1400"/>
              <a:buFont typeface="Calibri"/>
              <a:buNone/>
            </a:pPr>
            <a:r>
              <a:rPr lang="en-GB"/>
              <a:t>Research Gap</a:t>
            </a:r>
            <a:endParaRPr/>
          </a:p>
        </p:txBody>
      </p:sp>
      <p:sp>
        <p:nvSpPr>
          <p:cNvPr id="162" name="Google Shape;162;p30"/>
          <p:cNvSpPr txBox="1"/>
          <p:nvPr/>
        </p:nvSpPr>
        <p:spPr>
          <a:xfrm>
            <a:off x="1801238" y="1117481"/>
            <a:ext cx="5663925" cy="3352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34290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Limited Exploration of Model Applications:</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a:solidFill>
                  <a:schemeClr val="dk1"/>
                </a:solidFill>
                <a:latin typeface="Times New Roman"/>
                <a:ea typeface="Times New Roman"/>
                <a:cs typeface="Times New Roman"/>
                <a:sym typeface="Times New Roman"/>
              </a:rPr>
              <a:t>Further exploration needed on how ResNet50 and VGG16 have been applied in similar medical projects for pneumonia detection.</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Documentation Gap in Model Integration:</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a:solidFill>
                  <a:schemeClr val="dk1"/>
                </a:solidFill>
                <a:latin typeface="Times New Roman"/>
                <a:ea typeface="Times New Roman"/>
                <a:cs typeface="Times New Roman"/>
                <a:sym typeface="Times New Roman"/>
              </a:rPr>
              <a:t>Research gap in detailing the integration process of ResNet50 and VGG16 into the medical image diagnostic pipeline, especially focusing on pneumonia.</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Insufficient Exploration of Validation Techniques:</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a:solidFill>
                  <a:schemeClr val="dk1"/>
                </a:solidFill>
                <a:latin typeface="Times New Roman"/>
                <a:ea typeface="Times New Roman"/>
                <a:cs typeface="Times New Roman"/>
                <a:sym typeface="Times New Roman"/>
              </a:rPr>
              <a:t>Lack of specificity in exploring and comparing different validation techniques, such as K-fold cross-validation, and their impact on accuracy.</a:t>
            </a:r>
            <a:endParaRPr>
              <a:solidFill>
                <a:schemeClr val="dk1"/>
              </a:solidFill>
              <a:latin typeface="Times New Roman"/>
              <a:ea typeface="Times New Roman"/>
              <a:cs typeface="Times New Roman"/>
              <a:sym typeface="Times New Roman"/>
            </a:endParaRPr>
          </a:p>
          <a:p>
            <a:pPr indent="0" lvl="0" marL="34290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34290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1485900" y="69056"/>
            <a:ext cx="6172200" cy="1131075"/>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Clr>
                <a:srgbClr val="000000"/>
              </a:buClr>
              <a:buSzPts val="1400"/>
              <a:buFont typeface="Calibri"/>
              <a:buNone/>
            </a:pPr>
            <a:r>
              <a:rPr lang="en-GB"/>
              <a:t>System Architecture</a:t>
            </a:r>
            <a:endParaRPr/>
          </a:p>
        </p:txBody>
      </p:sp>
      <p:pic>
        <p:nvPicPr>
          <p:cNvPr id="168" name="Google Shape;168;p31"/>
          <p:cNvPicPr preferRelativeResize="0"/>
          <p:nvPr/>
        </p:nvPicPr>
        <p:blipFill>
          <a:blip r:embed="rId3">
            <a:alphaModFix/>
          </a:blip>
          <a:stretch>
            <a:fillRect/>
          </a:stretch>
        </p:blipFill>
        <p:spPr>
          <a:xfrm>
            <a:off x="1471613" y="1423993"/>
            <a:ext cx="6200775" cy="229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nvSpPr>
        <p:spPr>
          <a:xfrm>
            <a:off x="1858192" y="1056934"/>
            <a:ext cx="5486400" cy="665775"/>
          </a:xfrm>
          <a:prstGeom prst="rect">
            <a:avLst/>
          </a:prstGeom>
          <a:noFill/>
          <a:ln>
            <a:noFill/>
          </a:ln>
        </p:spPr>
        <p:txBody>
          <a:bodyPr anchorCtr="0" anchor="ctr" bIns="34275" lIns="34275" spcFirstLastPara="1" rIns="34275" wrap="square" tIns="34275">
            <a:noAutofit/>
          </a:bodyPr>
          <a:lstStyle/>
          <a:p>
            <a:pPr indent="0" lvl="0" marL="0" marR="0" rtl="0" algn="ctr">
              <a:spcBef>
                <a:spcPts val="0"/>
              </a:spcBef>
              <a:spcAft>
                <a:spcPts val="0"/>
              </a:spcAft>
              <a:buNone/>
            </a:pPr>
            <a:r>
              <a:rPr lang="en-GB" sz="2400">
                <a:solidFill>
                  <a:srgbClr val="000000"/>
                </a:solidFill>
                <a:latin typeface="Times New Roman"/>
                <a:ea typeface="Times New Roman"/>
                <a:cs typeface="Times New Roman"/>
                <a:sym typeface="Times New Roman"/>
              </a:rPr>
              <a:t>Data Set </a:t>
            </a:r>
            <a:endParaRPr sz="1100">
              <a:solidFill>
                <a:srgbClr val="000000"/>
              </a:solidFill>
              <a:latin typeface="Arial"/>
              <a:ea typeface="Arial"/>
              <a:cs typeface="Arial"/>
              <a:sym typeface="Arial"/>
            </a:endParaRPr>
          </a:p>
        </p:txBody>
      </p:sp>
      <p:sp>
        <p:nvSpPr>
          <p:cNvPr id="174" name="Google Shape;174;p32"/>
          <p:cNvSpPr txBox="1"/>
          <p:nvPr/>
        </p:nvSpPr>
        <p:spPr>
          <a:xfrm>
            <a:off x="1623056" y="1665500"/>
            <a:ext cx="5976225" cy="2789100"/>
          </a:xfrm>
          <a:prstGeom prst="rect">
            <a:avLst/>
          </a:prstGeom>
          <a:noFill/>
          <a:ln>
            <a:noFill/>
          </a:ln>
        </p:spPr>
        <p:txBody>
          <a:bodyPr anchorCtr="0" anchor="t" bIns="34275" lIns="34275" spcFirstLastPara="1" rIns="34275" wrap="square" tIns="34275">
            <a:noAutofit/>
          </a:bodyPr>
          <a:lstStyle/>
          <a:p>
            <a:pPr indent="0" lvl="0" marL="0" marR="0" rtl="0" algn="l">
              <a:spcBef>
                <a:spcPts val="0"/>
              </a:spcBef>
              <a:spcAft>
                <a:spcPts val="0"/>
              </a:spcAft>
              <a:buNone/>
            </a:pPr>
            <a:r>
              <a:rPr lang="en-GB" sz="1400">
                <a:solidFill>
                  <a:srgbClr val="000000"/>
                </a:solidFill>
                <a:latin typeface="Times New Roman"/>
                <a:ea typeface="Times New Roman"/>
                <a:cs typeface="Times New Roman"/>
                <a:sym typeface="Times New Roman"/>
              </a:rPr>
              <a:t>Source of data set: </a:t>
            </a:r>
            <a:endParaRPr sz="1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GB" sz="1400">
                <a:solidFill>
                  <a:srgbClr val="000000"/>
                </a:solidFill>
                <a:latin typeface="Times New Roman"/>
                <a:ea typeface="Times New Roman"/>
                <a:cs typeface="Times New Roman"/>
                <a:sym typeface="Times New Roman"/>
              </a:rPr>
              <a:t>Dataset of </a:t>
            </a:r>
            <a:r>
              <a:rPr b="1" lang="en-GB">
                <a:latin typeface="Times New Roman"/>
                <a:ea typeface="Times New Roman"/>
                <a:cs typeface="Times New Roman"/>
                <a:sym typeface="Times New Roman"/>
              </a:rPr>
              <a:t>Chest X-Ray abnormalities</a:t>
            </a:r>
            <a:endParaRPr b="1" sz="1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GB" sz="1400">
                <a:solidFill>
                  <a:schemeClr val="dk1"/>
                </a:solidFill>
                <a:latin typeface="Times New Roman"/>
                <a:ea typeface="Times New Roman"/>
                <a:cs typeface="Times New Roman"/>
                <a:sym typeface="Times New Roman"/>
              </a:rPr>
              <a:t>Dataset</a:t>
            </a:r>
            <a:r>
              <a:rPr lang="en-GB" sz="1400">
                <a:solidFill>
                  <a:schemeClr val="dk1"/>
                </a:solidFill>
                <a:latin typeface="Times New Roman"/>
                <a:ea typeface="Times New Roman"/>
                <a:cs typeface="Times New Roman"/>
                <a:sym typeface="Times New Roman"/>
              </a:rPr>
              <a:t> </a:t>
            </a:r>
            <a:r>
              <a:rPr lang="en-GB" u="sng">
                <a:solidFill>
                  <a:schemeClr val="hlink"/>
                </a:solidFill>
                <a:latin typeface="Times New Roman"/>
                <a:ea typeface="Times New Roman"/>
                <a:cs typeface="Times New Roman"/>
                <a:sym typeface="Times New Roman"/>
                <a:hlinkClick r:id="rId3"/>
              </a:rPr>
              <a:t>https://www.kaggle.com/c/vinbigdata-chest-xray-abnormalities-detection/data</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GB" sz="1400">
                <a:solidFill>
                  <a:schemeClr val="dk1"/>
                </a:solidFill>
                <a:latin typeface="Times New Roman"/>
                <a:ea typeface="Times New Roman"/>
                <a:cs typeface="Times New Roman"/>
                <a:sym typeface="Times New Roman"/>
              </a:rPr>
              <a:t>This dataset consists of all the features of </a:t>
            </a:r>
            <a:r>
              <a:rPr lang="en-GB">
                <a:solidFill>
                  <a:schemeClr val="dk1"/>
                </a:solidFill>
                <a:latin typeface="Times New Roman"/>
                <a:ea typeface="Times New Roman"/>
                <a:cs typeface="Times New Roman"/>
                <a:sym typeface="Times New Roman"/>
              </a:rPr>
              <a:t>various classes of lung diseases.</a:t>
            </a:r>
            <a:endParaRPr sz="1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175" name="Google Shape;175;p32"/>
          <p:cNvSpPr txBox="1"/>
          <p:nvPr>
            <p:ph idx="12" type="sldNum"/>
          </p:nvPr>
        </p:nvSpPr>
        <p:spPr>
          <a:xfrm>
            <a:off x="7382622" y="285751"/>
            <a:ext cx="218328" cy="230833"/>
          </a:xfrm>
          <a:prstGeom prst="rect">
            <a:avLst/>
          </a:prstGeom>
          <a:noFill/>
          <a:ln>
            <a:noFill/>
          </a:ln>
        </p:spPr>
        <p:txBody>
          <a:bodyPr anchorCtr="0" anchor="t" bIns="34275" lIns="34275" spcFirstLastPara="1" rIns="34275" wrap="square" tIns="34275">
            <a:noAutofit/>
          </a:bodyPr>
          <a:lstStyle/>
          <a:p>
            <a:pPr indent="0" lvl="0" marL="0" marR="0" rtl="0" algn="r">
              <a:lnSpc>
                <a:spcPct val="100000"/>
              </a:lnSpc>
              <a:spcBef>
                <a:spcPts val="0"/>
              </a:spcBef>
              <a:spcAft>
                <a:spcPts val="0"/>
              </a:spcAft>
              <a:buClr>
                <a:srgbClr val="000000"/>
              </a:buClr>
              <a:buSzPts val="1100"/>
              <a:buFont typeface="Arial"/>
              <a:buNone/>
            </a:pPr>
            <a:r>
              <a:rPr lang="en-GB"/>
              <a:t>14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1485900" y="69056"/>
            <a:ext cx="6172200" cy="1131075"/>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Clr>
                <a:srgbClr val="000000"/>
              </a:buClr>
              <a:buSzPts val="1400"/>
              <a:buFont typeface="Calibri"/>
              <a:buNone/>
            </a:pPr>
            <a:r>
              <a:rPr lang="en-GB"/>
              <a:t>Results</a:t>
            </a:r>
            <a:endParaRPr/>
          </a:p>
        </p:txBody>
      </p:sp>
      <p:pic>
        <p:nvPicPr>
          <p:cNvPr id="181" name="Google Shape;181;p33"/>
          <p:cNvPicPr preferRelativeResize="0"/>
          <p:nvPr/>
        </p:nvPicPr>
        <p:blipFill>
          <a:blip r:embed="rId3">
            <a:alphaModFix/>
          </a:blip>
          <a:stretch>
            <a:fillRect/>
          </a:stretch>
        </p:blipFill>
        <p:spPr>
          <a:xfrm>
            <a:off x="1704975" y="1262725"/>
            <a:ext cx="5734050" cy="2105025"/>
          </a:xfrm>
          <a:prstGeom prst="rect">
            <a:avLst/>
          </a:prstGeom>
          <a:noFill/>
          <a:ln>
            <a:noFill/>
          </a:ln>
        </p:spPr>
      </p:pic>
      <p:sp>
        <p:nvSpPr>
          <p:cNvPr id="182" name="Google Shape;182;p33"/>
          <p:cNvSpPr txBox="1"/>
          <p:nvPr/>
        </p:nvSpPr>
        <p:spPr>
          <a:xfrm>
            <a:off x="3408750" y="3561850"/>
            <a:ext cx="23265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1"/>
                </a:solidFill>
                <a:latin typeface="Calibri"/>
                <a:ea typeface="Calibri"/>
                <a:cs typeface="Calibri"/>
                <a:sym typeface="Calibri"/>
              </a:rPr>
              <a:t>ResNet50 all rad_id</a:t>
            </a:r>
            <a:endParaRPr sz="2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4"/>
          <p:cNvPicPr preferRelativeResize="0"/>
          <p:nvPr/>
        </p:nvPicPr>
        <p:blipFill>
          <a:blip r:embed="rId3">
            <a:alphaModFix/>
          </a:blip>
          <a:stretch>
            <a:fillRect/>
          </a:stretch>
        </p:blipFill>
        <p:spPr>
          <a:xfrm>
            <a:off x="1704975" y="1342031"/>
            <a:ext cx="5734050" cy="2143125"/>
          </a:xfrm>
          <a:prstGeom prst="rect">
            <a:avLst/>
          </a:prstGeom>
          <a:noFill/>
          <a:ln>
            <a:noFill/>
          </a:ln>
        </p:spPr>
      </p:pic>
      <p:sp>
        <p:nvSpPr>
          <p:cNvPr id="188" name="Google Shape;188;p34"/>
          <p:cNvSpPr txBox="1"/>
          <p:nvPr/>
        </p:nvSpPr>
        <p:spPr>
          <a:xfrm>
            <a:off x="3507900" y="3666175"/>
            <a:ext cx="21282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1"/>
                </a:solidFill>
                <a:latin typeface="Calibri"/>
                <a:ea typeface="Calibri"/>
                <a:cs typeface="Calibri"/>
                <a:sym typeface="Calibri"/>
              </a:rPr>
              <a:t>DenseNet121 R9</a:t>
            </a:r>
            <a:endParaRPr sz="2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