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900"/>
    <a:srgbClr val="CD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39EA6-F545-4C67-9F22-1FE38F979BDA}" type="datetimeFigureOut">
              <a:rPr lang="en-US" smtClean="0"/>
              <a:t>11-Feb-23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C2881-703F-4C50-8958-284AD8EA5A82}" type="slidenum">
              <a:rPr lang="en-US" smtClean="0"/>
              <a:t>‹#›</a:t>
            </a:fld>
            <a:endParaRPr lang="en-US"/>
          </a:p>
        </p:txBody>
      </p:sp>
    </p:spTree>
    <p:extLst>
      <p:ext uri="{BB962C8B-B14F-4D97-AF65-F5344CB8AC3E}">
        <p14:creationId xmlns:p14="http://schemas.microsoft.com/office/powerpoint/2010/main" val="9993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7300E0-4AC2-4382-9A0A-3CC807410EC6}" type="datetime1">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246298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2317A-493B-4AD0-8CE9-7EC9213AFD7A}"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175257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2317A-493B-4AD0-8CE9-7EC9213AFD7A}"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24405729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2317A-493B-4AD0-8CE9-7EC9213AFD7A}"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E492BB-9CD6-4670-A9CE-07E5F854F6D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288426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2317A-493B-4AD0-8CE9-7EC9213AFD7A}"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25039087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C2317A-493B-4AD0-8CE9-7EC9213AFD7A}" type="datetime1">
              <a:rPr lang="en-US" smtClean="0"/>
              <a:t>11-Feb-23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7292305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C2317A-493B-4AD0-8CE9-7EC9213AFD7A}" type="datetime1">
              <a:rPr lang="en-US" smtClean="0"/>
              <a:t>11-Feb-23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7740260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D55F60-E0AB-4C21-B56C-04695C2121C3}" type="datetime1">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144258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948C3C4-AAFE-49BA-8754-2855EB91B453}" type="datetime1">
              <a:rPr lang="en-US" smtClean="0"/>
              <a:t>11-Feb-23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6E492BB-9CD6-4670-A9CE-07E5F854F6D8}" type="slidenum">
              <a:rPr lang="en-US" smtClean="0"/>
              <a:t>‹#›</a:t>
            </a:fld>
            <a:endParaRPr lang="en-US"/>
          </a:p>
        </p:txBody>
      </p:sp>
    </p:spTree>
    <p:extLst>
      <p:ext uri="{BB962C8B-B14F-4D97-AF65-F5344CB8AC3E}">
        <p14:creationId xmlns:p14="http://schemas.microsoft.com/office/powerpoint/2010/main" val="346341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EC4B93-2557-493E-8B20-D5854D951D6D}" type="datetime1">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55146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AFB630-84AF-4DE4-8811-ECB35927CE8A}" type="datetime1">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279456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5E8AAD-89CF-4A9C-B8D8-E2F51E4A3718}"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7640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433FBC-CED5-4C84-AAAF-BC986118FB40}" type="datetime1">
              <a:rPr lang="en-US" smtClean="0"/>
              <a:t>11-Feb-23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409800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F8A976-3CCD-4D2B-84FC-EB7DCC37E860}" type="datetime1">
              <a:rPr lang="en-US" smtClean="0"/>
              <a:t>11-Feb-23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30121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727C8FC-9DD0-4D68-9DBE-CDE48CF18BE7}" type="datetime1">
              <a:rPr lang="en-US" smtClean="0"/>
              <a:t>11-Feb-23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01381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D30670-AB6C-42EA-8A6F-708C895463E8}"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290445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72E7CC-BA28-4947-9862-AD95CA55A549}" type="datetime1">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92BB-9CD6-4670-A9CE-07E5F854F6D8}" type="slidenum">
              <a:rPr lang="en-US" smtClean="0"/>
              <a:t>‹#›</a:t>
            </a:fld>
            <a:endParaRPr lang="en-US"/>
          </a:p>
        </p:txBody>
      </p:sp>
    </p:spTree>
    <p:extLst>
      <p:ext uri="{BB962C8B-B14F-4D97-AF65-F5344CB8AC3E}">
        <p14:creationId xmlns:p14="http://schemas.microsoft.com/office/powerpoint/2010/main" val="365871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C2317A-493B-4AD0-8CE9-7EC9213AFD7A}" type="datetime1">
              <a:rPr lang="en-US" smtClean="0"/>
              <a:t>11-Feb-23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6E492BB-9CD6-4670-A9CE-07E5F854F6D8}" type="slidenum">
              <a:rPr lang="en-US" smtClean="0"/>
              <a:t>‹#›</a:t>
            </a:fld>
            <a:endParaRPr lang="en-US"/>
          </a:p>
        </p:txBody>
      </p:sp>
    </p:spTree>
    <p:extLst>
      <p:ext uri="{BB962C8B-B14F-4D97-AF65-F5344CB8AC3E}">
        <p14:creationId xmlns:p14="http://schemas.microsoft.com/office/powerpoint/2010/main" val="2632203538"/>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94885"/>
            <a:ext cx="9148520" cy="1632854"/>
          </a:xfrm>
        </p:spPr>
        <p:txBody>
          <a:bodyPr>
            <a:normAutofit/>
          </a:bodyPr>
          <a:lstStyle/>
          <a:p>
            <a:r>
              <a:rPr lang="en-US" sz="4000" dirty="0" smtClean="0">
                <a:solidFill>
                  <a:srgbClr val="DED900"/>
                </a:solidFill>
                <a:latin typeface="Swis721 BlkCn BT" panose="020B0806030502040204" pitchFamily="34" charset="0"/>
              </a:rPr>
              <a:t>Computer </a:t>
            </a:r>
            <a:r>
              <a:rPr lang="en-US" sz="4000" dirty="0">
                <a:solidFill>
                  <a:srgbClr val="DED900"/>
                </a:solidFill>
                <a:latin typeface="Swis721 BlkCn BT" panose="020B0806030502040204" pitchFamily="34" charset="0"/>
              </a:rPr>
              <a:t>Architecture &amp; Microprocessors</a:t>
            </a:r>
            <a:r>
              <a:rPr lang="en-US" sz="4000" dirty="0" smtClean="0">
                <a:solidFill>
                  <a:srgbClr val="DED900"/>
                </a:solidFill>
                <a:latin typeface="Swis721 BlkCn BT" panose="020B0806030502040204" pitchFamily="34" charset="0"/>
              </a:rPr>
              <a:t/>
            </a:r>
            <a:br>
              <a:rPr lang="en-US" sz="4000" dirty="0" smtClean="0">
                <a:solidFill>
                  <a:srgbClr val="DED900"/>
                </a:solidFill>
                <a:latin typeface="Swis721 BlkCn BT" panose="020B0806030502040204" pitchFamily="34" charset="0"/>
              </a:rPr>
            </a:br>
            <a:r>
              <a:rPr lang="en-US" sz="2800" dirty="0" smtClean="0">
                <a:solidFill>
                  <a:srgbClr val="DED900"/>
                </a:solidFill>
                <a:latin typeface="Swis721 BlkCn BT" panose="020B0806030502040204" pitchFamily="34" charset="0"/>
              </a:rPr>
              <a:t>Microprocessor</a:t>
            </a:r>
            <a:r>
              <a:rPr lang="en-US" sz="2800" dirty="0" smtClean="0">
                <a:solidFill>
                  <a:srgbClr val="DED900"/>
                </a:solidFill>
                <a:latin typeface="Swis721 BlkCn BT" panose="020B0806030502040204" pitchFamily="34" charset="0"/>
              </a:rPr>
              <a:t>, Microcomputer, Microcontroller</a:t>
            </a:r>
            <a:endParaRPr lang="en-US" sz="2800" dirty="0">
              <a:solidFill>
                <a:srgbClr val="DED900"/>
              </a:solidFill>
              <a:latin typeface="Swis721 BlkCn BT" panose="020B0806030502040204" pitchFamily="34" charset="0"/>
            </a:endParaRPr>
          </a:p>
        </p:txBody>
      </p:sp>
      <p:sp>
        <p:nvSpPr>
          <p:cNvPr id="3" name="Subtitle 2"/>
          <p:cNvSpPr>
            <a:spLocks noGrp="1"/>
          </p:cNvSpPr>
          <p:nvPr>
            <p:ph idx="1"/>
          </p:nvPr>
        </p:nvSpPr>
        <p:spPr/>
        <p:txBody>
          <a:bodyPr>
            <a:normAutofit/>
          </a:bodyPr>
          <a:lstStyle/>
          <a:p>
            <a:endParaRPr lang="en-US" sz="2000" i="1" dirty="0" smtClean="0">
              <a:solidFill>
                <a:schemeClr val="bg1"/>
              </a:solidFill>
              <a:latin typeface="Arial" panose="020B0604020202020204" pitchFamily="34" charset="0"/>
              <a:cs typeface="Arial" panose="020B0604020202020204" pitchFamily="34" charset="0"/>
            </a:endParaRPr>
          </a:p>
          <a:p>
            <a:endParaRPr lang="en-US" sz="2000" i="1" dirty="0" smtClean="0">
              <a:solidFill>
                <a:schemeClr val="bg1"/>
              </a:solidFill>
              <a:latin typeface="Arial" panose="020B0604020202020204" pitchFamily="34" charset="0"/>
              <a:cs typeface="Arial" panose="020B0604020202020204" pitchFamily="34" charset="0"/>
            </a:endParaRPr>
          </a:p>
          <a:p>
            <a:endParaRPr lang="en-US" sz="2000" i="1" dirty="0" smtClean="0">
              <a:solidFill>
                <a:schemeClr val="bg1"/>
              </a:solidFill>
              <a:latin typeface="Arial" panose="020B0604020202020204" pitchFamily="34" charset="0"/>
              <a:cs typeface="Arial" panose="020B0604020202020204" pitchFamily="34" charset="0"/>
            </a:endParaRPr>
          </a:p>
          <a:p>
            <a:r>
              <a:rPr lang="en-US" sz="1800" i="1" dirty="0">
                <a:latin typeface="Arial" panose="020B0604020202020204" pitchFamily="34" charset="0"/>
                <a:cs typeface="Arial" panose="020B0604020202020204" pitchFamily="34" charset="0"/>
              </a:rPr>
              <a:t>Spring 2023</a:t>
            </a:r>
            <a:br>
              <a:rPr lang="en-US" sz="1800" i="1" dirty="0">
                <a:latin typeface="Arial" panose="020B0604020202020204" pitchFamily="34" charset="0"/>
                <a:cs typeface="Arial" panose="020B0604020202020204" pitchFamily="34" charset="0"/>
              </a:rPr>
            </a:br>
            <a:r>
              <a:rPr lang="en-US" sz="1800" i="1" dirty="0" err="1">
                <a:latin typeface="Arial" panose="020B0604020202020204" pitchFamily="34" charset="0"/>
                <a:cs typeface="Arial" panose="020B0604020202020204" pitchFamily="34" charset="0"/>
              </a:rPr>
              <a:t>Shahid</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Beheshti</a:t>
            </a:r>
            <a:r>
              <a:rPr lang="en-US" sz="1800" i="1" dirty="0">
                <a:latin typeface="Arial" panose="020B0604020202020204" pitchFamily="34" charset="0"/>
                <a:cs typeface="Arial" panose="020B0604020202020204" pitchFamily="34" charset="0"/>
              </a:rPr>
              <a:t> University (SBU)</a:t>
            </a:r>
            <a:br>
              <a:rPr lang="en-US" sz="1800" i="1" dirty="0">
                <a:latin typeface="Arial" panose="020B0604020202020204" pitchFamily="34" charset="0"/>
                <a:cs typeface="Arial" panose="020B0604020202020204" pitchFamily="34" charset="0"/>
              </a:rPr>
            </a:br>
            <a:r>
              <a:rPr lang="en-US" sz="1800" i="1" dirty="0">
                <a:latin typeface="Arial" panose="020B0604020202020204" pitchFamily="34" charset="0"/>
                <a:cs typeface="Arial" panose="020B0604020202020204" pitchFamily="34" charset="0"/>
              </a:rPr>
              <a:t>Electrical Engineering Faculty</a:t>
            </a:r>
            <a:endParaRPr lang="en-US" sz="1600" dirty="0" smtClean="0">
              <a:effectLst/>
              <a:latin typeface="Arial" panose="020B0604020202020204" pitchFamily="34" charset="0"/>
              <a:cs typeface="Arial" panose="020B0604020202020204" pitchFamily="34" charset="0"/>
            </a:endParaRPr>
          </a:p>
          <a:p>
            <a:endParaRPr lang="en-US" sz="1800" i="1" dirty="0" smtClean="0">
              <a:latin typeface="Arial" panose="020B0604020202020204" pitchFamily="34" charset="0"/>
              <a:cs typeface="Arial" panose="020B0604020202020204" pitchFamily="34" charset="0"/>
            </a:endParaRPr>
          </a:p>
          <a:p>
            <a:r>
              <a:rPr lang="en-US" sz="1800" i="1" dirty="0">
                <a:latin typeface="Arial" panose="020B0604020202020204" pitchFamily="34" charset="0"/>
                <a:cs typeface="Arial" panose="020B0604020202020204" pitchFamily="34" charset="0"/>
              </a:rPr>
              <a:t>Erfan </a:t>
            </a:r>
            <a:r>
              <a:rPr lang="en-US" sz="1800" i="1" dirty="0" err="1">
                <a:latin typeface="Arial" panose="020B0604020202020204" pitchFamily="34" charset="0"/>
                <a:cs typeface="Arial" panose="020B0604020202020204" pitchFamily="34" charset="0"/>
              </a:rPr>
              <a:t>Amoozad</a:t>
            </a:r>
            <a:r>
              <a:rPr lang="en-US" sz="1800" i="1" dirty="0">
                <a:latin typeface="Arial" panose="020B0604020202020204" pitchFamily="34" charset="0"/>
                <a:cs typeface="Arial" panose="020B0604020202020204" pitchFamily="34" charset="0"/>
              </a:rPr>
              <a:t> Khalili</a:t>
            </a:r>
            <a:br>
              <a:rPr lang="en-US" sz="1800" i="1" dirty="0">
                <a:latin typeface="Arial" panose="020B0604020202020204" pitchFamily="34" charset="0"/>
                <a:cs typeface="Arial" panose="020B0604020202020204" pitchFamily="34" charset="0"/>
              </a:rPr>
            </a:br>
            <a:r>
              <a:rPr lang="en-US" sz="1800" i="1" dirty="0" err="1">
                <a:latin typeface="Arial" panose="020B0604020202020204" pitchFamily="34" charset="0"/>
                <a:cs typeface="Arial" panose="020B0604020202020204" pitchFamily="34" charset="0"/>
              </a:rPr>
              <a:t>Mohammadreza</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Jafari</a:t>
            </a:r>
            <a:endParaRPr lang="en-US" sz="1600" dirty="0" smtClean="0">
              <a:effectLst/>
              <a:latin typeface="Arial" panose="020B0604020202020204" pitchFamily="34" charset="0"/>
              <a:cs typeface="Arial" panose="020B0604020202020204" pitchFamily="34" charset="0"/>
            </a:endParaRPr>
          </a:p>
          <a:p>
            <a:endParaRPr lang="en-US" sz="2000" i="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364" y="5712219"/>
            <a:ext cx="1104216" cy="1104216"/>
          </a:xfrm>
          <a:prstGeom prst="rect">
            <a:avLst/>
          </a:prstGeom>
        </p:spPr>
      </p:pic>
    </p:spTree>
    <p:extLst>
      <p:ext uri="{BB962C8B-B14F-4D97-AF65-F5344CB8AC3E}">
        <p14:creationId xmlns:p14="http://schemas.microsoft.com/office/powerpoint/2010/main" val="276950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Microprocessor</a:t>
            </a:r>
            <a:endParaRPr lang="en-US" dirty="0">
              <a:solidFill>
                <a:srgbClr val="DED900"/>
              </a:solidFill>
              <a:latin typeface="Swis721 BlkCn BT" panose="020B0806030502040204" pitchFamily="34" charset="0"/>
            </a:endParaRPr>
          </a:p>
        </p:txBody>
      </p:sp>
      <p:sp>
        <p:nvSpPr>
          <p:cNvPr id="3" name="TextBox 2"/>
          <p:cNvSpPr txBox="1"/>
          <p:nvPr/>
        </p:nvSpPr>
        <p:spPr>
          <a:xfrm>
            <a:off x="680321" y="2296560"/>
            <a:ext cx="1051560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 Central Processing Unit </a:t>
            </a:r>
            <a:r>
              <a:rPr lang="en-US" sz="2000" b="1" dirty="0" smtClean="0"/>
              <a:t>(CPU) </a:t>
            </a:r>
            <a:r>
              <a:rPr lang="en-US" sz="2000" dirty="0" smtClean="0"/>
              <a:t>on a </a:t>
            </a:r>
            <a:r>
              <a:rPr lang="en-US" sz="2000" b="1" u="sng" dirty="0" smtClean="0"/>
              <a:t>single</a:t>
            </a:r>
            <a:r>
              <a:rPr lang="en-US" sz="2000" dirty="0" smtClean="0"/>
              <a:t> chip</a:t>
            </a:r>
          </a:p>
          <a:p>
            <a:endParaRPr lang="en-US" sz="2000" dirty="0" smtClean="0"/>
          </a:p>
          <a:p>
            <a:pPr marL="285750" indent="-285750">
              <a:buFont typeface="Arial" panose="020B0604020202020204" pitchFamily="34" charset="0"/>
              <a:buChar char="•"/>
            </a:pPr>
            <a:r>
              <a:rPr lang="en-US" sz="2000" dirty="0" smtClean="0"/>
              <a:t>Some typical components of a CPU are: Arithmetic </a:t>
            </a:r>
            <a:r>
              <a:rPr lang="en-US" sz="2000" dirty="0"/>
              <a:t>L</a:t>
            </a:r>
            <a:r>
              <a:rPr lang="en-US" sz="2000" dirty="0" smtClean="0"/>
              <a:t>ogic Unit (ALU) – instruction decoder – registers – bus and bus control circuit </a:t>
            </a:r>
            <a:endParaRPr lang="en-US" sz="2000" dirty="0"/>
          </a:p>
        </p:txBody>
      </p:sp>
      <p:pic>
        <p:nvPicPr>
          <p:cNvPr id="4" name="Picture 3"/>
          <p:cNvPicPr>
            <a:picLocks noChangeAspect="1"/>
          </p:cNvPicPr>
          <p:nvPr/>
        </p:nvPicPr>
        <p:blipFill>
          <a:blip r:embed="rId2"/>
          <a:stretch>
            <a:fillRect/>
          </a:stretch>
        </p:blipFill>
        <p:spPr>
          <a:xfrm>
            <a:off x="838200" y="4082394"/>
            <a:ext cx="3162741" cy="1733792"/>
          </a:xfrm>
          <a:prstGeom prst="rect">
            <a:avLst/>
          </a:prstGeom>
        </p:spPr>
      </p:pic>
      <p:pic>
        <p:nvPicPr>
          <p:cNvPr id="5" name="Picture 4"/>
          <p:cNvPicPr>
            <a:picLocks noChangeAspect="1"/>
          </p:cNvPicPr>
          <p:nvPr/>
        </p:nvPicPr>
        <p:blipFill>
          <a:blip r:embed="rId3"/>
          <a:stretch>
            <a:fillRect/>
          </a:stretch>
        </p:blipFill>
        <p:spPr>
          <a:xfrm>
            <a:off x="4451627" y="4082394"/>
            <a:ext cx="3065972" cy="1733792"/>
          </a:xfrm>
          <a:prstGeom prst="rect">
            <a:avLst/>
          </a:prstGeom>
        </p:spPr>
      </p:pic>
      <p:pic>
        <p:nvPicPr>
          <p:cNvPr id="6" name="Picture 5"/>
          <p:cNvPicPr>
            <a:picLocks noChangeAspect="1"/>
          </p:cNvPicPr>
          <p:nvPr/>
        </p:nvPicPr>
        <p:blipFill>
          <a:blip r:embed="rId4"/>
          <a:stretch>
            <a:fillRect/>
          </a:stretch>
        </p:blipFill>
        <p:spPr>
          <a:xfrm>
            <a:off x="8107875" y="4082394"/>
            <a:ext cx="3477782" cy="1733792"/>
          </a:xfrm>
          <a:prstGeom prst="rect">
            <a:avLst/>
          </a:prstGeom>
        </p:spPr>
      </p:pic>
    </p:spTree>
    <p:extLst>
      <p:ext uri="{BB962C8B-B14F-4D97-AF65-F5344CB8AC3E}">
        <p14:creationId xmlns:p14="http://schemas.microsoft.com/office/powerpoint/2010/main" val="1300255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Microcomputer</a:t>
            </a:r>
            <a:endParaRPr lang="en-US" dirty="0">
              <a:solidFill>
                <a:srgbClr val="DED900"/>
              </a:solidFill>
              <a:latin typeface="Swis721 BlkCn BT" panose="020B0806030502040204" pitchFamily="34" charset="0"/>
            </a:endParaRPr>
          </a:p>
        </p:txBody>
      </p:sp>
      <p:sp>
        <p:nvSpPr>
          <p:cNvPr id="3" name="TextBox 2"/>
          <p:cNvSpPr txBox="1"/>
          <p:nvPr/>
        </p:nvSpPr>
        <p:spPr>
          <a:xfrm>
            <a:off x="674135" y="2095135"/>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Microprocessor + associated support circuitry, peripheral I/O, memory (program and data)</a:t>
            </a:r>
          </a:p>
          <a:p>
            <a:endParaRPr lang="en-US" sz="2000" dirty="0" smtClean="0"/>
          </a:p>
          <a:p>
            <a:pPr marL="285750" indent="-285750">
              <a:buFont typeface="Arial" panose="020B0604020202020204" pitchFamily="34" charset="0"/>
              <a:buChar char="•"/>
            </a:pPr>
            <a:r>
              <a:rPr lang="en-US" sz="2000" dirty="0" smtClean="0"/>
              <a:t>For example an 8085 Microprocessor + EPROM + RAM + a few I/O interface </a:t>
            </a:r>
            <a:r>
              <a:rPr lang="en-US" sz="2000" dirty="0" smtClean="0">
                <a:sym typeface="Wingdings" panose="05000000000000000000" pitchFamily="2" charset="2"/>
              </a:rPr>
              <a:t> Microcomputer</a:t>
            </a:r>
          </a:p>
          <a:p>
            <a:pPr marL="285750" indent="-285750">
              <a:buFont typeface="Arial" panose="020B0604020202020204" pitchFamily="34" charset="0"/>
              <a:buChar char="•"/>
            </a:pPr>
            <a:endParaRPr lang="en-US" sz="2000" dirty="0">
              <a:sym typeface="Wingdings" panose="05000000000000000000" pitchFamily="2" charset="2"/>
            </a:endParaRPr>
          </a:p>
          <a:p>
            <a:pPr marL="285750" indent="-285750">
              <a:buFont typeface="Arial" panose="020B0604020202020204" pitchFamily="34" charset="0"/>
              <a:buChar char="•"/>
            </a:pPr>
            <a:r>
              <a:rPr lang="en-US" sz="2000" dirty="0" smtClean="0">
                <a:sym typeface="Wingdings" panose="05000000000000000000" pitchFamily="2" charset="2"/>
              </a:rPr>
              <a:t>PCB not a single chip</a:t>
            </a:r>
            <a:endParaRPr lang="en-US" sz="2000" dirty="0"/>
          </a:p>
        </p:txBody>
      </p:sp>
      <p:pic>
        <p:nvPicPr>
          <p:cNvPr id="7" name="Picture 6"/>
          <p:cNvPicPr>
            <a:picLocks noChangeAspect="1"/>
          </p:cNvPicPr>
          <p:nvPr/>
        </p:nvPicPr>
        <p:blipFill>
          <a:blip r:embed="rId2"/>
          <a:stretch>
            <a:fillRect/>
          </a:stretch>
        </p:blipFill>
        <p:spPr>
          <a:xfrm>
            <a:off x="838201" y="4692377"/>
            <a:ext cx="2500745" cy="1466346"/>
          </a:xfrm>
          <a:prstGeom prst="rect">
            <a:avLst/>
          </a:prstGeom>
        </p:spPr>
      </p:pic>
      <p:pic>
        <p:nvPicPr>
          <p:cNvPr id="8" name="Picture 7"/>
          <p:cNvPicPr>
            <a:picLocks noChangeAspect="1"/>
          </p:cNvPicPr>
          <p:nvPr/>
        </p:nvPicPr>
        <p:blipFill>
          <a:blip r:embed="rId3"/>
          <a:stretch>
            <a:fillRect/>
          </a:stretch>
        </p:blipFill>
        <p:spPr>
          <a:xfrm>
            <a:off x="4338394" y="4563417"/>
            <a:ext cx="2038635" cy="1724266"/>
          </a:xfrm>
          <a:prstGeom prst="rect">
            <a:avLst/>
          </a:prstGeom>
        </p:spPr>
      </p:pic>
    </p:spTree>
    <p:extLst>
      <p:ext uri="{BB962C8B-B14F-4D97-AF65-F5344CB8AC3E}">
        <p14:creationId xmlns:p14="http://schemas.microsoft.com/office/powerpoint/2010/main" val="4238333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Microcontroller</a:t>
            </a:r>
            <a:endParaRPr lang="en-US" dirty="0">
              <a:solidFill>
                <a:srgbClr val="DED900"/>
              </a:solidFill>
              <a:latin typeface="Swis721 BlkCn BT" panose="020B0806030502040204" pitchFamily="34" charset="0"/>
            </a:endParaRPr>
          </a:p>
        </p:txBody>
      </p:sp>
      <p:sp>
        <p:nvSpPr>
          <p:cNvPr id="3" name="TextBox 2"/>
          <p:cNvSpPr txBox="1"/>
          <p:nvPr/>
        </p:nvSpPr>
        <p:spPr>
          <a:xfrm>
            <a:off x="680321" y="2427372"/>
            <a:ext cx="10515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A Microcomputer on a single VLSI chip of silicon</a:t>
            </a:r>
          </a:p>
          <a:p>
            <a:endParaRPr lang="en-US" sz="2000" dirty="0" smtClean="0"/>
          </a:p>
          <a:p>
            <a:pPr marL="285750" indent="-285750">
              <a:buFont typeface="Arial" panose="020B0604020202020204" pitchFamily="34" charset="0"/>
              <a:buChar char="•"/>
            </a:pPr>
            <a:r>
              <a:rPr lang="en-US" sz="2000" dirty="0" smtClean="0"/>
              <a:t>ARM, AVR, ESP, PIC, Intel 8051, TMS1000</a:t>
            </a:r>
            <a:endParaRPr lang="en-US" sz="2000" dirty="0"/>
          </a:p>
        </p:txBody>
      </p:sp>
      <p:pic>
        <p:nvPicPr>
          <p:cNvPr id="4" name="Picture 3"/>
          <p:cNvPicPr>
            <a:picLocks noChangeAspect="1"/>
          </p:cNvPicPr>
          <p:nvPr/>
        </p:nvPicPr>
        <p:blipFill>
          <a:blip r:embed="rId2"/>
          <a:stretch>
            <a:fillRect/>
          </a:stretch>
        </p:blipFill>
        <p:spPr>
          <a:xfrm>
            <a:off x="8815792" y="4045768"/>
            <a:ext cx="2210108" cy="1781424"/>
          </a:xfrm>
          <a:prstGeom prst="rect">
            <a:avLst/>
          </a:prstGeom>
        </p:spPr>
      </p:pic>
      <p:pic>
        <p:nvPicPr>
          <p:cNvPr id="5" name="Picture 4"/>
          <p:cNvPicPr>
            <a:picLocks noChangeAspect="1"/>
          </p:cNvPicPr>
          <p:nvPr/>
        </p:nvPicPr>
        <p:blipFill>
          <a:blip r:embed="rId3"/>
          <a:stretch>
            <a:fillRect/>
          </a:stretch>
        </p:blipFill>
        <p:spPr>
          <a:xfrm>
            <a:off x="6096000" y="3740727"/>
            <a:ext cx="2114471" cy="2086465"/>
          </a:xfrm>
          <a:prstGeom prst="rect">
            <a:avLst/>
          </a:prstGeom>
        </p:spPr>
      </p:pic>
      <p:pic>
        <p:nvPicPr>
          <p:cNvPr id="6" name="Picture 5"/>
          <p:cNvPicPr>
            <a:picLocks noChangeAspect="1"/>
          </p:cNvPicPr>
          <p:nvPr/>
        </p:nvPicPr>
        <p:blipFill>
          <a:blip r:embed="rId4"/>
          <a:stretch>
            <a:fillRect/>
          </a:stretch>
        </p:blipFill>
        <p:spPr>
          <a:xfrm>
            <a:off x="3794643" y="4194917"/>
            <a:ext cx="1696036" cy="1632275"/>
          </a:xfrm>
          <a:prstGeom prst="rect">
            <a:avLst/>
          </a:prstGeom>
        </p:spPr>
      </p:pic>
      <p:pic>
        <p:nvPicPr>
          <p:cNvPr id="9" name="Picture 8"/>
          <p:cNvPicPr>
            <a:picLocks noChangeAspect="1"/>
          </p:cNvPicPr>
          <p:nvPr/>
        </p:nvPicPr>
        <p:blipFill>
          <a:blip r:embed="rId5"/>
          <a:stretch>
            <a:fillRect/>
          </a:stretch>
        </p:blipFill>
        <p:spPr>
          <a:xfrm>
            <a:off x="1493635" y="4055295"/>
            <a:ext cx="1695687" cy="1771897"/>
          </a:xfrm>
          <a:prstGeom prst="rect">
            <a:avLst/>
          </a:prstGeom>
        </p:spPr>
      </p:pic>
    </p:spTree>
    <p:extLst>
      <p:ext uri="{BB962C8B-B14F-4D97-AF65-F5344CB8AC3E}">
        <p14:creationId xmlns:p14="http://schemas.microsoft.com/office/powerpoint/2010/main" val="46078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Development Board</a:t>
            </a:r>
            <a:endParaRPr lang="en-US" dirty="0">
              <a:solidFill>
                <a:srgbClr val="DED900"/>
              </a:solidFill>
              <a:latin typeface="Swis721 BlkCn BT" panose="020B0806030502040204" pitchFamily="34" charset="0"/>
            </a:endParaRPr>
          </a:p>
        </p:txBody>
      </p:sp>
      <p:sp>
        <p:nvSpPr>
          <p:cNvPr id="3" name="TextBox 2"/>
          <p:cNvSpPr txBox="1"/>
          <p:nvPr/>
        </p:nvSpPr>
        <p:spPr>
          <a:xfrm>
            <a:off x="680321" y="2420450"/>
            <a:ext cx="10515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A microcontroller development board is a printed circuit board </a:t>
            </a:r>
            <a:r>
              <a:rPr lang="en-US" sz="2000" b="1" dirty="0"/>
              <a:t>(PCB) </a:t>
            </a:r>
            <a:r>
              <a:rPr lang="en-US" sz="2000" dirty="0"/>
              <a:t>with circuitry and hardware designed to facilitate experimentation with </a:t>
            </a:r>
            <a:r>
              <a:rPr lang="en-US" sz="2000" dirty="0" smtClean="0"/>
              <a:t>certain </a:t>
            </a:r>
            <a:r>
              <a:rPr lang="en-US" sz="2000" dirty="0"/>
              <a:t>microcontroller </a:t>
            </a:r>
            <a:r>
              <a:rPr lang="en-US" sz="2000" dirty="0" smtClean="0"/>
              <a:t>board </a:t>
            </a:r>
            <a:r>
              <a:rPr lang="en-US" sz="2000" dirty="0"/>
              <a:t>features.</a:t>
            </a:r>
            <a:endParaRPr lang="en-US" sz="2400" dirty="0"/>
          </a:p>
        </p:txBody>
      </p:sp>
      <p:pic>
        <p:nvPicPr>
          <p:cNvPr id="7" name="Picture 6"/>
          <p:cNvPicPr>
            <a:picLocks noChangeAspect="1"/>
          </p:cNvPicPr>
          <p:nvPr/>
        </p:nvPicPr>
        <p:blipFill>
          <a:blip r:embed="rId2"/>
          <a:stretch>
            <a:fillRect/>
          </a:stretch>
        </p:blipFill>
        <p:spPr>
          <a:xfrm>
            <a:off x="9000797" y="3933704"/>
            <a:ext cx="2353003" cy="1733792"/>
          </a:xfrm>
          <a:prstGeom prst="rect">
            <a:avLst/>
          </a:prstGeom>
        </p:spPr>
      </p:pic>
      <p:pic>
        <p:nvPicPr>
          <p:cNvPr id="8" name="Picture 7"/>
          <p:cNvPicPr>
            <a:picLocks noChangeAspect="1"/>
          </p:cNvPicPr>
          <p:nvPr/>
        </p:nvPicPr>
        <p:blipFill>
          <a:blip r:embed="rId3"/>
          <a:stretch>
            <a:fillRect/>
          </a:stretch>
        </p:blipFill>
        <p:spPr>
          <a:xfrm>
            <a:off x="4976372" y="3890825"/>
            <a:ext cx="2566810" cy="1776671"/>
          </a:xfrm>
          <a:prstGeom prst="rect">
            <a:avLst/>
          </a:prstGeom>
        </p:spPr>
      </p:pic>
      <p:pic>
        <p:nvPicPr>
          <p:cNvPr id="10" name="Picture 9"/>
          <p:cNvPicPr>
            <a:picLocks noChangeAspect="1"/>
          </p:cNvPicPr>
          <p:nvPr/>
        </p:nvPicPr>
        <p:blipFill>
          <a:blip r:embed="rId4"/>
          <a:stretch>
            <a:fillRect/>
          </a:stretch>
        </p:blipFill>
        <p:spPr>
          <a:xfrm>
            <a:off x="1297918" y="3890825"/>
            <a:ext cx="2220839" cy="1776671"/>
          </a:xfrm>
          <a:prstGeom prst="rect">
            <a:avLst/>
          </a:prstGeom>
        </p:spPr>
      </p:pic>
    </p:spTree>
    <p:extLst>
      <p:ext uri="{BB962C8B-B14F-4D97-AF65-F5344CB8AC3E}">
        <p14:creationId xmlns:p14="http://schemas.microsoft.com/office/powerpoint/2010/main" val="3222672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Conclusion</a:t>
            </a:r>
            <a:endParaRPr lang="en-US" dirty="0">
              <a:solidFill>
                <a:srgbClr val="DED900"/>
              </a:solidFill>
              <a:latin typeface="Swis721 BlkCn BT" panose="020B0806030502040204" pitchFamily="34" charset="0"/>
            </a:endParaRPr>
          </a:p>
        </p:txBody>
      </p:sp>
      <p:sp>
        <p:nvSpPr>
          <p:cNvPr id="3" name="TextBox 2"/>
          <p:cNvSpPr txBox="1"/>
          <p:nvPr/>
        </p:nvSpPr>
        <p:spPr>
          <a:xfrm>
            <a:off x="680321" y="2402865"/>
            <a:ext cx="10515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Microprocessors, microcomputers, and microcontrollers are defined, but it is quite common to see these terms being used loosely and interchangeably. This fuzziness in terms exists and we will have to live with it!</a:t>
            </a:r>
            <a:endParaRPr lang="en-US" sz="2000" dirty="0"/>
          </a:p>
        </p:txBody>
      </p:sp>
    </p:spTree>
    <p:extLst>
      <p:ext uri="{BB962C8B-B14F-4D97-AF65-F5344CB8AC3E}">
        <p14:creationId xmlns:p14="http://schemas.microsoft.com/office/powerpoint/2010/main" val="4090579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DED900"/>
                </a:solidFill>
                <a:latin typeface="Swis721 BlkCn BT" panose="020B0806030502040204" pitchFamily="34" charset="0"/>
              </a:rPr>
              <a:t>Abstraction Level</a:t>
            </a:r>
            <a:endParaRPr lang="en-US" dirty="0">
              <a:solidFill>
                <a:srgbClr val="DED900"/>
              </a:solidFill>
              <a:latin typeface="Swis721 BlkCn BT" panose="020B0806030502040204" pitchFamily="34" charset="0"/>
            </a:endParaRPr>
          </a:p>
        </p:txBody>
      </p:sp>
      <p:pic>
        <p:nvPicPr>
          <p:cNvPr id="7" name="Picture 6"/>
          <p:cNvPicPr>
            <a:picLocks noChangeAspect="1"/>
          </p:cNvPicPr>
          <p:nvPr/>
        </p:nvPicPr>
        <p:blipFill>
          <a:blip r:embed="rId2"/>
          <a:stretch>
            <a:fillRect/>
          </a:stretch>
        </p:blipFill>
        <p:spPr>
          <a:xfrm>
            <a:off x="2993978" y="2365129"/>
            <a:ext cx="5491348" cy="3854711"/>
          </a:xfrm>
          <a:prstGeom prst="rect">
            <a:avLst/>
          </a:prstGeom>
        </p:spPr>
      </p:pic>
    </p:spTree>
    <p:extLst>
      <p:ext uri="{BB962C8B-B14F-4D97-AF65-F5344CB8AC3E}">
        <p14:creationId xmlns:p14="http://schemas.microsoft.com/office/powerpoint/2010/main" val="541209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Custom 16">
      <a:dk1>
        <a:srgbClr val="080808"/>
      </a:dk1>
      <a:lt1>
        <a:sysClr val="window" lastClr="FFFFFF"/>
      </a:lt1>
      <a:dk2>
        <a:srgbClr val="00191E"/>
      </a:dk2>
      <a:lt2>
        <a:srgbClr val="002E3E"/>
      </a:lt2>
      <a:accent1>
        <a:srgbClr val="5F552D"/>
      </a:accent1>
      <a:accent2>
        <a:srgbClr val="B7A768"/>
      </a:accent2>
      <a:accent3>
        <a:srgbClr val="0070C0"/>
      </a:accent3>
      <a:accent4>
        <a:srgbClr val="135DFF"/>
      </a:accent4>
      <a:accent5>
        <a:srgbClr val="0F4C76"/>
      </a:accent5>
      <a:accent6>
        <a:srgbClr val="002576"/>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187</TotalTime>
  <Words>150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Swis721 BlkCn BT</vt:lpstr>
      <vt:lpstr>Trebuchet MS</vt:lpstr>
      <vt:lpstr>Wingdings</vt:lpstr>
      <vt:lpstr>Berlin</vt:lpstr>
      <vt:lpstr>Computer Architecture &amp; Microprocessors Microprocessor, Microcomputer, Microcontroller</vt:lpstr>
      <vt:lpstr>Microprocessor</vt:lpstr>
      <vt:lpstr>Microcomputer</vt:lpstr>
      <vt:lpstr>Microcontroller</vt:lpstr>
      <vt:lpstr>Development Board</vt:lpstr>
      <vt:lpstr>Conclusion</vt:lpstr>
      <vt:lpstr>Abstraction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&amp; Microprocessors</dc:title>
  <dc:creator>KHALILI</dc:creator>
  <cp:lastModifiedBy>mohammad jfr</cp:lastModifiedBy>
  <cp:revision>19</cp:revision>
  <dcterms:created xsi:type="dcterms:W3CDTF">2023-02-06T19:20:47Z</dcterms:created>
  <dcterms:modified xsi:type="dcterms:W3CDTF">2023-02-11T13:25:35Z</dcterms:modified>
</cp:coreProperties>
</file>