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80" r:id="rId2"/>
    <p:sldId id="282" r:id="rId3"/>
    <p:sldId id="258" r:id="rId4"/>
    <p:sldId id="28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6" r:id="rId15"/>
    <p:sldId id="279" r:id="rId16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8"/>
    </p:embeddedFont>
    <p:embeddedFont>
      <p:font typeface="Nixie One" panose="020B0604020202020204" charset="0"/>
      <p:regular r:id="rId19"/>
    </p:embeddedFont>
    <p:embeddedFont>
      <p:font typeface="Roboto Slab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4b13b8c3fed3be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4b13b8c3fed3be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4b13b8c3fed3be/Documents/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Pedestrian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Testing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74.33</c:v>
                </c:pt>
                <c:pt idx="1">
                  <c:v>75.33</c:v>
                </c:pt>
                <c:pt idx="2">
                  <c:v>77.66</c:v>
                </c:pt>
                <c:pt idx="3">
                  <c:v>76.83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7-4F4F-8437-94237188A18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74</c:v>
                </c:pt>
                <c:pt idx="1">
                  <c:v>73</c:v>
                </c:pt>
                <c:pt idx="2">
                  <c:v>76</c:v>
                </c:pt>
                <c:pt idx="3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47-4F4F-8437-94237188A18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74</c:v>
                </c:pt>
                <c:pt idx="1">
                  <c:v>76</c:v>
                </c:pt>
                <c:pt idx="2">
                  <c:v>77</c:v>
                </c:pt>
                <c:pt idx="3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47-4F4F-8437-94237188A18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74</c:v>
                </c:pt>
                <c:pt idx="1">
                  <c:v>74</c:v>
                </c:pt>
                <c:pt idx="2">
                  <c:v>76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47-4F4F-8437-94237188A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464688"/>
        <c:axId val="45537712"/>
      </c:barChart>
      <c:catAx>
        <c:axId val="207046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37712"/>
        <c:crosses val="autoZero"/>
        <c:auto val="1"/>
        <c:lblAlgn val="ctr"/>
        <c:lblOffset val="100"/>
        <c:noMultiLvlLbl val="0"/>
      </c:catAx>
      <c:valAx>
        <c:axId val="45537712"/>
        <c:scaling>
          <c:orientation val="minMax"/>
          <c:max val="84"/>
          <c:min val="6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46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Right</a:t>
            </a:r>
            <a:r>
              <a:rPr lang="en-IN" sz="1200" baseline="0"/>
              <a:t> Curve Class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Testing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Sheet1!$B$7:$E$7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74.33</c:v>
                </c:pt>
                <c:pt idx="1">
                  <c:v>75.16</c:v>
                </c:pt>
                <c:pt idx="2">
                  <c:v>78.5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8-4AE4-8DF0-B01B95A74637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Sheet1!$B$7:$E$7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72</c:v>
                </c:pt>
                <c:pt idx="1">
                  <c:v>72</c:v>
                </c:pt>
                <c:pt idx="2">
                  <c:v>77</c:v>
                </c:pt>
                <c:pt idx="3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B8-4AE4-8DF0-B01B95A74637}"/>
            </c:ext>
          </c:extLst>
        </c:ser>
        <c:ser>
          <c:idx val="2"/>
          <c:order val="2"/>
          <c:tx>
            <c:strRef>
              <c:f>Sheet1!$A$10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Sheet1!$B$7:$E$7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75</c:v>
                </c:pt>
                <c:pt idx="1">
                  <c:v>78</c:v>
                </c:pt>
                <c:pt idx="2">
                  <c:v>78</c:v>
                </c:pt>
                <c:pt idx="3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B8-4AE4-8DF0-B01B95A74637}"/>
            </c:ext>
          </c:extLst>
        </c:ser>
        <c:ser>
          <c:idx val="3"/>
          <c:order val="3"/>
          <c:tx>
            <c:strRef>
              <c:f>Sheet1!$A$11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Sheet1!$B$7:$E$7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73</c:v>
                </c:pt>
                <c:pt idx="1">
                  <c:v>75</c:v>
                </c:pt>
                <c:pt idx="2">
                  <c:v>77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B8-4AE4-8DF0-B01B95A74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4695440"/>
        <c:axId val="2074698352"/>
      </c:barChart>
      <c:catAx>
        <c:axId val="207469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98352"/>
        <c:crosses val="autoZero"/>
        <c:auto val="1"/>
        <c:lblAlgn val="ctr"/>
        <c:lblOffset val="100"/>
        <c:noMultiLvlLbl val="0"/>
      </c:catAx>
      <c:valAx>
        <c:axId val="2074698352"/>
        <c:scaling>
          <c:orientation val="minMax"/>
          <c:max val="84"/>
          <c:min val="6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69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Side Road Left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Testing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71.33</c:v>
                </c:pt>
                <c:pt idx="1">
                  <c:v>74.33</c:v>
                </c:pt>
                <c:pt idx="2">
                  <c:v>77.66</c:v>
                </c:pt>
                <c:pt idx="3">
                  <c:v>76.16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0-441A-B8DC-2B7E956EFA87}"/>
            </c:ext>
          </c:extLst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Sheet1!$B$15:$E$15</c:f>
              <c:numCache>
                <c:formatCode>General</c:formatCode>
                <c:ptCount val="4"/>
                <c:pt idx="0">
                  <c:v>70</c:v>
                </c:pt>
                <c:pt idx="1">
                  <c:v>70</c:v>
                </c:pt>
                <c:pt idx="2">
                  <c:v>74</c:v>
                </c:pt>
                <c:pt idx="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D0-441A-B8DC-2B7E956EFA87}"/>
            </c:ext>
          </c:extLst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Sheet1!$B$16:$E$16</c:f>
              <c:numCache>
                <c:formatCode>General</c:formatCode>
                <c:ptCount val="4"/>
                <c:pt idx="0">
                  <c:v>69</c:v>
                </c:pt>
                <c:pt idx="1">
                  <c:v>79</c:v>
                </c:pt>
                <c:pt idx="2">
                  <c:v>81</c:v>
                </c:pt>
                <c:pt idx="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D0-441A-B8DC-2B7E956EFA87}"/>
            </c:ext>
          </c:extLst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Sheet1!$B$13:$E$13</c:f>
              <c:strCache>
                <c:ptCount val="4"/>
                <c:pt idx="0">
                  <c:v>KNN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Sheet1!$B$17:$E$17</c:f>
              <c:numCache>
                <c:formatCode>General</c:formatCode>
                <c:ptCount val="4"/>
                <c:pt idx="0">
                  <c:v>69</c:v>
                </c:pt>
                <c:pt idx="1">
                  <c:v>74</c:v>
                </c:pt>
                <c:pt idx="2">
                  <c:v>77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D0-441A-B8DC-2B7E956EF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702064"/>
        <c:axId val="55702896"/>
      </c:barChart>
      <c:catAx>
        <c:axId val="5570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02896"/>
        <c:crosses val="autoZero"/>
        <c:auto val="1"/>
        <c:lblAlgn val="ctr"/>
        <c:lblOffset val="100"/>
        <c:noMultiLvlLbl val="0"/>
      </c:catAx>
      <c:valAx>
        <c:axId val="55702896"/>
        <c:scaling>
          <c:orientation val="minMax"/>
          <c:min val="6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0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d2e5d03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d2e5d03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dd2e5d03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11dd2e5d03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d2e5d03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dd2e5d03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cfcfd3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1dcfcfd3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cfcfd39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11dcfcfd39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dcfcfd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1dcfcfd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fcfd3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1dcfcfd3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cfcfd3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1dcfcfd3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dd2e5d0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11dd2e5d0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d2e5d03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11dd2e5d03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4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41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41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41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4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4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4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4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5" name="Google Shape;95;p4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4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4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44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0;p44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;p44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" name="Google Shape;22;p44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23;p4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6;p42"/>
          <p:cNvSpPr/>
          <p:nvPr/>
        </p:nvSpPr>
        <p:spPr>
          <a:xfrm>
            <a:off x="0" y="1958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7;p42"/>
          <p:cNvSpPr/>
          <p:nvPr/>
        </p:nvSpPr>
        <p:spPr>
          <a:xfrm>
            <a:off x="0" y="1254525"/>
            <a:ext cx="247200" cy="1831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28;p42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29;p42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0" name="Google Shape;30;p42"/>
          <p:cNvCxnSpPr/>
          <p:nvPr/>
        </p:nvCxnSpPr>
        <p:spPr>
          <a:xfrm>
            <a:off x="1037450" y="5049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1146025" y="2259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1"/>
          </p:nvPr>
        </p:nvSpPr>
        <p:spPr>
          <a:xfrm>
            <a:off x="490705" y="1294540"/>
            <a:ext cx="36603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2"/>
          </p:nvPr>
        </p:nvSpPr>
        <p:spPr>
          <a:xfrm>
            <a:off x="4371303" y="1294540"/>
            <a:ext cx="36603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47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40;p4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" name="Google Shape;44;p51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45;p51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51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47;p5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52;p4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4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4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4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6" name="Google Shape;56;p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49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4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2" name="Google Shape;72;p49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0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p5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50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50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5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5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274"/>
                  </a:srgbClr>
                </a:solidFill>
                <a:latin typeface="Impact" panose="020B0806030902050204"/>
              </a:rPr>
              <a:t>“</a:t>
            </a:r>
          </a:p>
        </p:txBody>
      </p:sp>
      <p:sp>
        <p:nvSpPr>
          <p:cNvPr id="83" name="Google Shape;83;p45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11445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4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45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45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 panose="02000503080000020004"/>
              <a:buChar char="▪"/>
              <a:defRPr sz="3000" b="0" i="0" u="none" strike="noStrike" cap="none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 panose="02000503080000020004"/>
              <a:buChar char="▫"/>
              <a:defRPr sz="2400" b="0" i="0" u="none" strike="noStrike" cap="none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 panose="02000503080000020004"/>
              <a:buChar char="■"/>
              <a:defRPr sz="2400" b="0" i="0" u="none" strike="noStrike" cap="none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●"/>
              <a:defRPr sz="1800" b="0" i="0" u="none" strike="noStrike" cap="none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○"/>
              <a:defRPr sz="1800" b="0" i="0" u="none" strike="noStrike" cap="none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■"/>
              <a:defRPr sz="1800" b="0" i="0" u="none" strike="noStrike" cap="none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●"/>
              <a:defRPr sz="1800" b="0" i="0" u="none" strike="noStrike" cap="none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○"/>
              <a:defRPr sz="1800" b="0" i="0" u="none" strike="noStrike" cap="none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■"/>
              <a:defRPr sz="1800" b="0" i="0" u="none" strike="noStrike" cap="none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endParaRPr/>
          </a:p>
        </p:txBody>
      </p:sp>
      <p:sp>
        <p:nvSpPr>
          <p:cNvPr id="8" name="Google Shape;8;p4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327575" y="1098150"/>
            <a:ext cx="84825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sz="29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Traffic Sign Detection and Recognition for Visually Impaired </a:t>
            </a:r>
            <a:endParaRPr sz="29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140833" y="641888"/>
            <a:ext cx="818609" cy="715422"/>
            <a:chOff x="5961125" y="1623900"/>
            <a:chExt cx="427450" cy="448175"/>
          </a:xfrm>
        </p:grpSpPr>
        <p:sp>
          <p:nvSpPr>
            <p:cNvPr id="107" name="Google Shape;107;p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4" name="Google Shape;114;p1"/>
          <p:cNvSpPr txBox="1"/>
          <p:nvPr/>
        </p:nvSpPr>
        <p:spPr>
          <a:xfrm>
            <a:off x="234315" y="2856865"/>
            <a:ext cx="8824595" cy="130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300" dirty="0">
                <a:solidFill>
                  <a:schemeClr val="bg1"/>
                </a:solidFill>
                <a:latin typeface="+mn-lt"/>
                <a:sym typeface="+mn-ea"/>
              </a:rPr>
              <a:t>Group members: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300" dirty="0">
              <a:solidFill>
                <a:schemeClr val="bg1"/>
              </a:solidFill>
              <a:latin typeface="+mn-l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300" dirty="0">
                <a:solidFill>
                  <a:schemeClr val="bg1"/>
                </a:solidFill>
                <a:latin typeface="+mn-lt"/>
                <a:sym typeface="+mn-ea"/>
              </a:rPr>
              <a:t>Sailee Kadam </a:t>
            </a:r>
            <a:r>
              <a:rPr lang="en-IN" altLang="en-GB" sz="1300" dirty="0">
                <a:solidFill>
                  <a:schemeClr val="bg1"/>
                </a:solidFill>
                <a:latin typeface="+mn-lt"/>
                <a:sym typeface="+mn-ea"/>
              </a:rPr>
              <a:t>,  </a:t>
            </a:r>
            <a:r>
              <a:rPr lang="en-GB" sz="1300" dirty="0">
                <a:solidFill>
                  <a:schemeClr val="bg1"/>
                </a:solidFill>
                <a:latin typeface="+mn-lt"/>
                <a:sym typeface="+mn-ea"/>
              </a:rPr>
              <a:t>Ketaki Kamble </a:t>
            </a:r>
            <a:r>
              <a:rPr lang="en-IN" altLang="en-GB" sz="1300" dirty="0">
                <a:solidFill>
                  <a:schemeClr val="bg1"/>
                </a:solidFill>
                <a:latin typeface="+mn-lt"/>
                <a:sym typeface="+mn-ea"/>
              </a:rPr>
              <a:t>, </a:t>
            </a:r>
            <a:r>
              <a:rPr lang="en-GB" sz="1300" dirty="0">
                <a:solidFill>
                  <a:schemeClr val="bg1"/>
                </a:solidFill>
                <a:latin typeface="+mn-lt"/>
                <a:sym typeface="+mn-ea"/>
              </a:rPr>
              <a:t>Maithili Kharabe </a:t>
            </a:r>
            <a:endParaRPr lang="en-GB" sz="1300" dirty="0">
              <a:solidFill>
                <a:schemeClr val="bg1"/>
              </a:solidFill>
              <a:latin typeface="+mn-l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lang="en-GB" sz="1300" dirty="0">
              <a:solidFill>
                <a:schemeClr val="bg1"/>
              </a:solidFill>
              <a:latin typeface="+mn-l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lang="en-GB" sz="1300" dirty="0">
              <a:solidFill>
                <a:schemeClr val="bg1"/>
              </a:solidFill>
              <a:latin typeface="+mn-lt"/>
              <a:sym typeface="+mn-ea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300" dirty="0">
                <a:solidFill>
                  <a:schemeClr val="bg1"/>
                </a:solidFill>
                <a:latin typeface="+mn-lt"/>
                <a:sym typeface="+mn-ea"/>
              </a:rPr>
              <a:t>Guide:</a:t>
            </a:r>
            <a:r>
              <a:rPr lang="en-IN" altLang="en-GB" sz="1300" dirty="0">
                <a:solidFill>
                  <a:schemeClr val="bg1"/>
                </a:solidFill>
                <a:latin typeface="+mn-lt"/>
                <a:sym typeface="+mn-ea"/>
              </a:rPr>
              <a:t> </a:t>
            </a:r>
            <a:r>
              <a:rPr lang="en-GB" sz="1300" dirty="0">
                <a:solidFill>
                  <a:schemeClr val="bg1"/>
                </a:solidFill>
                <a:latin typeface="+mn-lt"/>
                <a:sym typeface="+mn-ea"/>
              </a:rPr>
              <a:t>Prof. Jyoti Madake</a:t>
            </a:r>
            <a:endParaRPr sz="1300" dirty="0">
              <a:solidFill>
                <a:schemeClr val="bg1"/>
              </a:solidFill>
              <a:latin typeface="+mn-lt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300" i="0" u="none" strike="noStrike" cap="none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300" i="0" u="none" strike="noStrike" cap="none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300" i="0" u="none" strike="noStrike" cap="none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1632900" y="4601850"/>
            <a:ext cx="5878200" cy="4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Times New Roman" panose="02020603050405020304" charset="0"/>
                <a:ea typeface="Roboto Slab"/>
                <a:cs typeface="Times New Roman" panose="02020603050405020304" charset="0"/>
                <a:sym typeface="Roboto Slab"/>
              </a:rPr>
              <a:t>Vishwakarma Institute of Technology, Pune</a:t>
            </a:r>
            <a:endParaRPr sz="1000" b="1" i="0" u="none" strike="noStrike" cap="none">
              <a:solidFill>
                <a:srgbClr val="000000"/>
              </a:solidFill>
              <a:latin typeface="Times New Roman" panose="02020603050405020304" charset="0"/>
              <a:ea typeface="Roboto Slab"/>
              <a:cs typeface="Times New Roman" panose="02020603050405020304" charset="0"/>
              <a:sym typeface="Roboto Slab"/>
            </a:endParaRPr>
          </a:p>
        </p:txBody>
      </p:sp>
      <p:pic>
        <p:nvPicPr>
          <p:cNvPr id="1026" name="Picture 2" descr="Vishwakarma Institute Of Technology Pune Logo, HD Png Download ,  Transparent Png Image - PNGi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85" y="4338320"/>
            <a:ext cx="82296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1779905" y="6985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lang="en-US" sz="1000" dirty="0"/>
            </a:br>
            <a:endParaRPr lang="en-US" sz="10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d2e5d03f_0_16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Feature extraction:</a:t>
            </a:r>
            <a:endParaRPr sz="2600"/>
          </a:p>
        </p:txBody>
      </p:sp>
      <p:sp>
        <p:nvSpPr>
          <p:cNvPr id="236" name="Google Shape;236;g11dd2e5d03f_0_162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Slab"/>
              <a:buChar char="➔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Scale Invariant Feature Transform(SIFT)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Slab"/>
              <a:buChar char="◆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Extracts feature vector of N x 128 dimension.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Slab"/>
              <a:buChar char="◆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Rotation and Scale Invariant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Slab"/>
              <a:buChar char="◆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Robust to occlusion and clutter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Slab"/>
              <a:buChar char="◆"/>
            </a:pPr>
            <a:r>
              <a:rPr lang="en-GB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Shape of feature vector from SIFT:  </a:t>
            </a:r>
            <a:r>
              <a:rPr sz="2000">
                <a:latin typeface="Roboto Slab"/>
                <a:ea typeface="Roboto Slab"/>
                <a:cs typeface="Roboto Slab"/>
                <a:sym typeface="Roboto Slab"/>
              </a:rPr>
              <a:t>1480736</a:t>
            </a:r>
            <a:r>
              <a:rPr lang="en-GB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x 128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7" name="Google Shape;237;g11dd2e5d03f_0_16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dd2e5d03f_0_16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464700" cy="1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2900">
                <a:solidFill>
                  <a:schemeClr val="lt1"/>
                </a:solidFill>
              </a:rPr>
              <a:t>Dimensionality reduction process: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243" name="Google Shape;243;g11dd2e5d03f_0_16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244" name="Google Shape;244;g11dd2e5d03f_0_169"/>
          <p:cNvSpPr txBox="1"/>
          <p:nvPr/>
        </p:nvSpPr>
        <p:spPr>
          <a:xfrm>
            <a:off x="1146210" y="2467675"/>
            <a:ext cx="3464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</a:pPr>
            <a:r>
              <a:rPr lang="en-GB" sz="16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Using :</a:t>
            </a:r>
            <a:endParaRPr sz="1600" b="0" i="0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○"/>
            </a:pPr>
            <a:r>
              <a:rPr lang="en-GB" sz="16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 Means</a:t>
            </a:r>
            <a:endParaRPr sz="1600" b="0" i="0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○"/>
            </a:pPr>
            <a:r>
              <a:rPr lang="en-GB" sz="16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PCA</a:t>
            </a:r>
            <a:endParaRPr sz="1600" b="0" i="0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" name="image6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5075555" y="493395"/>
            <a:ext cx="3449320" cy="4279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d2e5d03f_0_190"/>
          <p:cNvSpPr txBox="1">
            <a:spLocks noGrp="1"/>
          </p:cNvSpPr>
          <p:nvPr>
            <p:ph type="sldNum" idx="12"/>
          </p:nvPr>
        </p:nvSpPr>
        <p:spPr>
          <a:xfrm>
            <a:off x="-61275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251" name="Google Shape;251;g11dd2e5d03f_0_190"/>
          <p:cNvSpPr txBox="1"/>
          <p:nvPr/>
        </p:nvSpPr>
        <p:spPr>
          <a:xfrm>
            <a:off x="1104400" y="1615025"/>
            <a:ext cx="1671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GB" sz="2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Performance Metrics</a:t>
            </a:r>
            <a:endParaRPr sz="2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2" name="Google Shape;252;g11dd2e5d03f_0_190"/>
          <p:cNvSpPr/>
          <p:nvPr/>
        </p:nvSpPr>
        <p:spPr>
          <a:xfrm>
            <a:off x="320900" y="0"/>
            <a:ext cx="2869200" cy="5143500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" name="Google Shape;253;g11dd2e5d03f_0_190"/>
          <p:cNvSpPr txBox="1"/>
          <p:nvPr/>
        </p:nvSpPr>
        <p:spPr>
          <a:xfrm>
            <a:off x="271550" y="2065675"/>
            <a:ext cx="2766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 panose="020B0604020202020204"/>
              <a:buNone/>
            </a:pPr>
            <a:r>
              <a:rPr lang="en-GB" sz="29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Classification and Analysis:</a:t>
            </a:r>
            <a:endParaRPr sz="2900" b="0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4" name="Google Shape;254;g11dd2e5d03f_0_190"/>
          <p:cNvSpPr txBox="1"/>
          <p:nvPr/>
        </p:nvSpPr>
        <p:spPr>
          <a:xfrm>
            <a:off x="3637050" y="864925"/>
            <a:ext cx="5208000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 Slab"/>
              <a:buChar char="★"/>
            </a:pPr>
            <a:r>
              <a:rPr lang="en-GB" sz="1800" b="0" i="0" u="none" strike="noStrike" cap="none">
                <a:solidFill>
                  <a:srgbClr val="222222"/>
                </a:solidFill>
                <a:latin typeface="Roboto Slab"/>
                <a:ea typeface="Roboto Slab"/>
                <a:cs typeface="Roboto Slab"/>
                <a:sym typeface="Roboto Slab"/>
              </a:rPr>
              <a:t>The algorithms are as follows:</a:t>
            </a:r>
            <a:endParaRPr sz="1800" b="0" i="0" u="none" strike="noStrike" cap="none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-GB"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Decision Tree </a:t>
            </a:r>
            <a:endParaRPr sz="1800" b="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-GB"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SVM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-GB"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K Nearest Neighbor </a:t>
            </a:r>
            <a:endParaRPr sz="1800" b="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Slab"/>
              <a:buChar char="○"/>
            </a:pPr>
            <a:r>
              <a:rPr lang="en-GB"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Random Forest </a:t>
            </a:r>
            <a:endParaRPr sz="1800" b="0" i="0" u="none" strike="noStrike" cap="none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22222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cfcfd39f_0_82"/>
          <p:cNvSpPr txBox="1">
            <a:spLocks noGrp="1"/>
          </p:cNvSpPr>
          <p:nvPr>
            <p:ph type="sldNum" idx="12"/>
          </p:nvPr>
        </p:nvSpPr>
        <p:spPr>
          <a:xfrm>
            <a:off x="-61275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270" name="Google Shape;270;g11dcfcfd39f_0_82"/>
          <p:cNvSpPr txBox="1"/>
          <p:nvPr/>
        </p:nvSpPr>
        <p:spPr>
          <a:xfrm>
            <a:off x="1104400" y="1615025"/>
            <a:ext cx="1671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GB" sz="2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Performance Metrics</a:t>
            </a:r>
            <a:endParaRPr sz="22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1" name="Google Shape;271;g11dcfcfd39f_0_82"/>
          <p:cNvSpPr/>
          <p:nvPr/>
        </p:nvSpPr>
        <p:spPr>
          <a:xfrm>
            <a:off x="320900" y="0"/>
            <a:ext cx="2300100" cy="5143500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g11dcfcfd39f_0_82"/>
          <p:cNvSpPr txBox="1"/>
          <p:nvPr/>
        </p:nvSpPr>
        <p:spPr>
          <a:xfrm>
            <a:off x="271550" y="2065675"/>
            <a:ext cx="2300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 panose="020B0604020202020204"/>
              <a:buNone/>
            </a:pPr>
            <a:r>
              <a:rPr lang="en-GB" sz="22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Performance Metrics</a:t>
            </a:r>
            <a:endParaRPr sz="2200" b="0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3" name="Google Shape;273;g11dcfcfd39f_0_82"/>
          <p:cNvSpPr txBox="1"/>
          <p:nvPr/>
        </p:nvSpPr>
        <p:spPr>
          <a:xfrm>
            <a:off x="3304100" y="3836025"/>
            <a:ext cx="542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3" name="Chart 13"/>
          <p:cNvGraphicFramePr/>
          <p:nvPr/>
        </p:nvGraphicFramePr>
        <p:xfrm>
          <a:off x="3513455" y="128905"/>
          <a:ext cx="4335780" cy="160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4"/>
          <p:cNvGraphicFramePr/>
          <p:nvPr/>
        </p:nvGraphicFramePr>
        <p:xfrm>
          <a:off x="3514090" y="1920875"/>
          <a:ext cx="4335780" cy="149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3"/>
          <p:cNvGraphicFramePr/>
          <p:nvPr/>
        </p:nvGraphicFramePr>
        <p:xfrm>
          <a:off x="3513455" y="3535045"/>
          <a:ext cx="4336415" cy="159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cfcfd39f_1_38"/>
          <p:cNvSpPr/>
          <p:nvPr/>
        </p:nvSpPr>
        <p:spPr>
          <a:xfrm>
            <a:off x="0" y="20400"/>
            <a:ext cx="3480000" cy="51435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Google Shape;304;g11dcfcfd39f_1_38"/>
          <p:cNvSpPr/>
          <p:nvPr/>
        </p:nvSpPr>
        <p:spPr>
          <a:xfrm rot="-5400000">
            <a:off x="-758175" y="911375"/>
            <a:ext cx="5149500" cy="3327000"/>
          </a:xfrm>
          <a:prstGeom prst="triangle">
            <a:avLst>
              <a:gd name="adj" fmla="val 50457"/>
            </a:avLst>
          </a:prstGeom>
          <a:solidFill>
            <a:srgbClr val="38761D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g11dcfcfd39f_1_38"/>
          <p:cNvSpPr txBox="1"/>
          <p:nvPr/>
        </p:nvSpPr>
        <p:spPr>
          <a:xfrm>
            <a:off x="1245025" y="2294700"/>
            <a:ext cx="332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GB" sz="24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Conclusion</a:t>
            </a:r>
            <a:endParaRPr sz="2400" b="1" i="0" u="none" strike="noStrike" cap="non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6" name="Google Shape;306;g11dcfcfd39f_1_38"/>
          <p:cNvSpPr txBox="1"/>
          <p:nvPr/>
        </p:nvSpPr>
        <p:spPr>
          <a:xfrm>
            <a:off x="3878025" y="798900"/>
            <a:ext cx="4388400" cy="358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Char char="➔"/>
            </a:pPr>
            <a:r>
              <a:rPr 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Gives user  understanding about the surrounding.</a:t>
            </a:r>
            <a:endParaRPr sz="1700" b="1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Char char="➔"/>
            </a:pPr>
            <a:r>
              <a:rPr 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Can accurately  classify the  types of </a:t>
            </a:r>
            <a:r>
              <a:rPr lang="en-IN" alt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traffic signs.</a:t>
            </a: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None/>
            </a:pPr>
            <a:endParaRPr sz="1700" b="1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Char char="➔"/>
            </a:pPr>
            <a:r>
              <a:rPr 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System can </a:t>
            </a:r>
            <a:r>
              <a:rPr lang="en-IN" alt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also </a:t>
            </a:r>
            <a:r>
              <a:rPr 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work efficiently</a:t>
            </a:r>
            <a:r>
              <a:rPr lang="en-IN" alt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at night.</a:t>
            </a: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None/>
            </a:pPr>
            <a:r>
              <a:rPr lang="en-IN" alt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700" b="1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Char char="➔"/>
            </a:pPr>
            <a:r>
              <a:rPr 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Maximum accuracy: 78% to 79%</a:t>
            </a: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None/>
            </a:pPr>
            <a:endParaRPr sz="1700" b="1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 Slab"/>
              <a:buChar char="➔"/>
            </a:pPr>
            <a:r>
              <a:rPr lang="en-GB" sz="17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Lightweight, efficient and cost effective solution.</a:t>
            </a:r>
            <a:endParaRPr sz="170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/>
        </p:nvSpPr>
        <p:spPr>
          <a:xfrm>
            <a:off x="1989265" y="2235345"/>
            <a:ext cx="5023080" cy="923299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sz="4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dcfcfd39f_0_0"/>
          <p:cNvSpPr txBox="1">
            <a:spLocks noGrp="1"/>
          </p:cNvSpPr>
          <p:nvPr>
            <p:ph type="ctrTitle"/>
          </p:nvPr>
        </p:nvSpPr>
        <p:spPr>
          <a:xfrm>
            <a:off x="3698152" y="-324100"/>
            <a:ext cx="5445848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GB" sz="2400"/>
              <a:t>Introduction</a:t>
            </a:r>
            <a:endParaRPr sz="24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GB" sz="2400"/>
              <a:t>Literature Survey</a:t>
            </a:r>
            <a:endParaRPr sz="24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GB" sz="2400"/>
              <a:t>Research Gap</a:t>
            </a:r>
            <a:endParaRPr sz="24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GB" sz="2400"/>
              <a:t>Novelty</a:t>
            </a:r>
            <a:endParaRPr sz="24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GB" sz="2400"/>
              <a:t>Methodology</a:t>
            </a:r>
            <a:endParaRPr sz="24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IN" altLang="en-GB" sz="2400">
                <a:sym typeface="+mn-ea"/>
              </a:rPr>
              <a:t>Conclusion</a:t>
            </a:r>
            <a:endParaRPr lang="en-IN" sz="2400"/>
          </a:p>
        </p:txBody>
      </p:sp>
      <p:sp>
        <p:nvSpPr>
          <p:cNvPr id="122" name="Google Shape;122;g11dcfcfd39f_0_0"/>
          <p:cNvSpPr txBox="1"/>
          <p:nvPr/>
        </p:nvSpPr>
        <p:spPr>
          <a:xfrm>
            <a:off x="192100" y="1471200"/>
            <a:ext cx="28881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Slab"/>
              <a:buChar char="❖"/>
            </a:pPr>
            <a:r>
              <a:rPr lang="en-GB" sz="40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Contents</a:t>
            </a:r>
            <a:endParaRPr sz="4000" b="0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3" name="Google Shape;123;g11dcfcfd39f_0_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1176505" y="163214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800"/>
              <a:t>INTRODUCTION:</a:t>
            </a:r>
            <a:endParaRPr sz="2800"/>
          </a:p>
        </p:txBody>
      </p:sp>
      <p:grpSp>
        <p:nvGrpSpPr>
          <p:cNvPr id="129" name="Google Shape;129;p2"/>
          <p:cNvGrpSpPr/>
          <p:nvPr/>
        </p:nvGrpSpPr>
        <p:grpSpPr>
          <a:xfrm>
            <a:off x="516503" y="478767"/>
            <a:ext cx="366458" cy="366437"/>
            <a:chOff x="1923675" y="1633650"/>
            <a:chExt cx="436000" cy="435975"/>
          </a:xfrm>
        </p:grpSpPr>
        <p:sp>
          <p:nvSpPr>
            <p:cNvPr id="130" name="Google Shape;130;p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6" name="Google Shape;136;p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137" name="Google Shape;137;p2"/>
          <p:cNvSpPr txBox="1"/>
          <p:nvPr/>
        </p:nvSpPr>
        <p:spPr>
          <a:xfrm>
            <a:off x="516255" y="1414145"/>
            <a:ext cx="8451850" cy="299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marR="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Slab"/>
              <a:buChar char="➔"/>
            </a:pPr>
            <a:r>
              <a:rPr lang="en-GB" sz="2200" b="1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20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2.2 Billion Visually Impaired People</a:t>
            </a:r>
          </a:p>
          <a:p>
            <a:pPr marL="274320" marR="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Slab"/>
              <a:buChar char="➔"/>
            </a:pPr>
            <a:r>
              <a:rPr sz="2000" b="1">
                <a:latin typeface="Roboto Slab"/>
                <a:ea typeface="Roboto Slab"/>
                <a:cs typeface="Roboto Slab"/>
                <a:sym typeface="Roboto Slab"/>
              </a:rPr>
              <a:t>As pedestrians in a big city, blind and impaired people face numerous challenges</a:t>
            </a:r>
          </a:p>
          <a:p>
            <a:pPr marL="274320" marR="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Slab"/>
              <a:buChar char="➔"/>
            </a:pPr>
            <a:r>
              <a:rPr lang="en-IN" sz="2000" b="1">
                <a:latin typeface="Roboto Slab"/>
                <a:ea typeface="Roboto Slab"/>
                <a:cs typeface="Roboto Slab"/>
                <a:sym typeface="Roboto Slab"/>
              </a:rPr>
              <a:t>P</a:t>
            </a:r>
            <a:r>
              <a:rPr sz="2000" b="1">
                <a:latin typeface="Roboto Slab"/>
                <a:ea typeface="Roboto Slab"/>
                <a:cs typeface="Roboto Slab"/>
                <a:sym typeface="Roboto Slab"/>
              </a:rPr>
              <a:t>ropose</a:t>
            </a:r>
            <a:r>
              <a:rPr lang="en-IN" sz="2000" b="1">
                <a:latin typeface="Roboto Slab"/>
                <a:ea typeface="Roboto Slab"/>
                <a:cs typeface="Roboto Slab"/>
                <a:sym typeface="Roboto Slab"/>
              </a:rPr>
              <a:t>d</a:t>
            </a:r>
            <a:r>
              <a:rPr sz="2000" b="1">
                <a:latin typeface="Roboto Slab"/>
                <a:ea typeface="Roboto Slab"/>
                <a:cs typeface="Roboto Slab"/>
                <a:sym typeface="Roboto Slab"/>
              </a:rPr>
              <a:t> a method for detecting and recognizing traffic signs on the road</a:t>
            </a:r>
          </a:p>
          <a:p>
            <a:pPr marL="274320" marR="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Slab"/>
              <a:buChar char="➔"/>
            </a:pPr>
            <a:r>
              <a:rPr lang="en-GB" sz="2000" b="1">
                <a:latin typeface="Roboto Slab"/>
                <a:ea typeface="Roboto Slab"/>
                <a:cs typeface="Roboto Slab"/>
                <a:sym typeface="Roboto Slab"/>
              </a:rPr>
              <a:t>  </a:t>
            </a:r>
            <a:r>
              <a:rPr lang="en-GB" sz="2000" b="1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Aims to Reduce the Walking Difficulty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143" name="Google Shape;143;p37"/>
          <p:cNvSpPr/>
          <p:nvPr/>
        </p:nvSpPr>
        <p:spPr>
          <a:xfrm>
            <a:off x="318770" y="0"/>
            <a:ext cx="3394075" cy="5143500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37"/>
          <p:cNvSpPr txBox="1"/>
          <p:nvPr/>
        </p:nvSpPr>
        <p:spPr>
          <a:xfrm>
            <a:off x="123825" y="2092960"/>
            <a:ext cx="358902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Slab"/>
              <a:buChar char="❖"/>
            </a:pPr>
            <a:r>
              <a:rPr lang="en-GB" sz="3600" b="1" i="0" u="none" strike="noStrike" cap="none">
                <a:solidFill>
                  <a:srgbClr val="002060"/>
                </a:solidFill>
                <a:latin typeface="Roboto Slab"/>
                <a:ea typeface="Roboto Slab"/>
                <a:cs typeface="Roboto Slab"/>
                <a:sym typeface="Roboto Slab"/>
              </a:rPr>
              <a:t>LITERATURE </a:t>
            </a:r>
          </a:p>
          <a:p>
            <a:pPr marL="31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Slab"/>
              <a:buNone/>
            </a:pPr>
            <a:r>
              <a:rPr lang="en-IN" altLang="en-GB" sz="3600" b="1" i="0" u="none" strike="noStrike" cap="none">
                <a:solidFill>
                  <a:srgbClr val="002060"/>
                </a:solidFill>
                <a:latin typeface="Roboto Slab"/>
                <a:ea typeface="Roboto Slab"/>
                <a:cs typeface="Roboto Slab"/>
                <a:sym typeface="Roboto Slab"/>
              </a:rPr>
              <a:t>        </a:t>
            </a:r>
            <a:r>
              <a:rPr lang="en-GB" sz="3600" b="1" i="0" u="none" strike="noStrike" cap="none">
                <a:solidFill>
                  <a:srgbClr val="002060"/>
                </a:solidFill>
                <a:latin typeface="Roboto Slab"/>
                <a:ea typeface="Roboto Slab"/>
                <a:cs typeface="Roboto Slab"/>
                <a:sym typeface="Roboto Slab"/>
              </a:rPr>
              <a:t>SURVEY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992245" y="784860"/>
            <a:ext cx="48488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use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IR sensor and RGB sensors with voice guidance technology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Raspberry Pi and OCR for certain object detection in an environment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dvanced driver assistance systems (ADAS)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mart cane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with guaranteed beeps and vibrations 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dcfcfd39f_0_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173" name="Google Shape;173;g11dcfcfd39f_0_16"/>
          <p:cNvSpPr txBox="1"/>
          <p:nvPr/>
        </p:nvSpPr>
        <p:spPr>
          <a:xfrm>
            <a:off x="192405" y="1471295"/>
            <a:ext cx="3094990" cy="220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Slab"/>
              <a:buChar char="❖"/>
            </a:pPr>
            <a:r>
              <a:rPr lang="en-GB" sz="40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Research Gap</a:t>
            </a:r>
            <a:endParaRPr sz="4000" b="0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4" name="Google Shape;174;g11dcfcfd39f_0_16"/>
          <p:cNvSpPr/>
          <p:nvPr/>
        </p:nvSpPr>
        <p:spPr>
          <a:xfrm flipH="1">
            <a:off x="4148800" y="209675"/>
            <a:ext cx="4437900" cy="604800"/>
          </a:xfrm>
          <a:prstGeom prst="homePlate">
            <a:avLst>
              <a:gd name="adj" fmla="val 50000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Google Shape;175;g11dcfcfd39f_0_16"/>
          <p:cNvSpPr/>
          <p:nvPr/>
        </p:nvSpPr>
        <p:spPr>
          <a:xfrm flipH="1">
            <a:off x="4148850" y="1124075"/>
            <a:ext cx="4437900" cy="769500"/>
          </a:xfrm>
          <a:prstGeom prst="homePlate">
            <a:avLst>
              <a:gd name="adj" fmla="val 50000"/>
            </a:avLst>
          </a:prstGeom>
          <a:solidFill>
            <a:srgbClr val="6FA8DC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g11dcfcfd39f_0_16"/>
          <p:cNvSpPr/>
          <p:nvPr/>
        </p:nvSpPr>
        <p:spPr>
          <a:xfrm flipH="1">
            <a:off x="4149000" y="2114675"/>
            <a:ext cx="4437900" cy="604800"/>
          </a:xfrm>
          <a:prstGeom prst="homePlate">
            <a:avLst>
              <a:gd name="adj" fmla="val 50000"/>
            </a:avLst>
          </a:prstGeom>
          <a:solidFill>
            <a:srgbClr val="C27BA0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g11dcfcfd39f_0_16"/>
          <p:cNvSpPr/>
          <p:nvPr/>
        </p:nvSpPr>
        <p:spPr>
          <a:xfrm flipH="1">
            <a:off x="4148850" y="3105275"/>
            <a:ext cx="4437900" cy="604800"/>
          </a:xfrm>
          <a:prstGeom prst="homePlate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g11dcfcfd39f_0_16"/>
          <p:cNvSpPr/>
          <p:nvPr/>
        </p:nvSpPr>
        <p:spPr>
          <a:xfrm rot="10799303">
            <a:off x="4148800" y="4102438"/>
            <a:ext cx="4437900" cy="5628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g11dcfcfd39f_0_16"/>
          <p:cNvSpPr txBox="1"/>
          <p:nvPr/>
        </p:nvSpPr>
        <p:spPr>
          <a:xfrm>
            <a:off x="4485475" y="3174775"/>
            <a:ext cx="2745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Expensive systems</a:t>
            </a:r>
            <a:endParaRPr sz="19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0" name="Google Shape;180;g11dcfcfd39f_0_16"/>
          <p:cNvSpPr txBox="1"/>
          <p:nvPr/>
        </p:nvSpPr>
        <p:spPr>
          <a:xfrm>
            <a:off x="4485475" y="4165375"/>
            <a:ext cx="2745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Low Accuracy</a:t>
            </a:r>
            <a:endParaRPr sz="19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1" name="Google Shape;181;g11dcfcfd39f_0_16"/>
          <p:cNvSpPr txBox="1"/>
          <p:nvPr/>
        </p:nvSpPr>
        <p:spPr>
          <a:xfrm>
            <a:off x="4409275" y="279175"/>
            <a:ext cx="4045500" cy="47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IN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Limited to certain range</a:t>
            </a:r>
          </a:p>
        </p:txBody>
      </p:sp>
      <p:sp>
        <p:nvSpPr>
          <p:cNvPr id="182" name="Google Shape;182;g11dcfcfd39f_0_16"/>
          <p:cNvSpPr txBox="1"/>
          <p:nvPr/>
        </p:nvSpPr>
        <p:spPr>
          <a:xfrm>
            <a:off x="4485475" y="1117375"/>
            <a:ext cx="404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Erroneous results in high light intensity</a:t>
            </a:r>
            <a:endParaRPr sz="19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3" name="Google Shape;183;g11dcfcfd39f_0_16"/>
          <p:cNvSpPr txBox="1"/>
          <p:nvPr/>
        </p:nvSpPr>
        <p:spPr>
          <a:xfrm>
            <a:off x="4485475" y="2184175"/>
            <a:ext cx="404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Non-portable &amp; heavy systems</a:t>
            </a:r>
            <a:endParaRPr sz="19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dcfcfd39f_0_5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189" name="Google Shape;189;g11dcfcfd39f_0_55"/>
          <p:cNvSpPr txBox="1"/>
          <p:nvPr/>
        </p:nvSpPr>
        <p:spPr>
          <a:xfrm>
            <a:off x="192100" y="1471200"/>
            <a:ext cx="28881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 Slab"/>
              <a:buChar char="❖"/>
            </a:pPr>
            <a:r>
              <a:rPr lang="en-GB" sz="40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Novelty</a:t>
            </a:r>
            <a:endParaRPr sz="4000" b="0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0" name="Google Shape;190;g11dcfcfd39f_0_55"/>
          <p:cNvSpPr/>
          <p:nvPr/>
        </p:nvSpPr>
        <p:spPr>
          <a:xfrm flipH="1">
            <a:off x="4148800" y="209675"/>
            <a:ext cx="4437900" cy="769500"/>
          </a:xfrm>
          <a:prstGeom prst="homePlate">
            <a:avLst>
              <a:gd name="adj" fmla="val 50000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" name="Google Shape;191;g11dcfcfd39f_0_55"/>
          <p:cNvSpPr/>
          <p:nvPr/>
        </p:nvSpPr>
        <p:spPr>
          <a:xfrm flipH="1">
            <a:off x="4148850" y="1276475"/>
            <a:ext cx="4437900" cy="604800"/>
          </a:xfrm>
          <a:prstGeom prst="homePlate">
            <a:avLst>
              <a:gd name="adj" fmla="val 50000"/>
            </a:avLst>
          </a:prstGeom>
          <a:solidFill>
            <a:srgbClr val="6FA8DC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2" name="Google Shape;192;g11dcfcfd39f_0_55"/>
          <p:cNvSpPr/>
          <p:nvPr/>
        </p:nvSpPr>
        <p:spPr>
          <a:xfrm flipH="1">
            <a:off x="4149000" y="2114675"/>
            <a:ext cx="4437900" cy="604800"/>
          </a:xfrm>
          <a:prstGeom prst="homePlate">
            <a:avLst>
              <a:gd name="adj" fmla="val 50000"/>
            </a:avLst>
          </a:prstGeom>
          <a:solidFill>
            <a:srgbClr val="C27BA0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Google Shape;193;g11dcfcfd39f_0_55"/>
          <p:cNvSpPr/>
          <p:nvPr/>
        </p:nvSpPr>
        <p:spPr>
          <a:xfrm flipH="1">
            <a:off x="4148850" y="3105275"/>
            <a:ext cx="4437900" cy="604800"/>
          </a:xfrm>
          <a:prstGeom prst="homePlate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g11dcfcfd39f_0_55"/>
          <p:cNvSpPr/>
          <p:nvPr/>
        </p:nvSpPr>
        <p:spPr>
          <a:xfrm rot="10799303">
            <a:off x="4148800" y="4102438"/>
            <a:ext cx="4437900" cy="5628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g11dcfcfd39f_0_55"/>
          <p:cNvSpPr txBox="1"/>
          <p:nvPr/>
        </p:nvSpPr>
        <p:spPr>
          <a:xfrm>
            <a:off x="4409275" y="3174775"/>
            <a:ext cx="422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Portable and lightweight systems</a:t>
            </a:r>
            <a:endParaRPr sz="19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6" name="Google Shape;196;g11dcfcfd39f_0_55"/>
          <p:cNvSpPr txBox="1"/>
          <p:nvPr/>
        </p:nvSpPr>
        <p:spPr>
          <a:xfrm>
            <a:off x="4485475" y="4165375"/>
            <a:ext cx="2745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Good Accuracy</a:t>
            </a:r>
            <a:endParaRPr sz="19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7" name="Google Shape;197;g11dcfcfd39f_0_55"/>
          <p:cNvSpPr txBox="1"/>
          <p:nvPr/>
        </p:nvSpPr>
        <p:spPr>
          <a:xfrm>
            <a:off x="4409275" y="279175"/>
            <a:ext cx="4045500" cy="76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IN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Able to detect and recognize 3 different Traffic Sign</a:t>
            </a:r>
          </a:p>
        </p:txBody>
      </p:sp>
      <p:sp>
        <p:nvSpPr>
          <p:cNvPr id="198" name="Google Shape;198;g11dcfcfd39f_0_55"/>
          <p:cNvSpPr txBox="1"/>
          <p:nvPr/>
        </p:nvSpPr>
        <p:spPr>
          <a:xfrm>
            <a:off x="4409275" y="1345975"/>
            <a:ext cx="404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Real-time detection</a:t>
            </a:r>
            <a:endParaRPr sz="19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9" name="Google Shape;199;g11dcfcfd39f_0_55"/>
          <p:cNvSpPr txBox="1"/>
          <p:nvPr/>
        </p:nvSpPr>
        <p:spPr>
          <a:xfrm>
            <a:off x="4409275" y="2149425"/>
            <a:ext cx="404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Cost Efficient</a:t>
            </a:r>
            <a:endParaRPr sz="19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205" name="Google Shape;205;p3"/>
          <p:cNvSpPr/>
          <p:nvPr/>
        </p:nvSpPr>
        <p:spPr>
          <a:xfrm>
            <a:off x="298450" y="0"/>
            <a:ext cx="4422775" cy="5143500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-172290" y="2021184"/>
            <a:ext cx="541485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25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Slab"/>
              <a:buChar char="❖"/>
            </a:pPr>
            <a:r>
              <a:rPr lang="en-GB" sz="3600" b="1" i="0" u="none" strike="noStrike" cap="none">
                <a:solidFill>
                  <a:srgbClr val="002060"/>
                </a:solidFill>
                <a:latin typeface="Roboto Slab"/>
                <a:ea typeface="Roboto Slab"/>
                <a:cs typeface="Roboto Slab"/>
                <a:sym typeface="Roboto Slab"/>
              </a:rPr>
              <a:t>METHODOLOGY</a:t>
            </a:r>
            <a:endParaRPr sz="3600" b="1" i="0" u="none" strike="noStrike" cap="none">
              <a:solidFill>
                <a:srgbClr val="00206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dd2e5d03f_0_16"/>
          <p:cNvSpPr txBox="1">
            <a:spLocks noGrp="1"/>
          </p:cNvSpPr>
          <p:nvPr>
            <p:ph type="title"/>
          </p:nvPr>
        </p:nvSpPr>
        <p:spPr>
          <a:xfrm>
            <a:off x="1026550" y="530725"/>
            <a:ext cx="3544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800" b="1">
                <a:solidFill>
                  <a:schemeClr val="lt1"/>
                </a:solidFill>
              </a:rPr>
              <a:t>System Block Diagram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12" name="Google Shape;212;g11dd2e5d03f_0_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pic>
        <p:nvPicPr>
          <p:cNvPr id="2" name="image1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760855" y="1798320"/>
            <a:ext cx="6492240" cy="28854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d2e5d03f_0_15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227" name="Google Shape;227;g11dd2e5d03f_0_15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Dataset and Preprocessing:</a:t>
            </a:r>
            <a:endParaRPr sz="2600"/>
          </a:p>
        </p:txBody>
      </p:sp>
      <p:sp>
        <p:nvSpPr>
          <p:cNvPr id="228" name="Google Shape;228;g11dd2e5d03f_0_156"/>
          <p:cNvSpPr txBox="1">
            <a:spLocks noGrp="1"/>
          </p:cNvSpPr>
          <p:nvPr>
            <p:ph type="body" idx="1"/>
          </p:nvPr>
        </p:nvSpPr>
        <p:spPr>
          <a:xfrm>
            <a:off x="1146025" y="180792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Slab"/>
              <a:buChar char="➔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Dataset consists of </a:t>
            </a: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18000</a:t>
            </a: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 RGB images.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Slab"/>
              <a:buChar char="◆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3</a:t>
            </a: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00</a:t>
            </a: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0 - </a:t>
            </a: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Side Road Left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Slab"/>
              <a:buChar char="◆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300</a:t>
            </a: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0</a:t>
            </a: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 - </a:t>
            </a: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Pedestrian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Slab"/>
              <a:buChar char="◆"/>
            </a:pP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3000</a:t>
            </a: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 - </a:t>
            </a: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Right curve</a:t>
            </a:r>
            <a:endParaRPr lang="en-GB"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Slab"/>
              <a:buChar char="◆"/>
            </a:pP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9000 - Negative Images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 Slab"/>
              <a:buChar char="➔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Every image is resized to </a:t>
            </a: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180</a:t>
            </a: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x</a:t>
            </a:r>
            <a:r>
              <a:rPr lang="en-IN" altLang="en-GB" sz="2000">
                <a:latin typeface="Roboto Slab"/>
                <a:ea typeface="Roboto Slab"/>
                <a:cs typeface="Roboto Slab"/>
                <a:sym typeface="Roboto Slab"/>
              </a:rPr>
              <a:t>230</a:t>
            </a: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 pixels.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 Slab"/>
              <a:buChar char="➔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Images converted to grayscale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" name="Picture 1" descr="pedestrian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65" y="74930"/>
            <a:ext cx="1616075" cy="1616075"/>
          </a:xfrm>
          <a:prstGeom prst="rect">
            <a:avLst/>
          </a:prstGeom>
        </p:spPr>
      </p:pic>
      <p:pic>
        <p:nvPicPr>
          <p:cNvPr id="3" name="Picture 2" descr="rightcurve41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90" y="1807845"/>
            <a:ext cx="1692910" cy="1692910"/>
          </a:xfrm>
          <a:prstGeom prst="rect">
            <a:avLst/>
          </a:prstGeom>
        </p:spPr>
      </p:pic>
      <p:pic>
        <p:nvPicPr>
          <p:cNvPr id="4" name="Picture 3" descr="sideroadleft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365" y="3566795"/>
            <a:ext cx="1699895" cy="15195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On-screen Show (16:9)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Wingdings</vt:lpstr>
      <vt:lpstr>Noto Sans Symbols</vt:lpstr>
      <vt:lpstr>Roboto Slab</vt:lpstr>
      <vt:lpstr>Nixie One</vt:lpstr>
      <vt:lpstr>Arial</vt:lpstr>
      <vt:lpstr>Impact</vt:lpstr>
      <vt:lpstr>Warwick template</vt:lpstr>
      <vt:lpstr>Traffic Sign Detection and Recognition for Visually Impaired </vt:lpstr>
      <vt:lpstr>Introduction Literature Survey Research Gap Novelty Methodology Conclusion</vt:lpstr>
      <vt:lpstr>INTRODUCTION:</vt:lpstr>
      <vt:lpstr>PowerPoint Presentation</vt:lpstr>
      <vt:lpstr>PowerPoint Presentation</vt:lpstr>
      <vt:lpstr>PowerPoint Presentation</vt:lpstr>
      <vt:lpstr>PowerPoint Presentation</vt:lpstr>
      <vt:lpstr>System Block Diagram</vt:lpstr>
      <vt:lpstr>Dataset and Preprocessing:</vt:lpstr>
      <vt:lpstr>Feature extraction:</vt:lpstr>
      <vt:lpstr>Dimensionality reduction process: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Assistance for Detection of Ascending and Descending Staircases for Visually Impaired Person</dc:title>
  <dc:creator>Jyoti Madake</dc:creator>
  <cp:lastModifiedBy>Maithili Kharabe</cp:lastModifiedBy>
  <cp:revision>7</cp:revision>
  <dcterms:created xsi:type="dcterms:W3CDTF">2022-03-25T17:21:00Z</dcterms:created>
  <dcterms:modified xsi:type="dcterms:W3CDTF">2022-11-10T06:21:16Z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35F5A78724D84181B23EA8BE7DF1DFF1</vt:lpwstr>
  </property>
  <property fmtid="{D5CDD505-2E9C-101B-9397-08002B2CF9AE}" pid="3" name="KSOProductBuildVer">
    <vt:lpwstr>1033-11.2.0.11042</vt:lpwstr>
  </property>
</Properties>
</file>