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EE11-FFF8-4546-97D7-267927F2EB75}"/>
              </a:ext>
            </a:extLst>
          </p:cNvPr>
          <p:cNvSpPr>
            <a:spLocks noGrp="1"/>
          </p:cNvSpPr>
          <p:nvPr>
            <p:ph type="ctrTitle"/>
          </p:nvPr>
        </p:nvSpPr>
        <p:spPr>
          <a:xfrm>
            <a:off x="1876424" y="1122363"/>
            <a:ext cx="8791575" cy="802231"/>
          </a:xfrm>
        </p:spPr>
        <p:txBody>
          <a:bodyPr/>
          <a:lstStyle/>
          <a:p>
            <a:pPr algn="r" rtl="1"/>
            <a:r>
              <a:rPr lang="fa-IR" dirty="0"/>
              <a:t>موضوع:قفل هوشمند مدل </a:t>
            </a:r>
            <a:r>
              <a:rPr lang="en-US" dirty="0"/>
              <a:t>smart lever</a:t>
            </a:r>
          </a:p>
        </p:txBody>
      </p:sp>
      <p:sp>
        <p:nvSpPr>
          <p:cNvPr id="3" name="Subtitle 2">
            <a:extLst>
              <a:ext uri="{FF2B5EF4-FFF2-40B4-BE49-F238E27FC236}">
                <a16:creationId xmlns:a16="http://schemas.microsoft.com/office/drawing/2014/main" id="{B0B16EEC-8E1E-476E-B981-B68FB3EA70F7}"/>
              </a:ext>
            </a:extLst>
          </p:cNvPr>
          <p:cNvSpPr>
            <a:spLocks noGrp="1"/>
          </p:cNvSpPr>
          <p:nvPr>
            <p:ph type="subTitle" idx="1"/>
          </p:nvPr>
        </p:nvSpPr>
        <p:spPr/>
        <p:txBody>
          <a:bodyPr/>
          <a:lstStyle/>
          <a:p>
            <a:pPr algn="r" rtl="1"/>
            <a:r>
              <a:rPr lang="fa-IR" dirty="0"/>
              <a:t>نام ارائه دهنده:علی میرسلیمانی</a:t>
            </a:r>
          </a:p>
          <a:p>
            <a:pPr algn="r" rtl="1"/>
            <a:r>
              <a:rPr lang="fa-IR" dirty="0"/>
              <a:t>نام استاد:</a:t>
            </a:r>
            <a:endParaRPr lang="en-US" dirty="0"/>
          </a:p>
        </p:txBody>
      </p:sp>
    </p:spTree>
    <p:extLst>
      <p:ext uri="{BB962C8B-B14F-4D97-AF65-F5344CB8AC3E}">
        <p14:creationId xmlns:p14="http://schemas.microsoft.com/office/powerpoint/2010/main" val="370420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8DCB-46E2-4BD8-917D-D4EAB37093CA}"/>
              </a:ext>
            </a:extLst>
          </p:cNvPr>
          <p:cNvSpPr>
            <a:spLocks noGrp="1"/>
          </p:cNvSpPr>
          <p:nvPr>
            <p:ph type="title"/>
          </p:nvPr>
        </p:nvSpPr>
        <p:spPr/>
        <p:txBody>
          <a:bodyPr/>
          <a:lstStyle/>
          <a:p>
            <a:pPr algn="r" rtl="1"/>
            <a:r>
              <a:rPr lang="fa-IR" dirty="0"/>
              <a:t>درک بهتر قفل هوشمند و کمک به ما</a:t>
            </a:r>
            <a:endParaRPr lang="en-US" dirty="0"/>
          </a:p>
        </p:txBody>
      </p:sp>
      <p:sp>
        <p:nvSpPr>
          <p:cNvPr id="3" name="Content Placeholder 2">
            <a:extLst>
              <a:ext uri="{FF2B5EF4-FFF2-40B4-BE49-F238E27FC236}">
                <a16:creationId xmlns:a16="http://schemas.microsoft.com/office/drawing/2014/main" id="{624B0711-97BE-4181-A4D1-1211D16DFC61}"/>
              </a:ext>
            </a:extLst>
          </p:cNvPr>
          <p:cNvSpPr>
            <a:spLocks noGrp="1"/>
          </p:cNvSpPr>
          <p:nvPr>
            <p:ph idx="1"/>
          </p:nvPr>
        </p:nvSpPr>
        <p:spPr>
          <a:xfrm>
            <a:off x="1141412" y="2249486"/>
            <a:ext cx="9905999" cy="4308067"/>
          </a:xfrm>
        </p:spPr>
        <p:txBody>
          <a:bodyPr/>
          <a:lstStyle/>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برای درک اینکه قفل هوشمند چیست و چگونه روی کیفیت زندگی شما اثر می‌گذارد، به این </a:t>
            </a:r>
            <a:r>
              <a:rPr lang="fa-IR" sz="1800" dirty="0">
                <a:effectLst/>
                <a:latin typeface="Calibri" panose="020F0502020204030204" pitchFamily="34" charset="0"/>
                <a:ea typeface="Times New Roman" panose="02020603050405020304" pitchFamily="18" charset="0"/>
                <a:cs typeface="Times New Roman" panose="02020603050405020304" pitchFamily="18" charset="0"/>
              </a:rPr>
              <a:t>۲</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 حالت فکر کنید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حالت اول: به مسافرت رفته‌اید. درها را قفل کرده‌اید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حالت دوم: حالت اول را با این تفاوت در نظر بگیرید که یک نفر هم در خانه حضور دارد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قطعا در حالت دوم هم آرامش خیال بیشتری دارید و هم خانه شما در امنیت بیشتری است. حالا به </a:t>
            </a:r>
            <a:r>
              <a:rPr lang="fa-IR" sz="1800" dirty="0">
                <a:effectLst/>
                <a:latin typeface="Calibri" panose="020F0502020204030204" pitchFamily="34" charset="0"/>
                <a:ea typeface="Times New Roman" panose="02020603050405020304" pitchFamily="18" charset="0"/>
                <a:cs typeface="Times New Roman" panose="02020603050405020304" pitchFamily="18" charset="0"/>
              </a:rPr>
              <a:t>۲</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 حالت دیگر فکر کنید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حالت اول: با دست‌های پُر از خرید برگشته‌اید و زمانی که پشت در می‌رسید متوجه می‌شوید کلیدها را گم کرده‌اید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حالت دوم: با دست‌های پر از خرید برگشته‌اید و کلیدهای خود را گم کرده‌اید با این فرق که یک نفر در خانه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تفاوت داشتن و نداشتن قفل هوشمند، به تفاوت حالت اول و دوم در مثال‌های بالا بسیار شبیه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در این مسئله اون یک نفر همان قفل هوشمند هست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853656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218E-0A11-459E-BF89-3AF08552BDE4}"/>
              </a:ext>
            </a:extLst>
          </p:cNvPr>
          <p:cNvSpPr>
            <a:spLocks noGrp="1"/>
          </p:cNvSpPr>
          <p:nvPr>
            <p:ph type="title"/>
          </p:nvPr>
        </p:nvSpPr>
        <p:spPr/>
        <p:txBody>
          <a:bodyPr/>
          <a:lstStyle/>
          <a:p>
            <a:pPr algn="r" rtl="1"/>
            <a:r>
              <a:rPr lang="fa-IR" dirty="0"/>
              <a:t>تفاوت با درهای معمولی:</a:t>
            </a:r>
            <a:endParaRPr lang="en-US" dirty="0"/>
          </a:p>
        </p:txBody>
      </p:sp>
      <p:sp>
        <p:nvSpPr>
          <p:cNvPr id="3" name="Content Placeholder 2">
            <a:extLst>
              <a:ext uri="{FF2B5EF4-FFF2-40B4-BE49-F238E27FC236}">
                <a16:creationId xmlns:a16="http://schemas.microsoft.com/office/drawing/2014/main" id="{6C2D9B4A-3BDB-4674-B71E-92BF9F233B2A}"/>
              </a:ext>
            </a:extLst>
          </p:cNvPr>
          <p:cNvSpPr>
            <a:spLocks noGrp="1"/>
          </p:cNvSpPr>
          <p:nvPr>
            <p:ph sz="half" idx="1"/>
          </p:nvPr>
        </p:nvSpPr>
        <p:spPr/>
        <p:txBody>
          <a:bodyPr>
            <a:normAutofit fontScale="62500" lnSpcReduction="20000"/>
          </a:bodyPr>
          <a:lstStyle/>
          <a:p>
            <a:pPr marL="0" marR="0" algn="r" rtl="1"/>
            <a:r>
              <a:rPr lang="ar-SA" sz="1800" dirty="0">
                <a:effectLst/>
                <a:latin typeface="Times New Roman" panose="02020603050405020304" pitchFamily="18" charset="0"/>
                <a:ea typeface="Times New Roman" panose="02020603050405020304" pitchFamily="18" charset="0"/>
              </a:rPr>
              <a:t>افزایش امنیت: برای صحبت درباره امنیت قفل هوشمند بهتر است آن را با درب‌های قدیمی مقایسه کنیم. درب‌های قدیمی را می‌توان به </a:t>
            </a:r>
            <a:r>
              <a:rPr lang="fa-IR" sz="1800" dirty="0">
                <a:effectLst/>
                <a:latin typeface="Times New Roman" panose="02020603050405020304" pitchFamily="18" charset="0"/>
                <a:ea typeface="Times New Roman" panose="02020603050405020304" pitchFamily="18" charset="0"/>
              </a:rPr>
              <a:t>۲</a:t>
            </a:r>
            <a:r>
              <a:rPr lang="ar-SA" sz="1800" dirty="0">
                <a:effectLst/>
                <a:latin typeface="Times New Roman" panose="02020603050405020304" pitchFamily="18" charset="0"/>
                <a:ea typeface="Times New Roman" panose="02020603050405020304" pitchFamily="18" charset="0"/>
              </a:rPr>
              <a:t> دسته کلی تقسیم کرد</a:t>
            </a:r>
            <a:r>
              <a:rPr lang="en-US" sz="1800" dirty="0">
                <a:effectLst/>
                <a:latin typeface="Times New Roman" panose="02020603050405020304" pitchFamily="18" charset="0"/>
                <a:ea typeface="Times New Roman" panose="02020603050405020304" pitchFamily="18" charset="0"/>
              </a:rPr>
              <a:t>:</a:t>
            </a: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درب‌های معمولی</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درب‌های ضد سرقت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امنیت در این نوع درها به </a:t>
            </a:r>
            <a:r>
              <a:rPr lang="fa-IR" sz="1800" dirty="0">
                <a:effectLst/>
                <a:latin typeface="Calibri" panose="020F0502020204030204" pitchFamily="34" charset="0"/>
                <a:ea typeface="Times New Roman" panose="02020603050405020304" pitchFamily="18" charset="0"/>
                <a:cs typeface="Times New Roman" panose="02020603050405020304" pitchFamily="18" charset="0"/>
              </a:rPr>
              <a:t>۲</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 مورد بستگی داشت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زبانه در</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قفل در</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درب‌های معمولی به خاطر طراحی زبانه آن‌ها در حالتی که قفل نباشند، با وسیله‌ای مثل یک کارت عابر بانک به راحتی باز می‌شوند. درب‌های ضد سرقت نیز دقیقا همین نقطه ضعف را دارند. اما این نقطه ضعف با طراحی خاص زبانه، در قفل‌های هوشمند آکولاک از بین رفته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علاوه بر این قفل‌های هوشمند آکولاک دارای قفل‌های فولادی هستند. این قفل‌ها دارای قابلیت نصب روی درب‌های ضد سرقت هستند و می‌توانند امنیت آن‌ها را به مراتب افزایش دهند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علاوه بر این موارد، سیستم‌های الکترونیکی تعبیه شده در این قفل‌های هوشمند، در صورت تلاش برای ورود غیر مجاز، با کشیدن آژیر یا اطلاع به مالک از طریق برنامه موبایل، کار را برای سارق بسیار سخت می‌کنند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
        <p:nvSpPr>
          <p:cNvPr id="4" name="Content Placeholder 3">
            <a:extLst>
              <a:ext uri="{FF2B5EF4-FFF2-40B4-BE49-F238E27FC236}">
                <a16:creationId xmlns:a16="http://schemas.microsoft.com/office/drawing/2014/main" id="{0896E6FA-4D2F-4EAE-8850-9E45542EA156}"/>
              </a:ext>
            </a:extLst>
          </p:cNvPr>
          <p:cNvSpPr>
            <a:spLocks noGrp="1"/>
          </p:cNvSpPr>
          <p:nvPr>
            <p:ph sz="half" idx="2"/>
          </p:nvPr>
        </p:nvSpPr>
        <p:spPr>
          <a:xfrm>
            <a:off x="6172200" y="2249486"/>
            <a:ext cx="4875211" cy="1355863"/>
          </a:xfrm>
        </p:spPr>
        <p:txBody>
          <a:bodyPr>
            <a:normAutofit fontScale="62500" lnSpcReduction="20000"/>
          </a:bodyPr>
          <a:lstStyle/>
          <a:p>
            <a:pPr marL="0" marR="0" algn="r" rtl="1"/>
            <a:r>
              <a:rPr lang="ar-SA" sz="1800" dirty="0">
                <a:effectLst/>
                <a:latin typeface="Times New Roman" panose="02020603050405020304" pitchFamily="18" charset="0"/>
                <a:ea typeface="Times New Roman" panose="02020603050405020304" pitchFamily="18" charset="0"/>
              </a:rPr>
              <a:t>افزایش اسایش : تا به حال پیش آمده کلید خود را گم کنید یا آن را جا بگذارید؟ تا به حال شده با دست پر از خریدهای روزانه در جیب یا کیف خود دنبال کلید بگردید؟ با قفل هوشمند دیگر در این شرایط قرار نمی‌گیرید</a:t>
            </a:r>
            <a:r>
              <a:rPr lang="en-US" sz="1800" dirty="0">
                <a:effectLst/>
                <a:latin typeface="Times New Roman" panose="02020603050405020304" pitchFamily="18" charset="0"/>
                <a:ea typeface="Times New Roman" panose="02020603050405020304" pitchFamily="18" charset="0"/>
              </a:rPr>
              <a:t>.</a:t>
            </a: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با قفل هوشمند نیاز به حمل کلیدهای سنتی را از بین می‌برد. به جای کلیدهای سنتی، روش‌های مختلفی برای باز کردن در اختیار شما قرار می‌گیرد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مثل باز کردن در با استفاده از اثر انگشت یا با استفاده از رمز ورود. حتی بعضی از مدل‌های قفل هوشمند و دستگیره دیجیتال را می‌توان با استفاده از برنامه موبایل، از راه دور باز کرد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404038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9ACF-2200-4461-B5BD-116F68335CD1}"/>
              </a:ext>
            </a:extLst>
          </p:cNvPr>
          <p:cNvSpPr>
            <a:spLocks noGrp="1"/>
          </p:cNvSpPr>
          <p:nvPr>
            <p:ph type="title"/>
          </p:nvPr>
        </p:nvSpPr>
        <p:spPr/>
        <p:txBody>
          <a:bodyPr/>
          <a:lstStyle/>
          <a:p>
            <a:pPr algn="r" rtl="1"/>
            <a:r>
              <a:rPr lang="fa-IR" dirty="0"/>
              <a:t>روش های کلی بازکردن قفل های هوشمند</a:t>
            </a:r>
            <a:endParaRPr lang="en-US" dirty="0"/>
          </a:p>
        </p:txBody>
      </p:sp>
      <p:sp>
        <p:nvSpPr>
          <p:cNvPr id="5" name="Content Placeholder 4">
            <a:extLst>
              <a:ext uri="{FF2B5EF4-FFF2-40B4-BE49-F238E27FC236}">
                <a16:creationId xmlns:a16="http://schemas.microsoft.com/office/drawing/2014/main" id="{2C6194FF-18F9-4C38-B296-AA3F485AC88A}"/>
              </a:ext>
            </a:extLst>
          </p:cNvPr>
          <p:cNvSpPr>
            <a:spLocks noGrp="1"/>
          </p:cNvSpPr>
          <p:nvPr>
            <p:ph idx="1"/>
          </p:nvPr>
        </p:nvSpPr>
        <p:spPr>
          <a:xfrm>
            <a:off x="6505303" y="2249487"/>
            <a:ext cx="4542108" cy="2688273"/>
          </a:xfrm>
        </p:spPr>
        <p:txBody>
          <a:bodyPr/>
          <a:lstStyle/>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باز کردن در با اثر انگشت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باز کردن در با رمز ورود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باز کردن در با برنامه موبایل (از راه دور)</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باز کردن در با کارت یا تگ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باز کردن در با کلید اضطراری</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279060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1F72-CC96-476E-A2B4-A50021A2C0C8}"/>
              </a:ext>
            </a:extLst>
          </p:cNvPr>
          <p:cNvSpPr>
            <a:spLocks noGrp="1"/>
          </p:cNvSpPr>
          <p:nvPr>
            <p:ph type="title"/>
          </p:nvPr>
        </p:nvSpPr>
        <p:spPr/>
        <p:txBody>
          <a:bodyPr/>
          <a:lstStyle/>
          <a:p>
            <a:pPr algn="r" rtl="1"/>
            <a:r>
              <a:rPr lang="fa-IR" dirty="0"/>
              <a:t>دیگر مزایا قفل های هوشمند</a:t>
            </a:r>
            <a:endParaRPr lang="en-US" dirty="0"/>
          </a:p>
        </p:txBody>
      </p:sp>
      <p:sp>
        <p:nvSpPr>
          <p:cNvPr id="4" name="Content Placeholder 3">
            <a:extLst>
              <a:ext uri="{FF2B5EF4-FFF2-40B4-BE49-F238E27FC236}">
                <a16:creationId xmlns:a16="http://schemas.microsoft.com/office/drawing/2014/main" id="{3D5CDFCB-062B-4775-B8DF-4F86D1BC6DDA}"/>
              </a:ext>
            </a:extLst>
          </p:cNvPr>
          <p:cNvSpPr>
            <a:spLocks noGrp="1"/>
          </p:cNvSpPr>
          <p:nvPr>
            <p:ph sz="half" idx="1"/>
          </p:nvPr>
        </p:nvSpPr>
        <p:spPr/>
        <p:txBody>
          <a:bodyPr>
            <a:normAutofit fontScale="92500" lnSpcReduction="20000"/>
          </a:bodyPr>
          <a:lstStyle/>
          <a:p>
            <a:pPr marL="0" marR="0" algn="r" rtl="1"/>
            <a:r>
              <a:rPr lang="ar-SA" sz="1800" b="1" dirty="0">
                <a:effectLst/>
                <a:latin typeface="Times New Roman" panose="02020603050405020304" pitchFamily="18" charset="0"/>
                <a:ea typeface="Times New Roman" panose="02020603050405020304" pitchFamily="18" charset="0"/>
              </a:rPr>
              <a:t>رمز عبور غیر قابل لو رفتن :</a:t>
            </a:r>
            <a:endParaRPr lang="en-US" sz="1800" b="1" dirty="0">
              <a:effectLst/>
              <a:latin typeface="Times New Roman" panose="02020603050405020304" pitchFamily="18" charset="0"/>
              <a:ea typeface="Times New Roman" panose="02020603050405020304" pitchFamily="18" charset="0"/>
            </a:endParaRPr>
          </a:p>
          <a:p>
            <a:pPr marL="0" marR="0" algn="r" rtl="1">
              <a:lnSpc>
                <a:spcPct val="107000"/>
              </a:lnSpc>
              <a:spcBef>
                <a:spcPts val="0"/>
              </a:spcBef>
              <a:spcAft>
                <a:spcPts val="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با استفاده از ویژگی موجود در قفل‌های آکولاک، رمز عبور شما به راحتی لو نمی‌رود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اگر فردی هنگام ورود رمز عبور در کنار شما باشد، به راحتی می‌تواند رمز عبوری که وارد کرده‌اید را ببیند. اما در برخی از قفل‌های هوشمند یک ویژگی کاربردی تعبیه شده به نام «تابع خیالی». این ویژگی مانع لو رفتن رمز عبور شما می‌شود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نحوه عملکرد تابع خیالی اینگونه است که شما می‌توانید رمز عبور خود را در لابلای رشته‌ای طولانی از اعداد وارد کنید. به این ترتیب اگر کسی رمز عبوری که وارد کرده‌اید را ببنید، به خاطر طولانی بودن آن هرگز نمی‌تواند آن را حفظ کند. بنابراین رمز عبور شما از لو رفتن یا اصطلاحا هک شدن در امان است. تمامی قفل‌های هوشمند آکولاک دارای ویژگی «تابع خیالی» هستند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5" name="Content Placeholder 4">
            <a:extLst>
              <a:ext uri="{FF2B5EF4-FFF2-40B4-BE49-F238E27FC236}">
                <a16:creationId xmlns:a16="http://schemas.microsoft.com/office/drawing/2014/main" id="{7A7406C1-CBDE-4C02-A3CC-17D59C3A6E6E}"/>
              </a:ext>
            </a:extLst>
          </p:cNvPr>
          <p:cNvSpPr>
            <a:spLocks noGrp="1"/>
          </p:cNvSpPr>
          <p:nvPr>
            <p:ph sz="half" idx="2"/>
          </p:nvPr>
        </p:nvSpPr>
        <p:spPr/>
        <p:txBody>
          <a:bodyPr>
            <a:normAutofit fontScale="92500" lnSpcReduction="20000"/>
          </a:bodyPr>
          <a:lstStyle/>
          <a:p>
            <a:pPr marL="0" marR="0" algn="r" rtl="1">
              <a:lnSpc>
                <a:spcPct val="107000"/>
              </a:lnSpc>
              <a:spcBef>
                <a:spcPts val="0"/>
              </a:spcBef>
              <a:spcAft>
                <a:spcPts val="800"/>
              </a:spcAft>
            </a:pPr>
            <a:r>
              <a:rPr lang="ar-SA" sz="1800" b="1" dirty="0">
                <a:effectLst/>
                <a:latin typeface="Calibri" panose="020F0502020204030204" pitchFamily="34" charset="0"/>
                <a:ea typeface="Times New Roman" panose="02020603050405020304" pitchFamily="18" charset="0"/>
                <a:cs typeface="Times New Roman" panose="02020603050405020304" pitchFamily="18" charset="0"/>
              </a:rPr>
              <a:t>واکنش نسبت به ورود غیر مجاز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فرض کنید شخصی در خانه است و نیمه شب دزدی قصد ورود دارد. قطعا این شخص واکنش نشان داده و محیط را برای سارق ناامن می‌کند. انواع مختلف قفل هوشمند آکولاک نیز همین ویژگی را دارند. اگر سارقی بخواهد برای ورود غیر مجاز تلاش کرده و </a:t>
            </a:r>
            <a:r>
              <a:rPr lang="fa-IR" sz="1800" dirty="0">
                <a:effectLst/>
                <a:latin typeface="Calibri" panose="020F0502020204030204" pitchFamily="34" charset="0"/>
                <a:ea typeface="Times New Roman" panose="02020603050405020304" pitchFamily="18" charset="0"/>
                <a:cs typeface="Times New Roman" panose="02020603050405020304" pitchFamily="18" charset="0"/>
              </a:rPr>
              <a:t>۵</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 بار رمز عبور را اشتباه وارد کند، این قفل آژیر کشیده و مانع فعالیت سارق می‌شود. حتی اگر قفل شما به برنامه موبایل متصل باشد، از طریق این برنامه شما را آگاه می‌کند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79743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1496-FF42-4B27-BE49-FD84917FB12F}"/>
              </a:ext>
            </a:extLst>
          </p:cNvPr>
          <p:cNvSpPr>
            <a:spLocks noGrp="1"/>
          </p:cNvSpPr>
          <p:nvPr>
            <p:ph type="title"/>
          </p:nvPr>
        </p:nvSpPr>
        <p:spPr/>
        <p:txBody>
          <a:bodyPr/>
          <a:lstStyle/>
          <a:p>
            <a:pPr algn="r" rtl="1"/>
            <a:r>
              <a:rPr lang="ar-SA" sz="1800" dirty="0">
                <a:effectLst/>
                <a:latin typeface="Calibri" panose="020F0502020204030204" pitchFamily="34" charset="0"/>
                <a:ea typeface="Times New Roman" panose="02020603050405020304" pitchFamily="18" charset="0"/>
                <a:cs typeface="Times New Roman" panose="02020603050405020304" pitchFamily="18" charset="0"/>
              </a:rPr>
              <a:t>ویژگی های قفل هوشمند </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smart lever</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fa-IR" sz="1800" dirty="0">
                <a:effectLst/>
                <a:latin typeface="Calibri" panose="020F0502020204030204" pitchFamily="34" charset="0"/>
                <a:ea typeface="Calibri" panose="020F0502020204030204" pitchFamily="34" charset="0"/>
                <a:cs typeface="Arial" panose="020B0604020202020204" pitchFamily="34" charset="0"/>
              </a:rPr>
              <a:t>توضیح در مورد قفل هوشمند </a:t>
            </a:r>
            <a:r>
              <a:rPr lang="en-US" sz="1800" dirty="0">
                <a:effectLst/>
                <a:latin typeface="Calibri" panose="020F0502020204030204" pitchFamily="34" charset="0"/>
                <a:ea typeface="Calibri" panose="020F0502020204030204" pitchFamily="34" charset="0"/>
                <a:cs typeface="Arial" panose="020B0604020202020204" pitchFamily="34" charset="0"/>
              </a:rPr>
              <a:t>:smart lever</a:t>
            </a:r>
            <a:endParaRPr lang="en-US" dirty="0"/>
          </a:p>
        </p:txBody>
      </p:sp>
      <p:sp>
        <p:nvSpPr>
          <p:cNvPr id="5" name="Content Placeholder 4">
            <a:extLst>
              <a:ext uri="{FF2B5EF4-FFF2-40B4-BE49-F238E27FC236}">
                <a16:creationId xmlns:a16="http://schemas.microsoft.com/office/drawing/2014/main" id="{44A56628-69BA-4728-940C-800D549455F3}"/>
              </a:ext>
            </a:extLst>
          </p:cNvPr>
          <p:cNvSpPr>
            <a:spLocks noGrp="1"/>
          </p:cNvSpPr>
          <p:nvPr>
            <p:ph idx="1"/>
          </p:nvPr>
        </p:nvSpPr>
        <p:spPr/>
        <p:txBody>
          <a:bodyPr/>
          <a:lstStyle/>
          <a:p>
            <a:pPr algn="r" rtl="1"/>
            <a:r>
              <a:rPr lang="ar-SA" sz="1800" dirty="0">
                <a:effectLst/>
                <a:latin typeface="Calibri" panose="020F0502020204030204" pitchFamily="34" charset="0"/>
                <a:ea typeface="Calibri" panose="020F0502020204030204" pitchFamily="34" charset="0"/>
                <a:cs typeface="Arial" panose="020B0604020202020204" pitchFamily="34" charset="0"/>
              </a:rPr>
              <a:t>قفل هوشمند</a:t>
            </a:r>
            <a:r>
              <a:rPr lang="en-US" sz="1800" dirty="0">
                <a:effectLst/>
                <a:latin typeface="Calibri" panose="020F0502020204030204" pitchFamily="34" charset="0"/>
                <a:ea typeface="Calibri" panose="020F0502020204030204" pitchFamily="34" charset="0"/>
                <a:cs typeface="Arial" panose="020B0604020202020204" pitchFamily="34" charset="0"/>
              </a:rPr>
              <a:t> Smart Lever </a:t>
            </a:r>
            <a:r>
              <a:rPr lang="ar-SA" sz="1800" dirty="0">
                <a:effectLst/>
                <a:latin typeface="Calibri" panose="020F0502020204030204" pitchFamily="34" charset="0"/>
                <a:ea typeface="Calibri" panose="020F0502020204030204" pitchFamily="34" charset="0"/>
                <a:cs typeface="Arial" panose="020B0604020202020204" pitchFamily="34" charset="0"/>
              </a:rPr>
              <a:t>از برند معتبر</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Ultraloq</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Arial" panose="020B0604020202020204" pitchFamily="34" charset="0"/>
              </a:rPr>
              <a:t>محصولی با طراحی زیبا و امنیت بالاست. این قفل طر</a:t>
            </a:r>
            <a:r>
              <a:rPr lang="fa-IR" sz="1800" dirty="0">
                <a:effectLst/>
                <a:latin typeface="Calibri" panose="020F0502020204030204" pitchFamily="34" charset="0"/>
                <a:ea typeface="Calibri" panose="020F0502020204030204" pitchFamily="34" charset="0"/>
                <a:cs typeface="Arial" panose="020B0604020202020204" pitchFamily="34" charset="0"/>
              </a:rPr>
              <a:t>یقه های</a:t>
            </a:r>
            <a:r>
              <a:rPr lang="ar-SA" sz="1800" dirty="0">
                <a:effectLst/>
                <a:latin typeface="Calibri" panose="020F0502020204030204" pitchFamily="34" charset="0"/>
                <a:ea typeface="Calibri" panose="020F0502020204030204" pitchFamily="34" charset="0"/>
                <a:cs typeface="Arial" panose="020B0604020202020204" pitchFamily="34" charset="0"/>
              </a:rPr>
              <a:t> مختلف شامل نسل دوم اثر انگشت، اپلیکیشن گوشی موبایل، صفحه کلید ضد جاسوسی، کلید، اپل واچ قابلیت باز شدن دارد</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Arial" panose="020B0604020202020204" pitchFamily="34" charset="0"/>
              </a:rPr>
              <a:t>شما با استفاده از</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Wifi</a:t>
            </a:r>
            <a:r>
              <a:rPr lang="en-US" sz="1800" dirty="0">
                <a:effectLst/>
                <a:latin typeface="Calibri" panose="020F0502020204030204" pitchFamily="34" charset="0"/>
                <a:ea typeface="Calibri" panose="020F0502020204030204" pitchFamily="34" charset="0"/>
                <a:cs typeface="Arial" panose="020B0604020202020204" pitchFamily="34" charset="0"/>
              </a:rPr>
              <a:t> Bridge </a:t>
            </a:r>
            <a:r>
              <a:rPr lang="ar-SA" sz="1800" dirty="0">
                <a:effectLst/>
                <a:latin typeface="Calibri" panose="020F0502020204030204" pitchFamily="34" charset="0"/>
                <a:ea typeface="Calibri" panose="020F0502020204030204" pitchFamily="34" charset="0"/>
                <a:cs typeface="Arial" panose="020B0604020202020204" pitchFamily="34" charset="0"/>
              </a:rPr>
              <a:t>این محصول میتوانید این قفل را از راه دور از طریق اپ</a:t>
            </a:r>
            <a:r>
              <a:rPr lang="en-US" sz="1800" dirty="0">
                <a:effectLst/>
                <a:latin typeface="Calibri" panose="020F0502020204030204" pitchFamily="34" charset="0"/>
                <a:ea typeface="Calibri" panose="020F0502020204030204" pitchFamily="34" charset="0"/>
                <a:cs typeface="Arial" panose="020B0604020202020204" pitchFamily="34" charset="0"/>
              </a:rPr>
              <a:t> U-tec </a:t>
            </a:r>
            <a:r>
              <a:rPr lang="ar-SA" sz="1800" dirty="0">
                <a:effectLst/>
                <a:latin typeface="Calibri" panose="020F0502020204030204" pitchFamily="34" charset="0"/>
                <a:ea typeface="Calibri" panose="020F0502020204030204" pitchFamily="34" charset="0"/>
                <a:cs typeface="Arial" panose="020B0604020202020204" pitchFamily="34" charset="0"/>
              </a:rPr>
              <a:t>مدیریت کنید. شما با استفاده از این اپلیکیشن می توانید کد ورود موقت، دائم و یا برای زمانی برنامه ریزی شده در اختیار دوستان و یا خانواده قرار دهید. قفل هوشمند</a:t>
            </a:r>
            <a:r>
              <a:rPr lang="en-US" sz="1800" dirty="0">
                <a:effectLst/>
                <a:latin typeface="Calibri" panose="020F0502020204030204" pitchFamily="34" charset="0"/>
                <a:ea typeface="Calibri" panose="020F0502020204030204" pitchFamily="34" charset="0"/>
                <a:cs typeface="Arial" panose="020B0604020202020204" pitchFamily="34" charset="0"/>
              </a:rPr>
              <a:t> Smart Lever </a:t>
            </a:r>
            <a:r>
              <a:rPr lang="ar-SA" sz="1800" dirty="0">
                <a:effectLst/>
                <a:latin typeface="Calibri" panose="020F0502020204030204" pitchFamily="34" charset="0"/>
                <a:ea typeface="Calibri" panose="020F0502020204030204" pitchFamily="34" charset="0"/>
                <a:cs typeface="Arial" panose="020B0604020202020204" pitchFamily="34" charset="0"/>
              </a:rPr>
              <a:t>می تواند در کمتز از 0.3 ثانیه اثر انگشت شما راشناسایی کند و در را را باز کند و برای آرامش خاطر شما بعد از مدتی مشخص درب را پشت سر شما قفل کند. این محصول از ترکیب متریال زینک و آلومینیوم ساخته شده که دوام آن را دو چندان کرده است و در برابر باران و نور خورشید در محیط بیرون به خوبی مقاومت می کند</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Arial" panose="020B0604020202020204" pitchFamily="34" charset="0"/>
              </a:rPr>
              <a:t>این قفل قابلیت مدیریت از طریق ‎</a:t>
            </a:r>
            <a:r>
              <a:rPr lang="en-US" sz="1800" dirty="0">
                <a:effectLst/>
                <a:latin typeface="Calibri" panose="020F0502020204030204" pitchFamily="34" charset="0"/>
                <a:ea typeface="Calibri" panose="020F0502020204030204" pitchFamily="34" charset="0"/>
                <a:cs typeface="Arial" panose="020B0604020202020204" pitchFamily="34" charset="0"/>
              </a:rPr>
              <a:t>Amazon Alexa, IFTTT, Google Assistant </a:t>
            </a:r>
            <a:r>
              <a:rPr lang="ar-SA" sz="1800" dirty="0">
                <a:effectLst/>
                <a:latin typeface="Calibri" panose="020F0502020204030204" pitchFamily="34" charset="0"/>
                <a:ea typeface="Calibri" panose="020F0502020204030204" pitchFamily="34" charset="0"/>
                <a:cs typeface="Arial" panose="020B0604020202020204" pitchFamily="34" charset="0"/>
              </a:rPr>
              <a:t>را دارد، بنابر این شما می توانید از این محصول برای هوشمند سازی محیط خانه یا محل کار نیز استفاده کنید. نصب این محصول به صورت ساده و بدون سیم کشی و سوراخ کاری اضافه انجام میگیرد</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algn="r" rtl="1"/>
            <a:endParaRPr lang="en-US" dirty="0"/>
          </a:p>
        </p:txBody>
      </p:sp>
    </p:spTree>
    <p:extLst>
      <p:ext uri="{BB962C8B-B14F-4D97-AF65-F5344CB8AC3E}">
        <p14:creationId xmlns:p14="http://schemas.microsoft.com/office/powerpoint/2010/main" val="890361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09C9-7111-463A-AB4F-73D46ECE484C}"/>
              </a:ext>
            </a:extLst>
          </p:cNvPr>
          <p:cNvSpPr>
            <a:spLocks noGrp="1"/>
          </p:cNvSpPr>
          <p:nvPr>
            <p:ph type="title"/>
          </p:nvPr>
        </p:nvSpPr>
        <p:spPr/>
        <p:txBody>
          <a:bodyPr/>
          <a:lstStyle/>
          <a:p>
            <a:pPr algn="r" rtl="1"/>
            <a:r>
              <a:rPr lang="fa-IR" dirty="0"/>
              <a:t>مزایا و معایب این قفل هوشمند:</a:t>
            </a:r>
            <a:endParaRPr lang="en-US" dirty="0"/>
          </a:p>
        </p:txBody>
      </p:sp>
      <p:sp>
        <p:nvSpPr>
          <p:cNvPr id="4" name="Content Placeholder 3">
            <a:extLst>
              <a:ext uri="{FF2B5EF4-FFF2-40B4-BE49-F238E27FC236}">
                <a16:creationId xmlns:a16="http://schemas.microsoft.com/office/drawing/2014/main" id="{1A953956-2511-4BE8-B77C-26D12A2EA02C}"/>
              </a:ext>
            </a:extLst>
          </p:cNvPr>
          <p:cNvSpPr>
            <a:spLocks noGrp="1"/>
          </p:cNvSpPr>
          <p:nvPr>
            <p:ph sz="half" idx="1"/>
          </p:nvPr>
        </p:nvSpPr>
        <p:spPr/>
        <p:txBody>
          <a:bodyPr>
            <a:normAutofit fontScale="77500" lnSpcReduction="20000"/>
          </a:bodyPr>
          <a:lstStyle/>
          <a:p>
            <a:pPr algn="r" rtl="1"/>
            <a:r>
              <a:rPr lang="fa-IR" dirty="0"/>
              <a:t>معایب :</a:t>
            </a:r>
          </a:p>
          <a:p>
            <a:pPr algn="r" rtl="1"/>
            <a:r>
              <a:rPr lang="ar-SA" sz="1800" b="1" dirty="0">
                <a:effectLst/>
                <a:ea typeface="Times New Roman" panose="02020603050405020304" pitchFamily="18" charset="0"/>
                <a:cs typeface="Arial" panose="020B0604020202020204" pitchFamily="34" charset="0"/>
              </a:rPr>
              <a:t>وابستگی به برق یا باتری</a:t>
            </a:r>
            <a:r>
              <a:rPr lang="en-US" sz="1800" dirty="0">
                <a:effectLst/>
                <a:latin typeface="Arial" panose="020B0604020202020204" pitchFamily="34" charset="0"/>
                <a:ea typeface="Times New Roman" panose="02020603050405020304" pitchFamily="18" charset="0"/>
              </a:rPr>
              <a:t>: </a:t>
            </a:r>
            <a:r>
              <a:rPr lang="ar-SA" sz="1800" dirty="0">
                <a:effectLst/>
                <a:latin typeface="Arial" panose="020B0604020202020204" pitchFamily="34" charset="0"/>
                <a:ea typeface="Times New Roman" panose="02020603050405020304" pitchFamily="18" charset="0"/>
              </a:rPr>
              <a:t>بسیاری از قفل‌های هوشمند برای کارکرد نیازمند منبع تغذیه هستند. اگر برق قطع شود یا باتری تمام شود، امکان دسترسی به ساختمان ممکن است محدود شود</a:t>
            </a:r>
            <a:r>
              <a:rPr lang="en-US" sz="1800" dirty="0">
                <a:effectLst/>
                <a:latin typeface="Arial" panose="020B0604020202020204" pitchFamily="34" charset="0"/>
                <a:ea typeface="Times New Roman" panose="02020603050405020304" pitchFamily="18" charset="0"/>
              </a:rPr>
              <a:t>.</a:t>
            </a:r>
            <a:br>
              <a:rPr lang="en-US" sz="1800" dirty="0">
                <a:effectLst/>
                <a:latin typeface="Arial" panose="020B0604020202020204" pitchFamily="34" charset="0"/>
                <a:ea typeface="Times New Roman" panose="02020603050405020304" pitchFamily="18" charset="0"/>
              </a:rPr>
            </a:br>
            <a:br>
              <a:rPr lang="en-US" sz="1800" dirty="0">
                <a:effectLst/>
                <a:latin typeface="Arial" panose="020B0604020202020204" pitchFamily="34"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2. </a:t>
            </a:r>
            <a:r>
              <a:rPr lang="ar-SA" sz="1800" b="1" dirty="0">
                <a:effectLst/>
                <a:latin typeface="Arial" panose="020B0604020202020204" pitchFamily="34" charset="0"/>
                <a:ea typeface="Times New Roman" panose="02020603050405020304" pitchFamily="18" charset="0"/>
              </a:rPr>
              <a:t>قرار گرفتن در معرض حملات الکترونیکی</a:t>
            </a:r>
            <a:r>
              <a:rPr lang="en-US" sz="1800" dirty="0">
                <a:effectLst/>
                <a:latin typeface="Arial" panose="020B0604020202020204" pitchFamily="34" charset="0"/>
                <a:ea typeface="Times New Roman" panose="02020603050405020304" pitchFamily="18" charset="0"/>
              </a:rPr>
              <a:t>: </a:t>
            </a:r>
            <a:r>
              <a:rPr lang="ar-SA" sz="1800" dirty="0">
                <a:effectLst/>
                <a:latin typeface="Arial" panose="020B0604020202020204" pitchFamily="34" charset="0"/>
                <a:ea typeface="Times New Roman" panose="02020603050405020304" pitchFamily="18" charset="0"/>
              </a:rPr>
              <a:t>برخی از این سیستم‌ها به اینترنت متصل می‌شوند، که به معنی این است که در معرض حملات سایبری قرار می‌گیرند. از این رو، امنیت آن‌ها مورد توجه ویژه‌ای قرار می‌گیرد</a:t>
            </a:r>
            <a:r>
              <a:rPr lang="en-US" sz="1800" dirty="0">
                <a:effectLst/>
                <a:latin typeface="Arial" panose="020B0604020202020204" pitchFamily="34" charset="0"/>
                <a:ea typeface="Times New Roman" panose="02020603050405020304" pitchFamily="18" charset="0"/>
              </a:rPr>
              <a:t>.</a:t>
            </a:r>
            <a:br>
              <a:rPr lang="en-US" sz="1800" dirty="0">
                <a:effectLst/>
                <a:latin typeface="Arial" panose="020B0604020202020204" pitchFamily="34" charset="0"/>
                <a:ea typeface="Times New Roman" panose="02020603050405020304" pitchFamily="18" charset="0"/>
              </a:rPr>
            </a:br>
            <a:br>
              <a:rPr lang="en-US" sz="1800" dirty="0">
                <a:effectLst/>
                <a:latin typeface="Arial" panose="020B0604020202020204" pitchFamily="34"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3. </a:t>
            </a:r>
            <a:r>
              <a:rPr lang="ar-SA" sz="1800" b="1" dirty="0">
                <a:effectLst/>
                <a:latin typeface="Arial" panose="020B0604020202020204" pitchFamily="34" charset="0"/>
                <a:ea typeface="Times New Roman" panose="02020603050405020304" pitchFamily="18" charset="0"/>
              </a:rPr>
              <a:t>هزینه بالای نصب و تعمیرات</a:t>
            </a:r>
            <a:r>
              <a:rPr lang="en-US" sz="1800" dirty="0">
                <a:effectLst/>
                <a:latin typeface="Arial" panose="020B0604020202020204" pitchFamily="34" charset="0"/>
                <a:ea typeface="Times New Roman" panose="02020603050405020304" pitchFamily="18" charset="0"/>
              </a:rPr>
              <a:t>: </a:t>
            </a:r>
            <a:r>
              <a:rPr lang="ar-SA" sz="1800" dirty="0">
                <a:effectLst/>
                <a:latin typeface="Arial" panose="020B0604020202020204" pitchFamily="34" charset="0"/>
                <a:ea typeface="Times New Roman" panose="02020603050405020304" pitchFamily="18" charset="0"/>
              </a:rPr>
              <a:t>نصب و راه‌اندازی یک سیستم قفل هوشمند ممکن است هزینه‌بر باشد و همچنین در صورت بروز مشکلات فنی نیاز به تعمیرات تخصصی دارد</a:t>
            </a:r>
            <a:r>
              <a:rPr lang="en-US" sz="1800" dirty="0">
                <a:effectLst/>
                <a:latin typeface="Arial" panose="020B0604020202020204" pitchFamily="34" charset="0"/>
                <a:ea typeface="Times New Roman" panose="02020603050405020304" pitchFamily="18" charset="0"/>
              </a:rPr>
              <a:t>.</a:t>
            </a:r>
            <a:br>
              <a:rPr lang="en-US" sz="1800" dirty="0">
                <a:solidFill>
                  <a:srgbClr val="000000"/>
                </a:solidFill>
                <a:effectLst/>
                <a:latin typeface="Arial" panose="020B0604020202020204" pitchFamily="34" charset="0"/>
                <a:ea typeface="Times New Roman" panose="02020603050405020304" pitchFamily="18" charset="0"/>
              </a:rPr>
            </a:br>
            <a:endParaRPr lang="en-US" dirty="0"/>
          </a:p>
        </p:txBody>
      </p:sp>
      <p:sp>
        <p:nvSpPr>
          <p:cNvPr id="5" name="Content Placeholder 4">
            <a:extLst>
              <a:ext uri="{FF2B5EF4-FFF2-40B4-BE49-F238E27FC236}">
                <a16:creationId xmlns:a16="http://schemas.microsoft.com/office/drawing/2014/main" id="{F46971D9-519D-4782-A206-C21CDF15A466}"/>
              </a:ext>
            </a:extLst>
          </p:cNvPr>
          <p:cNvSpPr>
            <a:spLocks noGrp="1"/>
          </p:cNvSpPr>
          <p:nvPr>
            <p:ph sz="half" idx="2"/>
          </p:nvPr>
        </p:nvSpPr>
        <p:spPr/>
        <p:txBody>
          <a:bodyPr>
            <a:normAutofit fontScale="77500" lnSpcReduction="20000"/>
          </a:bodyPr>
          <a:lstStyle/>
          <a:p>
            <a:pPr algn="r" rtl="1"/>
            <a:r>
              <a:rPr lang="fa-IR" dirty="0"/>
              <a:t>مزایا :</a:t>
            </a:r>
          </a:p>
          <a:p>
            <a:pPr algn="r" rtl="1"/>
            <a:r>
              <a:rPr lang="en-US" sz="1800" dirty="0">
                <a:effectLst/>
                <a:latin typeface="Arial" panose="020B0604020202020204" pitchFamily="34" charset="0"/>
                <a:ea typeface="Times New Roman" panose="02020603050405020304" pitchFamily="18" charset="0"/>
              </a:rPr>
              <a:t>. </a:t>
            </a:r>
            <a:r>
              <a:rPr lang="ar-SA" sz="1800" b="1" dirty="0">
                <a:effectLst/>
                <a:latin typeface="Arial" panose="020B0604020202020204" pitchFamily="34" charset="0"/>
                <a:ea typeface="Times New Roman" panose="02020603050405020304" pitchFamily="18" charset="0"/>
              </a:rPr>
              <a:t>امنیت بالا</a:t>
            </a:r>
            <a:r>
              <a:rPr lang="en-US" sz="1800" dirty="0">
                <a:effectLst/>
                <a:latin typeface="Arial" panose="020B0604020202020204" pitchFamily="34" charset="0"/>
                <a:ea typeface="Times New Roman" panose="02020603050405020304" pitchFamily="18" charset="0"/>
              </a:rPr>
              <a:t>: </a:t>
            </a:r>
            <a:r>
              <a:rPr lang="ar-SA" sz="1800" dirty="0">
                <a:effectLst/>
                <a:latin typeface="Arial" panose="020B0604020202020204" pitchFamily="34" charset="0"/>
                <a:ea typeface="Times New Roman" panose="02020603050405020304" pitchFamily="18" charset="0"/>
              </a:rPr>
              <a:t>از آن‌جایی که این نوع قفل‌ها از تکنولوژی‌های پیشرفته برای احراز هویت استفاده می‌کنند، امنیت آن‌ها بسیار بالاست. این به شما اطمینان می‌دهد که خانه یا محل کار شما محافظت شده است</a:t>
            </a:r>
            <a:r>
              <a:rPr lang="en-US" sz="1800" dirty="0">
                <a:effectLst/>
                <a:latin typeface="Arial" panose="020B0604020202020204" pitchFamily="34" charset="0"/>
                <a:ea typeface="Times New Roman" panose="02020603050405020304" pitchFamily="18" charset="0"/>
              </a:rPr>
              <a:t>.</a:t>
            </a:r>
            <a:br>
              <a:rPr lang="en-US" sz="1800" dirty="0">
                <a:effectLst/>
                <a:latin typeface="Arial" panose="020B0604020202020204" pitchFamily="34" charset="0"/>
                <a:ea typeface="Times New Roman" panose="02020603050405020304" pitchFamily="18" charset="0"/>
              </a:rPr>
            </a:br>
            <a:br>
              <a:rPr lang="en-US" sz="1800" dirty="0">
                <a:effectLst/>
                <a:latin typeface="Arial" panose="020B0604020202020204" pitchFamily="34"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2. </a:t>
            </a:r>
            <a:r>
              <a:rPr lang="ar-SA" sz="1800" b="1" dirty="0">
                <a:effectLst/>
                <a:latin typeface="Arial" panose="020B0604020202020204" pitchFamily="34" charset="0"/>
                <a:ea typeface="Times New Roman" panose="02020603050405020304" pitchFamily="18" charset="0"/>
              </a:rPr>
              <a:t>سهولت استفاده</a:t>
            </a:r>
            <a:r>
              <a:rPr lang="en-US" sz="1800" dirty="0">
                <a:effectLst/>
                <a:latin typeface="Arial" panose="020B0604020202020204" pitchFamily="34" charset="0"/>
                <a:ea typeface="Times New Roman" panose="02020603050405020304" pitchFamily="18" charset="0"/>
              </a:rPr>
              <a:t>: </a:t>
            </a:r>
            <a:r>
              <a:rPr lang="ar-SA" sz="1800" dirty="0">
                <a:effectLst/>
                <a:latin typeface="Arial" panose="020B0604020202020204" pitchFamily="34" charset="0"/>
                <a:ea typeface="Times New Roman" panose="02020603050405020304" pitchFamily="18" charset="0"/>
              </a:rPr>
              <a:t>قفل‌های هوشمند معمولاً به راحتی نصب می‌شوند و از طریق یک اپلیکیشن قابل کنترل هستند. همچنین این امکان وجود دارد که برنامه ریزی دسترسی به آن‌ها از راه دور انجام شود</a:t>
            </a:r>
            <a:r>
              <a:rPr lang="en-US" sz="1800" dirty="0">
                <a:effectLst/>
                <a:latin typeface="Arial" panose="020B0604020202020204" pitchFamily="34" charset="0"/>
                <a:ea typeface="Times New Roman" panose="02020603050405020304" pitchFamily="18" charset="0"/>
              </a:rPr>
              <a:t>.</a:t>
            </a:r>
            <a:br>
              <a:rPr lang="en-US" sz="1800" dirty="0">
                <a:effectLst/>
                <a:latin typeface="Arial" panose="020B0604020202020204" pitchFamily="34" charset="0"/>
                <a:ea typeface="Times New Roman" panose="02020603050405020304" pitchFamily="18" charset="0"/>
              </a:rPr>
            </a:br>
            <a:br>
              <a:rPr lang="en-US" sz="1800" dirty="0">
                <a:effectLst/>
                <a:latin typeface="Arial" panose="020B0604020202020204" pitchFamily="34"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3. </a:t>
            </a:r>
            <a:r>
              <a:rPr lang="ar-SA" sz="1800" b="1" dirty="0">
                <a:effectLst/>
                <a:latin typeface="Arial" panose="020B0604020202020204" pitchFamily="34" charset="0"/>
                <a:ea typeface="Times New Roman" panose="02020603050405020304" pitchFamily="18" charset="0"/>
              </a:rPr>
              <a:t>گزارش‌دهی و مدیریت</a:t>
            </a:r>
            <a:r>
              <a:rPr lang="en-US" sz="1800" dirty="0">
                <a:effectLst/>
                <a:latin typeface="Arial" panose="020B0604020202020204" pitchFamily="34" charset="0"/>
                <a:ea typeface="Times New Roman" panose="02020603050405020304" pitchFamily="18" charset="0"/>
              </a:rPr>
              <a:t>: </a:t>
            </a:r>
            <a:r>
              <a:rPr lang="ar-SA" sz="1800" dirty="0">
                <a:effectLst/>
                <a:latin typeface="Arial" panose="020B0604020202020204" pitchFamily="34" charset="0"/>
                <a:ea typeface="Times New Roman" panose="02020603050405020304" pitchFamily="18" charset="0"/>
              </a:rPr>
              <a:t>بسیاری از این قفل‌ها قابلیت گزارش‌دهی دارند و به شما این امکان را می‌دهند که در مورد چه کسی و در چه زمانی به ساختمان یا اتاق دسترسی پیدا کرده است، مطلع شوید</a:t>
            </a:r>
            <a:r>
              <a:rPr lang="en-US" sz="1800" dirty="0">
                <a:effectLst/>
                <a:latin typeface="Arial" panose="020B0604020202020204" pitchFamily="34" charset="0"/>
                <a:ea typeface="Times New Roman" panose="02020603050405020304" pitchFamily="18" charset="0"/>
              </a:rPr>
              <a:t>.</a:t>
            </a:r>
            <a:br>
              <a:rPr lang="en-US" sz="1800" dirty="0">
                <a:solidFill>
                  <a:srgbClr val="000000"/>
                </a:solidFill>
                <a:effectLst/>
                <a:latin typeface="Arial" panose="020B0604020202020204" pitchFamily="34" charset="0"/>
                <a:ea typeface="Times New Roman" panose="02020603050405020304" pitchFamily="18" charset="0"/>
              </a:rPr>
            </a:br>
            <a:br>
              <a:rPr lang="en-US" sz="1800" dirty="0">
                <a:solidFill>
                  <a:srgbClr val="000000"/>
                </a:solidFill>
                <a:effectLst/>
                <a:latin typeface="Arial" panose="020B0604020202020204" pitchFamily="34" charset="0"/>
                <a:ea typeface="Times New Roman" panose="02020603050405020304" pitchFamily="18" charset="0"/>
              </a:rPr>
            </a:br>
            <a:endParaRPr lang="en-US" dirty="0"/>
          </a:p>
        </p:txBody>
      </p:sp>
    </p:spTree>
    <p:extLst>
      <p:ext uri="{BB962C8B-B14F-4D97-AF65-F5344CB8AC3E}">
        <p14:creationId xmlns:p14="http://schemas.microsoft.com/office/powerpoint/2010/main" val="327240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6F9B34-8218-4A20-A071-FBBEF1ED4C8F}"/>
              </a:ext>
            </a:extLst>
          </p:cNvPr>
          <p:cNvSpPr>
            <a:spLocks noGrp="1"/>
          </p:cNvSpPr>
          <p:nvPr>
            <p:ph type="title"/>
          </p:nvPr>
        </p:nvSpPr>
        <p:spPr/>
        <p:txBody>
          <a:bodyPr/>
          <a:lstStyle/>
          <a:p>
            <a:pPr algn="r" rtl="1"/>
            <a:r>
              <a:rPr lang="fa-IR" dirty="0"/>
              <a:t>رفع نظری معایب این قفل هوشمند:</a:t>
            </a:r>
            <a:endParaRPr lang="en-US" dirty="0"/>
          </a:p>
        </p:txBody>
      </p:sp>
      <p:sp>
        <p:nvSpPr>
          <p:cNvPr id="6" name="Content Placeholder 5">
            <a:extLst>
              <a:ext uri="{FF2B5EF4-FFF2-40B4-BE49-F238E27FC236}">
                <a16:creationId xmlns:a16="http://schemas.microsoft.com/office/drawing/2014/main" id="{19D5F0D3-5B0D-4C6E-AD8F-C05F5BED618F}"/>
              </a:ext>
            </a:extLst>
          </p:cNvPr>
          <p:cNvSpPr>
            <a:spLocks noGrp="1"/>
          </p:cNvSpPr>
          <p:nvPr>
            <p:ph idx="1"/>
          </p:nvPr>
        </p:nvSpPr>
        <p:spPr/>
        <p:txBody>
          <a:bodyPr>
            <a:normAutofit fontScale="77500" lnSpcReduction="20000"/>
          </a:bodyPr>
          <a:lstStyle/>
          <a:p>
            <a:pPr marL="0" marR="0" algn="r" rtl="1">
              <a:lnSpc>
                <a:spcPct val="107000"/>
              </a:lnSpc>
              <a:spcBef>
                <a:spcPts val="0"/>
              </a:spcBef>
              <a:spcAft>
                <a:spcPts val="0"/>
              </a:spcAft>
            </a:pPr>
            <a:r>
              <a:rPr lang="en-US" sz="1800" dirty="0">
                <a:effectLst/>
                <a:latin typeface="Arial" panose="020B0604020202020204" pitchFamily="34" charset="0"/>
                <a:ea typeface="Calibri" panose="020F0502020204030204" pitchFamily="34" charset="0"/>
                <a:cs typeface="Arial" panose="020B0604020202020204" pitchFamily="34" charset="0"/>
              </a:rPr>
              <a:t> </a:t>
            </a:r>
            <a:r>
              <a:rPr lang="fa-IR" sz="1800" dirty="0">
                <a:effectLst/>
                <a:latin typeface="Calibri" panose="020F0502020204030204" pitchFamily="34" charset="0"/>
                <a:ea typeface="Calibri" panose="020F0502020204030204" pitchFamily="34" charset="0"/>
                <a:cs typeface="Arial" panose="020B0604020202020204" pitchFamily="34" charset="0"/>
              </a:rPr>
              <a:t>۱</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Arial" panose="020B0604020202020204" pitchFamily="34" charset="0"/>
              </a:rPr>
              <a:t>وابستگی به برق یا باتری</a:t>
            </a:r>
            <a:r>
              <a:rPr lang="en-US" sz="1800" dirty="0">
                <a:effectLst/>
                <a:latin typeface="Arial" panose="020B0604020202020204" pitchFamily="34" charset="0"/>
                <a:ea typeface="Calibri" panose="020F0502020204030204" pitchFamily="34" charset="0"/>
                <a:cs typeface="Arial" panose="020B0604020202020204" pitchFamily="34" charset="0"/>
              </a:rPr>
              <a:t>:</a:t>
            </a:r>
            <a:br>
              <a:rPr lang="en-US" sz="1800" dirty="0">
                <a:effectLst/>
                <a:latin typeface="Arial" panose="020B0604020202020204" pitchFamily="34" charset="0"/>
                <a:ea typeface="Calibri" panose="020F0502020204030204" pitchFamily="34" charset="0"/>
                <a:cs typeface="Arial" panose="020B0604020202020204" pitchFamily="34" charset="0"/>
              </a:rPr>
            </a:br>
            <a:br>
              <a:rPr lang="en-US" sz="1800" dirty="0">
                <a:effectLst/>
                <a:latin typeface="Arial" panose="020B0604020202020204" pitchFamily="34" charset="0"/>
                <a:ea typeface="Calibri" panose="020F0502020204030204" pitchFamily="34" charset="0"/>
                <a:cs typeface="Arial" panose="020B0604020202020204" pitchFamily="34" charset="0"/>
              </a:rPr>
            </a:br>
            <a:r>
              <a:rPr lang="en-US" sz="1800" dirty="0">
                <a:effectLst/>
                <a:latin typeface="Arial" panose="020B0604020202020204" pitchFamily="34" charset="0"/>
                <a:ea typeface="Calibri" panose="020F0502020204030204" pitchFamily="34" charset="0"/>
                <a:cs typeface="Arial" panose="020B0604020202020204" pitchFamily="34" charset="0"/>
              </a:rPr>
              <a:t>- </a:t>
            </a:r>
            <a:r>
              <a:rPr lang="ar-SA" sz="1800" b="1" dirty="0">
                <a:effectLst/>
                <a:latin typeface="Calibri" panose="020F0502020204030204" pitchFamily="34" charset="0"/>
                <a:ea typeface="Calibri" panose="020F0502020204030204" pitchFamily="34" charset="0"/>
                <a:cs typeface="Arial" panose="020B0604020202020204" pitchFamily="34" charset="0"/>
              </a:rPr>
              <a:t>راهکار اصلی</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ar-SA" sz="1800" dirty="0">
                <a:effectLst/>
                <a:latin typeface="Arial" panose="020B0604020202020204" pitchFamily="34" charset="0"/>
                <a:ea typeface="Calibri" panose="020F0502020204030204" pitchFamily="34" charset="0"/>
                <a:cs typeface="Arial" panose="020B0604020202020204" pitchFamily="34" charset="0"/>
              </a:rPr>
              <a:t>استفاده از یک منبع تغذیه پشتیبان یا باتری قابل شارژ</a:t>
            </a:r>
            <a:r>
              <a:rPr lang="en-US" sz="1800" dirty="0">
                <a:effectLst/>
                <a:latin typeface="Arial" panose="020B0604020202020204" pitchFamily="34" charset="0"/>
                <a:ea typeface="Calibri" panose="020F0502020204030204" pitchFamily="34" charset="0"/>
                <a:cs typeface="Arial" panose="020B0604020202020204" pitchFamily="34" charset="0"/>
              </a:rPr>
              <a:t>.</a:t>
            </a:r>
            <a:br>
              <a:rPr lang="en-US" sz="1800" dirty="0">
                <a:effectLst/>
                <a:latin typeface="Arial" panose="020B0604020202020204" pitchFamily="34" charset="0"/>
                <a:ea typeface="Calibri" panose="020F0502020204030204" pitchFamily="34" charset="0"/>
                <a:cs typeface="Arial" panose="020B0604020202020204" pitchFamily="34" charset="0"/>
              </a:rPr>
            </a:br>
            <a:r>
              <a:rPr lang="en-US" sz="1800" dirty="0">
                <a:effectLst/>
                <a:latin typeface="Arial" panose="020B0604020202020204" pitchFamily="34" charset="0"/>
                <a:ea typeface="Calibri" panose="020F0502020204030204" pitchFamily="34" charset="0"/>
                <a:cs typeface="Arial" panose="020B0604020202020204" pitchFamily="34" charset="0"/>
              </a:rPr>
              <a:t>  - </a:t>
            </a:r>
            <a:r>
              <a:rPr lang="ar-SA" sz="1800" dirty="0">
                <a:effectLst/>
                <a:latin typeface="Arial" panose="020B0604020202020204" pitchFamily="34" charset="0"/>
                <a:ea typeface="Calibri" panose="020F0502020204030204" pitchFamily="34" charset="0"/>
                <a:cs typeface="Arial" panose="020B0604020202020204" pitchFamily="34" charset="0"/>
              </a:rPr>
              <a:t>اکثر قفل‌های هوشمند امروزی دارای باتری داخلی هستند که در صورت قطع برق می‌توانند به عنوان یک منبع تغذیه پشتیبان بکار رود. این باتری‌ها معمولاً با اتصال به یک سیستم خورشیدی یا درگاه</a:t>
            </a:r>
            <a:r>
              <a:rPr lang="en-US" sz="1800" dirty="0">
                <a:effectLst/>
                <a:latin typeface="Arial" panose="020B0604020202020204" pitchFamily="34" charset="0"/>
                <a:ea typeface="Calibri" panose="020F0502020204030204" pitchFamily="34" charset="0"/>
                <a:cs typeface="Arial" panose="020B0604020202020204" pitchFamily="34" charset="0"/>
              </a:rPr>
              <a:t> USB </a:t>
            </a:r>
            <a:r>
              <a:rPr lang="ar-SA" sz="1800" dirty="0">
                <a:effectLst/>
                <a:latin typeface="Arial" panose="020B0604020202020204" pitchFamily="34" charset="0"/>
                <a:ea typeface="Calibri" panose="020F0502020204030204" pitchFamily="34" charset="0"/>
                <a:cs typeface="Arial" panose="020B0604020202020204" pitchFamily="34" charset="0"/>
              </a:rPr>
              <a:t>قابل شارژ هستند</a:t>
            </a:r>
            <a:r>
              <a:rPr lang="en-US" sz="1800" dirty="0">
                <a:effectLst/>
                <a:latin typeface="Arial" panose="020B0604020202020204" pitchFamily="34" charset="0"/>
                <a:ea typeface="Calibri" panose="020F0502020204030204" pitchFamily="34" charset="0"/>
                <a:cs typeface="Arial" panose="020B0604020202020204" pitchFamily="34" charset="0"/>
              </a:rPr>
              <a:t>.</a:t>
            </a:r>
            <a:br>
              <a:rPr lang="en-US" sz="1800" dirty="0">
                <a:effectLst/>
                <a:latin typeface="Arial" panose="020B0604020202020204" pitchFamily="34" charset="0"/>
                <a:ea typeface="Calibri" panose="020F0502020204030204" pitchFamily="34" charset="0"/>
                <a:cs typeface="Arial" panose="020B0604020202020204" pitchFamily="34" charset="0"/>
              </a:rPr>
            </a:b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fa-IR" sz="1800" dirty="0">
                <a:effectLst/>
                <a:latin typeface="Calibri" panose="020F0502020204030204" pitchFamily="34" charset="0"/>
                <a:ea typeface="Calibri" panose="020F0502020204030204" pitchFamily="34" charset="0"/>
                <a:cs typeface="Arial" panose="020B0604020202020204" pitchFamily="34" charset="0"/>
              </a:rPr>
              <a:t>۲</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Arial" panose="020B0604020202020204" pitchFamily="34" charset="0"/>
              </a:rPr>
              <a:t>قرار گرفتن در معرض حملات الکترونیکی</a:t>
            </a:r>
            <a:r>
              <a:rPr lang="en-US" sz="1800" dirty="0">
                <a:effectLst/>
                <a:latin typeface="Arial" panose="020B0604020202020204" pitchFamily="34" charset="0"/>
                <a:ea typeface="Calibri" panose="020F0502020204030204" pitchFamily="34" charset="0"/>
                <a:cs typeface="Arial" panose="020B0604020202020204" pitchFamily="34" charset="0"/>
              </a:rPr>
              <a:t>:</a:t>
            </a:r>
            <a:br>
              <a:rPr lang="en-US" sz="1800" dirty="0">
                <a:effectLst/>
                <a:latin typeface="Arial" panose="020B0604020202020204" pitchFamily="34" charset="0"/>
                <a:ea typeface="Calibri" panose="020F0502020204030204" pitchFamily="34" charset="0"/>
                <a:cs typeface="Arial" panose="020B0604020202020204" pitchFamily="34" charset="0"/>
              </a:rPr>
            </a:br>
            <a:br>
              <a:rPr lang="en-US" sz="1800" dirty="0">
                <a:effectLst/>
                <a:latin typeface="Arial" panose="020B0604020202020204" pitchFamily="34" charset="0"/>
                <a:ea typeface="Calibri" panose="020F0502020204030204" pitchFamily="34" charset="0"/>
                <a:cs typeface="Arial" panose="020B0604020202020204" pitchFamily="34" charset="0"/>
              </a:rPr>
            </a:br>
            <a:r>
              <a:rPr lang="en-US" sz="1800" dirty="0">
                <a:effectLst/>
                <a:latin typeface="Arial" panose="020B0604020202020204" pitchFamily="34" charset="0"/>
                <a:ea typeface="Calibri" panose="020F0502020204030204" pitchFamily="34" charset="0"/>
                <a:cs typeface="Arial" panose="020B0604020202020204" pitchFamily="34" charset="0"/>
              </a:rPr>
              <a:t>- </a:t>
            </a:r>
            <a:r>
              <a:rPr lang="ar-SA" sz="1800" b="1" dirty="0">
                <a:effectLst/>
                <a:latin typeface="Calibri" panose="020F0502020204030204" pitchFamily="34" charset="0"/>
                <a:ea typeface="Calibri" panose="020F0502020204030204" pitchFamily="34" charset="0"/>
                <a:cs typeface="Arial" panose="020B0604020202020204" pitchFamily="34" charset="0"/>
              </a:rPr>
              <a:t>راهکار اصلی</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ar-SA" sz="1800" dirty="0">
                <a:effectLst/>
                <a:latin typeface="Arial" panose="020B0604020202020204" pitchFamily="34" charset="0"/>
                <a:ea typeface="Calibri" panose="020F0502020204030204" pitchFamily="34" charset="0"/>
                <a:cs typeface="Arial" panose="020B0604020202020204" pitchFamily="34" charset="0"/>
              </a:rPr>
              <a:t>به‌روزرسانی نرم‌افزار، استفاده از پروتکل‌های ارتباطی امن و استفاده از دستگاه‌های امنیتی مانند فایروال‌ها</a:t>
            </a:r>
            <a:r>
              <a:rPr lang="en-US" sz="1800" dirty="0">
                <a:effectLst/>
                <a:latin typeface="Arial" panose="020B0604020202020204" pitchFamily="34" charset="0"/>
                <a:ea typeface="Calibri" panose="020F0502020204030204" pitchFamily="34" charset="0"/>
                <a:cs typeface="Arial" panose="020B0604020202020204" pitchFamily="34" charset="0"/>
              </a:rPr>
              <a:t>.</a:t>
            </a:r>
            <a:br>
              <a:rPr lang="en-US" sz="1800" dirty="0">
                <a:effectLst/>
                <a:latin typeface="Arial" panose="020B0604020202020204" pitchFamily="34" charset="0"/>
                <a:ea typeface="Calibri" panose="020F0502020204030204" pitchFamily="34" charset="0"/>
                <a:cs typeface="Arial" panose="020B0604020202020204" pitchFamily="34" charset="0"/>
              </a:rPr>
            </a:br>
            <a:r>
              <a:rPr lang="en-US" sz="1800" dirty="0">
                <a:effectLst/>
                <a:latin typeface="Arial" panose="020B0604020202020204" pitchFamily="34" charset="0"/>
                <a:ea typeface="Calibri" panose="020F0502020204030204" pitchFamily="34" charset="0"/>
                <a:cs typeface="Arial" panose="020B0604020202020204" pitchFamily="34" charset="0"/>
              </a:rPr>
              <a:t>  - </a:t>
            </a:r>
            <a:r>
              <a:rPr lang="ar-SA" sz="1800" dirty="0">
                <a:effectLst/>
                <a:latin typeface="Arial" panose="020B0604020202020204" pitchFamily="34" charset="0"/>
                <a:ea typeface="Calibri" panose="020F0502020204030204" pitchFamily="34" charset="0"/>
                <a:cs typeface="Arial" panose="020B0604020202020204" pitchFamily="34" charset="0"/>
              </a:rPr>
              <a:t>تولیدکنندگان محصولات باید به‌روزرسانی‌های نرم‌افزاری را به منظور رفع آسیب‌پذیری‌ها و بهبود امنیت ارائه دهند. استفاده از پروتکل‌های ارتباطی امن مانند</a:t>
            </a:r>
            <a:r>
              <a:rPr lang="en-US" sz="1800" dirty="0">
                <a:effectLst/>
                <a:latin typeface="Arial" panose="020B0604020202020204" pitchFamily="34" charset="0"/>
                <a:ea typeface="Calibri" panose="020F0502020204030204" pitchFamily="34" charset="0"/>
                <a:cs typeface="Arial" panose="020B0604020202020204" pitchFamily="34" charset="0"/>
              </a:rPr>
              <a:t> HTTPS </a:t>
            </a:r>
            <a:r>
              <a:rPr lang="ar-SA" sz="1800" dirty="0">
                <a:effectLst/>
                <a:latin typeface="Arial" panose="020B0604020202020204" pitchFamily="34" charset="0"/>
                <a:ea typeface="Calibri" panose="020F0502020204030204" pitchFamily="34" charset="0"/>
                <a:cs typeface="Arial" panose="020B0604020202020204" pitchFamily="34" charset="0"/>
              </a:rPr>
              <a:t>برای ارتباطات اینترنتی و استفاده از فایروال‌ها جهت جلوگیری از دسترسی غیرمجاز می‌تواند کمک کننده باشد</a:t>
            </a:r>
            <a:r>
              <a:rPr lang="en-US" sz="1800" dirty="0">
                <a:effectLst/>
                <a:latin typeface="Arial" panose="020B0604020202020204" pitchFamily="34" charset="0"/>
                <a:ea typeface="Calibri" panose="020F0502020204030204" pitchFamily="34" charset="0"/>
                <a:cs typeface="Arial" panose="020B0604020202020204" pitchFamily="34" charset="0"/>
              </a:rPr>
              <a:t>.</a:t>
            </a:r>
            <a:br>
              <a:rPr lang="en-US" sz="1800" dirty="0">
                <a:effectLst/>
                <a:latin typeface="Arial" panose="020B0604020202020204" pitchFamily="34" charset="0"/>
                <a:ea typeface="Calibri" panose="020F0502020204030204" pitchFamily="34" charset="0"/>
                <a:cs typeface="Arial" panose="020B0604020202020204" pitchFamily="34" charset="0"/>
              </a:rPr>
            </a:br>
            <a:br>
              <a:rPr lang="en-US" sz="1800" dirty="0">
                <a:effectLst/>
                <a:latin typeface="Arial" panose="020B0604020202020204" pitchFamily="34" charset="0"/>
                <a:ea typeface="Calibri" panose="020F0502020204030204" pitchFamily="34" charset="0"/>
                <a:cs typeface="Arial" panose="020B0604020202020204" pitchFamily="34" charset="0"/>
              </a:rPr>
            </a:br>
            <a:r>
              <a:rPr lang="en-US" sz="1800" dirty="0">
                <a:effectLst/>
                <a:latin typeface="Arial" panose="020B0604020202020204" pitchFamily="34" charset="0"/>
                <a:ea typeface="Calibri" panose="020F0502020204030204" pitchFamily="34" charset="0"/>
                <a:cs typeface="Arial" panose="020B0604020202020204" pitchFamily="34" charset="0"/>
              </a:rPr>
              <a:t> </a:t>
            </a:r>
            <a:r>
              <a:rPr lang="fa-IR" sz="1800" dirty="0">
                <a:effectLst/>
                <a:latin typeface="Arial" panose="020B0604020202020204" pitchFamily="34" charset="0"/>
                <a:ea typeface="Calibri" panose="020F0502020204030204" pitchFamily="34" charset="0"/>
                <a:cs typeface="Arial" panose="020B0604020202020204" pitchFamily="34" charset="0"/>
              </a:rPr>
              <a:t>۳</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ar-SA" sz="1800" dirty="0">
                <a:effectLst/>
                <a:latin typeface="Arial" panose="020B0604020202020204" pitchFamily="34" charset="0"/>
                <a:ea typeface="Calibri" panose="020F0502020204030204" pitchFamily="34" charset="0"/>
                <a:cs typeface="Arial" panose="020B0604020202020204" pitchFamily="34" charset="0"/>
              </a:rPr>
              <a:t>هزینه بالای نصب و تعمیرات</a:t>
            </a:r>
            <a:r>
              <a:rPr lang="en-US" sz="1800" dirty="0">
                <a:effectLst/>
                <a:latin typeface="Arial" panose="020B0604020202020204" pitchFamily="34" charset="0"/>
                <a:ea typeface="Calibri" panose="020F0502020204030204" pitchFamily="34" charset="0"/>
                <a:cs typeface="Arial" panose="020B0604020202020204" pitchFamily="34" charset="0"/>
              </a:rPr>
              <a:t>:</a:t>
            </a:r>
            <a:br>
              <a:rPr lang="en-US" sz="1800" dirty="0">
                <a:effectLst/>
                <a:latin typeface="Arial" panose="020B0604020202020204" pitchFamily="34" charset="0"/>
                <a:ea typeface="Calibri" panose="020F0502020204030204" pitchFamily="34" charset="0"/>
                <a:cs typeface="Arial" panose="020B0604020202020204" pitchFamily="34" charset="0"/>
              </a:rPr>
            </a:br>
            <a:br>
              <a:rPr lang="en-US" sz="1800" dirty="0">
                <a:effectLst/>
                <a:latin typeface="Arial" panose="020B0604020202020204" pitchFamily="34" charset="0"/>
                <a:ea typeface="Calibri" panose="020F0502020204030204" pitchFamily="34" charset="0"/>
                <a:cs typeface="Arial" panose="020B0604020202020204" pitchFamily="34" charset="0"/>
              </a:rPr>
            </a:br>
            <a:r>
              <a:rPr lang="en-US" sz="1800" dirty="0">
                <a:effectLst/>
                <a:latin typeface="Arial" panose="020B0604020202020204" pitchFamily="34" charset="0"/>
                <a:ea typeface="Calibri" panose="020F0502020204030204" pitchFamily="34" charset="0"/>
                <a:cs typeface="Arial" panose="020B0604020202020204" pitchFamily="34" charset="0"/>
              </a:rPr>
              <a:t>- </a:t>
            </a:r>
            <a:r>
              <a:rPr lang="ar-SA" sz="1800" b="1" dirty="0">
                <a:effectLst/>
                <a:latin typeface="Calibri" panose="020F0502020204030204" pitchFamily="34" charset="0"/>
                <a:ea typeface="Calibri" panose="020F0502020204030204" pitchFamily="34" charset="0"/>
                <a:cs typeface="Arial" panose="020B0604020202020204" pitchFamily="34" charset="0"/>
              </a:rPr>
              <a:t>راهکار اصلی</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ar-SA" sz="1800" dirty="0">
                <a:effectLst/>
                <a:latin typeface="Arial" panose="020B0604020202020204" pitchFamily="34" charset="0"/>
                <a:ea typeface="Calibri" panose="020F0502020204030204" pitchFamily="34" charset="0"/>
                <a:cs typeface="Arial" panose="020B0604020202020204" pitchFamily="34" charset="0"/>
              </a:rPr>
              <a:t>استفاده از تکنولوژی‌های پایدار و قابل تعمیر</a:t>
            </a:r>
            <a:r>
              <a:rPr lang="en-US" sz="1800" dirty="0">
                <a:effectLst/>
                <a:latin typeface="Arial" panose="020B0604020202020204" pitchFamily="34" charset="0"/>
                <a:ea typeface="Calibri" panose="020F0502020204030204" pitchFamily="34" charset="0"/>
                <a:cs typeface="Arial" panose="020B0604020202020204" pitchFamily="34" charset="0"/>
              </a:rPr>
              <a:t>.</a:t>
            </a:r>
            <a:br>
              <a:rPr lang="en-US" sz="1800" dirty="0">
                <a:effectLst/>
                <a:latin typeface="Arial" panose="020B0604020202020204" pitchFamily="34" charset="0"/>
                <a:ea typeface="Calibri" panose="020F0502020204030204" pitchFamily="34" charset="0"/>
                <a:cs typeface="Arial" panose="020B0604020202020204" pitchFamily="34" charset="0"/>
              </a:rPr>
            </a:br>
            <a:r>
              <a:rPr lang="en-US" sz="1800" dirty="0">
                <a:effectLst/>
                <a:latin typeface="Arial" panose="020B0604020202020204" pitchFamily="34" charset="0"/>
                <a:ea typeface="Calibri" panose="020F0502020204030204" pitchFamily="34" charset="0"/>
                <a:cs typeface="Arial" panose="020B0604020202020204" pitchFamily="34" charset="0"/>
              </a:rPr>
              <a:t>  - </a:t>
            </a:r>
            <a:r>
              <a:rPr lang="ar-SA" sz="1800" dirty="0">
                <a:effectLst/>
                <a:latin typeface="Arial" panose="020B0604020202020204" pitchFamily="34" charset="0"/>
                <a:ea typeface="Calibri" panose="020F0502020204030204" pitchFamily="34" charset="0"/>
                <a:cs typeface="Arial" panose="020B0604020202020204" pitchFamily="34" charset="0"/>
              </a:rPr>
              <a:t>انتخاب محصولات از تولیدکنندگان معتبر با تضمین کیفیت و پشتیبانی می‌تواند هزینه‌های تعمیرات را کاهش دهد. همچنین از محصولاتی با استانداردهای طراحی و تولید بالا استفاده کرد تا نیاز به تعمیرات کمتری داشته باشیم</a:t>
            </a:r>
            <a:r>
              <a:rPr lang="en-US" sz="1800" dirty="0">
                <a:effectLst/>
                <a:latin typeface="Arial" panose="020B0604020202020204" pitchFamily="34" charset="0"/>
                <a:ea typeface="Calibri" panose="020F0502020204030204" pitchFamily="34" charset="0"/>
                <a:cs typeface="Arial" panose="020B0604020202020204" pitchFamily="34" charset="0"/>
              </a:rPr>
              <a:t>.</a:t>
            </a:r>
            <a:br>
              <a:rPr lang="en-US" sz="1800" dirty="0">
                <a:solidFill>
                  <a:srgbClr val="000000"/>
                </a:solidFill>
                <a:effectLst/>
                <a:highlight>
                  <a:srgbClr val="FFFF00"/>
                </a:highlight>
                <a:latin typeface="Arial" panose="020B0604020202020204" pitchFamily="34" charset="0"/>
                <a:ea typeface="Calibri" panose="020F0502020204030204" pitchFamily="34" charset="0"/>
                <a:cs typeface="Arial" panose="020B0604020202020204" pitchFamily="34" charset="0"/>
              </a:rPr>
            </a:b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278951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2F77-7C76-4C71-AA44-1A553780BB28}"/>
              </a:ext>
            </a:extLst>
          </p:cNvPr>
          <p:cNvSpPr>
            <a:spLocks noGrp="1"/>
          </p:cNvSpPr>
          <p:nvPr>
            <p:ph type="title"/>
          </p:nvPr>
        </p:nvSpPr>
        <p:spPr/>
        <p:txBody>
          <a:bodyPr/>
          <a:lstStyle/>
          <a:p>
            <a:pPr algn="r" rtl="1"/>
            <a:r>
              <a:rPr lang="fa-IR"/>
              <a:t>حسگر های این قفل هوشمند</a:t>
            </a:r>
            <a:endParaRPr lang="en-US"/>
          </a:p>
        </p:txBody>
      </p:sp>
      <p:sp>
        <p:nvSpPr>
          <p:cNvPr id="3" name="Content Placeholder 2">
            <a:extLst>
              <a:ext uri="{FF2B5EF4-FFF2-40B4-BE49-F238E27FC236}">
                <a16:creationId xmlns:a16="http://schemas.microsoft.com/office/drawing/2014/main" id="{32800D03-F5C6-432E-82DF-D7D9021152E1}"/>
              </a:ext>
            </a:extLst>
          </p:cNvPr>
          <p:cNvSpPr>
            <a:spLocks noGrp="1"/>
          </p:cNvSpPr>
          <p:nvPr>
            <p:ph idx="1"/>
          </p:nvPr>
        </p:nvSpPr>
        <p:spPr>
          <a:xfrm>
            <a:off x="1141412" y="2249486"/>
            <a:ext cx="9905999" cy="3811679"/>
          </a:xfrm>
        </p:spPr>
        <p:txBody>
          <a:bodyPr>
            <a:normAutofit fontScale="92500" lnSpcReduction="10000"/>
          </a:bodyPr>
          <a:lstStyle/>
          <a:p>
            <a:pPr algn="r" rtl="1"/>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حسگرهای قفل هوشمند</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 Smart Lever </a:t>
            </a:r>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از برند</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 </a:t>
            </a:r>
            <a:r>
              <a:rPr lang="en-US" sz="1800" dirty="0" err="1">
                <a:solidFill>
                  <a:srgbClr val="FFFFFF"/>
                </a:solidFill>
                <a:effectLst/>
                <a:latin typeface="Arial" panose="020B0604020202020204" pitchFamily="34" charset="0"/>
                <a:ea typeface="Calibri" panose="020F0502020204030204" pitchFamily="34" charset="0"/>
                <a:cs typeface="Arial" panose="020B0604020202020204" pitchFamily="34" charset="0"/>
              </a:rPr>
              <a:t>Ultraloq</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 </a:t>
            </a:r>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واقعاً فوق‌العاده‌ان. این حسگرها عملکرد قفل‌های هوشمند را به‌طور چشمگیری بهبود می‌بخشند. این شامل دسترسی بصورت کلیدی، فرمان‌دهی از راه دور، و قابلیت‌های دیگر می‌شود</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a:t>
            </a:r>
            <a:b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br>
            <a:r>
              <a:rPr lang="en-US" sz="1800" dirty="0" err="1">
                <a:solidFill>
                  <a:srgbClr val="FFFFFF"/>
                </a:solidFill>
                <a:effectLst/>
                <a:latin typeface="Arial" panose="020B0604020202020204" pitchFamily="34" charset="0"/>
                <a:ea typeface="Calibri" panose="020F0502020204030204" pitchFamily="34" charset="0"/>
                <a:cs typeface="Arial" panose="020B0604020202020204" pitchFamily="34" charset="0"/>
              </a:rPr>
              <a:t>Ultraloq</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 </a:t>
            </a:r>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به هوش مصنوعی به نام</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 </a:t>
            </a:r>
            <a:r>
              <a:rPr lang="en-US" sz="1800" dirty="0" err="1">
                <a:solidFill>
                  <a:srgbClr val="FFFFFF"/>
                </a:solidFill>
                <a:effectLst/>
                <a:latin typeface="Arial" panose="020B0604020202020204" pitchFamily="34" charset="0"/>
                <a:ea typeface="Calibri" panose="020F0502020204030204" pitchFamily="34" charset="0"/>
                <a:cs typeface="Arial" panose="020B0604020202020204" pitchFamily="34" charset="0"/>
              </a:rPr>
              <a:t>Ultraloq</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 Bridge </a:t>
            </a:r>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پشتیبانی می‌کند. این پل امکان اتصال قفل‌های هوشمند</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 </a:t>
            </a:r>
            <a:r>
              <a:rPr lang="en-US" sz="1800" dirty="0" err="1">
                <a:solidFill>
                  <a:srgbClr val="FFFFFF"/>
                </a:solidFill>
                <a:effectLst/>
                <a:latin typeface="Arial" panose="020B0604020202020204" pitchFamily="34" charset="0"/>
                <a:ea typeface="Calibri" panose="020F0502020204030204" pitchFamily="34" charset="0"/>
                <a:cs typeface="Arial" panose="020B0604020202020204" pitchFamily="34" charset="0"/>
              </a:rPr>
              <a:t>Ultraloq</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 </a:t>
            </a:r>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به اینترنت را فراهم می‌کند، این به شما این امکان را می‌دهد که از راه دور به قفل‌های خود دسترسی داشته باشید. کاربران می‌توانند از آن برای کنترل دسترسی و مانیتور کردن وضعیت قفل خود از راه دور استفاده کنند</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a:t>
            </a:r>
            <a:b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br>
            <a:b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br>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از دیگر ویژگی‌های جالب این حسگرها می‌توان به قابلیت‌های دسترسی چندگانه اشاره کرد. این به شما اجازه می‌دهد که به اشتراک گذاری کدهای دسترسی یا انجام تنظیمات مربوط به دسترسی‌ها را برای افراد مختلف تعیین کنید</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a:t>
            </a:r>
            <a:b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br>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همچنین از روش‌های اصطلاحی مختلف برای دسترسی مانند اثر انگشت، کارت</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 </a:t>
            </a:r>
            <a:r>
              <a:rPr lang="en-US" sz="1800" dirty="0" err="1">
                <a:solidFill>
                  <a:srgbClr val="FFFFFF"/>
                </a:solidFill>
                <a:effectLst/>
                <a:latin typeface="Arial" panose="020B0604020202020204" pitchFamily="34" charset="0"/>
                <a:ea typeface="Calibri" panose="020F0502020204030204" pitchFamily="34" charset="0"/>
                <a:cs typeface="Arial" panose="020B0604020202020204" pitchFamily="34" charset="0"/>
              </a:rPr>
              <a:t>RFiD</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 </a:t>
            </a:r>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و یا کلمه عبور نیز پشتیبانی می‌شود</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a:t>
            </a:r>
            <a:b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br>
            <a:b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br>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در نهایت، این حسگرها دارای طراحی زیبا و مناسبی هستند که می‌توانند به زیبایی دکوراسیون داخلی خانه یا محل کار شما بپردازند</a:t>
            </a:r>
            <a: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t>.</a:t>
            </a:r>
            <a:b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br>
            <a:br>
              <a:rPr lang="en-US" sz="1800" dirty="0">
                <a:solidFill>
                  <a:srgbClr val="FFFFFF"/>
                </a:solidFill>
                <a:effectLst/>
                <a:latin typeface="Arial" panose="020B0604020202020204" pitchFamily="34" charset="0"/>
                <a:ea typeface="Calibri" panose="020F0502020204030204" pitchFamily="34" charset="0"/>
                <a:cs typeface="Arial" panose="020B0604020202020204" pitchFamily="34" charset="0"/>
              </a:rPr>
            </a:br>
            <a:r>
              <a:rPr lang="ar-SA" sz="18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با این حسگرها، می‌توانید امنیت را با کاربری راحت و هوشمند ترکیب کنید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3368736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48</TotalTime>
  <Words>1686</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Symbol</vt:lpstr>
      <vt:lpstr>Times New Roman</vt:lpstr>
      <vt:lpstr>Tw Cen MT</vt:lpstr>
      <vt:lpstr>Circuit</vt:lpstr>
      <vt:lpstr>موضوع:قفل هوشمند مدل smart lever</vt:lpstr>
      <vt:lpstr>درک بهتر قفل هوشمند و کمک به ما</vt:lpstr>
      <vt:lpstr>تفاوت با درهای معمولی:</vt:lpstr>
      <vt:lpstr>روش های کلی بازکردن قفل های هوشمند</vt:lpstr>
      <vt:lpstr>دیگر مزایا قفل های هوشمند</vt:lpstr>
      <vt:lpstr>ویژگی های قفل هوشمند : smart lever توضیح در مورد قفل هوشمند :smart lever</vt:lpstr>
      <vt:lpstr>مزایا و معایب این قفل هوشمند:</vt:lpstr>
      <vt:lpstr>رفع نظری معایب این قفل هوشمند:</vt:lpstr>
      <vt:lpstr>حسگر های این قفل هوشمند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موضوع:قفل هوشمند مدل smart lever</dc:title>
  <dc:creator>SalamonsBerg</dc:creator>
  <cp:lastModifiedBy>SalamonsBerg</cp:lastModifiedBy>
  <cp:revision>5</cp:revision>
  <dcterms:created xsi:type="dcterms:W3CDTF">2023-12-27T07:17:19Z</dcterms:created>
  <dcterms:modified xsi:type="dcterms:W3CDTF">2023-12-30T09:28:12Z</dcterms:modified>
</cp:coreProperties>
</file>