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35" Target="slides/slide18.xml" Type="http://schemas.openxmlformats.org/officeDocument/2006/relationships/slide"/><Relationship Id="rId36" Target="slides/slide19.xml" Type="http://schemas.openxmlformats.org/officeDocument/2006/relationships/slide"/><Relationship Id="rId37" Target="slides/slide20.xml" Type="http://schemas.openxmlformats.org/officeDocument/2006/relationships/slide"/><Relationship Id="rId38" Target="slides/slide21.xml" Type="http://schemas.openxmlformats.org/officeDocument/2006/relationships/slide"/><Relationship Id="rId39" Target="slides/slide22.xml" Type="http://schemas.openxmlformats.org/officeDocument/2006/relationships/slide"/><Relationship Id="rId4" Target="theme/theme1.xml" Type="http://schemas.openxmlformats.org/officeDocument/2006/relationships/theme"/><Relationship Id="rId40" Target="slides/slide23.xml" Type="http://schemas.openxmlformats.org/officeDocument/2006/relationships/slide"/><Relationship Id="rId41" Target="slides/slide24.xml" Type="http://schemas.openxmlformats.org/officeDocument/2006/relationships/slide"/><Relationship Id="rId42" Target="slides/slide25.xml" Type="http://schemas.openxmlformats.org/officeDocument/2006/relationships/slide"/><Relationship Id="rId43" Target="slides/slide26.xml" Type="http://schemas.openxmlformats.org/officeDocument/2006/relationships/slide"/><Relationship Id="rId44" Target="slides/slide27.xml" Type="http://schemas.openxmlformats.org/officeDocument/2006/relationships/slide"/><Relationship Id="rId45" Target="slides/slide28.xml" Type="http://schemas.openxmlformats.org/officeDocument/2006/relationships/slide"/><Relationship Id="rId46" Target="slides/slide29.xml" Type="http://schemas.openxmlformats.org/officeDocument/2006/relationships/slide"/><Relationship Id="rId47" Target="slides/slide30.xml" Type="http://schemas.openxmlformats.org/officeDocument/2006/relationships/slide"/><Relationship Id="rId48" Target="slides/slide31.xml" Type="http://schemas.openxmlformats.org/officeDocument/2006/relationships/slide"/><Relationship Id="rId49" Target="slides/slide32.xml" Type="http://schemas.openxmlformats.org/officeDocument/2006/relationships/slide"/><Relationship Id="rId5" Target="tableStyles.xml" Type="http://schemas.openxmlformats.org/officeDocument/2006/relationships/tableStyles"/><Relationship Id="rId50" Target="slides/slide33.xml" Type="http://schemas.openxmlformats.org/officeDocument/2006/relationships/slide"/><Relationship Id="rId51" Target="slides/slide34.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8.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2.png" Type="http://schemas.openxmlformats.org/officeDocument/2006/relationships/image"/><Relationship Id="rId9" Target="../media/image27.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3.png" Type="http://schemas.openxmlformats.org/officeDocument/2006/relationships/image"/><Relationship Id="rId9" Target="../media/image34.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5.png" Type="http://schemas.openxmlformats.org/officeDocument/2006/relationships/image"/><Relationship Id="rId9" Target="../media/image36.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7.png" Type="http://schemas.openxmlformats.org/officeDocument/2006/relationships/image"/><Relationship Id="rId9" Target="../media/image38.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8.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9.png" Type="http://schemas.openxmlformats.org/officeDocument/2006/relationships/image"/><Relationship Id="rId9" Target="../media/image27.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4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4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42.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4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4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45.png" Type="http://schemas.openxmlformats.org/officeDocument/2006/relationships/image"/><Relationship Id="rId13" Target="../media/image4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47.png" Type="http://schemas.openxmlformats.org/officeDocument/2006/relationships/image"/><Relationship Id="rId13" Target="../media/image4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9.png" Type="http://schemas.openxmlformats.org/officeDocument/2006/relationships/image"/><Relationship Id="rId11" Target="../media/image50.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1.png" Type="http://schemas.openxmlformats.org/officeDocument/2006/relationships/image"/><Relationship Id="rId11" Target="../media/image52.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png" Type="http://schemas.openxmlformats.org/officeDocument/2006/relationships/image"/><Relationship Id="rId12" Target="../media/image55.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6.png" Type="http://schemas.openxmlformats.org/officeDocument/2006/relationships/image"/><Relationship Id="rId11" Target="../media/image57.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3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https://www.kaggle.com/datasets/nelgiriyewithana/top-spotify-songs-2023/data" TargetMode="External" Type="http://schemas.openxmlformats.org/officeDocument/2006/relationships/hyperlink"/><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8.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1.png" Type="http://schemas.openxmlformats.org/officeDocument/2006/relationships/image"/><Relationship Id="rId9" Target="../media/image2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3863654" y="2491015"/>
            <a:ext cx="11315247"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DATA ANALYTICS</a:t>
            </a:r>
          </a:p>
        </p:txBody>
      </p:sp>
      <p:sp>
        <p:nvSpPr>
          <p:cNvPr name="TextBox 9" id="9"/>
          <p:cNvSpPr txBox="true"/>
          <p:nvPr/>
        </p:nvSpPr>
        <p:spPr>
          <a:xfrm rot="0">
            <a:off x="5545397" y="6800026"/>
            <a:ext cx="7926037" cy="1127131"/>
          </a:xfrm>
          <a:prstGeom prst="rect">
            <a:avLst/>
          </a:prstGeom>
        </p:spPr>
        <p:txBody>
          <a:bodyPr anchor="t" rtlCol="false" tIns="0" lIns="0" bIns="0" rIns="0">
            <a:spAutoFit/>
          </a:bodyPr>
          <a:lstStyle/>
          <a:p>
            <a:pPr algn="ctr">
              <a:lnSpc>
                <a:spcPts val="4400"/>
              </a:lnSpc>
            </a:pPr>
            <a:r>
              <a:rPr lang="en-US" sz="4000">
                <a:solidFill>
                  <a:srgbClr val="227C9D"/>
                </a:solidFill>
                <a:latin typeface="DM Sans Bold"/>
              </a:rPr>
              <a:t>Project name:</a:t>
            </a:r>
            <a:r>
              <a:rPr lang="en-US" sz="4000">
                <a:solidFill>
                  <a:srgbClr val="545454"/>
                </a:solidFill>
                <a:latin typeface="DM Sans"/>
              </a:rPr>
              <a:t> </a:t>
            </a:r>
            <a:r>
              <a:rPr lang="en-US" sz="4000">
                <a:solidFill>
                  <a:srgbClr val="FF3131"/>
                </a:solidFill>
                <a:latin typeface="DM Sans"/>
              </a:rPr>
              <a:t>Spotify streamed song analysis</a:t>
            </a:r>
          </a:p>
        </p:txBody>
      </p:sp>
      <p:sp>
        <p:nvSpPr>
          <p:cNvPr name="Freeform 10" id="10"/>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0">
            <a:off x="15470622"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2" id="32"/>
          <p:cNvGrpSpPr/>
          <p:nvPr/>
        </p:nvGrpSpPr>
        <p:grpSpPr>
          <a:xfrm rot="2700000">
            <a:off x="-1376391" y="-3093321"/>
            <a:ext cx="7415398" cy="3565095"/>
            <a:chOff x="0" y="0"/>
            <a:chExt cx="660400" cy="317500"/>
          </a:xfrm>
        </p:grpSpPr>
        <p:sp>
          <p:nvSpPr>
            <p:cNvPr name="Freeform 33" id="3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4" id="3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5" id="3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6" id="3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7" id="3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8" id="3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9" id="3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40" id="4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41" id="4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42" id="4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43" id="43"/>
          <p:cNvSpPr txBox="true"/>
          <p:nvPr/>
        </p:nvSpPr>
        <p:spPr>
          <a:xfrm rot="0">
            <a:off x="3486377" y="3931246"/>
            <a:ext cx="11315247" cy="1085230"/>
          </a:xfrm>
          <a:prstGeom prst="rect">
            <a:avLst/>
          </a:prstGeom>
        </p:spPr>
        <p:txBody>
          <a:bodyPr anchor="t" rtlCol="false" tIns="0" lIns="0" bIns="0" rIns="0">
            <a:spAutoFit/>
          </a:bodyPr>
          <a:lstStyle/>
          <a:p>
            <a:pPr algn="ctr">
              <a:lnSpc>
                <a:spcPts val="7100"/>
              </a:lnSpc>
            </a:pPr>
            <a:r>
              <a:rPr lang="en-US" sz="7100">
                <a:solidFill>
                  <a:srgbClr val="227C9D"/>
                </a:solidFill>
                <a:latin typeface="Kollektif"/>
              </a:rPr>
              <a:t>INFO-8066-23F-SEC3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10800000">
            <a:off x="16192287" y="706210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66571" y="70906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6182762" y="81744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2710431" y="5014731"/>
            <a:ext cx="12867138" cy="5178561"/>
          </a:xfrm>
          <a:custGeom>
            <a:avLst/>
            <a:gdLst/>
            <a:ahLst/>
            <a:cxnLst/>
            <a:rect r="r" b="b" t="t" l="l"/>
            <a:pathLst>
              <a:path h="5178561" w="12867138">
                <a:moveTo>
                  <a:pt x="0" y="0"/>
                </a:moveTo>
                <a:lnTo>
                  <a:pt x="12867138" y="0"/>
                </a:lnTo>
                <a:lnTo>
                  <a:pt x="12867138" y="5178561"/>
                </a:lnTo>
                <a:lnTo>
                  <a:pt x="0" y="5178561"/>
                </a:lnTo>
                <a:lnTo>
                  <a:pt x="0" y="0"/>
                </a:lnTo>
                <a:close/>
              </a:path>
            </a:pathLst>
          </a:custGeom>
          <a:blipFill>
            <a:blip r:embed="rId8"/>
            <a:stretch>
              <a:fillRect l="0" t="0" r="0" b="0"/>
            </a:stretch>
          </a:blipFill>
        </p:spPr>
      </p:sp>
      <p:sp>
        <p:nvSpPr>
          <p:cNvPr name="TextBox 16" id="16"/>
          <p:cNvSpPr txBox="true"/>
          <p:nvPr/>
        </p:nvSpPr>
        <p:spPr>
          <a:xfrm rot="0">
            <a:off x="6365411" y="478764"/>
            <a:ext cx="5970278" cy="844677"/>
          </a:xfrm>
          <a:prstGeom prst="rect">
            <a:avLst/>
          </a:prstGeom>
        </p:spPr>
        <p:txBody>
          <a:bodyPr anchor="t" rtlCol="false" tIns="0" lIns="0" bIns="0" rIns="0">
            <a:spAutoFit/>
          </a:bodyPr>
          <a:lstStyle/>
          <a:p>
            <a:pPr>
              <a:lnSpc>
                <a:spcPts val="5544"/>
              </a:lnSpc>
            </a:pPr>
            <a:r>
              <a:rPr lang="en-US" sz="5600">
                <a:solidFill>
                  <a:srgbClr val="227C9D"/>
                </a:solidFill>
                <a:latin typeface="Kollektif Bold"/>
              </a:rPr>
              <a:t>DATA CLEANING</a:t>
            </a:r>
          </a:p>
        </p:txBody>
      </p:sp>
      <p:sp>
        <p:nvSpPr>
          <p:cNvPr name="TextBox 17" id="17"/>
          <p:cNvSpPr txBox="true"/>
          <p:nvPr/>
        </p:nvSpPr>
        <p:spPr>
          <a:xfrm rot="0">
            <a:off x="2848157" y="1582379"/>
            <a:ext cx="13280187" cy="2739771"/>
          </a:xfrm>
          <a:prstGeom prst="rect">
            <a:avLst/>
          </a:prstGeom>
        </p:spPr>
        <p:txBody>
          <a:bodyPr anchor="t" rtlCol="false" tIns="0" lIns="0" bIns="0" rIns="0">
            <a:spAutoFit/>
          </a:bodyPr>
          <a:lstStyle/>
          <a:p>
            <a:pPr marL="604521" indent="-302261" lvl="1">
              <a:lnSpc>
                <a:spcPts val="3612"/>
              </a:lnSpc>
              <a:buFont typeface="Arial"/>
              <a:buChar char="•"/>
            </a:pPr>
            <a:r>
              <a:rPr lang="en-US" sz="2800">
                <a:solidFill>
                  <a:srgbClr val="000000"/>
                </a:solidFill>
                <a:latin typeface="DM Sans"/>
              </a:rPr>
              <a:t>Data cleaning is done by using Pandas and Numpy libraries from Python.</a:t>
            </a:r>
          </a:p>
          <a:p>
            <a:pPr>
              <a:lnSpc>
                <a:spcPts val="3612"/>
              </a:lnSpc>
            </a:pPr>
          </a:p>
          <a:p>
            <a:pPr marL="604521" indent="-302261" lvl="1">
              <a:lnSpc>
                <a:spcPts val="3612"/>
              </a:lnSpc>
              <a:buFont typeface="Arial"/>
              <a:buChar char="•"/>
            </a:pPr>
            <a:r>
              <a:rPr lang="en-US" sz="2800">
                <a:solidFill>
                  <a:srgbClr val="000000"/>
                </a:solidFill>
                <a:latin typeface="DM Sans"/>
              </a:rPr>
              <a:t>This includes the renaming the column names, handling the missing values by replacing them with its mean value, removing special characters from the column data, converting the incorrect datatype, and dropping duplicates.</a:t>
            </a:r>
          </a:p>
          <a:p>
            <a:pPr>
              <a:lnSpc>
                <a:spcPts val="3612"/>
              </a:lnSpc>
            </a:pPr>
          </a:p>
        </p:txBody>
      </p:sp>
      <p:sp>
        <p:nvSpPr>
          <p:cNvPr name="TextBox 18" id="18"/>
          <p:cNvSpPr txBox="true"/>
          <p:nvPr/>
        </p:nvSpPr>
        <p:spPr>
          <a:xfrm rot="0">
            <a:off x="6835886" y="4148940"/>
            <a:ext cx="4616228" cy="728092"/>
          </a:xfrm>
          <a:prstGeom prst="rect">
            <a:avLst/>
          </a:prstGeom>
        </p:spPr>
        <p:txBody>
          <a:bodyPr anchor="t" rtlCol="false" tIns="0" lIns="0" bIns="0" rIns="0">
            <a:spAutoFit/>
          </a:bodyPr>
          <a:lstStyle/>
          <a:p>
            <a:pPr>
              <a:lnSpc>
                <a:spcPts val="4752"/>
              </a:lnSpc>
            </a:pPr>
            <a:r>
              <a:rPr lang="en-US" sz="4800">
                <a:solidFill>
                  <a:srgbClr val="227C9D"/>
                </a:solidFill>
                <a:latin typeface="Kollektif Bold"/>
              </a:rPr>
              <a:t>Reading the file</a:t>
            </a:r>
          </a:p>
        </p:txBody>
      </p:sp>
      <p:sp>
        <p:nvSpPr>
          <p:cNvPr name="Freeform 19" id="19"/>
          <p:cNvSpPr/>
          <p:nvPr/>
        </p:nvSpPr>
        <p:spPr>
          <a:xfrm flipH="false" flipV="false" rot="0">
            <a:off x="335131" y="8256484"/>
            <a:ext cx="1538414" cy="1538414"/>
          </a:xfrm>
          <a:custGeom>
            <a:avLst/>
            <a:gdLst/>
            <a:ahLst/>
            <a:cxnLst/>
            <a:rect r="r" b="b" t="t" l="l"/>
            <a:pathLst>
              <a:path h="1538414" w="1538414">
                <a:moveTo>
                  <a:pt x="0" y="0"/>
                </a:moveTo>
                <a:lnTo>
                  <a:pt x="1538414" y="0"/>
                </a:lnTo>
                <a:lnTo>
                  <a:pt x="1538414" y="1538414"/>
                </a:lnTo>
                <a:lnTo>
                  <a:pt x="0" y="153841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0" id="20"/>
          <p:cNvSpPr/>
          <p:nvPr/>
        </p:nvSpPr>
        <p:spPr>
          <a:xfrm flipH="false" flipV="false" rot="0">
            <a:off x="16670757" y="394127"/>
            <a:ext cx="1177087" cy="1166386"/>
          </a:xfrm>
          <a:custGeom>
            <a:avLst/>
            <a:gdLst/>
            <a:ahLst/>
            <a:cxnLst/>
            <a:rect r="r" b="b" t="t" l="l"/>
            <a:pathLst>
              <a:path h="1166386" w="1177087">
                <a:moveTo>
                  <a:pt x="0" y="0"/>
                </a:moveTo>
                <a:lnTo>
                  <a:pt x="1177086" y="0"/>
                </a:lnTo>
                <a:lnTo>
                  <a:pt x="1177086" y="1166385"/>
                </a:lnTo>
                <a:lnTo>
                  <a:pt x="0" y="116638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10800000">
            <a:off x="16192287" y="706210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66571" y="70906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6182762" y="81744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3350005" y="1028700"/>
            <a:ext cx="11587991" cy="4652866"/>
          </a:xfrm>
          <a:custGeom>
            <a:avLst/>
            <a:gdLst/>
            <a:ahLst/>
            <a:cxnLst/>
            <a:rect r="r" b="b" t="t" l="l"/>
            <a:pathLst>
              <a:path h="4652866" w="11587991">
                <a:moveTo>
                  <a:pt x="0" y="0"/>
                </a:moveTo>
                <a:lnTo>
                  <a:pt x="11587990" y="0"/>
                </a:lnTo>
                <a:lnTo>
                  <a:pt x="11587990" y="4652866"/>
                </a:lnTo>
                <a:lnTo>
                  <a:pt x="0" y="4652866"/>
                </a:lnTo>
                <a:lnTo>
                  <a:pt x="0" y="0"/>
                </a:lnTo>
                <a:close/>
              </a:path>
            </a:pathLst>
          </a:custGeom>
          <a:blipFill>
            <a:blip r:embed="rId8"/>
            <a:stretch>
              <a:fillRect l="0" t="0" r="0" b="-2959"/>
            </a:stretch>
          </a:blipFill>
        </p:spPr>
      </p:sp>
      <p:sp>
        <p:nvSpPr>
          <p:cNvPr name="Freeform 16" id="16"/>
          <p:cNvSpPr/>
          <p:nvPr/>
        </p:nvSpPr>
        <p:spPr>
          <a:xfrm flipH="false" flipV="false" rot="0">
            <a:off x="3350005" y="6676358"/>
            <a:ext cx="11587991" cy="3401687"/>
          </a:xfrm>
          <a:custGeom>
            <a:avLst/>
            <a:gdLst/>
            <a:ahLst/>
            <a:cxnLst/>
            <a:rect r="r" b="b" t="t" l="l"/>
            <a:pathLst>
              <a:path h="3401687" w="11587991">
                <a:moveTo>
                  <a:pt x="0" y="0"/>
                </a:moveTo>
                <a:lnTo>
                  <a:pt x="11587990" y="0"/>
                </a:lnTo>
                <a:lnTo>
                  <a:pt x="11587990" y="3401687"/>
                </a:lnTo>
                <a:lnTo>
                  <a:pt x="0" y="3401687"/>
                </a:lnTo>
                <a:lnTo>
                  <a:pt x="0" y="0"/>
                </a:lnTo>
                <a:close/>
              </a:path>
            </a:pathLst>
          </a:custGeom>
          <a:blipFill>
            <a:blip r:embed="rId9"/>
            <a:stretch>
              <a:fillRect l="0" t="0" r="0" b="0"/>
            </a:stretch>
          </a:blipFill>
        </p:spPr>
      </p:sp>
      <p:sp>
        <p:nvSpPr>
          <p:cNvPr name="TextBox 17" id="17"/>
          <p:cNvSpPr txBox="true"/>
          <p:nvPr/>
        </p:nvSpPr>
        <p:spPr>
          <a:xfrm rot="0">
            <a:off x="4816285" y="162908"/>
            <a:ext cx="8655429" cy="728092"/>
          </a:xfrm>
          <a:prstGeom prst="rect">
            <a:avLst/>
          </a:prstGeom>
        </p:spPr>
        <p:txBody>
          <a:bodyPr anchor="t" rtlCol="false" tIns="0" lIns="0" bIns="0" rIns="0">
            <a:spAutoFit/>
          </a:bodyPr>
          <a:lstStyle/>
          <a:p>
            <a:pPr>
              <a:lnSpc>
                <a:spcPts val="4752"/>
              </a:lnSpc>
            </a:pPr>
            <a:r>
              <a:rPr lang="en-US" sz="4800">
                <a:solidFill>
                  <a:srgbClr val="227C9D"/>
                </a:solidFill>
                <a:latin typeface="Kollektif Bold"/>
              </a:rPr>
              <a:t>Renaming the column names</a:t>
            </a:r>
          </a:p>
        </p:txBody>
      </p:sp>
      <p:sp>
        <p:nvSpPr>
          <p:cNvPr name="TextBox 18" id="18"/>
          <p:cNvSpPr txBox="true"/>
          <p:nvPr/>
        </p:nvSpPr>
        <p:spPr>
          <a:xfrm rot="0">
            <a:off x="5274466" y="5814916"/>
            <a:ext cx="7739067" cy="728092"/>
          </a:xfrm>
          <a:prstGeom prst="rect">
            <a:avLst/>
          </a:prstGeom>
        </p:spPr>
        <p:txBody>
          <a:bodyPr anchor="t" rtlCol="false" tIns="0" lIns="0" bIns="0" rIns="0">
            <a:spAutoFit/>
          </a:bodyPr>
          <a:lstStyle/>
          <a:p>
            <a:pPr>
              <a:lnSpc>
                <a:spcPts val="4752"/>
              </a:lnSpc>
            </a:pPr>
            <a:r>
              <a:rPr lang="en-US" sz="4800">
                <a:solidFill>
                  <a:srgbClr val="227C9D"/>
                </a:solidFill>
                <a:latin typeface="Kollektif Bold"/>
              </a:rPr>
              <a:t>Handling the missing data</a:t>
            </a:r>
          </a:p>
        </p:txBody>
      </p:sp>
      <p:sp>
        <p:nvSpPr>
          <p:cNvPr name="Freeform 19" id="19"/>
          <p:cNvSpPr/>
          <p:nvPr/>
        </p:nvSpPr>
        <p:spPr>
          <a:xfrm flipH="false" flipV="false" rot="0">
            <a:off x="335131" y="8256484"/>
            <a:ext cx="1538414" cy="1538414"/>
          </a:xfrm>
          <a:custGeom>
            <a:avLst/>
            <a:gdLst/>
            <a:ahLst/>
            <a:cxnLst/>
            <a:rect r="r" b="b" t="t" l="l"/>
            <a:pathLst>
              <a:path h="1538414" w="1538414">
                <a:moveTo>
                  <a:pt x="0" y="0"/>
                </a:moveTo>
                <a:lnTo>
                  <a:pt x="1538414" y="0"/>
                </a:lnTo>
                <a:lnTo>
                  <a:pt x="1538414" y="1538414"/>
                </a:lnTo>
                <a:lnTo>
                  <a:pt x="0" y="15384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0" id="20"/>
          <p:cNvSpPr/>
          <p:nvPr/>
        </p:nvSpPr>
        <p:spPr>
          <a:xfrm flipH="false" flipV="false" rot="0">
            <a:off x="16670757" y="394127"/>
            <a:ext cx="1177087" cy="1166386"/>
          </a:xfrm>
          <a:custGeom>
            <a:avLst/>
            <a:gdLst/>
            <a:ahLst/>
            <a:cxnLst/>
            <a:rect r="r" b="b" t="t" l="l"/>
            <a:pathLst>
              <a:path h="1166386" w="1177087">
                <a:moveTo>
                  <a:pt x="0" y="0"/>
                </a:moveTo>
                <a:lnTo>
                  <a:pt x="1177086" y="0"/>
                </a:lnTo>
                <a:lnTo>
                  <a:pt x="1177086" y="1166385"/>
                </a:lnTo>
                <a:lnTo>
                  <a:pt x="0" y="116638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10800000">
            <a:off x="16192287" y="706210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66571" y="70906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6182762" y="81744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3052088" y="1829782"/>
            <a:ext cx="11862524" cy="2329885"/>
          </a:xfrm>
          <a:custGeom>
            <a:avLst/>
            <a:gdLst/>
            <a:ahLst/>
            <a:cxnLst/>
            <a:rect r="r" b="b" t="t" l="l"/>
            <a:pathLst>
              <a:path h="2329885" w="11862524">
                <a:moveTo>
                  <a:pt x="0" y="0"/>
                </a:moveTo>
                <a:lnTo>
                  <a:pt x="11862524" y="0"/>
                </a:lnTo>
                <a:lnTo>
                  <a:pt x="11862524" y="2329885"/>
                </a:lnTo>
                <a:lnTo>
                  <a:pt x="0" y="2329885"/>
                </a:lnTo>
                <a:lnTo>
                  <a:pt x="0" y="0"/>
                </a:lnTo>
                <a:close/>
              </a:path>
            </a:pathLst>
          </a:custGeom>
          <a:blipFill>
            <a:blip r:embed="rId8"/>
            <a:stretch>
              <a:fillRect l="0" t="0" r="0" b="0"/>
            </a:stretch>
          </a:blipFill>
        </p:spPr>
      </p:sp>
      <p:sp>
        <p:nvSpPr>
          <p:cNvPr name="Freeform 16" id="16"/>
          <p:cNvSpPr/>
          <p:nvPr/>
        </p:nvSpPr>
        <p:spPr>
          <a:xfrm flipH="false" flipV="false" rot="0">
            <a:off x="3052088" y="4997503"/>
            <a:ext cx="11862524" cy="4129209"/>
          </a:xfrm>
          <a:custGeom>
            <a:avLst/>
            <a:gdLst/>
            <a:ahLst/>
            <a:cxnLst/>
            <a:rect r="r" b="b" t="t" l="l"/>
            <a:pathLst>
              <a:path h="4129209" w="11862524">
                <a:moveTo>
                  <a:pt x="0" y="0"/>
                </a:moveTo>
                <a:lnTo>
                  <a:pt x="11862524" y="0"/>
                </a:lnTo>
                <a:lnTo>
                  <a:pt x="11862524" y="4129208"/>
                </a:lnTo>
                <a:lnTo>
                  <a:pt x="0" y="4129208"/>
                </a:lnTo>
                <a:lnTo>
                  <a:pt x="0" y="0"/>
                </a:lnTo>
                <a:close/>
              </a:path>
            </a:pathLst>
          </a:custGeom>
          <a:blipFill>
            <a:blip r:embed="rId9"/>
            <a:stretch>
              <a:fillRect l="0" t="0" r="0" b="0"/>
            </a:stretch>
          </a:blipFill>
        </p:spPr>
      </p:sp>
      <p:sp>
        <p:nvSpPr>
          <p:cNvPr name="TextBox 17" id="17"/>
          <p:cNvSpPr txBox="true"/>
          <p:nvPr/>
        </p:nvSpPr>
        <p:spPr>
          <a:xfrm rot="0">
            <a:off x="4002901" y="595349"/>
            <a:ext cx="9508033" cy="728092"/>
          </a:xfrm>
          <a:prstGeom prst="rect">
            <a:avLst/>
          </a:prstGeom>
        </p:spPr>
        <p:txBody>
          <a:bodyPr anchor="t" rtlCol="false" tIns="0" lIns="0" bIns="0" rIns="0">
            <a:spAutoFit/>
          </a:bodyPr>
          <a:lstStyle/>
          <a:p>
            <a:pPr>
              <a:lnSpc>
                <a:spcPts val="4752"/>
              </a:lnSpc>
            </a:pPr>
            <a:r>
              <a:rPr lang="en-US" sz="4800">
                <a:solidFill>
                  <a:srgbClr val="227C9D"/>
                </a:solidFill>
                <a:latin typeface="Kollektif Bold"/>
              </a:rPr>
              <a:t>Removing the special characters</a:t>
            </a:r>
          </a:p>
        </p:txBody>
      </p:sp>
      <p:sp>
        <p:nvSpPr>
          <p:cNvPr name="Freeform 18" id="18"/>
          <p:cNvSpPr/>
          <p:nvPr/>
        </p:nvSpPr>
        <p:spPr>
          <a:xfrm flipH="false" flipV="false" rot="0">
            <a:off x="335131" y="8256484"/>
            <a:ext cx="1538414" cy="1538414"/>
          </a:xfrm>
          <a:custGeom>
            <a:avLst/>
            <a:gdLst/>
            <a:ahLst/>
            <a:cxnLst/>
            <a:rect r="r" b="b" t="t" l="l"/>
            <a:pathLst>
              <a:path h="1538414" w="1538414">
                <a:moveTo>
                  <a:pt x="0" y="0"/>
                </a:moveTo>
                <a:lnTo>
                  <a:pt x="1538414" y="0"/>
                </a:lnTo>
                <a:lnTo>
                  <a:pt x="1538414" y="1538414"/>
                </a:lnTo>
                <a:lnTo>
                  <a:pt x="0" y="15384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16670757" y="394127"/>
            <a:ext cx="1177087" cy="1166386"/>
          </a:xfrm>
          <a:custGeom>
            <a:avLst/>
            <a:gdLst/>
            <a:ahLst/>
            <a:cxnLst/>
            <a:rect r="r" b="b" t="t" l="l"/>
            <a:pathLst>
              <a:path h="1166386" w="1177087">
                <a:moveTo>
                  <a:pt x="0" y="0"/>
                </a:moveTo>
                <a:lnTo>
                  <a:pt x="1177086" y="0"/>
                </a:lnTo>
                <a:lnTo>
                  <a:pt x="1177086" y="1166385"/>
                </a:lnTo>
                <a:lnTo>
                  <a:pt x="0" y="116638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10800000">
            <a:off x="16192287" y="706210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66571" y="70906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6182762" y="81744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3469940" y="2292146"/>
            <a:ext cx="11348119" cy="1782281"/>
          </a:xfrm>
          <a:custGeom>
            <a:avLst/>
            <a:gdLst/>
            <a:ahLst/>
            <a:cxnLst/>
            <a:rect r="r" b="b" t="t" l="l"/>
            <a:pathLst>
              <a:path h="1782281" w="11348119">
                <a:moveTo>
                  <a:pt x="0" y="0"/>
                </a:moveTo>
                <a:lnTo>
                  <a:pt x="11348120" y="0"/>
                </a:lnTo>
                <a:lnTo>
                  <a:pt x="11348120" y="1782281"/>
                </a:lnTo>
                <a:lnTo>
                  <a:pt x="0" y="1782281"/>
                </a:lnTo>
                <a:lnTo>
                  <a:pt x="0" y="0"/>
                </a:lnTo>
                <a:close/>
              </a:path>
            </a:pathLst>
          </a:custGeom>
          <a:blipFill>
            <a:blip r:embed="rId8"/>
            <a:stretch>
              <a:fillRect l="0" t="0" r="0" b="0"/>
            </a:stretch>
          </a:blipFill>
        </p:spPr>
      </p:sp>
      <p:sp>
        <p:nvSpPr>
          <p:cNvPr name="Freeform 16" id="16"/>
          <p:cNvSpPr/>
          <p:nvPr/>
        </p:nvSpPr>
        <p:spPr>
          <a:xfrm flipH="false" flipV="false" rot="0">
            <a:off x="3469940" y="6474488"/>
            <a:ext cx="11348119" cy="1671428"/>
          </a:xfrm>
          <a:custGeom>
            <a:avLst/>
            <a:gdLst/>
            <a:ahLst/>
            <a:cxnLst/>
            <a:rect r="r" b="b" t="t" l="l"/>
            <a:pathLst>
              <a:path h="1671428" w="11348119">
                <a:moveTo>
                  <a:pt x="0" y="0"/>
                </a:moveTo>
                <a:lnTo>
                  <a:pt x="11348120" y="0"/>
                </a:lnTo>
                <a:lnTo>
                  <a:pt x="11348120" y="1671428"/>
                </a:lnTo>
                <a:lnTo>
                  <a:pt x="0" y="1671428"/>
                </a:lnTo>
                <a:lnTo>
                  <a:pt x="0" y="0"/>
                </a:lnTo>
                <a:close/>
              </a:path>
            </a:pathLst>
          </a:custGeom>
          <a:blipFill>
            <a:blip r:embed="rId9"/>
            <a:stretch>
              <a:fillRect l="0" t="0" r="0" b="0"/>
            </a:stretch>
          </a:blipFill>
        </p:spPr>
      </p:sp>
      <p:sp>
        <p:nvSpPr>
          <p:cNvPr name="TextBox 17" id="17"/>
          <p:cNvSpPr txBox="true"/>
          <p:nvPr/>
        </p:nvSpPr>
        <p:spPr>
          <a:xfrm rot="0">
            <a:off x="4217858" y="1276541"/>
            <a:ext cx="9852283" cy="728092"/>
          </a:xfrm>
          <a:prstGeom prst="rect">
            <a:avLst/>
          </a:prstGeom>
        </p:spPr>
        <p:txBody>
          <a:bodyPr anchor="t" rtlCol="false" tIns="0" lIns="0" bIns="0" rIns="0">
            <a:spAutoFit/>
          </a:bodyPr>
          <a:lstStyle/>
          <a:p>
            <a:pPr>
              <a:lnSpc>
                <a:spcPts val="4752"/>
              </a:lnSpc>
            </a:pPr>
            <a:r>
              <a:rPr lang="en-US" sz="4800">
                <a:solidFill>
                  <a:srgbClr val="227C9D"/>
                </a:solidFill>
                <a:latin typeface="Kollektif Bold"/>
              </a:rPr>
              <a:t>Converting the incorrect datatype</a:t>
            </a:r>
          </a:p>
        </p:txBody>
      </p:sp>
      <p:sp>
        <p:nvSpPr>
          <p:cNvPr name="TextBox 18" id="18"/>
          <p:cNvSpPr txBox="true"/>
          <p:nvPr/>
        </p:nvSpPr>
        <p:spPr>
          <a:xfrm rot="0">
            <a:off x="6265357" y="5460646"/>
            <a:ext cx="5757285" cy="728092"/>
          </a:xfrm>
          <a:prstGeom prst="rect">
            <a:avLst/>
          </a:prstGeom>
        </p:spPr>
        <p:txBody>
          <a:bodyPr anchor="t" rtlCol="false" tIns="0" lIns="0" bIns="0" rIns="0">
            <a:spAutoFit/>
          </a:bodyPr>
          <a:lstStyle/>
          <a:p>
            <a:pPr>
              <a:lnSpc>
                <a:spcPts val="4752"/>
              </a:lnSpc>
            </a:pPr>
            <a:r>
              <a:rPr lang="en-US" sz="4800">
                <a:solidFill>
                  <a:srgbClr val="227C9D"/>
                </a:solidFill>
                <a:latin typeface="Kollektif Bold"/>
              </a:rPr>
              <a:t>Dropping duplicates</a:t>
            </a:r>
          </a:p>
        </p:txBody>
      </p:sp>
      <p:sp>
        <p:nvSpPr>
          <p:cNvPr name="Freeform 19" id="19"/>
          <p:cNvSpPr/>
          <p:nvPr/>
        </p:nvSpPr>
        <p:spPr>
          <a:xfrm flipH="false" flipV="false" rot="0">
            <a:off x="335131" y="8256484"/>
            <a:ext cx="1538414" cy="1538414"/>
          </a:xfrm>
          <a:custGeom>
            <a:avLst/>
            <a:gdLst/>
            <a:ahLst/>
            <a:cxnLst/>
            <a:rect r="r" b="b" t="t" l="l"/>
            <a:pathLst>
              <a:path h="1538414" w="1538414">
                <a:moveTo>
                  <a:pt x="0" y="0"/>
                </a:moveTo>
                <a:lnTo>
                  <a:pt x="1538414" y="0"/>
                </a:lnTo>
                <a:lnTo>
                  <a:pt x="1538414" y="1538414"/>
                </a:lnTo>
                <a:lnTo>
                  <a:pt x="0" y="15384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0" id="20"/>
          <p:cNvSpPr/>
          <p:nvPr/>
        </p:nvSpPr>
        <p:spPr>
          <a:xfrm flipH="false" flipV="false" rot="0">
            <a:off x="16670757" y="394127"/>
            <a:ext cx="1177087" cy="1166386"/>
          </a:xfrm>
          <a:custGeom>
            <a:avLst/>
            <a:gdLst/>
            <a:ahLst/>
            <a:cxnLst/>
            <a:rect r="r" b="b" t="t" l="l"/>
            <a:pathLst>
              <a:path h="1166386" w="1177087">
                <a:moveTo>
                  <a:pt x="0" y="0"/>
                </a:moveTo>
                <a:lnTo>
                  <a:pt x="1177086" y="0"/>
                </a:lnTo>
                <a:lnTo>
                  <a:pt x="1177086" y="1166385"/>
                </a:lnTo>
                <a:lnTo>
                  <a:pt x="0" y="116638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10800000">
            <a:off x="16192287" y="706210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66571" y="70906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6182762" y="81744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2796942" y="5701075"/>
            <a:ext cx="12694115" cy="2722065"/>
          </a:xfrm>
          <a:custGeom>
            <a:avLst/>
            <a:gdLst/>
            <a:ahLst/>
            <a:cxnLst/>
            <a:rect r="r" b="b" t="t" l="l"/>
            <a:pathLst>
              <a:path h="2722065" w="12694115">
                <a:moveTo>
                  <a:pt x="0" y="0"/>
                </a:moveTo>
                <a:lnTo>
                  <a:pt x="12694116" y="0"/>
                </a:lnTo>
                <a:lnTo>
                  <a:pt x="12694116" y="2722064"/>
                </a:lnTo>
                <a:lnTo>
                  <a:pt x="0" y="2722064"/>
                </a:lnTo>
                <a:lnTo>
                  <a:pt x="0" y="0"/>
                </a:lnTo>
                <a:close/>
              </a:path>
            </a:pathLst>
          </a:custGeom>
          <a:blipFill>
            <a:blip r:embed="rId8"/>
            <a:stretch>
              <a:fillRect l="0" t="0" r="0" b="0"/>
            </a:stretch>
          </a:blipFill>
        </p:spPr>
      </p:sp>
      <p:sp>
        <p:nvSpPr>
          <p:cNvPr name="TextBox 16" id="16"/>
          <p:cNvSpPr txBox="true"/>
          <p:nvPr/>
        </p:nvSpPr>
        <p:spPr>
          <a:xfrm rot="0">
            <a:off x="4494985" y="478764"/>
            <a:ext cx="9298030" cy="844677"/>
          </a:xfrm>
          <a:prstGeom prst="rect">
            <a:avLst/>
          </a:prstGeom>
        </p:spPr>
        <p:txBody>
          <a:bodyPr anchor="t" rtlCol="false" tIns="0" lIns="0" bIns="0" rIns="0">
            <a:spAutoFit/>
          </a:bodyPr>
          <a:lstStyle/>
          <a:p>
            <a:pPr>
              <a:lnSpc>
                <a:spcPts val="5544"/>
              </a:lnSpc>
            </a:pPr>
            <a:r>
              <a:rPr lang="en-US" sz="5600">
                <a:solidFill>
                  <a:srgbClr val="227C9D"/>
                </a:solidFill>
                <a:latin typeface="Kollektif Bold"/>
              </a:rPr>
              <a:t>DATA STANDARDIZATION</a:t>
            </a:r>
          </a:p>
        </p:txBody>
      </p:sp>
      <p:sp>
        <p:nvSpPr>
          <p:cNvPr name="TextBox 17" id="17"/>
          <p:cNvSpPr txBox="true"/>
          <p:nvPr/>
        </p:nvSpPr>
        <p:spPr>
          <a:xfrm rot="0">
            <a:off x="2848157" y="1582379"/>
            <a:ext cx="13280187" cy="2282571"/>
          </a:xfrm>
          <a:prstGeom prst="rect">
            <a:avLst/>
          </a:prstGeom>
        </p:spPr>
        <p:txBody>
          <a:bodyPr anchor="t" rtlCol="false" tIns="0" lIns="0" bIns="0" rIns="0">
            <a:spAutoFit/>
          </a:bodyPr>
          <a:lstStyle/>
          <a:p>
            <a:pPr>
              <a:lnSpc>
                <a:spcPts val="3612"/>
              </a:lnSpc>
            </a:pPr>
          </a:p>
          <a:p>
            <a:pPr marL="604521" indent="-302261" lvl="1">
              <a:lnSpc>
                <a:spcPts val="3612"/>
              </a:lnSpc>
              <a:buFont typeface="Arial"/>
              <a:buChar char="•"/>
            </a:pPr>
            <a:r>
              <a:rPr lang="en-US" sz="2800">
                <a:solidFill>
                  <a:srgbClr val="000000"/>
                </a:solidFill>
                <a:latin typeface="DM Sans"/>
              </a:rPr>
              <a:t>Data standardization includes processing the data by converting its structure, removing unwanted strings, replacing shorthand expression for large data values</a:t>
            </a:r>
          </a:p>
          <a:p>
            <a:pPr>
              <a:lnSpc>
                <a:spcPts val="3612"/>
              </a:lnSpc>
            </a:pPr>
          </a:p>
        </p:txBody>
      </p:sp>
      <p:sp>
        <p:nvSpPr>
          <p:cNvPr name="TextBox 18" id="18"/>
          <p:cNvSpPr txBox="true"/>
          <p:nvPr/>
        </p:nvSpPr>
        <p:spPr>
          <a:xfrm rot="0">
            <a:off x="4647382" y="4609700"/>
            <a:ext cx="8993236" cy="728092"/>
          </a:xfrm>
          <a:prstGeom prst="rect">
            <a:avLst/>
          </a:prstGeom>
        </p:spPr>
        <p:txBody>
          <a:bodyPr anchor="t" rtlCol="false" tIns="0" lIns="0" bIns="0" rIns="0">
            <a:spAutoFit/>
          </a:bodyPr>
          <a:lstStyle/>
          <a:p>
            <a:pPr>
              <a:lnSpc>
                <a:spcPts val="4752"/>
              </a:lnSpc>
            </a:pPr>
            <a:r>
              <a:rPr lang="en-US" sz="4800">
                <a:solidFill>
                  <a:srgbClr val="227C9D"/>
                </a:solidFill>
                <a:latin typeface="Kollektif Bold"/>
              </a:rPr>
              <a:t>Removing unwanted substring </a:t>
            </a:r>
          </a:p>
        </p:txBody>
      </p:sp>
      <p:sp>
        <p:nvSpPr>
          <p:cNvPr name="Freeform 19" id="19"/>
          <p:cNvSpPr/>
          <p:nvPr/>
        </p:nvSpPr>
        <p:spPr>
          <a:xfrm flipH="false" flipV="false" rot="0">
            <a:off x="335131" y="8256484"/>
            <a:ext cx="1538414" cy="1538414"/>
          </a:xfrm>
          <a:custGeom>
            <a:avLst/>
            <a:gdLst/>
            <a:ahLst/>
            <a:cxnLst/>
            <a:rect r="r" b="b" t="t" l="l"/>
            <a:pathLst>
              <a:path h="1538414" w="1538414">
                <a:moveTo>
                  <a:pt x="0" y="0"/>
                </a:moveTo>
                <a:lnTo>
                  <a:pt x="1538414" y="0"/>
                </a:lnTo>
                <a:lnTo>
                  <a:pt x="1538414" y="1538414"/>
                </a:lnTo>
                <a:lnTo>
                  <a:pt x="0" y="153841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0" id="20"/>
          <p:cNvSpPr/>
          <p:nvPr/>
        </p:nvSpPr>
        <p:spPr>
          <a:xfrm flipH="false" flipV="false" rot="0">
            <a:off x="16670757" y="394127"/>
            <a:ext cx="1177087" cy="1166386"/>
          </a:xfrm>
          <a:custGeom>
            <a:avLst/>
            <a:gdLst/>
            <a:ahLst/>
            <a:cxnLst/>
            <a:rect r="r" b="b" t="t" l="l"/>
            <a:pathLst>
              <a:path h="1166386" w="1177087">
                <a:moveTo>
                  <a:pt x="0" y="0"/>
                </a:moveTo>
                <a:lnTo>
                  <a:pt x="1177086" y="0"/>
                </a:lnTo>
                <a:lnTo>
                  <a:pt x="1177086" y="1166385"/>
                </a:lnTo>
                <a:lnTo>
                  <a:pt x="0" y="116638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5358604" y="648483"/>
            <a:ext cx="7315369" cy="1958991"/>
          </a:xfrm>
          <a:prstGeom prst="rect">
            <a:avLst/>
          </a:prstGeom>
        </p:spPr>
        <p:txBody>
          <a:bodyPr anchor="t" rtlCol="false" tIns="0" lIns="0" bIns="0" rIns="0">
            <a:spAutoFit/>
          </a:bodyPr>
          <a:lstStyle/>
          <a:p>
            <a:pPr algn="ctr">
              <a:lnSpc>
                <a:spcPts val="7000"/>
              </a:lnSpc>
            </a:pPr>
            <a:r>
              <a:rPr lang="en-US" sz="7000">
                <a:solidFill>
                  <a:srgbClr val="227C9D"/>
                </a:solidFill>
                <a:latin typeface="Kollektif Bold"/>
              </a:rPr>
              <a:t>DATA </a:t>
            </a:r>
          </a:p>
          <a:p>
            <a:pPr algn="ctr">
              <a:lnSpc>
                <a:spcPts val="7000"/>
              </a:lnSpc>
            </a:pPr>
            <a:r>
              <a:rPr lang="en-US" sz="7000">
                <a:solidFill>
                  <a:srgbClr val="227C9D"/>
                </a:solidFill>
                <a:latin typeface="Kollektif Bold"/>
              </a:rPr>
              <a:t>MODELING</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3863654" y="2956880"/>
            <a:ext cx="10719600" cy="5036312"/>
          </a:xfrm>
          <a:prstGeom prst="rect">
            <a:avLst/>
          </a:prstGeom>
        </p:spPr>
        <p:txBody>
          <a:bodyPr anchor="t" rtlCol="false" tIns="0" lIns="0" bIns="0" rIns="0">
            <a:spAutoFit/>
          </a:bodyPr>
          <a:lstStyle/>
          <a:p>
            <a:pPr marL="604521" indent="-302261" lvl="1">
              <a:lnSpc>
                <a:spcPts val="3304"/>
              </a:lnSpc>
              <a:buFont typeface="Arial"/>
              <a:buChar char="•"/>
            </a:pPr>
            <a:r>
              <a:rPr lang="en-US" sz="2800">
                <a:solidFill>
                  <a:srgbClr val="545454"/>
                </a:solidFill>
                <a:latin typeface="DM Sans"/>
              </a:rPr>
              <a:t>Data modeling is a process of analyzing the collected data, its patterns, and relationships between other data to produce meaningful insights.</a:t>
            </a:r>
          </a:p>
          <a:p>
            <a:pPr>
              <a:lnSpc>
                <a:spcPts val="3304"/>
              </a:lnSpc>
            </a:pPr>
          </a:p>
          <a:p>
            <a:pPr marL="604521" indent="-302261" lvl="1">
              <a:lnSpc>
                <a:spcPts val="3304"/>
              </a:lnSpc>
              <a:buFont typeface="Arial"/>
              <a:buChar char="•"/>
            </a:pPr>
            <a:r>
              <a:rPr lang="en-US" sz="2800">
                <a:solidFill>
                  <a:srgbClr val="545454"/>
                </a:solidFill>
                <a:latin typeface="DM Sans"/>
              </a:rPr>
              <a:t>This project consists of three phases in data modeling</a:t>
            </a:r>
          </a:p>
          <a:p>
            <a:pPr marL="1209042" indent="-403014" lvl="2">
              <a:lnSpc>
                <a:spcPts val="3304"/>
              </a:lnSpc>
              <a:buFont typeface="Arial"/>
              <a:buChar char="⚬"/>
            </a:pPr>
            <a:r>
              <a:rPr lang="en-US" sz="2800">
                <a:solidFill>
                  <a:srgbClr val="545454"/>
                </a:solidFill>
                <a:latin typeface="DM Sans"/>
              </a:rPr>
              <a:t>Data manipulation</a:t>
            </a:r>
          </a:p>
          <a:p>
            <a:pPr marL="1209042" indent="-403014" lvl="2">
              <a:lnSpc>
                <a:spcPts val="3304"/>
              </a:lnSpc>
              <a:buFont typeface="Arial"/>
              <a:buChar char="⚬"/>
            </a:pPr>
            <a:r>
              <a:rPr lang="en-US" sz="2800">
                <a:solidFill>
                  <a:srgbClr val="545454"/>
                </a:solidFill>
                <a:latin typeface="DM Sans"/>
              </a:rPr>
              <a:t>Data visualization</a:t>
            </a:r>
          </a:p>
          <a:p>
            <a:pPr marL="1209042" indent="-403014" lvl="2">
              <a:lnSpc>
                <a:spcPts val="3304"/>
              </a:lnSpc>
              <a:buFont typeface="Arial"/>
              <a:buChar char="⚬"/>
            </a:pPr>
            <a:r>
              <a:rPr lang="en-US" sz="2800">
                <a:solidFill>
                  <a:srgbClr val="545454"/>
                </a:solidFill>
                <a:latin typeface="DM Sans"/>
              </a:rPr>
              <a:t>Analyzing data through prescriptive analysis</a:t>
            </a:r>
          </a:p>
          <a:p>
            <a:pPr>
              <a:lnSpc>
                <a:spcPts val="3304"/>
              </a:lnSpc>
            </a:pPr>
          </a:p>
          <a:p>
            <a:pPr marL="604521" indent="-302261" lvl="1">
              <a:lnSpc>
                <a:spcPts val="3304"/>
              </a:lnSpc>
              <a:buFont typeface="Arial"/>
              <a:buChar char="•"/>
            </a:pPr>
            <a:r>
              <a:rPr lang="en-US" sz="2800">
                <a:solidFill>
                  <a:srgbClr val="545454"/>
                </a:solidFill>
                <a:latin typeface="DM Sans"/>
              </a:rPr>
              <a:t>By applying these techniques, analysts can find a logical findings from the data, which could lead them to forecast the business future.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10800000">
            <a:off x="16192287" y="706210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66571" y="70906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6182762" y="81744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5160535" y="985104"/>
            <a:ext cx="7966929" cy="844677"/>
          </a:xfrm>
          <a:prstGeom prst="rect">
            <a:avLst/>
          </a:prstGeom>
        </p:spPr>
        <p:txBody>
          <a:bodyPr anchor="t" rtlCol="false" tIns="0" lIns="0" bIns="0" rIns="0">
            <a:spAutoFit/>
          </a:bodyPr>
          <a:lstStyle/>
          <a:p>
            <a:pPr>
              <a:lnSpc>
                <a:spcPts val="5544"/>
              </a:lnSpc>
            </a:pPr>
            <a:r>
              <a:rPr lang="en-US" sz="5600">
                <a:solidFill>
                  <a:srgbClr val="227C9D"/>
                </a:solidFill>
                <a:latin typeface="Kollektif Bold"/>
              </a:rPr>
              <a:t>DATA MANIPULATION</a:t>
            </a:r>
          </a:p>
        </p:txBody>
      </p:sp>
      <p:sp>
        <p:nvSpPr>
          <p:cNvPr name="TextBox 16" id="16"/>
          <p:cNvSpPr txBox="true"/>
          <p:nvPr/>
        </p:nvSpPr>
        <p:spPr>
          <a:xfrm rot="0">
            <a:off x="2902575" y="2197607"/>
            <a:ext cx="13280187" cy="6854571"/>
          </a:xfrm>
          <a:prstGeom prst="rect">
            <a:avLst/>
          </a:prstGeom>
        </p:spPr>
        <p:txBody>
          <a:bodyPr anchor="t" rtlCol="false" tIns="0" lIns="0" bIns="0" rIns="0">
            <a:spAutoFit/>
          </a:bodyPr>
          <a:lstStyle/>
          <a:p>
            <a:pPr>
              <a:lnSpc>
                <a:spcPts val="3612"/>
              </a:lnSpc>
            </a:pPr>
          </a:p>
          <a:p>
            <a:pPr marL="604521" indent="-302261" lvl="1">
              <a:lnSpc>
                <a:spcPts val="3612"/>
              </a:lnSpc>
              <a:buFont typeface="Arial"/>
              <a:buChar char="•"/>
            </a:pPr>
            <a:r>
              <a:rPr lang="en-US" sz="2800">
                <a:solidFill>
                  <a:srgbClr val="000000"/>
                </a:solidFill>
                <a:latin typeface="DM Sans"/>
              </a:rPr>
              <a:t>Data manipulation includes finding the descriptive statistics for the quantitative data, analyzing and finding patterns, relationship, and associations between two or more relevant column data by grouping them, measuring the data's location and variability, and analyzing it's distribution.</a:t>
            </a:r>
          </a:p>
          <a:p>
            <a:pPr>
              <a:lnSpc>
                <a:spcPts val="3612"/>
              </a:lnSpc>
            </a:pPr>
          </a:p>
          <a:p>
            <a:pPr marL="604521" indent="-302261" lvl="1">
              <a:lnSpc>
                <a:spcPts val="3612"/>
              </a:lnSpc>
              <a:buFont typeface="Arial"/>
              <a:buChar char="•"/>
            </a:pPr>
            <a:r>
              <a:rPr lang="en-US" sz="2800">
                <a:solidFill>
                  <a:srgbClr val="000000"/>
                </a:solidFill>
                <a:latin typeface="DM Sans"/>
              </a:rPr>
              <a:t>By manipulating data, it will produce meaningful insights.</a:t>
            </a:r>
          </a:p>
          <a:p>
            <a:pPr>
              <a:lnSpc>
                <a:spcPts val="3612"/>
              </a:lnSpc>
            </a:pPr>
          </a:p>
          <a:p>
            <a:pPr marL="604521" indent="-302261" lvl="1">
              <a:lnSpc>
                <a:spcPts val="3612"/>
              </a:lnSpc>
              <a:buFont typeface="Arial"/>
              <a:buChar char="•"/>
            </a:pPr>
            <a:r>
              <a:rPr lang="en-US" sz="2800">
                <a:solidFill>
                  <a:srgbClr val="000000"/>
                </a:solidFill>
                <a:latin typeface="DM Sans"/>
              </a:rPr>
              <a:t>In this Spotify data, we have taken various column values, manipulated it into a piece of meaningful information.</a:t>
            </a:r>
          </a:p>
          <a:p>
            <a:pPr>
              <a:lnSpc>
                <a:spcPts val="3612"/>
              </a:lnSpc>
            </a:pPr>
          </a:p>
          <a:p>
            <a:pPr marL="604521" indent="-302261" lvl="1">
              <a:lnSpc>
                <a:spcPts val="3612"/>
              </a:lnSpc>
              <a:buFont typeface="Arial"/>
              <a:buChar char="•"/>
            </a:pPr>
            <a:r>
              <a:rPr lang="en-US" sz="2800">
                <a:solidFill>
                  <a:srgbClr val="000000"/>
                </a:solidFill>
                <a:latin typeface="DM Sans"/>
              </a:rPr>
              <a:t>We found the mean, and the median value for the Spotify streams, sorted the artists by the Spotify streams, and calculated the total number of artists in this Spotify dataset</a:t>
            </a:r>
          </a:p>
          <a:p>
            <a:pPr>
              <a:lnSpc>
                <a:spcPts val="3612"/>
              </a:lnSpc>
            </a:pPr>
          </a:p>
        </p:txBody>
      </p:sp>
      <p:sp>
        <p:nvSpPr>
          <p:cNvPr name="Freeform 17" id="17"/>
          <p:cNvSpPr/>
          <p:nvPr/>
        </p:nvSpPr>
        <p:spPr>
          <a:xfrm flipH="false" flipV="false" rot="0">
            <a:off x="335131" y="8256484"/>
            <a:ext cx="1538414" cy="1538414"/>
          </a:xfrm>
          <a:custGeom>
            <a:avLst/>
            <a:gdLst/>
            <a:ahLst/>
            <a:cxnLst/>
            <a:rect r="r" b="b" t="t" l="l"/>
            <a:pathLst>
              <a:path h="1538414" w="1538414">
                <a:moveTo>
                  <a:pt x="0" y="0"/>
                </a:moveTo>
                <a:lnTo>
                  <a:pt x="1538414" y="0"/>
                </a:lnTo>
                <a:lnTo>
                  <a:pt x="1538414" y="1538414"/>
                </a:lnTo>
                <a:lnTo>
                  <a:pt x="0" y="15384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670757" y="394127"/>
            <a:ext cx="1177087" cy="1166386"/>
          </a:xfrm>
          <a:custGeom>
            <a:avLst/>
            <a:gdLst/>
            <a:ahLst/>
            <a:cxnLst/>
            <a:rect r="r" b="b" t="t" l="l"/>
            <a:pathLst>
              <a:path h="1166386" w="1177087">
                <a:moveTo>
                  <a:pt x="0" y="0"/>
                </a:moveTo>
                <a:lnTo>
                  <a:pt x="1177086" y="0"/>
                </a:lnTo>
                <a:lnTo>
                  <a:pt x="1177086" y="1166385"/>
                </a:lnTo>
                <a:lnTo>
                  <a:pt x="0" y="116638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10800000">
            <a:off x="16192287" y="706210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66571" y="70906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6182762" y="81744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4955044" y="394127"/>
            <a:ext cx="7966929" cy="844677"/>
          </a:xfrm>
          <a:prstGeom prst="rect">
            <a:avLst/>
          </a:prstGeom>
        </p:spPr>
        <p:txBody>
          <a:bodyPr anchor="t" rtlCol="false" tIns="0" lIns="0" bIns="0" rIns="0">
            <a:spAutoFit/>
          </a:bodyPr>
          <a:lstStyle/>
          <a:p>
            <a:pPr>
              <a:lnSpc>
                <a:spcPts val="5544"/>
              </a:lnSpc>
            </a:pPr>
            <a:r>
              <a:rPr lang="en-US" sz="5600">
                <a:solidFill>
                  <a:srgbClr val="227C9D"/>
                </a:solidFill>
                <a:latin typeface="Kollektif Bold"/>
              </a:rPr>
              <a:t>DATA MANIPULATION</a:t>
            </a:r>
          </a:p>
        </p:txBody>
      </p:sp>
      <p:sp>
        <p:nvSpPr>
          <p:cNvPr name="Freeform 16" id="16"/>
          <p:cNvSpPr/>
          <p:nvPr/>
        </p:nvSpPr>
        <p:spPr>
          <a:xfrm flipH="false" flipV="false" rot="0">
            <a:off x="335131" y="8256484"/>
            <a:ext cx="1538414" cy="1538414"/>
          </a:xfrm>
          <a:custGeom>
            <a:avLst/>
            <a:gdLst/>
            <a:ahLst/>
            <a:cxnLst/>
            <a:rect r="r" b="b" t="t" l="l"/>
            <a:pathLst>
              <a:path h="1538414" w="1538414">
                <a:moveTo>
                  <a:pt x="0" y="0"/>
                </a:moveTo>
                <a:lnTo>
                  <a:pt x="1538414" y="0"/>
                </a:lnTo>
                <a:lnTo>
                  <a:pt x="1538414" y="1538414"/>
                </a:lnTo>
                <a:lnTo>
                  <a:pt x="0" y="15384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16670757" y="394127"/>
            <a:ext cx="1177087" cy="1166386"/>
          </a:xfrm>
          <a:custGeom>
            <a:avLst/>
            <a:gdLst/>
            <a:ahLst/>
            <a:cxnLst/>
            <a:rect r="r" b="b" t="t" l="l"/>
            <a:pathLst>
              <a:path h="1166386" w="1177087">
                <a:moveTo>
                  <a:pt x="0" y="0"/>
                </a:moveTo>
                <a:lnTo>
                  <a:pt x="1177086" y="0"/>
                </a:lnTo>
                <a:lnTo>
                  <a:pt x="1177086" y="1166385"/>
                </a:lnTo>
                <a:lnTo>
                  <a:pt x="0" y="116638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8" id="18"/>
          <p:cNvSpPr/>
          <p:nvPr/>
        </p:nvSpPr>
        <p:spPr>
          <a:xfrm flipH="false" flipV="false" rot="0">
            <a:off x="2492502" y="1610954"/>
            <a:ext cx="13302995" cy="6752469"/>
          </a:xfrm>
          <a:custGeom>
            <a:avLst/>
            <a:gdLst/>
            <a:ahLst/>
            <a:cxnLst/>
            <a:rect r="r" b="b" t="t" l="l"/>
            <a:pathLst>
              <a:path h="6752469" w="13302995">
                <a:moveTo>
                  <a:pt x="0" y="0"/>
                </a:moveTo>
                <a:lnTo>
                  <a:pt x="13302996" y="0"/>
                </a:lnTo>
                <a:lnTo>
                  <a:pt x="13302996" y="6752469"/>
                </a:lnTo>
                <a:lnTo>
                  <a:pt x="0" y="6752469"/>
                </a:lnTo>
                <a:lnTo>
                  <a:pt x="0" y="0"/>
                </a:lnTo>
                <a:close/>
              </a:path>
            </a:pathLst>
          </a:custGeom>
          <a:blipFill>
            <a:blip r:embed="rId1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10800000">
            <a:off x="16192287" y="706210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66571" y="70906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6182762" y="81744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335131" y="8256484"/>
            <a:ext cx="1538414" cy="1538414"/>
          </a:xfrm>
          <a:custGeom>
            <a:avLst/>
            <a:gdLst/>
            <a:ahLst/>
            <a:cxnLst/>
            <a:rect r="r" b="b" t="t" l="l"/>
            <a:pathLst>
              <a:path h="1538414" w="1538414">
                <a:moveTo>
                  <a:pt x="0" y="0"/>
                </a:moveTo>
                <a:lnTo>
                  <a:pt x="1538414" y="0"/>
                </a:lnTo>
                <a:lnTo>
                  <a:pt x="1538414" y="1538414"/>
                </a:lnTo>
                <a:lnTo>
                  <a:pt x="0" y="15384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16670757" y="394127"/>
            <a:ext cx="1177087" cy="1166386"/>
          </a:xfrm>
          <a:custGeom>
            <a:avLst/>
            <a:gdLst/>
            <a:ahLst/>
            <a:cxnLst/>
            <a:rect r="r" b="b" t="t" l="l"/>
            <a:pathLst>
              <a:path h="1166386" w="1177087">
                <a:moveTo>
                  <a:pt x="0" y="0"/>
                </a:moveTo>
                <a:lnTo>
                  <a:pt x="1177086" y="0"/>
                </a:lnTo>
                <a:lnTo>
                  <a:pt x="1177086" y="1166385"/>
                </a:lnTo>
                <a:lnTo>
                  <a:pt x="0" y="116638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0">
            <a:off x="2304809" y="1560512"/>
            <a:ext cx="13446689" cy="7059189"/>
          </a:xfrm>
          <a:custGeom>
            <a:avLst/>
            <a:gdLst/>
            <a:ahLst/>
            <a:cxnLst/>
            <a:rect r="r" b="b" t="t" l="l"/>
            <a:pathLst>
              <a:path h="7059189" w="13446689">
                <a:moveTo>
                  <a:pt x="0" y="0"/>
                </a:moveTo>
                <a:lnTo>
                  <a:pt x="13446689" y="0"/>
                </a:lnTo>
                <a:lnTo>
                  <a:pt x="13446689" y="7059189"/>
                </a:lnTo>
                <a:lnTo>
                  <a:pt x="0" y="7059189"/>
                </a:lnTo>
                <a:lnTo>
                  <a:pt x="0" y="0"/>
                </a:lnTo>
                <a:close/>
              </a:path>
            </a:pathLst>
          </a:custGeom>
          <a:blipFill>
            <a:blip r:embed="rId12"/>
            <a:stretch>
              <a:fillRect l="0" t="0" r="0" b="-394"/>
            </a:stretch>
          </a:blipFill>
        </p:spPr>
      </p:sp>
      <p:sp>
        <p:nvSpPr>
          <p:cNvPr name="TextBox 18" id="18"/>
          <p:cNvSpPr txBox="true"/>
          <p:nvPr/>
        </p:nvSpPr>
        <p:spPr>
          <a:xfrm rot="0">
            <a:off x="4955044" y="394127"/>
            <a:ext cx="7966929" cy="844677"/>
          </a:xfrm>
          <a:prstGeom prst="rect">
            <a:avLst/>
          </a:prstGeom>
        </p:spPr>
        <p:txBody>
          <a:bodyPr anchor="t" rtlCol="false" tIns="0" lIns="0" bIns="0" rIns="0">
            <a:spAutoFit/>
          </a:bodyPr>
          <a:lstStyle/>
          <a:p>
            <a:pPr>
              <a:lnSpc>
                <a:spcPts val="5544"/>
              </a:lnSpc>
            </a:pPr>
            <a:r>
              <a:rPr lang="en-US" sz="5600">
                <a:solidFill>
                  <a:srgbClr val="227C9D"/>
                </a:solidFill>
                <a:latin typeface="Kollektif Bold"/>
              </a:rPr>
              <a:t>DATA MANIPULATION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0">
            <a:off x="16670757" y="394127"/>
            <a:ext cx="1177087" cy="1166386"/>
          </a:xfrm>
          <a:custGeom>
            <a:avLst/>
            <a:gdLst/>
            <a:ahLst/>
            <a:cxnLst/>
            <a:rect r="r" b="b" t="t" l="l"/>
            <a:pathLst>
              <a:path h="1166386" w="1177087">
                <a:moveTo>
                  <a:pt x="0" y="0"/>
                </a:moveTo>
                <a:lnTo>
                  <a:pt x="1177086" y="0"/>
                </a:lnTo>
                <a:lnTo>
                  <a:pt x="1177086" y="1166385"/>
                </a:lnTo>
                <a:lnTo>
                  <a:pt x="0" y="11663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5160535" y="606361"/>
            <a:ext cx="7966929" cy="844677"/>
          </a:xfrm>
          <a:prstGeom prst="rect">
            <a:avLst/>
          </a:prstGeom>
        </p:spPr>
        <p:txBody>
          <a:bodyPr anchor="t" rtlCol="false" tIns="0" lIns="0" bIns="0" rIns="0">
            <a:spAutoFit/>
          </a:bodyPr>
          <a:lstStyle/>
          <a:p>
            <a:pPr>
              <a:lnSpc>
                <a:spcPts val="5544"/>
              </a:lnSpc>
            </a:pPr>
            <a:r>
              <a:rPr lang="en-US" sz="5600">
                <a:solidFill>
                  <a:srgbClr val="227C9D"/>
                </a:solidFill>
                <a:latin typeface="Kollektif Bold"/>
              </a:rPr>
              <a:t>DATA MANIPULATION</a:t>
            </a:r>
          </a:p>
        </p:txBody>
      </p:sp>
      <p:grpSp>
        <p:nvGrpSpPr>
          <p:cNvPr name="Group 12" id="12"/>
          <p:cNvGrpSpPr/>
          <p:nvPr/>
        </p:nvGrpSpPr>
        <p:grpSpPr>
          <a:xfrm rot="0">
            <a:off x="432972" y="2016540"/>
            <a:ext cx="17414871" cy="7009151"/>
            <a:chOff x="0" y="0"/>
            <a:chExt cx="23219828" cy="9345534"/>
          </a:xfrm>
        </p:grpSpPr>
        <p:sp>
          <p:nvSpPr>
            <p:cNvPr name="Freeform 13" id="13"/>
            <p:cNvSpPr/>
            <p:nvPr/>
          </p:nvSpPr>
          <p:spPr>
            <a:xfrm flipH="false" flipV="false" rot="0">
              <a:off x="0" y="0"/>
              <a:ext cx="9797406" cy="9345534"/>
            </a:xfrm>
            <a:custGeom>
              <a:avLst/>
              <a:gdLst/>
              <a:ahLst/>
              <a:cxnLst/>
              <a:rect r="r" b="b" t="t" l="l"/>
              <a:pathLst>
                <a:path h="9345534" w="9797406">
                  <a:moveTo>
                    <a:pt x="0" y="0"/>
                  </a:moveTo>
                  <a:lnTo>
                    <a:pt x="9797406" y="0"/>
                  </a:lnTo>
                  <a:lnTo>
                    <a:pt x="9797406" y="9345534"/>
                  </a:lnTo>
                  <a:lnTo>
                    <a:pt x="0" y="9345534"/>
                  </a:lnTo>
                  <a:lnTo>
                    <a:pt x="0" y="0"/>
                  </a:lnTo>
                  <a:close/>
                </a:path>
              </a:pathLst>
            </a:custGeom>
            <a:blipFill>
              <a:blip r:embed="rId4"/>
              <a:stretch>
                <a:fillRect l="0" t="0" r="0" b="0"/>
              </a:stretch>
            </a:blipFill>
          </p:spPr>
        </p:sp>
        <p:sp>
          <p:nvSpPr>
            <p:cNvPr name="TextBox 14" id="14"/>
            <p:cNvSpPr txBox="true"/>
            <p:nvPr/>
          </p:nvSpPr>
          <p:spPr>
            <a:xfrm rot="0">
              <a:off x="9797406" y="276833"/>
              <a:ext cx="13422422" cy="8772817"/>
            </a:xfrm>
            <a:prstGeom prst="rect">
              <a:avLst/>
            </a:prstGeom>
          </p:spPr>
          <p:txBody>
            <a:bodyPr anchor="t" rtlCol="false" tIns="0" lIns="0" bIns="0" rIns="0">
              <a:spAutoFit/>
            </a:bodyPr>
            <a:lstStyle/>
            <a:p>
              <a:pPr>
                <a:lnSpc>
                  <a:spcPts val="3125"/>
                </a:lnSpc>
              </a:pPr>
            </a:p>
            <a:p>
              <a:pPr marL="523015" indent="-261507" lvl="1">
                <a:lnSpc>
                  <a:spcPts val="3125"/>
                </a:lnSpc>
                <a:buFont typeface="Arial"/>
                <a:buChar char="•"/>
              </a:pPr>
              <a:r>
                <a:rPr lang="en-US" sz="2422">
                  <a:solidFill>
                    <a:srgbClr val="000000"/>
                  </a:solidFill>
                  <a:latin typeface="DM Sans"/>
                </a:rPr>
                <a:t>The mean stream value of approximately 389,761,427 over the last five years suggests that, on average, a song or artist in the dataset has been streamed around 389 million times.</a:t>
              </a:r>
            </a:p>
            <a:p>
              <a:pPr>
                <a:lnSpc>
                  <a:spcPts val="3125"/>
                </a:lnSpc>
              </a:pPr>
            </a:p>
            <a:p>
              <a:pPr marL="523015" indent="-261507" lvl="1">
                <a:lnSpc>
                  <a:spcPts val="3125"/>
                </a:lnSpc>
                <a:buFont typeface="Arial"/>
                <a:buChar char="•"/>
              </a:pPr>
              <a:r>
                <a:rPr lang="en-US" sz="2422">
                  <a:solidFill>
                    <a:srgbClr val="000000"/>
                  </a:solidFill>
                  <a:latin typeface="DM Sans"/>
                </a:rPr>
                <a:t>The median stream value of 236,940,480 over the last five years indicates that the middle song or artist in the dataset when arranged by stream counts, has been streamed approximately 237 million times.</a:t>
              </a:r>
            </a:p>
            <a:p>
              <a:pPr>
                <a:lnSpc>
                  <a:spcPts val="3125"/>
                </a:lnSpc>
              </a:pPr>
            </a:p>
            <a:p>
              <a:pPr marL="523015" indent="-261507" lvl="1">
                <a:lnSpc>
                  <a:spcPts val="3125"/>
                </a:lnSpc>
                <a:buFont typeface="Arial"/>
                <a:buChar char="•"/>
              </a:pPr>
              <a:r>
                <a:rPr lang="en-US" sz="2422">
                  <a:solidFill>
                    <a:srgbClr val="000000"/>
                  </a:solidFill>
                  <a:latin typeface="DM Sans"/>
                </a:rPr>
                <a:t>The Top 5 Streamed Artists represent many streams for these top artists, emphasizing their popularity over the last five years and their contribution value to the music industry.</a:t>
              </a:r>
            </a:p>
            <a:p>
              <a:pPr>
                <a:lnSpc>
                  <a:spcPts val="3125"/>
                </a:lnSpc>
              </a:pPr>
            </a:p>
            <a:p>
              <a:pPr marL="523015" indent="-261507" lvl="1">
                <a:lnSpc>
                  <a:spcPts val="3125"/>
                </a:lnSpc>
                <a:buFont typeface="Arial"/>
                <a:buChar char="•"/>
              </a:pPr>
              <a:r>
                <a:rPr lang="en-US" sz="2422">
                  <a:solidFill>
                    <a:srgbClr val="000000"/>
                  </a:solidFill>
                  <a:latin typeface="DM Sans"/>
                </a:rPr>
                <a:t>The Total Artist Count of 779 represents the total number of artists taken for analysis and their data.</a:t>
              </a:r>
            </a:p>
            <a:p>
              <a:pPr>
                <a:lnSpc>
                  <a:spcPts val="2738"/>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376391" y="-3093321"/>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1" id="1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12" id="12"/>
          <p:cNvSpPr/>
          <p:nvPr/>
        </p:nvSpPr>
        <p:spPr>
          <a:xfrm>
            <a:off x="-2509797" y="905760"/>
            <a:ext cx="2628598" cy="2671969"/>
          </a:xfrm>
          <a:prstGeom prst="line">
            <a:avLst/>
          </a:prstGeom>
          <a:ln cap="flat" w="28575">
            <a:solidFill>
              <a:srgbClr val="8CA9AD"/>
            </a:solidFill>
            <a:prstDash val="solid"/>
            <a:headEnd type="none" len="sm" w="sm"/>
            <a:tailEnd type="none" len="sm" w="sm"/>
          </a:ln>
        </p:spPr>
      </p:sp>
      <p:grpSp>
        <p:nvGrpSpPr>
          <p:cNvPr name="Group 13" id="13"/>
          <p:cNvGrpSpPr/>
          <p:nvPr/>
        </p:nvGrpSpPr>
        <p:grpSpPr>
          <a:xfrm rot="-2700000">
            <a:off x="13246618" y="7475752"/>
            <a:ext cx="7415398" cy="3565095"/>
            <a:chOff x="0" y="0"/>
            <a:chExt cx="660400" cy="317500"/>
          </a:xfrm>
        </p:grpSpPr>
        <p:sp>
          <p:nvSpPr>
            <p:cNvPr name="Freeform 14" id="1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5" id="1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6" id="16"/>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17" id="17"/>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18" id="18"/>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19" id="19"/>
          <p:cNvSpPr txBox="true"/>
          <p:nvPr/>
        </p:nvSpPr>
        <p:spPr>
          <a:xfrm rot="0">
            <a:off x="3773457" y="3102601"/>
            <a:ext cx="14054621" cy="5432276"/>
          </a:xfrm>
          <a:prstGeom prst="rect">
            <a:avLst/>
          </a:prstGeom>
        </p:spPr>
        <p:txBody>
          <a:bodyPr anchor="t" rtlCol="false" tIns="0" lIns="0" bIns="0" rIns="0">
            <a:spAutoFit/>
          </a:bodyPr>
          <a:lstStyle/>
          <a:p>
            <a:pPr marL="906911" indent="-453456" lvl="1">
              <a:lnSpc>
                <a:spcPts val="6216"/>
              </a:lnSpc>
              <a:buFont typeface="Arial"/>
              <a:buChar char="•"/>
            </a:pPr>
            <a:r>
              <a:rPr lang="en-US" sz="4200">
                <a:solidFill>
                  <a:srgbClr val="FE6D73"/>
                </a:solidFill>
                <a:latin typeface="DM Sans"/>
              </a:rPr>
              <a:t> </a:t>
            </a:r>
            <a:r>
              <a:rPr lang="en-US" sz="4200">
                <a:solidFill>
                  <a:srgbClr val="5271FF"/>
                </a:solidFill>
                <a:latin typeface="DM Sans"/>
              </a:rPr>
              <a:t>Arunbalaji Selvamohan - 8858565</a:t>
            </a:r>
          </a:p>
          <a:p>
            <a:pPr marL="906911" indent="-453456" lvl="1">
              <a:lnSpc>
                <a:spcPts val="6216"/>
              </a:lnSpc>
              <a:buFont typeface="Arial"/>
              <a:buChar char="•"/>
            </a:pPr>
            <a:r>
              <a:rPr lang="en-US" sz="4200">
                <a:solidFill>
                  <a:srgbClr val="5271FF"/>
                </a:solidFill>
                <a:latin typeface="DM Sans"/>
              </a:rPr>
              <a:t>Adaobi Egwuagu - 8899054</a:t>
            </a:r>
          </a:p>
          <a:p>
            <a:pPr marL="906911" indent="-453456" lvl="1">
              <a:lnSpc>
                <a:spcPts val="6216"/>
              </a:lnSpc>
              <a:buFont typeface="Arial"/>
              <a:buChar char="•"/>
            </a:pPr>
            <a:r>
              <a:rPr lang="en-US" sz="4200">
                <a:solidFill>
                  <a:srgbClr val="5271FF"/>
                </a:solidFill>
                <a:latin typeface="DM Sans"/>
              </a:rPr>
              <a:t> Balaji Rangaraj - 8928828</a:t>
            </a:r>
          </a:p>
          <a:p>
            <a:pPr marL="906911" indent="-453456" lvl="1">
              <a:lnSpc>
                <a:spcPts val="6216"/>
              </a:lnSpc>
              <a:buFont typeface="Arial"/>
              <a:buChar char="•"/>
            </a:pPr>
            <a:r>
              <a:rPr lang="en-US" sz="4200">
                <a:solidFill>
                  <a:srgbClr val="5271FF"/>
                </a:solidFill>
                <a:latin typeface="DM Sans"/>
              </a:rPr>
              <a:t>Prince Abrokwa - 8906050</a:t>
            </a:r>
          </a:p>
          <a:p>
            <a:pPr marL="906911" indent="-453456" lvl="1">
              <a:lnSpc>
                <a:spcPts val="6216"/>
              </a:lnSpc>
              <a:buFont typeface="Arial"/>
              <a:buChar char="•"/>
            </a:pPr>
            <a:r>
              <a:rPr lang="en-US" sz="4200">
                <a:solidFill>
                  <a:srgbClr val="5271FF"/>
                </a:solidFill>
                <a:latin typeface="DM Sans"/>
              </a:rPr>
              <a:t> Samuel Jebasingh Dhanasingh - 8829870</a:t>
            </a:r>
          </a:p>
          <a:p>
            <a:pPr marL="906911" indent="-453456" lvl="1">
              <a:lnSpc>
                <a:spcPts val="6216"/>
              </a:lnSpc>
              <a:buFont typeface="Arial"/>
              <a:buChar char="•"/>
            </a:pPr>
            <a:r>
              <a:rPr lang="en-US" sz="4200">
                <a:solidFill>
                  <a:srgbClr val="5271FF"/>
                </a:solidFill>
                <a:latin typeface="DM Sans"/>
              </a:rPr>
              <a:t>Subramaniam Mahadevan - 8858816</a:t>
            </a:r>
          </a:p>
          <a:p>
            <a:pPr marL="906911" indent="-453456" lvl="1">
              <a:lnSpc>
                <a:spcPts val="6216"/>
              </a:lnSpc>
              <a:buFont typeface="Arial"/>
              <a:buChar char="•"/>
            </a:pPr>
            <a:r>
              <a:rPr lang="en-US" sz="4200">
                <a:solidFill>
                  <a:srgbClr val="5271FF"/>
                </a:solidFill>
                <a:latin typeface="DM Sans"/>
              </a:rPr>
              <a:t>Suyash Srivastav - 8841216</a:t>
            </a:r>
          </a:p>
        </p:txBody>
      </p:sp>
      <p:sp>
        <p:nvSpPr>
          <p:cNvPr name="Freeform 20" id="20"/>
          <p:cNvSpPr/>
          <p:nvPr/>
        </p:nvSpPr>
        <p:spPr>
          <a:xfrm flipH="false" flipV="false" rot="0">
            <a:off x="0" y="7370105"/>
            <a:ext cx="3234460" cy="2916895"/>
          </a:xfrm>
          <a:custGeom>
            <a:avLst/>
            <a:gdLst/>
            <a:ahLst/>
            <a:cxnLst/>
            <a:rect r="r" b="b" t="t" l="l"/>
            <a:pathLst>
              <a:path h="2916895" w="3234460">
                <a:moveTo>
                  <a:pt x="0" y="0"/>
                </a:moveTo>
                <a:lnTo>
                  <a:pt x="3234460" y="0"/>
                </a:lnTo>
                <a:lnTo>
                  <a:pt x="3234460" y="2916895"/>
                </a:lnTo>
                <a:lnTo>
                  <a:pt x="0" y="29168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1" id="21"/>
          <p:cNvSpPr txBox="true"/>
          <p:nvPr/>
        </p:nvSpPr>
        <p:spPr>
          <a:xfrm rot="0">
            <a:off x="3541872" y="1214645"/>
            <a:ext cx="12044053" cy="1472565"/>
          </a:xfrm>
          <a:prstGeom prst="rect">
            <a:avLst/>
          </a:prstGeom>
        </p:spPr>
        <p:txBody>
          <a:bodyPr anchor="t" rtlCol="false" tIns="0" lIns="0" bIns="0" rIns="0">
            <a:spAutoFit/>
          </a:bodyPr>
          <a:lstStyle/>
          <a:p>
            <a:pPr algn="ctr">
              <a:lnSpc>
                <a:spcPts val="9600"/>
              </a:lnSpc>
            </a:pPr>
            <a:r>
              <a:rPr lang="en-US" sz="9600">
                <a:solidFill>
                  <a:srgbClr val="FE6D73"/>
                </a:solidFill>
                <a:latin typeface="Kollektif Bold"/>
              </a:rPr>
              <a:t>TEAM MEMBERS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10800000">
            <a:off x="16192287" y="706210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66571" y="70906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6182762" y="81744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335131" y="8256484"/>
            <a:ext cx="1538414" cy="1538414"/>
          </a:xfrm>
          <a:custGeom>
            <a:avLst/>
            <a:gdLst/>
            <a:ahLst/>
            <a:cxnLst/>
            <a:rect r="r" b="b" t="t" l="l"/>
            <a:pathLst>
              <a:path h="1538414" w="1538414">
                <a:moveTo>
                  <a:pt x="0" y="0"/>
                </a:moveTo>
                <a:lnTo>
                  <a:pt x="1538414" y="0"/>
                </a:lnTo>
                <a:lnTo>
                  <a:pt x="1538414" y="1538414"/>
                </a:lnTo>
                <a:lnTo>
                  <a:pt x="0" y="15384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16670757" y="394127"/>
            <a:ext cx="1177087" cy="1166386"/>
          </a:xfrm>
          <a:custGeom>
            <a:avLst/>
            <a:gdLst/>
            <a:ahLst/>
            <a:cxnLst/>
            <a:rect r="r" b="b" t="t" l="l"/>
            <a:pathLst>
              <a:path h="1166386" w="1177087">
                <a:moveTo>
                  <a:pt x="0" y="0"/>
                </a:moveTo>
                <a:lnTo>
                  <a:pt x="1177086" y="0"/>
                </a:lnTo>
                <a:lnTo>
                  <a:pt x="1177086" y="1166385"/>
                </a:lnTo>
                <a:lnTo>
                  <a:pt x="0" y="116638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5160535" y="606361"/>
            <a:ext cx="7966929" cy="844677"/>
          </a:xfrm>
          <a:prstGeom prst="rect">
            <a:avLst/>
          </a:prstGeom>
        </p:spPr>
        <p:txBody>
          <a:bodyPr anchor="t" rtlCol="false" tIns="0" lIns="0" bIns="0" rIns="0">
            <a:spAutoFit/>
          </a:bodyPr>
          <a:lstStyle/>
          <a:p>
            <a:pPr>
              <a:lnSpc>
                <a:spcPts val="5544"/>
              </a:lnSpc>
            </a:pPr>
            <a:r>
              <a:rPr lang="en-US" sz="5600">
                <a:solidFill>
                  <a:srgbClr val="227C9D"/>
                </a:solidFill>
                <a:latin typeface="Kollektif Bold"/>
              </a:rPr>
              <a:t>DATA MANIPULATION</a:t>
            </a:r>
          </a:p>
        </p:txBody>
      </p:sp>
      <p:sp>
        <p:nvSpPr>
          <p:cNvPr name="Freeform 18" id="18"/>
          <p:cNvSpPr/>
          <p:nvPr/>
        </p:nvSpPr>
        <p:spPr>
          <a:xfrm flipH="false" flipV="false" rot="0">
            <a:off x="2959379" y="1610954"/>
            <a:ext cx="12369243" cy="7702250"/>
          </a:xfrm>
          <a:custGeom>
            <a:avLst/>
            <a:gdLst/>
            <a:ahLst/>
            <a:cxnLst/>
            <a:rect r="r" b="b" t="t" l="l"/>
            <a:pathLst>
              <a:path h="7702250" w="12369243">
                <a:moveTo>
                  <a:pt x="0" y="0"/>
                </a:moveTo>
                <a:lnTo>
                  <a:pt x="12369242" y="0"/>
                </a:lnTo>
                <a:lnTo>
                  <a:pt x="12369242" y="7702250"/>
                </a:lnTo>
                <a:lnTo>
                  <a:pt x="0" y="7702250"/>
                </a:lnTo>
                <a:lnTo>
                  <a:pt x="0" y="0"/>
                </a:lnTo>
                <a:close/>
              </a:path>
            </a:pathLst>
          </a:custGeom>
          <a:blipFill>
            <a:blip r:embed="rId12"/>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10800000">
            <a:off x="16192287" y="706210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66571" y="70906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6182762" y="81744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335131" y="8256484"/>
            <a:ext cx="1538414" cy="1538414"/>
          </a:xfrm>
          <a:custGeom>
            <a:avLst/>
            <a:gdLst/>
            <a:ahLst/>
            <a:cxnLst/>
            <a:rect r="r" b="b" t="t" l="l"/>
            <a:pathLst>
              <a:path h="1538414" w="1538414">
                <a:moveTo>
                  <a:pt x="0" y="0"/>
                </a:moveTo>
                <a:lnTo>
                  <a:pt x="1538414" y="0"/>
                </a:lnTo>
                <a:lnTo>
                  <a:pt x="1538414" y="1538414"/>
                </a:lnTo>
                <a:lnTo>
                  <a:pt x="0" y="15384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16670757" y="394127"/>
            <a:ext cx="1177087" cy="1166386"/>
          </a:xfrm>
          <a:custGeom>
            <a:avLst/>
            <a:gdLst/>
            <a:ahLst/>
            <a:cxnLst/>
            <a:rect r="r" b="b" t="t" l="l"/>
            <a:pathLst>
              <a:path h="1166386" w="1177087">
                <a:moveTo>
                  <a:pt x="0" y="0"/>
                </a:moveTo>
                <a:lnTo>
                  <a:pt x="1177086" y="0"/>
                </a:lnTo>
                <a:lnTo>
                  <a:pt x="1177086" y="1166385"/>
                </a:lnTo>
                <a:lnTo>
                  <a:pt x="0" y="116638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0">
            <a:off x="3364853" y="1610954"/>
            <a:ext cx="11558294" cy="1774064"/>
          </a:xfrm>
          <a:custGeom>
            <a:avLst/>
            <a:gdLst/>
            <a:ahLst/>
            <a:cxnLst/>
            <a:rect r="r" b="b" t="t" l="l"/>
            <a:pathLst>
              <a:path h="1774064" w="11558294">
                <a:moveTo>
                  <a:pt x="0" y="0"/>
                </a:moveTo>
                <a:lnTo>
                  <a:pt x="11558294" y="0"/>
                </a:lnTo>
                <a:lnTo>
                  <a:pt x="11558294" y="1774063"/>
                </a:lnTo>
                <a:lnTo>
                  <a:pt x="0" y="1774063"/>
                </a:lnTo>
                <a:lnTo>
                  <a:pt x="0" y="0"/>
                </a:lnTo>
                <a:close/>
              </a:path>
            </a:pathLst>
          </a:custGeom>
          <a:blipFill>
            <a:blip r:embed="rId12"/>
            <a:stretch>
              <a:fillRect l="0" t="0" r="0" b="0"/>
            </a:stretch>
          </a:blipFill>
        </p:spPr>
      </p:sp>
      <p:sp>
        <p:nvSpPr>
          <p:cNvPr name="TextBox 18" id="18"/>
          <p:cNvSpPr txBox="true"/>
          <p:nvPr/>
        </p:nvSpPr>
        <p:spPr>
          <a:xfrm rot="0">
            <a:off x="5135174" y="478764"/>
            <a:ext cx="7966929" cy="844677"/>
          </a:xfrm>
          <a:prstGeom prst="rect">
            <a:avLst/>
          </a:prstGeom>
        </p:spPr>
        <p:txBody>
          <a:bodyPr anchor="t" rtlCol="false" tIns="0" lIns="0" bIns="0" rIns="0">
            <a:spAutoFit/>
          </a:bodyPr>
          <a:lstStyle/>
          <a:p>
            <a:pPr>
              <a:lnSpc>
                <a:spcPts val="5544"/>
              </a:lnSpc>
            </a:pPr>
            <a:r>
              <a:rPr lang="en-US" sz="5600">
                <a:solidFill>
                  <a:srgbClr val="227C9D"/>
                </a:solidFill>
                <a:latin typeface="Kollektif Bold"/>
              </a:rPr>
              <a:t>DATA MANIPULATION</a:t>
            </a:r>
          </a:p>
        </p:txBody>
      </p:sp>
      <p:sp>
        <p:nvSpPr>
          <p:cNvPr name="TextBox 19" id="19"/>
          <p:cNvSpPr txBox="true"/>
          <p:nvPr/>
        </p:nvSpPr>
        <p:spPr>
          <a:xfrm rot="0">
            <a:off x="3323319" y="3416852"/>
            <a:ext cx="11641362" cy="6870148"/>
          </a:xfrm>
          <a:prstGeom prst="rect">
            <a:avLst/>
          </a:prstGeom>
        </p:spPr>
        <p:txBody>
          <a:bodyPr anchor="t" rtlCol="false" tIns="0" lIns="0" bIns="0" rIns="0">
            <a:spAutoFit/>
          </a:bodyPr>
          <a:lstStyle/>
          <a:p>
            <a:pPr>
              <a:lnSpc>
                <a:spcPts val="3878"/>
              </a:lnSpc>
            </a:pPr>
          </a:p>
          <a:p>
            <a:pPr marL="529921" indent="-264960" lvl="1">
              <a:lnSpc>
                <a:spcPts val="3387"/>
              </a:lnSpc>
              <a:buFont typeface="Arial"/>
              <a:buChar char="•"/>
            </a:pPr>
            <a:r>
              <a:rPr lang="en-US" sz="2454">
                <a:solidFill>
                  <a:srgbClr val="000000"/>
                </a:solidFill>
                <a:latin typeface="DM Sans"/>
              </a:rPr>
              <a:t>The Range of 3.7 Billion streams represents the difference between the dataset's highest and lowest stream counts. In this case, it’s 3.7 billion streams, indicating the spread or variability of stream count.</a:t>
            </a:r>
          </a:p>
          <a:p>
            <a:pPr marL="529921" indent="-264960" lvl="1">
              <a:lnSpc>
                <a:spcPts val="3387"/>
              </a:lnSpc>
              <a:buFont typeface="Arial"/>
              <a:buChar char="•"/>
            </a:pPr>
            <a:r>
              <a:rPr lang="en-US" sz="2454">
                <a:solidFill>
                  <a:srgbClr val="000000"/>
                </a:solidFill>
                <a:latin typeface="DM Sans"/>
              </a:rPr>
              <a:t>The </a:t>
            </a:r>
            <a:r>
              <a:rPr lang="en-US" sz="2454">
                <a:solidFill>
                  <a:srgbClr val="000000"/>
                </a:solidFill>
                <a:latin typeface="DM Sans Bold"/>
              </a:rPr>
              <a:t>Variance</a:t>
            </a:r>
            <a:r>
              <a:rPr lang="en-US" sz="2454">
                <a:solidFill>
                  <a:srgbClr val="000000"/>
                </a:solidFill>
                <a:latin typeface="DM Sans"/>
              </a:rPr>
              <a:t> measures how spread out the stream counts are from the mean. In this case, it’s </a:t>
            </a:r>
            <a:r>
              <a:rPr lang="en-US" sz="2454">
                <a:solidFill>
                  <a:srgbClr val="000000"/>
                </a:solidFill>
                <a:latin typeface="DM Sans Bold"/>
              </a:rPr>
              <a:t>203 trillion </a:t>
            </a:r>
            <a:r>
              <a:rPr lang="en-US" sz="2454">
                <a:solidFill>
                  <a:srgbClr val="000000"/>
                </a:solidFill>
                <a:latin typeface="DM Sans"/>
              </a:rPr>
              <a:t>streams squared to provide overall variability of the stream counts.</a:t>
            </a:r>
          </a:p>
          <a:p>
            <a:pPr marL="529921" indent="-264960" lvl="1">
              <a:lnSpc>
                <a:spcPts val="3387"/>
              </a:lnSpc>
              <a:buFont typeface="Arial"/>
              <a:buChar char="•"/>
            </a:pPr>
            <a:r>
              <a:rPr lang="en-US" sz="2454">
                <a:solidFill>
                  <a:srgbClr val="000000"/>
                </a:solidFill>
                <a:latin typeface="DM Sans"/>
              </a:rPr>
              <a:t>The Amount of dispersion was </a:t>
            </a:r>
            <a:r>
              <a:rPr lang="en-US" sz="2454">
                <a:solidFill>
                  <a:srgbClr val="000000"/>
                </a:solidFill>
                <a:latin typeface="DM Sans Bold"/>
              </a:rPr>
              <a:t>450 million </a:t>
            </a:r>
            <a:r>
              <a:rPr lang="en-US" sz="2454">
                <a:solidFill>
                  <a:srgbClr val="000000"/>
                </a:solidFill>
                <a:latin typeface="DM Sans"/>
              </a:rPr>
              <a:t>streams. This case provides the typical amount by which individual streams can deviate from the mean.</a:t>
            </a:r>
          </a:p>
          <a:p>
            <a:pPr marL="529921" indent="-264960" lvl="1">
              <a:lnSpc>
                <a:spcPts val="3387"/>
              </a:lnSpc>
              <a:buFont typeface="Arial"/>
              <a:buChar char="•"/>
            </a:pPr>
            <a:r>
              <a:rPr lang="en-US" sz="2454">
                <a:solidFill>
                  <a:srgbClr val="000000"/>
                </a:solidFill>
                <a:latin typeface="DM Sans"/>
              </a:rPr>
              <a:t>COV is </a:t>
            </a:r>
            <a:r>
              <a:rPr lang="en-US" sz="2454">
                <a:solidFill>
                  <a:srgbClr val="000000"/>
                </a:solidFill>
                <a:latin typeface="DM Sans Bold"/>
              </a:rPr>
              <a:t>115.62%</a:t>
            </a:r>
            <a:r>
              <a:rPr lang="en-US" sz="2454">
                <a:solidFill>
                  <a:srgbClr val="000000"/>
                </a:solidFill>
                <a:latin typeface="DM Sans"/>
              </a:rPr>
              <a:t>, suggesting that the variability in stream counts is relatively high compared to the mean.</a:t>
            </a:r>
          </a:p>
          <a:p>
            <a:pPr marL="529921" indent="-264960" lvl="1">
              <a:lnSpc>
                <a:spcPts val="3387"/>
              </a:lnSpc>
              <a:buFont typeface="Arial"/>
              <a:buChar char="•"/>
            </a:pPr>
            <a:r>
              <a:rPr lang="en-US" sz="2454">
                <a:solidFill>
                  <a:srgbClr val="000000"/>
                </a:solidFill>
                <a:latin typeface="DM Sans"/>
              </a:rPr>
              <a:t>This enables the business to get the consolidated results for having the information in hand.</a:t>
            </a:r>
          </a:p>
          <a:p>
            <a:pPr marL="529921" indent="-264960" lvl="1">
              <a:lnSpc>
                <a:spcPts val="3387"/>
              </a:lnSpc>
              <a:buFont typeface="Arial"/>
              <a:buChar char="•"/>
            </a:pPr>
            <a:r>
              <a:rPr lang="en-US" sz="2454">
                <a:solidFill>
                  <a:srgbClr val="000000"/>
                </a:solidFill>
                <a:latin typeface="DM Sans"/>
              </a:rPr>
              <a:t>Through this manipulation of the data, we found the actionable insightful results which can be used for data visualization in the later part.</a:t>
            </a:r>
          </a:p>
          <a:p>
            <a:pPr>
              <a:lnSpc>
                <a:spcPts val="3387"/>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10800000">
            <a:off x="16192287" y="706210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66571" y="70906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6182762" y="81744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5160535" y="985104"/>
            <a:ext cx="7966929" cy="844677"/>
          </a:xfrm>
          <a:prstGeom prst="rect">
            <a:avLst/>
          </a:prstGeom>
        </p:spPr>
        <p:txBody>
          <a:bodyPr anchor="t" rtlCol="false" tIns="0" lIns="0" bIns="0" rIns="0">
            <a:spAutoFit/>
          </a:bodyPr>
          <a:lstStyle/>
          <a:p>
            <a:pPr>
              <a:lnSpc>
                <a:spcPts val="5544"/>
              </a:lnSpc>
            </a:pPr>
            <a:r>
              <a:rPr lang="en-US" sz="5600">
                <a:solidFill>
                  <a:srgbClr val="227C9D"/>
                </a:solidFill>
                <a:latin typeface="Kollektif Bold"/>
              </a:rPr>
              <a:t>DATA VISUALIZATION</a:t>
            </a:r>
          </a:p>
        </p:txBody>
      </p:sp>
      <p:sp>
        <p:nvSpPr>
          <p:cNvPr name="TextBox 16" id="16"/>
          <p:cNvSpPr txBox="true"/>
          <p:nvPr/>
        </p:nvSpPr>
        <p:spPr>
          <a:xfrm rot="0">
            <a:off x="2902575" y="2197607"/>
            <a:ext cx="13280187" cy="6397371"/>
          </a:xfrm>
          <a:prstGeom prst="rect">
            <a:avLst/>
          </a:prstGeom>
        </p:spPr>
        <p:txBody>
          <a:bodyPr anchor="t" rtlCol="false" tIns="0" lIns="0" bIns="0" rIns="0">
            <a:spAutoFit/>
          </a:bodyPr>
          <a:lstStyle/>
          <a:p>
            <a:pPr>
              <a:lnSpc>
                <a:spcPts val="3612"/>
              </a:lnSpc>
            </a:pPr>
          </a:p>
          <a:p>
            <a:pPr marL="604521" indent="-302261" lvl="1">
              <a:lnSpc>
                <a:spcPts val="3612"/>
              </a:lnSpc>
              <a:buFont typeface="Arial"/>
              <a:buChar char="•"/>
            </a:pPr>
            <a:r>
              <a:rPr lang="en-US" sz="2800">
                <a:solidFill>
                  <a:srgbClr val="000000"/>
                </a:solidFill>
                <a:latin typeface="DM Sans"/>
              </a:rPr>
              <a:t>Data visualization represents the data in a graphical or visual formats which could help the decision makers to find the insights effectively.</a:t>
            </a:r>
          </a:p>
          <a:p>
            <a:pPr>
              <a:lnSpc>
                <a:spcPts val="3612"/>
              </a:lnSpc>
            </a:pPr>
          </a:p>
          <a:p>
            <a:pPr marL="604521" indent="-302261" lvl="1">
              <a:lnSpc>
                <a:spcPts val="3612"/>
              </a:lnSpc>
              <a:buFont typeface="Arial"/>
              <a:buChar char="•"/>
            </a:pPr>
            <a:r>
              <a:rPr lang="en-US" sz="2800">
                <a:solidFill>
                  <a:srgbClr val="000000"/>
                </a:solidFill>
                <a:latin typeface="DM Sans"/>
              </a:rPr>
              <a:t>This provides clarity and simplifies the data into a graphical representation.</a:t>
            </a:r>
          </a:p>
          <a:p>
            <a:pPr>
              <a:lnSpc>
                <a:spcPts val="3612"/>
              </a:lnSpc>
            </a:pPr>
          </a:p>
          <a:p>
            <a:pPr marL="604521" indent="-302261" lvl="1">
              <a:lnSpc>
                <a:spcPts val="3612"/>
              </a:lnSpc>
              <a:buFont typeface="Arial"/>
              <a:buChar char="•"/>
            </a:pPr>
            <a:r>
              <a:rPr lang="en-US" sz="2800">
                <a:solidFill>
                  <a:srgbClr val="000000"/>
                </a:solidFill>
                <a:latin typeface="DM Sans"/>
              </a:rPr>
              <a:t>This helps the analysts create dashboards out of charts and graphs which could empower them to find the outliers, explore the hidden insights, and identify anomalies, if any.</a:t>
            </a:r>
          </a:p>
          <a:p>
            <a:pPr>
              <a:lnSpc>
                <a:spcPts val="3612"/>
              </a:lnSpc>
            </a:pPr>
          </a:p>
          <a:p>
            <a:pPr marL="604521" indent="-302261" lvl="1">
              <a:lnSpc>
                <a:spcPts val="3612"/>
              </a:lnSpc>
              <a:buFont typeface="Arial"/>
              <a:buChar char="•"/>
            </a:pPr>
            <a:r>
              <a:rPr lang="en-US" sz="2800">
                <a:solidFill>
                  <a:srgbClr val="000000"/>
                </a:solidFill>
                <a:latin typeface="DM Sans"/>
              </a:rPr>
              <a:t>There are different types of visualization available., such as bar chart, line chart, scatter plot, box plot, pie charts, heatmap, etc..</a:t>
            </a:r>
          </a:p>
          <a:p>
            <a:pPr>
              <a:lnSpc>
                <a:spcPts val="3612"/>
              </a:lnSpc>
            </a:pPr>
          </a:p>
          <a:p>
            <a:pPr>
              <a:lnSpc>
                <a:spcPts val="3612"/>
              </a:lnSpc>
            </a:pPr>
          </a:p>
        </p:txBody>
      </p:sp>
      <p:sp>
        <p:nvSpPr>
          <p:cNvPr name="Freeform 17" id="17"/>
          <p:cNvSpPr/>
          <p:nvPr/>
        </p:nvSpPr>
        <p:spPr>
          <a:xfrm flipH="false" flipV="false" rot="0">
            <a:off x="335131" y="8256484"/>
            <a:ext cx="1538414" cy="1538414"/>
          </a:xfrm>
          <a:custGeom>
            <a:avLst/>
            <a:gdLst/>
            <a:ahLst/>
            <a:cxnLst/>
            <a:rect r="r" b="b" t="t" l="l"/>
            <a:pathLst>
              <a:path h="1538414" w="1538414">
                <a:moveTo>
                  <a:pt x="0" y="0"/>
                </a:moveTo>
                <a:lnTo>
                  <a:pt x="1538414" y="0"/>
                </a:lnTo>
                <a:lnTo>
                  <a:pt x="1538414" y="1538414"/>
                </a:lnTo>
                <a:lnTo>
                  <a:pt x="0" y="15384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670757" y="394127"/>
            <a:ext cx="1177087" cy="1166386"/>
          </a:xfrm>
          <a:custGeom>
            <a:avLst/>
            <a:gdLst/>
            <a:ahLst/>
            <a:cxnLst/>
            <a:rect r="r" b="b" t="t" l="l"/>
            <a:pathLst>
              <a:path h="1166386" w="1177087">
                <a:moveTo>
                  <a:pt x="0" y="0"/>
                </a:moveTo>
                <a:lnTo>
                  <a:pt x="1177086" y="0"/>
                </a:lnTo>
                <a:lnTo>
                  <a:pt x="1177086" y="1166385"/>
                </a:lnTo>
                <a:lnTo>
                  <a:pt x="0" y="116638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0">
            <a:off x="17305939" y="81744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335131" y="8256484"/>
            <a:ext cx="1538414" cy="1538414"/>
          </a:xfrm>
          <a:custGeom>
            <a:avLst/>
            <a:gdLst/>
            <a:ahLst/>
            <a:cxnLst/>
            <a:rect r="r" b="b" t="t" l="l"/>
            <a:pathLst>
              <a:path h="1538414" w="1538414">
                <a:moveTo>
                  <a:pt x="0" y="0"/>
                </a:moveTo>
                <a:lnTo>
                  <a:pt x="1538414" y="0"/>
                </a:lnTo>
                <a:lnTo>
                  <a:pt x="1538414" y="1538414"/>
                </a:lnTo>
                <a:lnTo>
                  <a:pt x="0" y="15384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16670757" y="394127"/>
            <a:ext cx="1177087" cy="1166386"/>
          </a:xfrm>
          <a:custGeom>
            <a:avLst/>
            <a:gdLst/>
            <a:ahLst/>
            <a:cxnLst/>
            <a:rect r="r" b="b" t="t" l="l"/>
            <a:pathLst>
              <a:path h="1166386" w="1177087">
                <a:moveTo>
                  <a:pt x="0" y="0"/>
                </a:moveTo>
                <a:lnTo>
                  <a:pt x="1177086" y="0"/>
                </a:lnTo>
                <a:lnTo>
                  <a:pt x="1177086" y="1166385"/>
                </a:lnTo>
                <a:lnTo>
                  <a:pt x="0" y="116638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5" id="15"/>
          <p:cNvGrpSpPr/>
          <p:nvPr/>
        </p:nvGrpSpPr>
        <p:grpSpPr>
          <a:xfrm rot="0">
            <a:off x="492353" y="2825496"/>
            <a:ext cx="17303295" cy="5077816"/>
            <a:chOff x="0" y="0"/>
            <a:chExt cx="23071059" cy="6770421"/>
          </a:xfrm>
        </p:grpSpPr>
        <p:sp>
          <p:nvSpPr>
            <p:cNvPr name="Freeform 16" id="16"/>
            <p:cNvSpPr/>
            <p:nvPr/>
          </p:nvSpPr>
          <p:spPr>
            <a:xfrm flipH="false" flipV="false" rot="0">
              <a:off x="0" y="14950"/>
              <a:ext cx="13742663" cy="6740521"/>
            </a:xfrm>
            <a:custGeom>
              <a:avLst/>
              <a:gdLst/>
              <a:ahLst/>
              <a:cxnLst/>
              <a:rect r="r" b="b" t="t" l="l"/>
              <a:pathLst>
                <a:path h="6740521" w="13742663">
                  <a:moveTo>
                    <a:pt x="0" y="0"/>
                  </a:moveTo>
                  <a:lnTo>
                    <a:pt x="13742663" y="0"/>
                  </a:lnTo>
                  <a:lnTo>
                    <a:pt x="13742663" y="6740521"/>
                  </a:lnTo>
                  <a:lnTo>
                    <a:pt x="0" y="6740521"/>
                  </a:lnTo>
                  <a:lnTo>
                    <a:pt x="0" y="0"/>
                  </a:lnTo>
                  <a:close/>
                </a:path>
              </a:pathLst>
            </a:custGeom>
            <a:blipFill>
              <a:blip r:embed="rId12"/>
              <a:stretch>
                <a:fillRect l="-513" t="0" r="-513" b="0"/>
              </a:stretch>
            </a:blipFill>
          </p:spPr>
        </p:sp>
        <p:sp>
          <p:nvSpPr>
            <p:cNvPr name="Freeform 17" id="17"/>
            <p:cNvSpPr/>
            <p:nvPr/>
          </p:nvSpPr>
          <p:spPr>
            <a:xfrm flipH="false" flipV="false" rot="0">
              <a:off x="13742663" y="0"/>
              <a:ext cx="9328396" cy="6770421"/>
            </a:xfrm>
            <a:custGeom>
              <a:avLst/>
              <a:gdLst/>
              <a:ahLst/>
              <a:cxnLst/>
              <a:rect r="r" b="b" t="t" l="l"/>
              <a:pathLst>
                <a:path h="6770421" w="9328396">
                  <a:moveTo>
                    <a:pt x="0" y="0"/>
                  </a:moveTo>
                  <a:lnTo>
                    <a:pt x="9328396" y="0"/>
                  </a:lnTo>
                  <a:lnTo>
                    <a:pt x="9328396" y="6770421"/>
                  </a:lnTo>
                  <a:lnTo>
                    <a:pt x="0" y="6770421"/>
                  </a:lnTo>
                  <a:lnTo>
                    <a:pt x="0" y="0"/>
                  </a:lnTo>
                  <a:close/>
                </a:path>
              </a:pathLst>
            </a:custGeom>
            <a:blipFill>
              <a:blip r:embed="rId13"/>
              <a:stretch>
                <a:fillRect l="0" t="0" r="0" b="0"/>
              </a:stretch>
            </a:blipFill>
            <a:ln w="38100" cap="sq">
              <a:solidFill>
                <a:srgbClr val="000000"/>
              </a:solidFill>
              <a:prstDash val="solid"/>
              <a:miter/>
            </a:ln>
          </p:spPr>
        </p:sp>
      </p:grpSp>
      <p:sp>
        <p:nvSpPr>
          <p:cNvPr name="TextBox 18" id="18"/>
          <p:cNvSpPr txBox="true"/>
          <p:nvPr/>
        </p:nvSpPr>
        <p:spPr>
          <a:xfrm rot="0">
            <a:off x="7270608" y="595349"/>
            <a:ext cx="3746784" cy="728092"/>
          </a:xfrm>
          <a:prstGeom prst="rect">
            <a:avLst/>
          </a:prstGeom>
        </p:spPr>
        <p:txBody>
          <a:bodyPr anchor="t" rtlCol="false" tIns="0" lIns="0" bIns="0" rIns="0">
            <a:spAutoFit/>
          </a:bodyPr>
          <a:lstStyle/>
          <a:p>
            <a:pPr>
              <a:lnSpc>
                <a:spcPts val="4752"/>
              </a:lnSpc>
            </a:pPr>
            <a:r>
              <a:rPr lang="en-US" sz="4800">
                <a:solidFill>
                  <a:srgbClr val="227C9D"/>
                </a:solidFill>
                <a:latin typeface="Kollektif Bold"/>
              </a:rPr>
              <a:t>Scatter plot</a:t>
            </a:r>
          </a:p>
        </p:txBody>
      </p:sp>
      <p:sp>
        <p:nvSpPr>
          <p:cNvPr name="TextBox 19" id="19"/>
          <p:cNvSpPr txBox="true"/>
          <p:nvPr/>
        </p:nvSpPr>
        <p:spPr>
          <a:xfrm rot="0">
            <a:off x="2503907" y="1000125"/>
            <a:ext cx="13280187" cy="1825371"/>
          </a:xfrm>
          <a:prstGeom prst="rect">
            <a:avLst/>
          </a:prstGeom>
        </p:spPr>
        <p:txBody>
          <a:bodyPr anchor="t" rtlCol="false" tIns="0" lIns="0" bIns="0" rIns="0">
            <a:spAutoFit/>
          </a:bodyPr>
          <a:lstStyle/>
          <a:p>
            <a:pPr>
              <a:lnSpc>
                <a:spcPts val="3612"/>
              </a:lnSpc>
            </a:pPr>
          </a:p>
          <a:p>
            <a:pPr algn="ctr">
              <a:lnSpc>
                <a:spcPts val="3612"/>
              </a:lnSpc>
            </a:pPr>
            <a:r>
              <a:rPr lang="en-US" sz="2800">
                <a:solidFill>
                  <a:srgbClr val="000000"/>
                </a:solidFill>
                <a:latin typeface="DM Sans"/>
              </a:rPr>
              <a:t>Scatter plot is a two-dimensional graph that visualize the two variable data in both x axis and y axis.</a:t>
            </a:r>
          </a:p>
          <a:p>
            <a:pPr>
              <a:lnSpc>
                <a:spcPts val="3612"/>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10800000">
            <a:off x="16192287" y="706210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66571" y="70906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6182762" y="81744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335131" y="8256484"/>
            <a:ext cx="1538414" cy="1538414"/>
          </a:xfrm>
          <a:custGeom>
            <a:avLst/>
            <a:gdLst/>
            <a:ahLst/>
            <a:cxnLst/>
            <a:rect r="r" b="b" t="t" l="l"/>
            <a:pathLst>
              <a:path h="1538414" w="1538414">
                <a:moveTo>
                  <a:pt x="0" y="0"/>
                </a:moveTo>
                <a:lnTo>
                  <a:pt x="1538414" y="0"/>
                </a:lnTo>
                <a:lnTo>
                  <a:pt x="1538414" y="1538414"/>
                </a:lnTo>
                <a:lnTo>
                  <a:pt x="0" y="15384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16670757" y="394127"/>
            <a:ext cx="1177087" cy="1166386"/>
          </a:xfrm>
          <a:custGeom>
            <a:avLst/>
            <a:gdLst/>
            <a:ahLst/>
            <a:cxnLst/>
            <a:rect r="r" b="b" t="t" l="l"/>
            <a:pathLst>
              <a:path h="1166386" w="1177087">
                <a:moveTo>
                  <a:pt x="0" y="0"/>
                </a:moveTo>
                <a:lnTo>
                  <a:pt x="1177086" y="0"/>
                </a:lnTo>
                <a:lnTo>
                  <a:pt x="1177086" y="1166385"/>
                </a:lnTo>
                <a:lnTo>
                  <a:pt x="0" y="116638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7" id="17"/>
          <p:cNvGrpSpPr/>
          <p:nvPr/>
        </p:nvGrpSpPr>
        <p:grpSpPr>
          <a:xfrm rot="0">
            <a:off x="3182530" y="2887454"/>
            <a:ext cx="11922941" cy="7454655"/>
            <a:chOff x="0" y="0"/>
            <a:chExt cx="15897254" cy="9939540"/>
          </a:xfrm>
        </p:grpSpPr>
        <p:sp>
          <p:nvSpPr>
            <p:cNvPr name="Freeform 18" id="18"/>
            <p:cNvSpPr/>
            <p:nvPr/>
          </p:nvSpPr>
          <p:spPr>
            <a:xfrm flipH="false" flipV="false" rot="0">
              <a:off x="0" y="0"/>
              <a:ext cx="15897254" cy="1641309"/>
            </a:xfrm>
            <a:custGeom>
              <a:avLst/>
              <a:gdLst/>
              <a:ahLst/>
              <a:cxnLst/>
              <a:rect r="r" b="b" t="t" l="l"/>
              <a:pathLst>
                <a:path h="1641309" w="15897254">
                  <a:moveTo>
                    <a:pt x="0" y="0"/>
                  </a:moveTo>
                  <a:lnTo>
                    <a:pt x="15897254" y="0"/>
                  </a:lnTo>
                  <a:lnTo>
                    <a:pt x="15897254" y="1641309"/>
                  </a:lnTo>
                  <a:lnTo>
                    <a:pt x="0" y="1641309"/>
                  </a:lnTo>
                  <a:lnTo>
                    <a:pt x="0" y="0"/>
                  </a:lnTo>
                  <a:close/>
                </a:path>
              </a:pathLst>
            </a:custGeom>
            <a:blipFill>
              <a:blip r:embed="rId12"/>
              <a:stretch>
                <a:fillRect l="0" t="0" r="0" b="0"/>
              </a:stretch>
            </a:blipFill>
          </p:spPr>
        </p:sp>
        <p:sp>
          <p:nvSpPr>
            <p:cNvPr name="Freeform 19" id="19"/>
            <p:cNvSpPr/>
            <p:nvPr/>
          </p:nvSpPr>
          <p:spPr>
            <a:xfrm flipH="false" flipV="false" rot="0">
              <a:off x="3651125" y="1641309"/>
              <a:ext cx="8595003" cy="8298230"/>
            </a:xfrm>
            <a:custGeom>
              <a:avLst/>
              <a:gdLst/>
              <a:ahLst/>
              <a:cxnLst/>
              <a:rect r="r" b="b" t="t" l="l"/>
              <a:pathLst>
                <a:path h="8298230" w="8595003">
                  <a:moveTo>
                    <a:pt x="0" y="0"/>
                  </a:moveTo>
                  <a:lnTo>
                    <a:pt x="8595004" y="0"/>
                  </a:lnTo>
                  <a:lnTo>
                    <a:pt x="8595004" y="8298231"/>
                  </a:lnTo>
                  <a:lnTo>
                    <a:pt x="0" y="8298231"/>
                  </a:lnTo>
                  <a:lnTo>
                    <a:pt x="0" y="0"/>
                  </a:lnTo>
                  <a:close/>
                </a:path>
              </a:pathLst>
            </a:custGeom>
            <a:blipFill>
              <a:blip r:embed="rId13"/>
              <a:stretch>
                <a:fillRect l="0" t="0" r="0" b="0"/>
              </a:stretch>
            </a:blipFill>
            <a:ln w="38100" cap="sq">
              <a:solidFill>
                <a:srgbClr val="000000"/>
              </a:solidFill>
              <a:prstDash val="solid"/>
              <a:miter/>
            </a:ln>
          </p:spPr>
        </p:sp>
      </p:grpSp>
      <p:sp>
        <p:nvSpPr>
          <p:cNvPr name="TextBox 20" id="20"/>
          <p:cNvSpPr txBox="true"/>
          <p:nvPr/>
        </p:nvSpPr>
        <p:spPr>
          <a:xfrm rot="0">
            <a:off x="7746389" y="449235"/>
            <a:ext cx="2795222" cy="728092"/>
          </a:xfrm>
          <a:prstGeom prst="rect">
            <a:avLst/>
          </a:prstGeom>
        </p:spPr>
        <p:txBody>
          <a:bodyPr anchor="t" rtlCol="false" tIns="0" lIns="0" bIns="0" rIns="0">
            <a:spAutoFit/>
          </a:bodyPr>
          <a:lstStyle/>
          <a:p>
            <a:pPr>
              <a:lnSpc>
                <a:spcPts val="4752"/>
              </a:lnSpc>
            </a:pPr>
            <a:r>
              <a:rPr lang="en-US" sz="4800">
                <a:solidFill>
                  <a:srgbClr val="227C9D"/>
                </a:solidFill>
                <a:latin typeface="Kollektif Bold"/>
              </a:rPr>
              <a:t>Bar chart</a:t>
            </a:r>
          </a:p>
        </p:txBody>
      </p:sp>
      <p:sp>
        <p:nvSpPr>
          <p:cNvPr name="TextBox 21" id="21"/>
          <p:cNvSpPr txBox="true"/>
          <p:nvPr/>
        </p:nvSpPr>
        <p:spPr>
          <a:xfrm rot="0">
            <a:off x="2503907" y="1055234"/>
            <a:ext cx="13280187" cy="1825371"/>
          </a:xfrm>
          <a:prstGeom prst="rect">
            <a:avLst/>
          </a:prstGeom>
        </p:spPr>
        <p:txBody>
          <a:bodyPr anchor="t" rtlCol="false" tIns="0" lIns="0" bIns="0" rIns="0">
            <a:spAutoFit/>
          </a:bodyPr>
          <a:lstStyle/>
          <a:p>
            <a:pPr>
              <a:lnSpc>
                <a:spcPts val="3612"/>
              </a:lnSpc>
            </a:pPr>
          </a:p>
          <a:p>
            <a:pPr algn="ctr">
              <a:lnSpc>
                <a:spcPts val="3612"/>
              </a:lnSpc>
            </a:pPr>
            <a:r>
              <a:rPr lang="en-US" sz="2800">
                <a:solidFill>
                  <a:srgbClr val="000000"/>
                </a:solidFill>
                <a:latin typeface="DM Sans"/>
              </a:rPr>
              <a:t>Bar charts are the graphical representation in which the rectangular bars illustrates the quantity of the analyzing data.</a:t>
            </a:r>
          </a:p>
          <a:p>
            <a:pPr>
              <a:lnSpc>
                <a:spcPts val="3612"/>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284585" y="8865137"/>
            <a:ext cx="1120520" cy="1120520"/>
          </a:xfrm>
          <a:custGeom>
            <a:avLst/>
            <a:gdLst/>
            <a:ahLst/>
            <a:cxnLst/>
            <a:rect r="r" b="b" t="t" l="l"/>
            <a:pathLst>
              <a:path h="1120520" w="1120520">
                <a:moveTo>
                  <a:pt x="0" y="0"/>
                </a:moveTo>
                <a:lnTo>
                  <a:pt x="1120520" y="0"/>
                </a:lnTo>
                <a:lnTo>
                  <a:pt x="1120520" y="1120520"/>
                </a:lnTo>
                <a:lnTo>
                  <a:pt x="0" y="11205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6670757" y="394127"/>
            <a:ext cx="1177087" cy="1166386"/>
          </a:xfrm>
          <a:custGeom>
            <a:avLst/>
            <a:gdLst/>
            <a:ahLst/>
            <a:cxnLst/>
            <a:rect r="r" b="b" t="t" l="l"/>
            <a:pathLst>
              <a:path h="1166386" w="1177087">
                <a:moveTo>
                  <a:pt x="0" y="0"/>
                </a:moveTo>
                <a:lnTo>
                  <a:pt x="1177086" y="0"/>
                </a:lnTo>
                <a:lnTo>
                  <a:pt x="1177086" y="1166385"/>
                </a:lnTo>
                <a:lnTo>
                  <a:pt x="0" y="11663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4" id="14"/>
          <p:cNvGrpSpPr/>
          <p:nvPr/>
        </p:nvGrpSpPr>
        <p:grpSpPr>
          <a:xfrm rot="0">
            <a:off x="-184461" y="2633097"/>
            <a:ext cx="18656923" cy="5831990"/>
            <a:chOff x="0" y="0"/>
            <a:chExt cx="24875897" cy="7775986"/>
          </a:xfrm>
        </p:grpSpPr>
        <p:sp>
          <p:nvSpPr>
            <p:cNvPr name="Freeform 15" id="15"/>
            <p:cNvSpPr/>
            <p:nvPr/>
          </p:nvSpPr>
          <p:spPr>
            <a:xfrm flipH="false" flipV="false" rot="0">
              <a:off x="0" y="0"/>
              <a:ext cx="14996545" cy="7775986"/>
            </a:xfrm>
            <a:custGeom>
              <a:avLst/>
              <a:gdLst/>
              <a:ahLst/>
              <a:cxnLst/>
              <a:rect r="r" b="b" t="t" l="l"/>
              <a:pathLst>
                <a:path h="7775986" w="14996545">
                  <a:moveTo>
                    <a:pt x="0" y="0"/>
                  </a:moveTo>
                  <a:lnTo>
                    <a:pt x="14996545" y="0"/>
                  </a:lnTo>
                  <a:lnTo>
                    <a:pt x="14996545" y="7775986"/>
                  </a:lnTo>
                  <a:lnTo>
                    <a:pt x="0" y="7775986"/>
                  </a:lnTo>
                  <a:lnTo>
                    <a:pt x="0" y="0"/>
                  </a:lnTo>
                  <a:close/>
                </a:path>
              </a:pathLst>
            </a:custGeom>
            <a:blipFill>
              <a:blip r:embed="rId10"/>
              <a:stretch>
                <a:fillRect l="0" t="0" r="0" b="0"/>
              </a:stretch>
            </a:blipFill>
          </p:spPr>
        </p:sp>
        <p:sp>
          <p:nvSpPr>
            <p:cNvPr name="Freeform 16" id="16"/>
            <p:cNvSpPr/>
            <p:nvPr/>
          </p:nvSpPr>
          <p:spPr>
            <a:xfrm flipH="false" flipV="false" rot="0">
              <a:off x="14996545" y="39192"/>
              <a:ext cx="9879352" cy="7736794"/>
            </a:xfrm>
            <a:custGeom>
              <a:avLst/>
              <a:gdLst/>
              <a:ahLst/>
              <a:cxnLst/>
              <a:rect r="r" b="b" t="t" l="l"/>
              <a:pathLst>
                <a:path h="7736794" w="9879352">
                  <a:moveTo>
                    <a:pt x="0" y="0"/>
                  </a:moveTo>
                  <a:lnTo>
                    <a:pt x="9879352" y="0"/>
                  </a:lnTo>
                  <a:lnTo>
                    <a:pt x="9879352" y="7736794"/>
                  </a:lnTo>
                  <a:lnTo>
                    <a:pt x="0" y="7736794"/>
                  </a:lnTo>
                  <a:lnTo>
                    <a:pt x="0" y="0"/>
                  </a:lnTo>
                  <a:close/>
                </a:path>
              </a:pathLst>
            </a:custGeom>
            <a:blipFill>
              <a:blip r:embed="rId11"/>
              <a:stretch>
                <a:fillRect l="0" t="0" r="0" b="-1905"/>
              </a:stretch>
            </a:blipFill>
            <a:ln w="38100" cap="sq">
              <a:solidFill>
                <a:srgbClr val="000000"/>
              </a:solidFill>
              <a:prstDash val="solid"/>
              <a:miter/>
            </a:ln>
          </p:spPr>
        </p:sp>
      </p:grpSp>
      <p:sp>
        <p:nvSpPr>
          <p:cNvPr name="TextBox 17" id="17"/>
          <p:cNvSpPr txBox="true"/>
          <p:nvPr/>
        </p:nvSpPr>
        <p:spPr>
          <a:xfrm rot="0">
            <a:off x="7746389" y="394127"/>
            <a:ext cx="3026683" cy="728092"/>
          </a:xfrm>
          <a:prstGeom prst="rect">
            <a:avLst/>
          </a:prstGeom>
        </p:spPr>
        <p:txBody>
          <a:bodyPr anchor="t" rtlCol="false" tIns="0" lIns="0" bIns="0" rIns="0">
            <a:spAutoFit/>
          </a:bodyPr>
          <a:lstStyle/>
          <a:p>
            <a:pPr>
              <a:lnSpc>
                <a:spcPts val="4752"/>
              </a:lnSpc>
            </a:pPr>
            <a:r>
              <a:rPr lang="en-US" sz="4800">
                <a:solidFill>
                  <a:srgbClr val="227C9D"/>
                </a:solidFill>
                <a:latin typeface="Kollektif Bold"/>
              </a:rPr>
              <a:t>Line chart</a:t>
            </a:r>
          </a:p>
        </p:txBody>
      </p:sp>
      <p:sp>
        <p:nvSpPr>
          <p:cNvPr name="TextBox 18" id="18"/>
          <p:cNvSpPr txBox="true"/>
          <p:nvPr/>
        </p:nvSpPr>
        <p:spPr>
          <a:xfrm rot="0">
            <a:off x="2503907" y="1000125"/>
            <a:ext cx="13280187" cy="1825371"/>
          </a:xfrm>
          <a:prstGeom prst="rect">
            <a:avLst/>
          </a:prstGeom>
        </p:spPr>
        <p:txBody>
          <a:bodyPr anchor="t" rtlCol="false" tIns="0" lIns="0" bIns="0" rIns="0">
            <a:spAutoFit/>
          </a:bodyPr>
          <a:lstStyle/>
          <a:p>
            <a:pPr>
              <a:lnSpc>
                <a:spcPts val="3612"/>
              </a:lnSpc>
            </a:pPr>
          </a:p>
          <a:p>
            <a:pPr algn="ctr">
              <a:lnSpc>
                <a:spcPts val="3612"/>
              </a:lnSpc>
            </a:pPr>
            <a:r>
              <a:rPr lang="en-US" sz="2800">
                <a:solidFill>
                  <a:srgbClr val="000000"/>
                </a:solidFill>
                <a:latin typeface="DM Sans"/>
              </a:rPr>
              <a:t>Line charts are illustrated by connecting the datapoints in a line that helps us to find the trends of the analyzing data.</a:t>
            </a:r>
          </a:p>
          <a:p>
            <a:pPr>
              <a:lnSpc>
                <a:spcPts val="3612"/>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4581366" y="477271"/>
            <a:ext cx="9125267" cy="832502"/>
          </a:xfrm>
          <a:prstGeom prst="rect">
            <a:avLst/>
          </a:prstGeom>
        </p:spPr>
        <p:txBody>
          <a:bodyPr anchor="t" rtlCol="false" tIns="0" lIns="0" bIns="0" rIns="0">
            <a:spAutoFit/>
          </a:bodyPr>
          <a:lstStyle/>
          <a:p>
            <a:pPr algn="ctr">
              <a:lnSpc>
                <a:spcPts val="5400"/>
              </a:lnSpc>
            </a:pPr>
            <a:r>
              <a:rPr lang="en-US" sz="5400">
                <a:solidFill>
                  <a:srgbClr val="227C9D"/>
                </a:solidFill>
                <a:latin typeface="Kollektif Bold"/>
              </a:rPr>
              <a:t>PRESCRIPTIVE ANALYTICS</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5" id="15"/>
          <p:cNvGrpSpPr/>
          <p:nvPr/>
        </p:nvGrpSpPr>
        <p:grpSpPr>
          <a:xfrm rot="2700000">
            <a:off x="15035818" y="8081020"/>
            <a:ext cx="7415398" cy="3565095"/>
            <a:chOff x="0" y="0"/>
            <a:chExt cx="660400" cy="317500"/>
          </a:xfrm>
        </p:grpSpPr>
        <p:sp>
          <p:nvSpPr>
            <p:cNvPr name="Freeform 16" id="1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7" id="1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8" id="18"/>
          <p:cNvSpPr/>
          <p:nvPr/>
        </p:nvSpPr>
        <p:spPr>
          <a:xfrm>
            <a:off x="14666692" y="8708597"/>
            <a:ext cx="5185216" cy="5132702"/>
          </a:xfrm>
          <a:prstGeom prst="line">
            <a:avLst/>
          </a:prstGeom>
          <a:ln cap="flat" w="28575">
            <a:solidFill>
              <a:srgbClr val="8CA9AD"/>
            </a:solidFill>
            <a:prstDash val="solid"/>
            <a:headEnd type="none" len="sm" w="sm"/>
            <a:tailEnd type="none" len="sm" w="sm"/>
          </a:ln>
        </p:spPr>
      </p:sp>
      <p:sp>
        <p:nvSpPr>
          <p:cNvPr name="AutoShape 19" id="19"/>
          <p:cNvSpPr/>
          <p:nvPr/>
        </p:nvSpPr>
        <p:spPr>
          <a:xfrm>
            <a:off x="14676795" y="9250451"/>
            <a:ext cx="5038853" cy="5038853"/>
          </a:xfrm>
          <a:prstGeom prst="line">
            <a:avLst/>
          </a:prstGeom>
          <a:ln cap="flat" w="28575">
            <a:solidFill>
              <a:srgbClr val="8CA9AD"/>
            </a:solidFill>
            <a:prstDash val="solid"/>
            <a:headEnd type="none" len="sm" w="sm"/>
            <a:tailEnd type="none" len="sm" w="sm"/>
          </a:ln>
        </p:spPr>
      </p:sp>
      <p:sp>
        <p:nvSpPr>
          <p:cNvPr name="AutoShape 20" id="20"/>
          <p:cNvSpPr/>
          <p:nvPr/>
        </p:nvSpPr>
        <p:spPr>
          <a:xfrm>
            <a:off x="14676795" y="9724796"/>
            <a:ext cx="4867141" cy="4867141"/>
          </a:xfrm>
          <a:prstGeom prst="line">
            <a:avLst/>
          </a:prstGeom>
          <a:ln cap="flat" w="28575">
            <a:solidFill>
              <a:srgbClr val="8CA9AD"/>
            </a:solidFill>
            <a:prstDash val="solid"/>
            <a:headEnd type="none" len="sm" w="sm"/>
            <a:tailEnd type="none" len="sm" w="sm"/>
          </a:ln>
        </p:spPr>
      </p:sp>
      <p:grpSp>
        <p:nvGrpSpPr>
          <p:cNvPr name="Group 21" id="21"/>
          <p:cNvGrpSpPr/>
          <p:nvPr/>
        </p:nvGrpSpPr>
        <p:grpSpPr>
          <a:xfrm rot="2700000">
            <a:off x="-1664513" y="-3385172"/>
            <a:ext cx="7415398" cy="3565095"/>
            <a:chOff x="0" y="0"/>
            <a:chExt cx="660400" cy="317500"/>
          </a:xfrm>
        </p:grpSpPr>
        <p:sp>
          <p:nvSpPr>
            <p:cNvPr name="Freeform 22" id="2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3" id="2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4" id="24"/>
          <p:cNvSpPr/>
          <p:nvPr/>
        </p:nvSpPr>
        <p:spPr>
          <a:xfrm>
            <a:off x="-2050704" y="-2566351"/>
            <a:ext cx="5185216" cy="5132702"/>
          </a:xfrm>
          <a:prstGeom prst="line">
            <a:avLst/>
          </a:prstGeom>
          <a:ln cap="flat" w="28575">
            <a:solidFill>
              <a:srgbClr val="8CA9AD"/>
            </a:solidFill>
            <a:prstDash val="solid"/>
            <a:headEnd type="none" len="sm" w="sm"/>
            <a:tailEnd type="none" len="sm" w="sm"/>
          </a:ln>
        </p:spPr>
      </p:sp>
      <p:sp>
        <p:nvSpPr>
          <p:cNvPr name="AutoShape 25" id="25"/>
          <p:cNvSpPr/>
          <p:nvPr/>
        </p:nvSpPr>
        <p:spPr>
          <a:xfrm>
            <a:off x="-2349105" y="-2290750"/>
            <a:ext cx="5038853" cy="5038853"/>
          </a:xfrm>
          <a:prstGeom prst="line">
            <a:avLst/>
          </a:prstGeom>
          <a:ln cap="flat" w="28575">
            <a:solidFill>
              <a:srgbClr val="8CA9AD"/>
            </a:solidFill>
            <a:prstDash val="solid"/>
            <a:headEnd type="none" len="sm" w="sm"/>
            <a:tailEnd type="none" len="sm" w="sm"/>
          </a:ln>
        </p:spPr>
      </p:sp>
      <p:sp>
        <p:nvSpPr>
          <p:cNvPr name="AutoShape 26" id="26"/>
          <p:cNvSpPr/>
          <p:nvPr/>
        </p:nvSpPr>
        <p:spPr>
          <a:xfrm>
            <a:off x="-2545937" y="-1946775"/>
            <a:ext cx="4867141" cy="4867141"/>
          </a:xfrm>
          <a:prstGeom prst="line">
            <a:avLst/>
          </a:prstGeom>
          <a:ln cap="flat" w="28575">
            <a:solidFill>
              <a:srgbClr val="8CA9AD"/>
            </a:solidFill>
            <a:prstDash val="solid"/>
            <a:headEnd type="none" len="sm" w="sm"/>
            <a:tailEnd type="none" len="sm" w="sm"/>
          </a:ln>
        </p:spPr>
      </p:sp>
      <p:sp>
        <p:nvSpPr>
          <p:cNvPr name="AutoShape 27" id="27"/>
          <p:cNvSpPr/>
          <p:nvPr/>
        </p:nvSpPr>
        <p:spPr>
          <a:xfrm>
            <a:off x="-2657432" y="-1592522"/>
            <a:ext cx="4690515" cy="4690515"/>
          </a:xfrm>
          <a:prstGeom prst="line">
            <a:avLst/>
          </a:prstGeom>
          <a:ln cap="flat" w="28575">
            <a:solidFill>
              <a:srgbClr val="8CA9AD"/>
            </a:solidFill>
            <a:prstDash val="solid"/>
            <a:headEnd type="none" len="sm" w="sm"/>
            <a:tailEnd type="none" len="sm" w="sm"/>
          </a:ln>
        </p:spPr>
      </p:sp>
      <p:sp>
        <p:nvSpPr>
          <p:cNvPr name="AutoShape 28" id="28"/>
          <p:cNvSpPr/>
          <p:nvPr/>
        </p:nvSpPr>
        <p:spPr>
          <a:xfrm>
            <a:off x="-2732064" y="-1161459"/>
            <a:ext cx="4347674" cy="4347674"/>
          </a:xfrm>
          <a:prstGeom prst="line">
            <a:avLst/>
          </a:prstGeom>
          <a:ln cap="flat" w="28575">
            <a:solidFill>
              <a:srgbClr val="8CA9AD"/>
            </a:solidFill>
            <a:prstDash val="solid"/>
            <a:headEnd type="none" len="sm" w="sm"/>
            <a:tailEnd type="none" len="sm" w="sm"/>
          </a:ln>
        </p:spPr>
      </p:sp>
      <p:sp>
        <p:nvSpPr>
          <p:cNvPr name="AutoShape 29" id="29"/>
          <p:cNvSpPr/>
          <p:nvPr/>
        </p:nvSpPr>
        <p:spPr>
          <a:xfrm>
            <a:off x="-2880396" y="-683025"/>
            <a:ext cx="3963599" cy="3985594"/>
          </a:xfrm>
          <a:prstGeom prst="line">
            <a:avLst/>
          </a:prstGeom>
          <a:ln cap="flat" w="28575">
            <a:solidFill>
              <a:srgbClr val="8CA9AD"/>
            </a:solidFill>
            <a:prstDash val="solid"/>
            <a:headEnd type="none" len="sm" w="sm"/>
            <a:tailEnd type="none" len="sm" w="sm"/>
          </a:ln>
        </p:spPr>
      </p:sp>
      <p:sp>
        <p:nvSpPr>
          <p:cNvPr name="AutoShape 30" id="30"/>
          <p:cNvSpPr/>
          <p:nvPr/>
        </p:nvSpPr>
        <p:spPr>
          <a:xfrm>
            <a:off x="-2721987" y="57425"/>
            <a:ext cx="3377485" cy="3360058"/>
          </a:xfrm>
          <a:prstGeom prst="line">
            <a:avLst/>
          </a:prstGeom>
          <a:ln cap="flat" w="28575">
            <a:solidFill>
              <a:srgbClr val="8CA9AD"/>
            </a:solidFill>
            <a:prstDash val="solid"/>
            <a:headEnd type="none" len="sm" w="sm"/>
            <a:tailEnd type="none" len="sm" w="sm"/>
          </a:ln>
        </p:spPr>
      </p:sp>
      <p:sp>
        <p:nvSpPr>
          <p:cNvPr name="AutoShape 31" id="3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2" id="32"/>
          <p:cNvSpPr txBox="true"/>
          <p:nvPr/>
        </p:nvSpPr>
        <p:spPr>
          <a:xfrm rot="0">
            <a:off x="3784200" y="1515945"/>
            <a:ext cx="10719600" cy="8808212"/>
          </a:xfrm>
          <a:prstGeom prst="rect">
            <a:avLst/>
          </a:prstGeom>
        </p:spPr>
        <p:txBody>
          <a:bodyPr anchor="t" rtlCol="false" tIns="0" lIns="0" bIns="0" rIns="0">
            <a:spAutoFit/>
          </a:bodyPr>
          <a:lstStyle/>
          <a:p>
            <a:pPr marL="604521" indent="-302261" lvl="1">
              <a:lnSpc>
                <a:spcPts val="3304"/>
              </a:lnSpc>
              <a:buFont typeface="Arial"/>
              <a:buChar char="•"/>
            </a:pPr>
            <a:r>
              <a:rPr lang="en-US" sz="2800">
                <a:solidFill>
                  <a:srgbClr val="545454"/>
                </a:solidFill>
                <a:latin typeface="DM Sans"/>
              </a:rPr>
              <a:t>Prescriptive analysis is the advanced level of data analysis that can be used to forecast / suggests the desirable actions to be taken for achieving a desired outcome.</a:t>
            </a:r>
          </a:p>
          <a:p>
            <a:pPr>
              <a:lnSpc>
                <a:spcPts val="3304"/>
              </a:lnSpc>
            </a:pPr>
          </a:p>
          <a:p>
            <a:pPr marL="604521" indent="-302261" lvl="1">
              <a:lnSpc>
                <a:spcPts val="3304"/>
              </a:lnSpc>
              <a:buFont typeface="Arial"/>
              <a:buChar char="•"/>
            </a:pPr>
            <a:r>
              <a:rPr lang="en-US" sz="2800">
                <a:solidFill>
                  <a:srgbClr val="545454"/>
                </a:solidFill>
                <a:latin typeface="DM Sans"/>
              </a:rPr>
              <a:t>What-if the analysis is a type of Excel functions that helps in the following ways.,</a:t>
            </a:r>
          </a:p>
          <a:p>
            <a:pPr>
              <a:lnSpc>
                <a:spcPts val="3304"/>
              </a:lnSpc>
            </a:pPr>
          </a:p>
          <a:p>
            <a:pPr marL="1209042" indent="-403014" lvl="2">
              <a:lnSpc>
                <a:spcPts val="3304"/>
              </a:lnSpc>
              <a:buFont typeface="Arial"/>
              <a:buChar char="⚬"/>
            </a:pPr>
            <a:r>
              <a:rPr lang="en-US" sz="2800">
                <a:solidFill>
                  <a:srgbClr val="545454"/>
                </a:solidFill>
                <a:latin typeface="DM Sans Bold"/>
              </a:rPr>
              <a:t>Creating Scenarios</a:t>
            </a:r>
            <a:r>
              <a:rPr lang="en-US" sz="2800">
                <a:solidFill>
                  <a:srgbClr val="545454"/>
                </a:solidFill>
                <a:latin typeface="DM Sans"/>
              </a:rPr>
              <a:t>: What-If Planning scenarios benefits from analysis. By changing factors, users may generate scenarios, grasp possible consequences, and judge based on various circumstances.</a:t>
            </a:r>
          </a:p>
          <a:p>
            <a:pPr>
              <a:lnSpc>
                <a:spcPts val="3304"/>
              </a:lnSpc>
            </a:pPr>
          </a:p>
          <a:p>
            <a:pPr marL="1209042" indent="-403014" lvl="2">
              <a:lnSpc>
                <a:spcPts val="3304"/>
              </a:lnSpc>
              <a:buFont typeface="Arial"/>
              <a:buChar char="⚬"/>
            </a:pPr>
            <a:r>
              <a:rPr lang="en-US" sz="2800">
                <a:solidFill>
                  <a:srgbClr val="545454"/>
                </a:solidFill>
                <a:latin typeface="DM Sans Bold"/>
              </a:rPr>
              <a:t>Optimization</a:t>
            </a:r>
            <a:r>
              <a:rPr lang="en-US" sz="2800">
                <a:solidFill>
                  <a:srgbClr val="545454"/>
                </a:solidFill>
                <a:latin typeface="DM Sans"/>
              </a:rPr>
              <a:t>: It finds the optimum collection of input values that result in the intended output, which helps to optimize decision variables. </a:t>
            </a:r>
          </a:p>
          <a:p>
            <a:pPr>
              <a:lnSpc>
                <a:spcPts val="3304"/>
              </a:lnSpc>
            </a:pPr>
          </a:p>
          <a:p>
            <a:pPr marL="1209042" indent="-403014" lvl="2">
              <a:lnSpc>
                <a:spcPts val="3304"/>
              </a:lnSpc>
              <a:buFont typeface="Arial"/>
              <a:buChar char="⚬"/>
            </a:pPr>
            <a:r>
              <a:rPr lang="en-US" sz="2800">
                <a:solidFill>
                  <a:srgbClr val="545454"/>
                </a:solidFill>
                <a:latin typeface="DM Sans Bold"/>
              </a:rPr>
              <a:t>Allocation of Resources</a:t>
            </a:r>
            <a:r>
              <a:rPr lang="en-US" sz="2800">
                <a:solidFill>
                  <a:srgbClr val="545454"/>
                </a:solidFill>
                <a:latin typeface="DM Sans"/>
              </a:rPr>
              <a:t>: In order to optimize productivity and save expenses, organizations can utilize What-If Analysis to ascertain the best place to put personnel, assets, and money.</a:t>
            </a:r>
          </a:p>
          <a:p>
            <a:pPr>
              <a:lnSpc>
                <a:spcPts val="3304"/>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284585" y="8865137"/>
            <a:ext cx="1120520" cy="1120520"/>
          </a:xfrm>
          <a:custGeom>
            <a:avLst/>
            <a:gdLst/>
            <a:ahLst/>
            <a:cxnLst/>
            <a:rect r="r" b="b" t="t" l="l"/>
            <a:pathLst>
              <a:path h="1120520" w="1120520">
                <a:moveTo>
                  <a:pt x="0" y="0"/>
                </a:moveTo>
                <a:lnTo>
                  <a:pt x="1120520" y="0"/>
                </a:lnTo>
                <a:lnTo>
                  <a:pt x="1120520" y="1120520"/>
                </a:lnTo>
                <a:lnTo>
                  <a:pt x="0" y="11205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6670757" y="394127"/>
            <a:ext cx="1177087" cy="1166386"/>
          </a:xfrm>
          <a:custGeom>
            <a:avLst/>
            <a:gdLst/>
            <a:ahLst/>
            <a:cxnLst/>
            <a:rect r="r" b="b" t="t" l="l"/>
            <a:pathLst>
              <a:path h="1166386" w="1177087">
                <a:moveTo>
                  <a:pt x="0" y="0"/>
                </a:moveTo>
                <a:lnTo>
                  <a:pt x="1177086" y="0"/>
                </a:lnTo>
                <a:lnTo>
                  <a:pt x="1177086" y="1166385"/>
                </a:lnTo>
                <a:lnTo>
                  <a:pt x="0" y="11663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4" id="14"/>
          <p:cNvGrpSpPr/>
          <p:nvPr/>
        </p:nvGrpSpPr>
        <p:grpSpPr>
          <a:xfrm rot="0">
            <a:off x="672133" y="3761026"/>
            <a:ext cx="16943733" cy="3762890"/>
            <a:chOff x="0" y="0"/>
            <a:chExt cx="22591644" cy="5017187"/>
          </a:xfrm>
        </p:grpSpPr>
        <p:sp>
          <p:nvSpPr>
            <p:cNvPr name="Freeform 15" id="15"/>
            <p:cNvSpPr/>
            <p:nvPr/>
          </p:nvSpPr>
          <p:spPr>
            <a:xfrm flipH="false" flipV="false" rot="0">
              <a:off x="0" y="0"/>
              <a:ext cx="15176131" cy="5017187"/>
            </a:xfrm>
            <a:custGeom>
              <a:avLst/>
              <a:gdLst/>
              <a:ahLst/>
              <a:cxnLst/>
              <a:rect r="r" b="b" t="t" l="l"/>
              <a:pathLst>
                <a:path h="5017187" w="15176131">
                  <a:moveTo>
                    <a:pt x="0" y="0"/>
                  </a:moveTo>
                  <a:lnTo>
                    <a:pt x="15176131" y="0"/>
                  </a:lnTo>
                  <a:lnTo>
                    <a:pt x="15176131" y="5017187"/>
                  </a:lnTo>
                  <a:lnTo>
                    <a:pt x="0" y="5017187"/>
                  </a:lnTo>
                  <a:lnTo>
                    <a:pt x="0" y="0"/>
                  </a:lnTo>
                  <a:close/>
                </a:path>
              </a:pathLst>
            </a:custGeom>
            <a:blipFill>
              <a:blip r:embed="rId10"/>
              <a:stretch>
                <a:fillRect l="0" t="-6564" r="0" b="0"/>
              </a:stretch>
            </a:blipFill>
          </p:spPr>
        </p:sp>
        <p:sp>
          <p:nvSpPr>
            <p:cNvPr name="Freeform 16" id="16"/>
            <p:cNvSpPr/>
            <p:nvPr/>
          </p:nvSpPr>
          <p:spPr>
            <a:xfrm flipH="false" flipV="false" rot="0">
              <a:off x="15176131" y="0"/>
              <a:ext cx="7415513" cy="5017187"/>
            </a:xfrm>
            <a:custGeom>
              <a:avLst/>
              <a:gdLst/>
              <a:ahLst/>
              <a:cxnLst/>
              <a:rect r="r" b="b" t="t" l="l"/>
              <a:pathLst>
                <a:path h="5017187" w="7415513">
                  <a:moveTo>
                    <a:pt x="0" y="0"/>
                  </a:moveTo>
                  <a:lnTo>
                    <a:pt x="7415513" y="0"/>
                  </a:lnTo>
                  <a:lnTo>
                    <a:pt x="7415513" y="5017187"/>
                  </a:lnTo>
                  <a:lnTo>
                    <a:pt x="0" y="5017187"/>
                  </a:lnTo>
                  <a:lnTo>
                    <a:pt x="0" y="0"/>
                  </a:lnTo>
                  <a:close/>
                </a:path>
              </a:pathLst>
            </a:custGeom>
            <a:blipFill>
              <a:blip r:embed="rId11"/>
              <a:stretch>
                <a:fillRect l="0" t="0" r="0" b="0"/>
              </a:stretch>
            </a:blipFill>
          </p:spPr>
        </p:sp>
      </p:grpSp>
      <p:sp>
        <p:nvSpPr>
          <p:cNvPr name="TextBox 17" id="17"/>
          <p:cNvSpPr txBox="true"/>
          <p:nvPr/>
        </p:nvSpPr>
        <p:spPr>
          <a:xfrm rot="0">
            <a:off x="7437774" y="394127"/>
            <a:ext cx="3335298" cy="728092"/>
          </a:xfrm>
          <a:prstGeom prst="rect">
            <a:avLst/>
          </a:prstGeom>
        </p:spPr>
        <p:txBody>
          <a:bodyPr anchor="t" rtlCol="false" tIns="0" lIns="0" bIns="0" rIns="0">
            <a:spAutoFit/>
          </a:bodyPr>
          <a:lstStyle/>
          <a:p>
            <a:pPr>
              <a:lnSpc>
                <a:spcPts val="4752"/>
              </a:lnSpc>
            </a:pPr>
            <a:r>
              <a:rPr lang="en-US" sz="4800">
                <a:solidFill>
                  <a:srgbClr val="227C9D"/>
                </a:solidFill>
                <a:latin typeface="Kollektif Bold"/>
              </a:rPr>
              <a:t>Goal Seek</a:t>
            </a:r>
          </a:p>
        </p:txBody>
      </p:sp>
      <p:sp>
        <p:nvSpPr>
          <p:cNvPr name="TextBox 18" id="18"/>
          <p:cNvSpPr txBox="true"/>
          <p:nvPr/>
        </p:nvSpPr>
        <p:spPr>
          <a:xfrm rot="0">
            <a:off x="2503907" y="1000125"/>
            <a:ext cx="13280187" cy="2282571"/>
          </a:xfrm>
          <a:prstGeom prst="rect">
            <a:avLst/>
          </a:prstGeom>
        </p:spPr>
        <p:txBody>
          <a:bodyPr anchor="t" rtlCol="false" tIns="0" lIns="0" bIns="0" rIns="0">
            <a:spAutoFit/>
          </a:bodyPr>
          <a:lstStyle/>
          <a:p>
            <a:pPr>
              <a:lnSpc>
                <a:spcPts val="3612"/>
              </a:lnSpc>
            </a:pPr>
          </a:p>
          <a:p>
            <a:pPr algn="ctr">
              <a:lnSpc>
                <a:spcPts val="3612"/>
              </a:lnSpc>
            </a:pPr>
            <a:r>
              <a:rPr lang="en-US" sz="2800">
                <a:solidFill>
                  <a:srgbClr val="000000"/>
                </a:solidFill>
                <a:latin typeface="DM Sans"/>
              </a:rPr>
              <a:t>Goal Seek function helps users determine the input value required to reach a certain objective or outcome. Until the intended result is achieved, the input is adjusted repeatedly. </a:t>
            </a:r>
          </a:p>
          <a:p>
            <a:pPr>
              <a:lnSpc>
                <a:spcPts val="3612"/>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284585" y="8865137"/>
            <a:ext cx="1120520" cy="1120520"/>
          </a:xfrm>
          <a:custGeom>
            <a:avLst/>
            <a:gdLst/>
            <a:ahLst/>
            <a:cxnLst/>
            <a:rect r="r" b="b" t="t" l="l"/>
            <a:pathLst>
              <a:path h="1120520" w="1120520">
                <a:moveTo>
                  <a:pt x="0" y="0"/>
                </a:moveTo>
                <a:lnTo>
                  <a:pt x="1120520" y="0"/>
                </a:lnTo>
                <a:lnTo>
                  <a:pt x="1120520" y="1120520"/>
                </a:lnTo>
                <a:lnTo>
                  <a:pt x="0" y="11205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6670757" y="394127"/>
            <a:ext cx="1177087" cy="1166386"/>
          </a:xfrm>
          <a:custGeom>
            <a:avLst/>
            <a:gdLst/>
            <a:ahLst/>
            <a:cxnLst/>
            <a:rect r="r" b="b" t="t" l="l"/>
            <a:pathLst>
              <a:path h="1166386" w="1177087">
                <a:moveTo>
                  <a:pt x="0" y="0"/>
                </a:moveTo>
                <a:lnTo>
                  <a:pt x="1177086" y="0"/>
                </a:lnTo>
                <a:lnTo>
                  <a:pt x="1177086" y="1166385"/>
                </a:lnTo>
                <a:lnTo>
                  <a:pt x="0" y="11663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7476351" y="1323441"/>
            <a:ext cx="3335298" cy="728092"/>
          </a:xfrm>
          <a:prstGeom prst="rect">
            <a:avLst/>
          </a:prstGeom>
        </p:spPr>
        <p:txBody>
          <a:bodyPr anchor="t" rtlCol="false" tIns="0" lIns="0" bIns="0" rIns="0">
            <a:spAutoFit/>
          </a:bodyPr>
          <a:lstStyle/>
          <a:p>
            <a:pPr>
              <a:lnSpc>
                <a:spcPts val="4752"/>
              </a:lnSpc>
            </a:pPr>
            <a:r>
              <a:rPr lang="en-US" sz="4800">
                <a:solidFill>
                  <a:srgbClr val="227C9D"/>
                </a:solidFill>
                <a:latin typeface="Kollektif Bold"/>
              </a:rPr>
              <a:t>Goal Seek</a:t>
            </a:r>
          </a:p>
        </p:txBody>
      </p:sp>
      <p:sp>
        <p:nvSpPr>
          <p:cNvPr name="TextBox 15" id="15"/>
          <p:cNvSpPr txBox="true"/>
          <p:nvPr/>
        </p:nvSpPr>
        <p:spPr>
          <a:xfrm rot="0">
            <a:off x="3784200" y="2844927"/>
            <a:ext cx="10719600" cy="4568571"/>
          </a:xfrm>
          <a:prstGeom prst="rect">
            <a:avLst/>
          </a:prstGeom>
        </p:spPr>
        <p:txBody>
          <a:bodyPr anchor="t" rtlCol="false" tIns="0" lIns="0" bIns="0" rIns="0">
            <a:spAutoFit/>
          </a:bodyPr>
          <a:lstStyle/>
          <a:p>
            <a:pPr marL="604521" indent="-302261" lvl="1">
              <a:lnSpc>
                <a:spcPts val="3612"/>
              </a:lnSpc>
              <a:buFont typeface="Arial"/>
              <a:buChar char="•"/>
            </a:pPr>
            <a:r>
              <a:rPr lang="en-US" sz="2800">
                <a:solidFill>
                  <a:srgbClr val="545454"/>
                </a:solidFill>
                <a:latin typeface="DM Sans"/>
              </a:rPr>
              <a:t>In this goal seek, the objective is to seek goal of 80% for the year 2024, more than the total of previous year's Spotify streams, playlists, and charts for the year 2024.</a:t>
            </a:r>
          </a:p>
          <a:p>
            <a:pPr>
              <a:lnSpc>
                <a:spcPts val="3612"/>
              </a:lnSpc>
            </a:pPr>
          </a:p>
          <a:p>
            <a:pPr marL="604521" indent="-302261" lvl="1">
              <a:lnSpc>
                <a:spcPts val="3612"/>
              </a:lnSpc>
              <a:buFont typeface="Arial"/>
              <a:buChar char="•"/>
            </a:pPr>
            <a:r>
              <a:rPr lang="en-US" sz="2800">
                <a:solidFill>
                  <a:srgbClr val="545454"/>
                </a:solidFill>
                <a:latin typeface="DM Sans"/>
              </a:rPr>
              <a:t>We have set up the targets, and through the Excel’s goal seek functionality, we will set the cell, add the target value in the “to Value” cell, and mention the changing cells.</a:t>
            </a:r>
          </a:p>
          <a:p>
            <a:pPr>
              <a:lnSpc>
                <a:spcPts val="3612"/>
              </a:lnSpc>
            </a:pPr>
          </a:p>
          <a:p>
            <a:pPr marL="604521" indent="-302261" lvl="1">
              <a:lnSpc>
                <a:spcPts val="3612"/>
              </a:lnSpc>
              <a:buFont typeface="Arial"/>
              <a:buChar char="•"/>
            </a:pPr>
            <a:r>
              <a:rPr lang="en-US" sz="2800">
                <a:solidFill>
                  <a:srgbClr val="545454"/>
                </a:solidFill>
                <a:latin typeface="DM Sans"/>
              </a:rPr>
              <a:t>This could forecast the target value by changing the values in the selected cells.</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284585" y="8865137"/>
            <a:ext cx="1120520" cy="1120520"/>
          </a:xfrm>
          <a:custGeom>
            <a:avLst/>
            <a:gdLst/>
            <a:ahLst/>
            <a:cxnLst/>
            <a:rect r="r" b="b" t="t" l="l"/>
            <a:pathLst>
              <a:path h="1120520" w="1120520">
                <a:moveTo>
                  <a:pt x="0" y="0"/>
                </a:moveTo>
                <a:lnTo>
                  <a:pt x="1120520" y="0"/>
                </a:lnTo>
                <a:lnTo>
                  <a:pt x="1120520" y="1120520"/>
                </a:lnTo>
                <a:lnTo>
                  <a:pt x="0" y="11205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6670757" y="394127"/>
            <a:ext cx="1177087" cy="1166386"/>
          </a:xfrm>
          <a:custGeom>
            <a:avLst/>
            <a:gdLst/>
            <a:ahLst/>
            <a:cxnLst/>
            <a:rect r="r" b="b" t="t" l="l"/>
            <a:pathLst>
              <a:path h="1166386" w="1177087">
                <a:moveTo>
                  <a:pt x="0" y="0"/>
                </a:moveTo>
                <a:lnTo>
                  <a:pt x="1177086" y="0"/>
                </a:lnTo>
                <a:lnTo>
                  <a:pt x="1177086" y="1166385"/>
                </a:lnTo>
                <a:lnTo>
                  <a:pt x="0" y="11663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4" id="14"/>
          <p:cNvGrpSpPr/>
          <p:nvPr/>
        </p:nvGrpSpPr>
        <p:grpSpPr>
          <a:xfrm rot="0">
            <a:off x="1028700" y="2982181"/>
            <a:ext cx="16146751" cy="6818024"/>
            <a:chOff x="0" y="0"/>
            <a:chExt cx="21529002" cy="9090699"/>
          </a:xfrm>
        </p:grpSpPr>
        <p:sp>
          <p:nvSpPr>
            <p:cNvPr name="Freeform 15" id="15"/>
            <p:cNvSpPr/>
            <p:nvPr/>
          </p:nvSpPr>
          <p:spPr>
            <a:xfrm flipH="false" flipV="false" rot="0">
              <a:off x="0" y="0"/>
              <a:ext cx="6381267" cy="6090609"/>
            </a:xfrm>
            <a:custGeom>
              <a:avLst/>
              <a:gdLst/>
              <a:ahLst/>
              <a:cxnLst/>
              <a:rect r="r" b="b" t="t" l="l"/>
              <a:pathLst>
                <a:path h="6090609" w="6381267">
                  <a:moveTo>
                    <a:pt x="0" y="0"/>
                  </a:moveTo>
                  <a:lnTo>
                    <a:pt x="6381267" y="0"/>
                  </a:lnTo>
                  <a:lnTo>
                    <a:pt x="6381267" y="6090609"/>
                  </a:lnTo>
                  <a:lnTo>
                    <a:pt x="0" y="6090609"/>
                  </a:lnTo>
                  <a:lnTo>
                    <a:pt x="0" y="0"/>
                  </a:lnTo>
                  <a:close/>
                </a:path>
              </a:pathLst>
            </a:custGeom>
            <a:blipFill>
              <a:blip r:embed="rId10"/>
              <a:stretch>
                <a:fillRect l="0" t="0" r="0" b="0"/>
              </a:stretch>
            </a:blipFill>
          </p:spPr>
        </p:sp>
        <p:sp>
          <p:nvSpPr>
            <p:cNvPr name="Freeform 16" id="16"/>
            <p:cNvSpPr/>
            <p:nvPr/>
          </p:nvSpPr>
          <p:spPr>
            <a:xfrm flipH="false" flipV="false" rot="0">
              <a:off x="6381267" y="57591"/>
              <a:ext cx="15147735" cy="6033018"/>
            </a:xfrm>
            <a:custGeom>
              <a:avLst/>
              <a:gdLst/>
              <a:ahLst/>
              <a:cxnLst/>
              <a:rect r="r" b="b" t="t" l="l"/>
              <a:pathLst>
                <a:path h="6033018" w="15147735">
                  <a:moveTo>
                    <a:pt x="0" y="0"/>
                  </a:moveTo>
                  <a:lnTo>
                    <a:pt x="15147735" y="0"/>
                  </a:lnTo>
                  <a:lnTo>
                    <a:pt x="15147735" y="6033018"/>
                  </a:lnTo>
                  <a:lnTo>
                    <a:pt x="0" y="6033018"/>
                  </a:lnTo>
                  <a:lnTo>
                    <a:pt x="0" y="0"/>
                  </a:lnTo>
                  <a:close/>
                </a:path>
              </a:pathLst>
            </a:custGeom>
            <a:blipFill>
              <a:blip r:embed="rId11"/>
              <a:stretch>
                <a:fillRect l="0" t="0" r="0" b="0"/>
              </a:stretch>
            </a:blipFill>
          </p:spPr>
        </p:sp>
        <p:sp>
          <p:nvSpPr>
            <p:cNvPr name="Freeform 17" id="17"/>
            <p:cNvSpPr/>
            <p:nvPr/>
          </p:nvSpPr>
          <p:spPr>
            <a:xfrm flipH="false" flipV="false" rot="0">
              <a:off x="2755802" y="6090609"/>
              <a:ext cx="16129196" cy="3000090"/>
            </a:xfrm>
            <a:custGeom>
              <a:avLst/>
              <a:gdLst/>
              <a:ahLst/>
              <a:cxnLst/>
              <a:rect r="r" b="b" t="t" l="l"/>
              <a:pathLst>
                <a:path h="3000090" w="16129196">
                  <a:moveTo>
                    <a:pt x="0" y="0"/>
                  </a:moveTo>
                  <a:lnTo>
                    <a:pt x="16129196" y="0"/>
                  </a:lnTo>
                  <a:lnTo>
                    <a:pt x="16129196" y="3000090"/>
                  </a:lnTo>
                  <a:lnTo>
                    <a:pt x="0" y="3000090"/>
                  </a:lnTo>
                  <a:lnTo>
                    <a:pt x="0" y="0"/>
                  </a:lnTo>
                  <a:close/>
                </a:path>
              </a:pathLst>
            </a:custGeom>
            <a:blipFill>
              <a:blip r:embed="rId12"/>
              <a:stretch>
                <a:fillRect l="0" t="0" r="0" b="0"/>
              </a:stretch>
            </a:blipFill>
          </p:spPr>
        </p:sp>
      </p:grpSp>
      <p:sp>
        <p:nvSpPr>
          <p:cNvPr name="TextBox 18" id="18"/>
          <p:cNvSpPr txBox="true"/>
          <p:nvPr/>
        </p:nvSpPr>
        <p:spPr>
          <a:xfrm rot="0">
            <a:off x="6460494" y="249228"/>
            <a:ext cx="5367012" cy="728092"/>
          </a:xfrm>
          <a:prstGeom prst="rect">
            <a:avLst/>
          </a:prstGeom>
        </p:spPr>
        <p:txBody>
          <a:bodyPr anchor="t" rtlCol="false" tIns="0" lIns="0" bIns="0" rIns="0">
            <a:spAutoFit/>
          </a:bodyPr>
          <a:lstStyle/>
          <a:p>
            <a:pPr>
              <a:lnSpc>
                <a:spcPts val="4752"/>
              </a:lnSpc>
            </a:pPr>
            <a:r>
              <a:rPr lang="en-US" sz="4800">
                <a:solidFill>
                  <a:srgbClr val="227C9D"/>
                </a:solidFill>
                <a:latin typeface="Kollektif Bold"/>
              </a:rPr>
              <a:t>Scenario Manager</a:t>
            </a:r>
          </a:p>
        </p:txBody>
      </p:sp>
      <p:sp>
        <p:nvSpPr>
          <p:cNvPr name="TextBox 19" id="19"/>
          <p:cNvSpPr txBox="true"/>
          <p:nvPr/>
        </p:nvSpPr>
        <p:spPr>
          <a:xfrm rot="0">
            <a:off x="2503907" y="860967"/>
            <a:ext cx="13280187" cy="1825371"/>
          </a:xfrm>
          <a:prstGeom prst="rect">
            <a:avLst/>
          </a:prstGeom>
        </p:spPr>
        <p:txBody>
          <a:bodyPr anchor="t" rtlCol="false" tIns="0" lIns="0" bIns="0" rIns="0">
            <a:spAutoFit/>
          </a:bodyPr>
          <a:lstStyle/>
          <a:p>
            <a:pPr>
              <a:lnSpc>
                <a:spcPts val="3612"/>
              </a:lnSpc>
            </a:pPr>
          </a:p>
          <a:p>
            <a:pPr algn="ctr">
              <a:lnSpc>
                <a:spcPts val="3612"/>
              </a:lnSpc>
            </a:pPr>
            <a:r>
              <a:rPr lang="en-US" sz="2800">
                <a:solidFill>
                  <a:srgbClr val="000000"/>
                </a:solidFill>
                <a:latin typeface="DM Sans"/>
              </a:rPr>
              <a:t>Scenario Manager function lets users generate and evaluate many scenarios by altering different input variables. It aids in determining how different input combinations affect the result in the end.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flipV="true">
            <a:off x="3160461" y="5241779"/>
            <a:ext cx="1198289" cy="630733"/>
          </a:xfrm>
          <a:prstGeom prst="line">
            <a:avLst/>
          </a:prstGeom>
          <a:ln cap="flat" w="38100">
            <a:solidFill>
              <a:srgbClr val="A6A6A6"/>
            </a:solidFill>
            <a:prstDash val="solid"/>
            <a:headEnd type="none" len="sm" w="sm"/>
            <a:tailEnd type="none" len="sm" w="sm"/>
          </a:ln>
        </p:spPr>
      </p:sp>
      <p:sp>
        <p:nvSpPr>
          <p:cNvPr name="AutoShape 3" id="3"/>
          <p:cNvSpPr/>
          <p:nvPr/>
        </p:nvSpPr>
        <p:spPr>
          <a:xfrm flipV="true">
            <a:off x="8323826" y="5241779"/>
            <a:ext cx="1116890" cy="965328"/>
          </a:xfrm>
          <a:prstGeom prst="line">
            <a:avLst/>
          </a:prstGeom>
          <a:ln cap="flat" w="38100">
            <a:solidFill>
              <a:srgbClr val="A6A6A6"/>
            </a:solidFill>
            <a:prstDash val="solid"/>
            <a:headEnd type="none" len="sm" w="sm"/>
            <a:tailEnd type="none" len="sm" w="sm"/>
          </a:ln>
        </p:spPr>
      </p:sp>
      <p:sp>
        <p:nvSpPr>
          <p:cNvPr name="AutoShape 4" id="4"/>
          <p:cNvSpPr/>
          <p:nvPr/>
        </p:nvSpPr>
        <p:spPr>
          <a:xfrm flipV="true">
            <a:off x="13386742" y="5241779"/>
            <a:ext cx="1153653" cy="962528"/>
          </a:xfrm>
          <a:prstGeom prst="line">
            <a:avLst/>
          </a:prstGeom>
          <a:ln cap="flat" w="38100">
            <a:solidFill>
              <a:srgbClr val="A6A6A6"/>
            </a:solidFill>
            <a:prstDash val="solid"/>
            <a:headEnd type="none" len="sm" w="sm"/>
            <a:tailEnd type="none" len="sm" w="sm"/>
          </a:ln>
        </p:spPr>
      </p:sp>
      <p:sp>
        <p:nvSpPr>
          <p:cNvPr name="AutoShape 5" id="5"/>
          <p:cNvSpPr/>
          <p:nvPr/>
        </p:nvSpPr>
        <p:spPr>
          <a:xfrm flipH="true" flipV="true">
            <a:off x="5783157" y="5241779"/>
            <a:ext cx="1116262" cy="965328"/>
          </a:xfrm>
          <a:prstGeom prst="line">
            <a:avLst/>
          </a:prstGeom>
          <a:ln cap="flat" w="38100">
            <a:solidFill>
              <a:srgbClr val="A6A6A6"/>
            </a:solidFill>
            <a:prstDash val="solid"/>
            <a:headEnd type="none" len="sm" w="sm"/>
            <a:tailEnd type="none" len="sm" w="sm"/>
          </a:ln>
        </p:spPr>
      </p:sp>
      <p:sp>
        <p:nvSpPr>
          <p:cNvPr name="AutoShape 6" id="6"/>
          <p:cNvSpPr/>
          <p:nvPr/>
        </p:nvSpPr>
        <p:spPr>
          <a:xfrm flipH="true" flipV="true">
            <a:off x="10865123" y="5241779"/>
            <a:ext cx="1097212" cy="962528"/>
          </a:xfrm>
          <a:prstGeom prst="line">
            <a:avLst/>
          </a:prstGeom>
          <a:ln cap="flat" w="38100">
            <a:solidFill>
              <a:srgbClr val="A6A6A6"/>
            </a:solidFill>
            <a:prstDash val="solid"/>
            <a:headEnd type="none" len="sm" w="sm"/>
            <a:tailEnd type="none" len="sm" w="sm"/>
          </a:ln>
        </p:spPr>
      </p:sp>
      <p:grpSp>
        <p:nvGrpSpPr>
          <p:cNvPr name="Group 7" id="7"/>
          <p:cNvGrpSpPr/>
          <p:nvPr/>
        </p:nvGrpSpPr>
        <p:grpSpPr>
          <a:xfrm rot="0">
            <a:off x="1817900" y="5492103"/>
            <a:ext cx="1424407" cy="142440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9" id="9"/>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0" id="10"/>
          <p:cNvGrpSpPr/>
          <p:nvPr/>
        </p:nvGrpSpPr>
        <p:grpSpPr>
          <a:xfrm rot="0">
            <a:off x="4358750" y="4529575"/>
            <a:ext cx="1424407" cy="142440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name="TextBox 12" id="12"/>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3" id="13"/>
          <p:cNvGrpSpPr/>
          <p:nvPr/>
        </p:nvGrpSpPr>
        <p:grpSpPr>
          <a:xfrm rot="0">
            <a:off x="6899419" y="5494903"/>
            <a:ext cx="1424407" cy="142440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77"/>
            </a:solidFill>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6" id="16"/>
          <p:cNvGrpSpPr/>
          <p:nvPr/>
        </p:nvGrpSpPr>
        <p:grpSpPr>
          <a:xfrm rot="0">
            <a:off x="9440716" y="4529575"/>
            <a:ext cx="1424407" cy="142440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7C9D"/>
            </a:solidFill>
          </p:spPr>
        </p:sp>
        <p:sp>
          <p:nvSpPr>
            <p:cNvPr name="TextBox 18" id="18"/>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9" id="19"/>
          <p:cNvGrpSpPr/>
          <p:nvPr/>
        </p:nvGrpSpPr>
        <p:grpSpPr>
          <a:xfrm rot="0">
            <a:off x="11962335" y="5492103"/>
            <a:ext cx="1424407" cy="142440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21" id="21"/>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22" id="22"/>
          <p:cNvGrpSpPr/>
          <p:nvPr/>
        </p:nvGrpSpPr>
        <p:grpSpPr>
          <a:xfrm rot="0">
            <a:off x="14540395" y="4529575"/>
            <a:ext cx="1424407" cy="142440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name="TextBox 24" id="24"/>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25" id="25"/>
          <p:cNvGrpSpPr/>
          <p:nvPr/>
        </p:nvGrpSpPr>
        <p:grpSpPr>
          <a:xfrm rot="2700000">
            <a:off x="-2396474" y="-2921783"/>
            <a:ext cx="7415398" cy="3565095"/>
            <a:chOff x="0" y="0"/>
            <a:chExt cx="660400" cy="317500"/>
          </a:xfrm>
        </p:grpSpPr>
        <p:sp>
          <p:nvSpPr>
            <p:cNvPr name="Freeform 26" id="2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7" id="2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8" id="28"/>
          <p:cNvSpPr/>
          <p:nvPr/>
        </p:nvSpPr>
        <p:spPr>
          <a:xfrm>
            <a:off x="-2859087" y="-2102233"/>
            <a:ext cx="5185216" cy="5132702"/>
          </a:xfrm>
          <a:prstGeom prst="line">
            <a:avLst/>
          </a:prstGeom>
          <a:ln cap="flat" w="28575">
            <a:solidFill>
              <a:srgbClr val="8CA9AD"/>
            </a:solidFill>
            <a:prstDash val="solid"/>
            <a:headEnd type="none" len="sm" w="sm"/>
            <a:tailEnd type="none" len="sm" w="sm"/>
          </a:ln>
        </p:spPr>
      </p:sp>
      <p:sp>
        <p:nvSpPr>
          <p:cNvPr name="AutoShape 29" id="29"/>
          <p:cNvSpPr/>
          <p:nvPr/>
        </p:nvSpPr>
        <p:spPr>
          <a:xfrm>
            <a:off x="-3073034" y="-1789557"/>
            <a:ext cx="5038853" cy="5038853"/>
          </a:xfrm>
          <a:prstGeom prst="line">
            <a:avLst/>
          </a:prstGeom>
          <a:ln cap="flat" w="28575">
            <a:solidFill>
              <a:srgbClr val="8CA9AD"/>
            </a:solidFill>
            <a:prstDash val="solid"/>
            <a:headEnd type="none" len="sm" w="sm"/>
            <a:tailEnd type="none" len="sm" w="sm"/>
          </a:ln>
        </p:spPr>
      </p:sp>
      <p:sp>
        <p:nvSpPr>
          <p:cNvPr name="AutoShape 30" id="30"/>
          <p:cNvSpPr/>
          <p:nvPr/>
        </p:nvSpPr>
        <p:spPr>
          <a:xfrm>
            <a:off x="-3252636" y="-1431087"/>
            <a:ext cx="4867141" cy="4867141"/>
          </a:xfrm>
          <a:prstGeom prst="line">
            <a:avLst/>
          </a:prstGeom>
          <a:ln cap="flat" w="28575">
            <a:solidFill>
              <a:srgbClr val="8CA9AD"/>
            </a:solidFill>
            <a:prstDash val="solid"/>
            <a:headEnd type="none" len="sm" w="sm"/>
            <a:tailEnd type="none" len="sm" w="sm"/>
          </a:ln>
        </p:spPr>
      </p:sp>
      <p:sp>
        <p:nvSpPr>
          <p:cNvPr name="AutoShape 31" id="31"/>
          <p:cNvSpPr/>
          <p:nvPr/>
        </p:nvSpPr>
        <p:spPr>
          <a:xfrm>
            <a:off x="-3379290" y="-1044819"/>
            <a:ext cx="4690515" cy="4690515"/>
          </a:xfrm>
          <a:prstGeom prst="line">
            <a:avLst/>
          </a:prstGeom>
          <a:ln cap="flat" w="28575">
            <a:solidFill>
              <a:srgbClr val="8CA9AD"/>
            </a:solidFill>
            <a:prstDash val="solid"/>
            <a:headEnd type="none" len="sm" w="sm"/>
            <a:tailEnd type="none" len="sm" w="sm"/>
          </a:ln>
        </p:spPr>
      </p:sp>
      <p:sp>
        <p:nvSpPr>
          <p:cNvPr name="AutoShape 32" id="32"/>
          <p:cNvSpPr/>
          <p:nvPr/>
        </p:nvSpPr>
        <p:spPr>
          <a:xfrm>
            <a:off x="-3523144" y="-605142"/>
            <a:ext cx="4347674" cy="4347674"/>
          </a:xfrm>
          <a:prstGeom prst="line">
            <a:avLst/>
          </a:prstGeom>
          <a:ln cap="flat" w="28575">
            <a:solidFill>
              <a:srgbClr val="8CA9AD"/>
            </a:solidFill>
            <a:prstDash val="solid"/>
            <a:headEnd type="none" len="sm" w="sm"/>
            <a:tailEnd type="none" len="sm" w="sm"/>
          </a:ln>
        </p:spPr>
      </p:sp>
      <p:sp>
        <p:nvSpPr>
          <p:cNvPr name="AutoShape 33" id="33"/>
          <p:cNvSpPr/>
          <p:nvPr/>
        </p:nvSpPr>
        <p:spPr>
          <a:xfrm>
            <a:off x="-3643964" y="-161419"/>
            <a:ext cx="3963599" cy="3985594"/>
          </a:xfrm>
          <a:prstGeom prst="line">
            <a:avLst/>
          </a:prstGeom>
          <a:ln cap="flat" w="28575">
            <a:solidFill>
              <a:srgbClr val="8CA9AD"/>
            </a:solidFill>
            <a:prstDash val="solid"/>
            <a:headEnd type="none" len="sm" w="sm"/>
            <a:tailEnd type="none" len="sm" w="sm"/>
          </a:ln>
        </p:spPr>
      </p:sp>
      <p:sp>
        <p:nvSpPr>
          <p:cNvPr name="TextBox 34" id="34"/>
          <p:cNvSpPr txBox="true"/>
          <p:nvPr/>
        </p:nvSpPr>
        <p:spPr>
          <a:xfrm rot="0">
            <a:off x="5783157" y="442588"/>
            <a:ext cx="7600032" cy="844677"/>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PROJECT ROADMAP</a:t>
            </a:r>
          </a:p>
        </p:txBody>
      </p:sp>
      <p:sp>
        <p:nvSpPr>
          <p:cNvPr name="TextBox 35" id="35"/>
          <p:cNvSpPr txBox="true"/>
          <p:nvPr/>
        </p:nvSpPr>
        <p:spPr>
          <a:xfrm rot="0">
            <a:off x="1105199" y="7130944"/>
            <a:ext cx="2849808" cy="365760"/>
          </a:xfrm>
          <a:prstGeom prst="rect">
            <a:avLst/>
          </a:prstGeom>
        </p:spPr>
        <p:txBody>
          <a:bodyPr anchor="t" rtlCol="false" tIns="0" lIns="0" bIns="0" rIns="0">
            <a:spAutoFit/>
          </a:bodyPr>
          <a:lstStyle/>
          <a:p>
            <a:pPr algn="ctr">
              <a:lnSpc>
                <a:spcPts val="2940"/>
              </a:lnSpc>
            </a:pPr>
            <a:r>
              <a:rPr lang="en-US" sz="2100" spc="67">
                <a:solidFill>
                  <a:srgbClr val="545454"/>
                </a:solidFill>
                <a:latin typeface="DM Sans Bold"/>
              </a:rPr>
              <a:t>Project Introduction</a:t>
            </a:r>
          </a:p>
        </p:txBody>
      </p:sp>
      <p:sp>
        <p:nvSpPr>
          <p:cNvPr name="TextBox 36" id="36"/>
          <p:cNvSpPr txBox="true"/>
          <p:nvPr/>
        </p:nvSpPr>
        <p:spPr>
          <a:xfrm rot="0">
            <a:off x="1817900" y="5889664"/>
            <a:ext cx="1424407" cy="524510"/>
          </a:xfrm>
          <a:prstGeom prst="rect">
            <a:avLst/>
          </a:prstGeom>
        </p:spPr>
        <p:txBody>
          <a:bodyPr anchor="t" rtlCol="false" tIns="0" lIns="0" bIns="0" rIns="0">
            <a:spAutoFit/>
          </a:bodyPr>
          <a:lstStyle/>
          <a:p>
            <a:pPr algn="ctr">
              <a:lnSpc>
                <a:spcPts val="4479"/>
              </a:lnSpc>
            </a:pPr>
            <a:r>
              <a:rPr lang="en-US" sz="2799" spc="338">
                <a:solidFill>
                  <a:srgbClr val="FFFFFF"/>
                </a:solidFill>
                <a:latin typeface="DM Sans Bold"/>
              </a:rPr>
              <a:t>1</a:t>
            </a:r>
          </a:p>
        </p:txBody>
      </p:sp>
      <p:sp>
        <p:nvSpPr>
          <p:cNvPr name="TextBox 37" id="37"/>
          <p:cNvSpPr txBox="true"/>
          <p:nvPr/>
        </p:nvSpPr>
        <p:spPr>
          <a:xfrm rot="0">
            <a:off x="769660" y="7601479"/>
            <a:ext cx="3520886" cy="485775"/>
          </a:xfrm>
          <a:prstGeom prst="rect">
            <a:avLst/>
          </a:prstGeom>
        </p:spPr>
        <p:txBody>
          <a:bodyPr anchor="t" rtlCol="false" tIns="0" lIns="0" bIns="0" rIns="0">
            <a:spAutoFit/>
          </a:bodyPr>
          <a:lstStyle/>
          <a:p>
            <a:pPr algn="ctr">
              <a:lnSpc>
                <a:spcPts val="1919"/>
              </a:lnSpc>
            </a:pPr>
            <a:r>
              <a:rPr lang="en-US" sz="1599">
                <a:solidFill>
                  <a:srgbClr val="545454"/>
                </a:solidFill>
                <a:latin typeface="DM Sans"/>
              </a:rPr>
              <a:t>This gives brief overview of the project.</a:t>
            </a:r>
          </a:p>
        </p:txBody>
      </p:sp>
      <p:sp>
        <p:nvSpPr>
          <p:cNvPr name="TextBox 38" id="38"/>
          <p:cNvSpPr txBox="true"/>
          <p:nvPr/>
        </p:nvSpPr>
        <p:spPr>
          <a:xfrm rot="0">
            <a:off x="4367623" y="4927136"/>
            <a:ext cx="1424407" cy="524510"/>
          </a:xfrm>
          <a:prstGeom prst="rect">
            <a:avLst/>
          </a:prstGeom>
        </p:spPr>
        <p:txBody>
          <a:bodyPr anchor="t" rtlCol="false" tIns="0" lIns="0" bIns="0" rIns="0">
            <a:spAutoFit/>
          </a:bodyPr>
          <a:lstStyle/>
          <a:p>
            <a:pPr algn="ctr">
              <a:lnSpc>
                <a:spcPts val="4479"/>
              </a:lnSpc>
            </a:pPr>
            <a:r>
              <a:rPr lang="en-US" sz="2799" spc="338">
                <a:solidFill>
                  <a:srgbClr val="FFFFFF"/>
                </a:solidFill>
                <a:latin typeface="DM Sans Bold"/>
              </a:rPr>
              <a:t>2</a:t>
            </a:r>
          </a:p>
        </p:txBody>
      </p:sp>
      <p:sp>
        <p:nvSpPr>
          <p:cNvPr name="TextBox 39" id="39"/>
          <p:cNvSpPr txBox="true"/>
          <p:nvPr/>
        </p:nvSpPr>
        <p:spPr>
          <a:xfrm rot="0">
            <a:off x="6886962" y="5903985"/>
            <a:ext cx="1424407" cy="524510"/>
          </a:xfrm>
          <a:prstGeom prst="rect">
            <a:avLst/>
          </a:prstGeom>
        </p:spPr>
        <p:txBody>
          <a:bodyPr anchor="t" rtlCol="false" tIns="0" lIns="0" bIns="0" rIns="0">
            <a:spAutoFit/>
          </a:bodyPr>
          <a:lstStyle/>
          <a:p>
            <a:pPr algn="ctr">
              <a:lnSpc>
                <a:spcPts val="4479"/>
              </a:lnSpc>
            </a:pPr>
            <a:r>
              <a:rPr lang="en-US" sz="2799" spc="338">
                <a:solidFill>
                  <a:srgbClr val="FFFFFF"/>
                </a:solidFill>
                <a:latin typeface="DM Sans Bold"/>
              </a:rPr>
              <a:t>3</a:t>
            </a:r>
          </a:p>
        </p:txBody>
      </p:sp>
      <p:sp>
        <p:nvSpPr>
          <p:cNvPr name="TextBox 40" id="40"/>
          <p:cNvSpPr txBox="true"/>
          <p:nvPr/>
        </p:nvSpPr>
        <p:spPr>
          <a:xfrm rot="0">
            <a:off x="9453173" y="4912816"/>
            <a:ext cx="1424407" cy="524510"/>
          </a:xfrm>
          <a:prstGeom prst="rect">
            <a:avLst/>
          </a:prstGeom>
        </p:spPr>
        <p:txBody>
          <a:bodyPr anchor="t" rtlCol="false" tIns="0" lIns="0" bIns="0" rIns="0">
            <a:spAutoFit/>
          </a:bodyPr>
          <a:lstStyle/>
          <a:p>
            <a:pPr algn="ctr">
              <a:lnSpc>
                <a:spcPts val="4479"/>
              </a:lnSpc>
            </a:pPr>
            <a:r>
              <a:rPr lang="en-US" sz="2799" spc="338">
                <a:solidFill>
                  <a:srgbClr val="FFFFFF"/>
                </a:solidFill>
                <a:latin typeface="DM Sans Bold"/>
              </a:rPr>
              <a:t>4</a:t>
            </a:r>
          </a:p>
        </p:txBody>
      </p:sp>
      <p:sp>
        <p:nvSpPr>
          <p:cNvPr name="TextBox 41" id="41"/>
          <p:cNvSpPr txBox="true"/>
          <p:nvPr/>
        </p:nvSpPr>
        <p:spPr>
          <a:xfrm rot="0">
            <a:off x="11974898" y="5889664"/>
            <a:ext cx="1424407" cy="524510"/>
          </a:xfrm>
          <a:prstGeom prst="rect">
            <a:avLst/>
          </a:prstGeom>
        </p:spPr>
        <p:txBody>
          <a:bodyPr anchor="t" rtlCol="false" tIns="0" lIns="0" bIns="0" rIns="0">
            <a:spAutoFit/>
          </a:bodyPr>
          <a:lstStyle/>
          <a:p>
            <a:pPr algn="ctr">
              <a:lnSpc>
                <a:spcPts val="4479"/>
              </a:lnSpc>
            </a:pPr>
            <a:r>
              <a:rPr lang="en-US" sz="2799" spc="338">
                <a:solidFill>
                  <a:srgbClr val="FFFFFF"/>
                </a:solidFill>
                <a:latin typeface="DM Sans Bold"/>
              </a:rPr>
              <a:t>5</a:t>
            </a:r>
          </a:p>
        </p:txBody>
      </p:sp>
      <p:sp>
        <p:nvSpPr>
          <p:cNvPr name="TextBox 42" id="42"/>
          <p:cNvSpPr txBox="true"/>
          <p:nvPr/>
        </p:nvSpPr>
        <p:spPr>
          <a:xfrm rot="0">
            <a:off x="14540395" y="4927136"/>
            <a:ext cx="1424407" cy="524510"/>
          </a:xfrm>
          <a:prstGeom prst="rect">
            <a:avLst/>
          </a:prstGeom>
        </p:spPr>
        <p:txBody>
          <a:bodyPr anchor="t" rtlCol="false" tIns="0" lIns="0" bIns="0" rIns="0">
            <a:spAutoFit/>
          </a:bodyPr>
          <a:lstStyle/>
          <a:p>
            <a:pPr algn="ctr">
              <a:lnSpc>
                <a:spcPts val="4479"/>
              </a:lnSpc>
            </a:pPr>
            <a:r>
              <a:rPr lang="en-US" sz="2799" spc="338">
                <a:solidFill>
                  <a:srgbClr val="FFFFFF"/>
                </a:solidFill>
                <a:latin typeface="DM Sans Bold"/>
              </a:rPr>
              <a:t>6</a:t>
            </a:r>
          </a:p>
        </p:txBody>
      </p:sp>
      <p:sp>
        <p:nvSpPr>
          <p:cNvPr name="TextBox 43" id="43"/>
          <p:cNvSpPr txBox="true"/>
          <p:nvPr/>
        </p:nvSpPr>
        <p:spPr>
          <a:xfrm rot="0">
            <a:off x="3920905" y="2258815"/>
            <a:ext cx="2781604" cy="649224"/>
          </a:xfrm>
          <a:prstGeom prst="rect">
            <a:avLst/>
          </a:prstGeom>
        </p:spPr>
        <p:txBody>
          <a:bodyPr anchor="t" rtlCol="false" tIns="0" lIns="0" bIns="0" rIns="0">
            <a:spAutoFit/>
          </a:bodyPr>
          <a:lstStyle/>
          <a:p>
            <a:pPr algn="ctr">
              <a:lnSpc>
                <a:spcPts val="2583"/>
              </a:lnSpc>
            </a:pPr>
            <a:r>
              <a:rPr lang="en-US" sz="2100" spc="67">
                <a:solidFill>
                  <a:srgbClr val="545454"/>
                </a:solidFill>
                <a:latin typeface="DM Sans Bold"/>
              </a:rPr>
              <a:t>CRISP-DM Framework</a:t>
            </a:r>
          </a:p>
        </p:txBody>
      </p:sp>
      <p:sp>
        <p:nvSpPr>
          <p:cNvPr name="TextBox 44" id="44"/>
          <p:cNvSpPr txBox="true"/>
          <p:nvPr/>
        </p:nvSpPr>
        <p:spPr>
          <a:xfrm rot="0">
            <a:off x="3551264" y="3043675"/>
            <a:ext cx="3520886" cy="962025"/>
          </a:xfrm>
          <a:prstGeom prst="rect">
            <a:avLst/>
          </a:prstGeom>
        </p:spPr>
        <p:txBody>
          <a:bodyPr anchor="t" rtlCol="false" tIns="0" lIns="0" bIns="0" rIns="0">
            <a:spAutoFit/>
          </a:bodyPr>
          <a:lstStyle/>
          <a:p>
            <a:pPr algn="ctr">
              <a:lnSpc>
                <a:spcPts val="1919"/>
              </a:lnSpc>
            </a:pPr>
            <a:r>
              <a:rPr lang="en-US" sz="1599">
                <a:solidFill>
                  <a:srgbClr val="545454"/>
                </a:solidFill>
                <a:latin typeface="DM Sans"/>
              </a:rPr>
              <a:t>This explains the project framework that helps to collect, understand, organize, manipulate, visualize, and model the Spotify data</a:t>
            </a:r>
          </a:p>
        </p:txBody>
      </p:sp>
      <p:sp>
        <p:nvSpPr>
          <p:cNvPr name="TextBox 45" id="45"/>
          <p:cNvSpPr txBox="true"/>
          <p:nvPr/>
        </p:nvSpPr>
        <p:spPr>
          <a:xfrm rot="0">
            <a:off x="6153782" y="7207144"/>
            <a:ext cx="2553539" cy="588645"/>
          </a:xfrm>
          <a:prstGeom prst="rect">
            <a:avLst/>
          </a:prstGeom>
        </p:spPr>
        <p:txBody>
          <a:bodyPr anchor="t" rtlCol="false" tIns="0" lIns="0" bIns="0" rIns="0">
            <a:spAutoFit/>
          </a:bodyPr>
          <a:lstStyle/>
          <a:p>
            <a:pPr algn="ctr">
              <a:lnSpc>
                <a:spcPts val="2310"/>
              </a:lnSpc>
            </a:pPr>
            <a:r>
              <a:rPr lang="en-US" sz="2100" spc="67">
                <a:solidFill>
                  <a:srgbClr val="545454"/>
                </a:solidFill>
                <a:latin typeface="DM Sans Bold"/>
              </a:rPr>
              <a:t>Business &amp; data understanding</a:t>
            </a:r>
          </a:p>
        </p:txBody>
      </p:sp>
      <p:sp>
        <p:nvSpPr>
          <p:cNvPr name="TextBox 46" id="46"/>
          <p:cNvSpPr txBox="true"/>
          <p:nvPr/>
        </p:nvSpPr>
        <p:spPr>
          <a:xfrm rot="0">
            <a:off x="5707285" y="7881514"/>
            <a:ext cx="3520886" cy="962025"/>
          </a:xfrm>
          <a:prstGeom prst="rect">
            <a:avLst/>
          </a:prstGeom>
        </p:spPr>
        <p:txBody>
          <a:bodyPr anchor="t" rtlCol="false" tIns="0" lIns="0" bIns="0" rIns="0">
            <a:spAutoFit/>
          </a:bodyPr>
          <a:lstStyle/>
          <a:p>
            <a:pPr algn="ctr">
              <a:lnSpc>
                <a:spcPts val="1919"/>
              </a:lnSpc>
            </a:pPr>
            <a:r>
              <a:rPr lang="en-US" sz="1599">
                <a:solidFill>
                  <a:srgbClr val="545454"/>
                </a:solidFill>
                <a:latin typeface="DM Sans"/>
              </a:rPr>
              <a:t>This provides the insights about the business and its relevant data which are helpful for proceeding with the data analysis and modeling</a:t>
            </a:r>
          </a:p>
        </p:txBody>
      </p:sp>
      <p:sp>
        <p:nvSpPr>
          <p:cNvPr name="TextBox 47" id="47"/>
          <p:cNvSpPr txBox="true"/>
          <p:nvPr/>
        </p:nvSpPr>
        <p:spPr>
          <a:xfrm rot="0">
            <a:off x="8750036" y="2582665"/>
            <a:ext cx="2830682" cy="325374"/>
          </a:xfrm>
          <a:prstGeom prst="rect">
            <a:avLst/>
          </a:prstGeom>
        </p:spPr>
        <p:txBody>
          <a:bodyPr anchor="t" rtlCol="false" tIns="0" lIns="0" bIns="0" rIns="0">
            <a:spAutoFit/>
          </a:bodyPr>
          <a:lstStyle/>
          <a:p>
            <a:pPr algn="ctr">
              <a:lnSpc>
                <a:spcPts val="2583"/>
              </a:lnSpc>
            </a:pPr>
            <a:r>
              <a:rPr lang="en-US" sz="2100" spc="67">
                <a:solidFill>
                  <a:srgbClr val="545454"/>
                </a:solidFill>
                <a:latin typeface="DM Sans Bold"/>
              </a:rPr>
              <a:t>Data preparation</a:t>
            </a:r>
          </a:p>
        </p:txBody>
      </p:sp>
      <p:sp>
        <p:nvSpPr>
          <p:cNvPr name="TextBox 48" id="48"/>
          <p:cNvSpPr txBox="true"/>
          <p:nvPr/>
        </p:nvSpPr>
        <p:spPr>
          <a:xfrm rot="0">
            <a:off x="8404934" y="3043675"/>
            <a:ext cx="3520886" cy="962025"/>
          </a:xfrm>
          <a:prstGeom prst="rect">
            <a:avLst/>
          </a:prstGeom>
        </p:spPr>
        <p:txBody>
          <a:bodyPr anchor="t" rtlCol="false" tIns="0" lIns="0" bIns="0" rIns="0">
            <a:spAutoFit/>
          </a:bodyPr>
          <a:lstStyle/>
          <a:p>
            <a:pPr algn="ctr">
              <a:lnSpc>
                <a:spcPts val="1919"/>
              </a:lnSpc>
            </a:pPr>
            <a:r>
              <a:rPr lang="en-US" sz="1599">
                <a:solidFill>
                  <a:srgbClr val="545454"/>
                </a:solidFill>
                <a:latin typeface="DM Sans"/>
              </a:rPr>
              <a:t>This explains the step-by-step procedure for collecting, and cleaning the dataset for further analysis</a:t>
            </a:r>
          </a:p>
        </p:txBody>
      </p:sp>
      <p:sp>
        <p:nvSpPr>
          <p:cNvPr name="TextBox 49" id="49"/>
          <p:cNvSpPr txBox="true"/>
          <p:nvPr/>
        </p:nvSpPr>
        <p:spPr>
          <a:xfrm rot="0">
            <a:off x="11653377" y="7149994"/>
            <a:ext cx="2042322" cy="365760"/>
          </a:xfrm>
          <a:prstGeom prst="rect">
            <a:avLst/>
          </a:prstGeom>
        </p:spPr>
        <p:txBody>
          <a:bodyPr anchor="t" rtlCol="false" tIns="0" lIns="0" bIns="0" rIns="0">
            <a:spAutoFit/>
          </a:bodyPr>
          <a:lstStyle/>
          <a:p>
            <a:pPr algn="ctr">
              <a:lnSpc>
                <a:spcPts val="2940"/>
              </a:lnSpc>
            </a:pPr>
            <a:r>
              <a:rPr lang="en-US" sz="2100" spc="67">
                <a:solidFill>
                  <a:srgbClr val="545454"/>
                </a:solidFill>
                <a:latin typeface="DM Sans Bold"/>
              </a:rPr>
              <a:t>Data modeling</a:t>
            </a:r>
          </a:p>
        </p:txBody>
      </p:sp>
      <p:sp>
        <p:nvSpPr>
          <p:cNvPr name="TextBox 50" id="50"/>
          <p:cNvSpPr txBox="true"/>
          <p:nvPr/>
        </p:nvSpPr>
        <p:spPr>
          <a:xfrm rot="0">
            <a:off x="10914096" y="7601479"/>
            <a:ext cx="3520886" cy="962025"/>
          </a:xfrm>
          <a:prstGeom prst="rect">
            <a:avLst/>
          </a:prstGeom>
        </p:spPr>
        <p:txBody>
          <a:bodyPr anchor="t" rtlCol="false" tIns="0" lIns="0" bIns="0" rIns="0">
            <a:spAutoFit/>
          </a:bodyPr>
          <a:lstStyle/>
          <a:p>
            <a:pPr algn="ctr">
              <a:lnSpc>
                <a:spcPts val="1919"/>
              </a:lnSpc>
            </a:pPr>
            <a:r>
              <a:rPr lang="en-US" sz="1599">
                <a:solidFill>
                  <a:srgbClr val="545454"/>
                </a:solidFill>
                <a:latin typeface="DM Sans"/>
              </a:rPr>
              <a:t>This includes the following processes</a:t>
            </a:r>
          </a:p>
          <a:p>
            <a:pPr marL="345439" indent="-172720" lvl="1">
              <a:lnSpc>
                <a:spcPts val="1919"/>
              </a:lnSpc>
              <a:buFont typeface="Arial"/>
              <a:buChar char="•"/>
            </a:pPr>
            <a:r>
              <a:rPr lang="en-US" sz="1599">
                <a:solidFill>
                  <a:srgbClr val="545454"/>
                </a:solidFill>
                <a:latin typeface="DM Sans"/>
              </a:rPr>
              <a:t>Data manipulation</a:t>
            </a:r>
          </a:p>
          <a:p>
            <a:pPr marL="345439" indent="-172720" lvl="1">
              <a:lnSpc>
                <a:spcPts val="1919"/>
              </a:lnSpc>
              <a:buFont typeface="Arial"/>
              <a:buChar char="•"/>
            </a:pPr>
            <a:r>
              <a:rPr lang="en-US" sz="1599">
                <a:solidFill>
                  <a:srgbClr val="545454"/>
                </a:solidFill>
                <a:latin typeface="DM Sans"/>
              </a:rPr>
              <a:t>Data visualization</a:t>
            </a:r>
          </a:p>
          <a:p>
            <a:pPr marL="345439" indent="-172720" lvl="1">
              <a:lnSpc>
                <a:spcPts val="1919"/>
              </a:lnSpc>
              <a:buFont typeface="Arial"/>
              <a:buChar char="•"/>
            </a:pPr>
            <a:r>
              <a:rPr lang="en-US" sz="1599">
                <a:solidFill>
                  <a:srgbClr val="545454"/>
                </a:solidFill>
                <a:latin typeface="DM Sans"/>
              </a:rPr>
              <a:t>Prescriptive Analysis</a:t>
            </a:r>
          </a:p>
        </p:txBody>
      </p:sp>
      <p:sp>
        <p:nvSpPr>
          <p:cNvPr name="TextBox 51" id="51"/>
          <p:cNvSpPr txBox="true"/>
          <p:nvPr/>
        </p:nvSpPr>
        <p:spPr>
          <a:xfrm rot="0">
            <a:off x="14477696" y="2695331"/>
            <a:ext cx="2042322" cy="365760"/>
          </a:xfrm>
          <a:prstGeom prst="rect">
            <a:avLst/>
          </a:prstGeom>
        </p:spPr>
        <p:txBody>
          <a:bodyPr anchor="t" rtlCol="false" tIns="0" lIns="0" bIns="0" rIns="0">
            <a:spAutoFit/>
          </a:bodyPr>
          <a:lstStyle/>
          <a:p>
            <a:pPr algn="ctr">
              <a:lnSpc>
                <a:spcPts val="2940"/>
              </a:lnSpc>
            </a:pPr>
            <a:r>
              <a:rPr lang="en-US" sz="2100" spc="67">
                <a:solidFill>
                  <a:srgbClr val="545454"/>
                </a:solidFill>
                <a:latin typeface="DM Sans Bold"/>
              </a:rPr>
              <a:t>Summary</a:t>
            </a:r>
          </a:p>
        </p:txBody>
      </p:sp>
      <p:sp>
        <p:nvSpPr>
          <p:cNvPr name="TextBox 52" id="52"/>
          <p:cNvSpPr txBox="true"/>
          <p:nvPr/>
        </p:nvSpPr>
        <p:spPr>
          <a:xfrm rot="0">
            <a:off x="13738414" y="3188405"/>
            <a:ext cx="3520886" cy="485775"/>
          </a:xfrm>
          <a:prstGeom prst="rect">
            <a:avLst/>
          </a:prstGeom>
        </p:spPr>
        <p:txBody>
          <a:bodyPr anchor="t" rtlCol="false" tIns="0" lIns="0" bIns="0" rIns="0">
            <a:spAutoFit/>
          </a:bodyPr>
          <a:lstStyle/>
          <a:p>
            <a:pPr algn="ctr">
              <a:lnSpc>
                <a:spcPts val="1919"/>
              </a:lnSpc>
            </a:pPr>
            <a:r>
              <a:rPr lang="en-US" sz="1599">
                <a:solidFill>
                  <a:srgbClr val="545454"/>
                </a:solidFill>
                <a:latin typeface="DM Sans"/>
              </a:rPr>
              <a:t>This summarizes the project analysis and its key takeaways</a:t>
            </a:r>
          </a:p>
        </p:txBody>
      </p:sp>
      <p:sp>
        <p:nvSpPr>
          <p:cNvPr name="Freeform 53" id="53"/>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4" id="54"/>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5" id="55"/>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6" id="56"/>
          <p:cNvSpPr/>
          <p:nvPr/>
        </p:nvSpPr>
        <p:spPr>
          <a:xfrm flipH="false" flipV="false" rot="0">
            <a:off x="16120382" y="59539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7" id="57"/>
          <p:cNvSpPr/>
          <p:nvPr/>
        </p:nvSpPr>
        <p:spPr>
          <a:xfrm flipH="false" flipV="false" rot="0">
            <a:off x="16120382"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58" id="58"/>
          <p:cNvSpPr/>
          <p:nvPr/>
        </p:nvSpPr>
        <p:spPr>
          <a:xfrm flipH="false" flipV="false" rot="5400000">
            <a:off x="15036573"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9" id="59"/>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0" id="60"/>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284585" y="8865137"/>
            <a:ext cx="1120520" cy="1120520"/>
          </a:xfrm>
          <a:custGeom>
            <a:avLst/>
            <a:gdLst/>
            <a:ahLst/>
            <a:cxnLst/>
            <a:rect r="r" b="b" t="t" l="l"/>
            <a:pathLst>
              <a:path h="1120520" w="1120520">
                <a:moveTo>
                  <a:pt x="0" y="0"/>
                </a:moveTo>
                <a:lnTo>
                  <a:pt x="1120520" y="0"/>
                </a:lnTo>
                <a:lnTo>
                  <a:pt x="1120520" y="1120520"/>
                </a:lnTo>
                <a:lnTo>
                  <a:pt x="0" y="11205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6670757" y="394127"/>
            <a:ext cx="1177087" cy="1166386"/>
          </a:xfrm>
          <a:custGeom>
            <a:avLst/>
            <a:gdLst/>
            <a:ahLst/>
            <a:cxnLst/>
            <a:rect r="r" b="b" t="t" l="l"/>
            <a:pathLst>
              <a:path h="1166386" w="1177087">
                <a:moveTo>
                  <a:pt x="0" y="0"/>
                </a:moveTo>
                <a:lnTo>
                  <a:pt x="1177086" y="0"/>
                </a:lnTo>
                <a:lnTo>
                  <a:pt x="1177086" y="1166385"/>
                </a:lnTo>
                <a:lnTo>
                  <a:pt x="0" y="11663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6460494" y="1652494"/>
            <a:ext cx="5367012" cy="728092"/>
          </a:xfrm>
          <a:prstGeom prst="rect">
            <a:avLst/>
          </a:prstGeom>
        </p:spPr>
        <p:txBody>
          <a:bodyPr anchor="t" rtlCol="false" tIns="0" lIns="0" bIns="0" rIns="0">
            <a:spAutoFit/>
          </a:bodyPr>
          <a:lstStyle/>
          <a:p>
            <a:pPr>
              <a:lnSpc>
                <a:spcPts val="4752"/>
              </a:lnSpc>
            </a:pPr>
            <a:r>
              <a:rPr lang="en-US" sz="4800">
                <a:solidFill>
                  <a:srgbClr val="227C9D"/>
                </a:solidFill>
                <a:latin typeface="Kollektif Bold"/>
              </a:rPr>
              <a:t>Scenario Manager</a:t>
            </a:r>
          </a:p>
        </p:txBody>
      </p:sp>
      <p:sp>
        <p:nvSpPr>
          <p:cNvPr name="TextBox 15" id="15"/>
          <p:cNvSpPr txBox="true"/>
          <p:nvPr/>
        </p:nvSpPr>
        <p:spPr>
          <a:xfrm rot="0">
            <a:off x="3784200" y="2834894"/>
            <a:ext cx="10719600" cy="4617212"/>
          </a:xfrm>
          <a:prstGeom prst="rect">
            <a:avLst/>
          </a:prstGeom>
        </p:spPr>
        <p:txBody>
          <a:bodyPr anchor="t" rtlCol="false" tIns="0" lIns="0" bIns="0" rIns="0">
            <a:spAutoFit/>
          </a:bodyPr>
          <a:lstStyle/>
          <a:p>
            <a:pPr marL="604521" indent="-302261" lvl="1">
              <a:lnSpc>
                <a:spcPts val="3304"/>
              </a:lnSpc>
              <a:buFont typeface="Arial"/>
              <a:buChar char="•"/>
            </a:pPr>
            <a:r>
              <a:rPr lang="en-US" sz="2800">
                <a:solidFill>
                  <a:srgbClr val="545454"/>
                </a:solidFill>
                <a:latin typeface="DM Sans"/>
              </a:rPr>
              <a:t>In this analysis, different scenarios are created by changing the values in the data.</a:t>
            </a:r>
          </a:p>
          <a:p>
            <a:pPr>
              <a:lnSpc>
                <a:spcPts val="3304"/>
              </a:lnSpc>
            </a:pPr>
          </a:p>
          <a:p>
            <a:pPr marL="604521" indent="-302261" lvl="1">
              <a:lnSpc>
                <a:spcPts val="3304"/>
              </a:lnSpc>
              <a:buFont typeface="Arial"/>
              <a:buChar char="•"/>
            </a:pPr>
            <a:r>
              <a:rPr lang="en-US" sz="2800">
                <a:solidFill>
                  <a:srgbClr val="545454"/>
                </a:solidFill>
                <a:latin typeface="DM Sans"/>
              </a:rPr>
              <a:t>We have taken the total sum of in-apple playlists and charts and the percentage contribution of in-apple playlists and charts.</a:t>
            </a:r>
          </a:p>
          <a:p>
            <a:pPr>
              <a:lnSpc>
                <a:spcPts val="3304"/>
              </a:lnSpc>
            </a:pPr>
          </a:p>
          <a:p>
            <a:pPr marL="604521" indent="-302261" lvl="1">
              <a:lnSpc>
                <a:spcPts val="3304"/>
              </a:lnSpc>
              <a:buFont typeface="Arial"/>
              <a:buChar char="•"/>
            </a:pPr>
            <a:r>
              <a:rPr lang="en-US" sz="2800">
                <a:solidFill>
                  <a:srgbClr val="545454"/>
                </a:solidFill>
                <a:latin typeface="DM Sans"/>
              </a:rPr>
              <a:t>By changing the values of sum of in-apple playlists and sum of in-apple charts, we have created different scenarios for the various top artists from the dataset</a:t>
            </a:r>
          </a:p>
          <a:p>
            <a:pPr>
              <a:lnSpc>
                <a:spcPts val="3304"/>
              </a:lnSpc>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284585" y="8865137"/>
            <a:ext cx="1120520" cy="1120520"/>
          </a:xfrm>
          <a:custGeom>
            <a:avLst/>
            <a:gdLst/>
            <a:ahLst/>
            <a:cxnLst/>
            <a:rect r="r" b="b" t="t" l="l"/>
            <a:pathLst>
              <a:path h="1120520" w="1120520">
                <a:moveTo>
                  <a:pt x="0" y="0"/>
                </a:moveTo>
                <a:lnTo>
                  <a:pt x="1120520" y="0"/>
                </a:lnTo>
                <a:lnTo>
                  <a:pt x="1120520" y="1120520"/>
                </a:lnTo>
                <a:lnTo>
                  <a:pt x="0" y="11205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6670757" y="394127"/>
            <a:ext cx="1177087" cy="1166386"/>
          </a:xfrm>
          <a:custGeom>
            <a:avLst/>
            <a:gdLst/>
            <a:ahLst/>
            <a:cxnLst/>
            <a:rect r="r" b="b" t="t" l="l"/>
            <a:pathLst>
              <a:path h="1166386" w="1177087">
                <a:moveTo>
                  <a:pt x="0" y="0"/>
                </a:moveTo>
                <a:lnTo>
                  <a:pt x="1177086" y="0"/>
                </a:lnTo>
                <a:lnTo>
                  <a:pt x="1177086" y="1166385"/>
                </a:lnTo>
                <a:lnTo>
                  <a:pt x="0" y="11663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4" id="14"/>
          <p:cNvGrpSpPr/>
          <p:nvPr/>
        </p:nvGrpSpPr>
        <p:grpSpPr>
          <a:xfrm rot="0">
            <a:off x="3950039" y="2926717"/>
            <a:ext cx="10387921" cy="7058940"/>
            <a:chOff x="0" y="0"/>
            <a:chExt cx="13850561" cy="9411920"/>
          </a:xfrm>
        </p:grpSpPr>
        <p:sp>
          <p:nvSpPr>
            <p:cNvPr name="Freeform 15" id="15"/>
            <p:cNvSpPr/>
            <p:nvPr/>
          </p:nvSpPr>
          <p:spPr>
            <a:xfrm flipH="false" flipV="false" rot="0">
              <a:off x="4407472" y="1510505"/>
              <a:ext cx="5035617" cy="7901415"/>
            </a:xfrm>
            <a:custGeom>
              <a:avLst/>
              <a:gdLst/>
              <a:ahLst/>
              <a:cxnLst/>
              <a:rect r="r" b="b" t="t" l="l"/>
              <a:pathLst>
                <a:path h="7901415" w="5035617">
                  <a:moveTo>
                    <a:pt x="0" y="0"/>
                  </a:moveTo>
                  <a:lnTo>
                    <a:pt x="5035617" y="0"/>
                  </a:lnTo>
                  <a:lnTo>
                    <a:pt x="5035617" y="7901415"/>
                  </a:lnTo>
                  <a:lnTo>
                    <a:pt x="0" y="7901415"/>
                  </a:lnTo>
                  <a:lnTo>
                    <a:pt x="0" y="0"/>
                  </a:lnTo>
                  <a:close/>
                </a:path>
              </a:pathLst>
            </a:custGeom>
            <a:blipFill>
              <a:blip r:embed="rId10"/>
              <a:stretch>
                <a:fillRect l="0" t="0" r="0" b="0"/>
              </a:stretch>
            </a:blipFill>
            <a:ln w="38100" cap="sq">
              <a:solidFill>
                <a:srgbClr val="000000"/>
              </a:solidFill>
              <a:prstDash val="solid"/>
              <a:miter/>
            </a:ln>
          </p:spPr>
        </p:sp>
        <p:sp>
          <p:nvSpPr>
            <p:cNvPr name="Freeform 16" id="16"/>
            <p:cNvSpPr/>
            <p:nvPr/>
          </p:nvSpPr>
          <p:spPr>
            <a:xfrm flipH="false" flipV="false" rot="0">
              <a:off x="0" y="0"/>
              <a:ext cx="13850561" cy="1510505"/>
            </a:xfrm>
            <a:custGeom>
              <a:avLst/>
              <a:gdLst/>
              <a:ahLst/>
              <a:cxnLst/>
              <a:rect r="r" b="b" t="t" l="l"/>
              <a:pathLst>
                <a:path h="1510505" w="13850561">
                  <a:moveTo>
                    <a:pt x="0" y="0"/>
                  </a:moveTo>
                  <a:lnTo>
                    <a:pt x="13850561" y="0"/>
                  </a:lnTo>
                  <a:lnTo>
                    <a:pt x="13850561" y="1510505"/>
                  </a:lnTo>
                  <a:lnTo>
                    <a:pt x="0" y="1510505"/>
                  </a:lnTo>
                  <a:lnTo>
                    <a:pt x="0" y="0"/>
                  </a:lnTo>
                  <a:close/>
                </a:path>
              </a:pathLst>
            </a:custGeom>
            <a:blipFill>
              <a:blip r:embed="rId11"/>
              <a:stretch>
                <a:fillRect l="0" t="0" r="0" b="0"/>
              </a:stretch>
            </a:blipFill>
          </p:spPr>
        </p:sp>
      </p:grpSp>
      <p:sp>
        <p:nvSpPr>
          <p:cNvPr name="TextBox 17" id="17"/>
          <p:cNvSpPr txBox="true"/>
          <p:nvPr/>
        </p:nvSpPr>
        <p:spPr>
          <a:xfrm rot="0">
            <a:off x="5393201" y="300608"/>
            <a:ext cx="7501598" cy="728092"/>
          </a:xfrm>
          <a:prstGeom prst="rect">
            <a:avLst/>
          </a:prstGeom>
        </p:spPr>
        <p:txBody>
          <a:bodyPr anchor="t" rtlCol="false" tIns="0" lIns="0" bIns="0" rIns="0">
            <a:spAutoFit/>
          </a:bodyPr>
          <a:lstStyle/>
          <a:p>
            <a:pPr>
              <a:lnSpc>
                <a:spcPts val="4752"/>
              </a:lnSpc>
            </a:pPr>
            <a:r>
              <a:rPr lang="en-US" sz="4800">
                <a:solidFill>
                  <a:srgbClr val="227C9D"/>
                </a:solidFill>
                <a:latin typeface="Kollektif Bold"/>
              </a:rPr>
              <a:t>Data Table (One variable)</a:t>
            </a:r>
          </a:p>
        </p:txBody>
      </p:sp>
      <p:sp>
        <p:nvSpPr>
          <p:cNvPr name="TextBox 18" id="18"/>
          <p:cNvSpPr txBox="true"/>
          <p:nvPr/>
        </p:nvSpPr>
        <p:spPr>
          <a:xfrm rot="0">
            <a:off x="2503907" y="860967"/>
            <a:ext cx="13280187" cy="2282571"/>
          </a:xfrm>
          <a:prstGeom prst="rect">
            <a:avLst/>
          </a:prstGeom>
        </p:spPr>
        <p:txBody>
          <a:bodyPr anchor="t" rtlCol="false" tIns="0" lIns="0" bIns="0" rIns="0">
            <a:spAutoFit/>
          </a:bodyPr>
          <a:lstStyle/>
          <a:p>
            <a:pPr>
              <a:lnSpc>
                <a:spcPts val="3612"/>
              </a:lnSpc>
            </a:pPr>
          </a:p>
          <a:p>
            <a:pPr algn="ctr">
              <a:lnSpc>
                <a:spcPts val="3612"/>
              </a:lnSpc>
            </a:pPr>
            <a:r>
              <a:rPr lang="en-US" sz="2800">
                <a:solidFill>
                  <a:srgbClr val="000000"/>
                </a:solidFill>
                <a:latin typeface="DM Sans"/>
              </a:rPr>
              <a:t>A data table is a grid that shows the outcomes of one or two input values by adjusting several input values. It offers a rapid method for examining various input combinations and the accompanying outputs that result from them</a:t>
            </a:r>
          </a:p>
          <a:p>
            <a:pPr>
              <a:lnSpc>
                <a:spcPts val="3612"/>
              </a:lnSpc>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284585" y="8865137"/>
            <a:ext cx="1120520" cy="1120520"/>
          </a:xfrm>
          <a:custGeom>
            <a:avLst/>
            <a:gdLst/>
            <a:ahLst/>
            <a:cxnLst/>
            <a:rect r="r" b="b" t="t" l="l"/>
            <a:pathLst>
              <a:path h="1120520" w="1120520">
                <a:moveTo>
                  <a:pt x="0" y="0"/>
                </a:moveTo>
                <a:lnTo>
                  <a:pt x="1120520" y="0"/>
                </a:lnTo>
                <a:lnTo>
                  <a:pt x="1120520" y="1120520"/>
                </a:lnTo>
                <a:lnTo>
                  <a:pt x="0" y="11205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6670757" y="394127"/>
            <a:ext cx="1177087" cy="1166386"/>
          </a:xfrm>
          <a:custGeom>
            <a:avLst/>
            <a:gdLst/>
            <a:ahLst/>
            <a:cxnLst/>
            <a:rect r="r" b="b" t="t" l="l"/>
            <a:pathLst>
              <a:path h="1166386" w="1177087">
                <a:moveTo>
                  <a:pt x="0" y="0"/>
                </a:moveTo>
                <a:lnTo>
                  <a:pt x="1177086" y="0"/>
                </a:lnTo>
                <a:lnTo>
                  <a:pt x="1177086" y="1166385"/>
                </a:lnTo>
                <a:lnTo>
                  <a:pt x="0" y="11663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5367839" y="1323441"/>
            <a:ext cx="7501598" cy="728092"/>
          </a:xfrm>
          <a:prstGeom prst="rect">
            <a:avLst/>
          </a:prstGeom>
        </p:spPr>
        <p:txBody>
          <a:bodyPr anchor="t" rtlCol="false" tIns="0" lIns="0" bIns="0" rIns="0">
            <a:spAutoFit/>
          </a:bodyPr>
          <a:lstStyle/>
          <a:p>
            <a:pPr>
              <a:lnSpc>
                <a:spcPts val="4752"/>
              </a:lnSpc>
            </a:pPr>
            <a:r>
              <a:rPr lang="en-US" sz="4800">
                <a:solidFill>
                  <a:srgbClr val="227C9D"/>
                </a:solidFill>
                <a:latin typeface="Kollektif Bold"/>
              </a:rPr>
              <a:t>Data Table (One variable)</a:t>
            </a:r>
          </a:p>
        </p:txBody>
      </p:sp>
      <p:sp>
        <p:nvSpPr>
          <p:cNvPr name="TextBox 15" id="15"/>
          <p:cNvSpPr txBox="true"/>
          <p:nvPr/>
        </p:nvSpPr>
        <p:spPr>
          <a:xfrm rot="0">
            <a:off x="3784200" y="2834894"/>
            <a:ext cx="10719600" cy="4617212"/>
          </a:xfrm>
          <a:prstGeom prst="rect">
            <a:avLst/>
          </a:prstGeom>
        </p:spPr>
        <p:txBody>
          <a:bodyPr anchor="t" rtlCol="false" tIns="0" lIns="0" bIns="0" rIns="0">
            <a:spAutoFit/>
          </a:bodyPr>
          <a:lstStyle/>
          <a:p>
            <a:pPr marL="604521" indent="-302261" lvl="1">
              <a:lnSpc>
                <a:spcPts val="3304"/>
              </a:lnSpc>
              <a:buFont typeface="Arial"/>
              <a:buChar char="•"/>
            </a:pPr>
            <a:r>
              <a:rPr lang="en-US" sz="2800">
                <a:solidFill>
                  <a:srgbClr val="545454"/>
                </a:solidFill>
                <a:latin typeface="DM Sans"/>
              </a:rPr>
              <a:t>In this analysis, ratio between bpm and danceability is calculated by the mean of danceability and bpm value.</a:t>
            </a:r>
          </a:p>
          <a:p>
            <a:pPr>
              <a:lnSpc>
                <a:spcPts val="3304"/>
              </a:lnSpc>
            </a:pPr>
          </a:p>
          <a:p>
            <a:pPr marL="604521" indent="-302261" lvl="1">
              <a:lnSpc>
                <a:spcPts val="3304"/>
              </a:lnSpc>
              <a:buFont typeface="Arial"/>
              <a:buChar char="•"/>
            </a:pPr>
            <a:r>
              <a:rPr lang="en-US" sz="2800">
                <a:solidFill>
                  <a:srgbClr val="545454"/>
                </a:solidFill>
                <a:latin typeface="DM Sans"/>
              </a:rPr>
              <a:t>By calculating the one variable data table, we can find the ratio between bpm and danceability mean for various bpm counts.</a:t>
            </a:r>
          </a:p>
          <a:p>
            <a:pPr>
              <a:lnSpc>
                <a:spcPts val="3304"/>
              </a:lnSpc>
            </a:pPr>
          </a:p>
          <a:p>
            <a:pPr marL="604521" indent="-302261" lvl="1">
              <a:lnSpc>
                <a:spcPts val="3304"/>
              </a:lnSpc>
              <a:buFont typeface="Arial"/>
              <a:buChar char="•"/>
            </a:pPr>
            <a:r>
              <a:rPr lang="en-US" sz="2800">
                <a:solidFill>
                  <a:srgbClr val="545454"/>
                </a:solidFill>
                <a:latin typeface="DM Sans"/>
              </a:rPr>
              <a:t>This analysis will be used for defining the ratio by knowing the bpm and danceability mean, which can help the music analysts to create the playlists according to this ratio calculation.</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678105" y="1589042"/>
            <a:ext cx="5480392" cy="1540002"/>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SUMMARY REPORT</a:t>
            </a:r>
          </a:p>
        </p:txBody>
      </p:sp>
      <p:sp>
        <p:nvSpPr>
          <p:cNvPr name="Freeform 3" id="3"/>
          <p:cNvSpPr/>
          <p:nvPr/>
        </p:nvSpPr>
        <p:spPr>
          <a:xfrm flipH="false" flipV="false" rot="-10800000">
            <a:off x="9525" y="59136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83809" y="59422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70260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0"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5400000">
            <a:off x="1083809"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083809"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0800000">
            <a:off x="3321750"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3321750" y="70355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5400000">
            <a:off x="4405559"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23794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3321750"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5400000">
            <a:off x="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6615800" y="1589042"/>
            <a:ext cx="5056399" cy="1447800"/>
          </a:xfrm>
          <a:prstGeom prst="rect">
            <a:avLst/>
          </a:prstGeom>
        </p:spPr>
        <p:txBody>
          <a:bodyPr anchor="t" rtlCol="false" tIns="0" lIns="0" bIns="0" rIns="0">
            <a:spAutoFit/>
          </a:bodyPr>
          <a:lstStyle/>
          <a:p>
            <a:pPr marL="518160" indent="-259080" lvl="1">
              <a:lnSpc>
                <a:spcPts val="2879"/>
              </a:lnSpc>
              <a:buFont typeface="Arial"/>
              <a:buChar char="•"/>
            </a:pPr>
            <a:r>
              <a:rPr lang="en-US" sz="2400">
                <a:solidFill>
                  <a:srgbClr val="545454"/>
                </a:solidFill>
                <a:latin typeface="DM Sans"/>
              </a:rPr>
              <a:t>Spotify, a music streaming platform, allows the users to access the music contents of different music artists.</a:t>
            </a:r>
          </a:p>
        </p:txBody>
      </p:sp>
      <p:sp>
        <p:nvSpPr>
          <p:cNvPr name="TextBox 16" id="16"/>
          <p:cNvSpPr txBox="true"/>
          <p:nvPr/>
        </p:nvSpPr>
        <p:spPr>
          <a:xfrm rot="0">
            <a:off x="6792036" y="4132489"/>
            <a:ext cx="5056399" cy="2533650"/>
          </a:xfrm>
          <a:prstGeom prst="rect">
            <a:avLst/>
          </a:prstGeom>
        </p:spPr>
        <p:txBody>
          <a:bodyPr anchor="t" rtlCol="false" tIns="0" lIns="0" bIns="0" rIns="0">
            <a:spAutoFit/>
          </a:bodyPr>
          <a:lstStyle/>
          <a:p>
            <a:pPr marL="518160" indent="-259080" lvl="1">
              <a:lnSpc>
                <a:spcPts val="2879"/>
              </a:lnSpc>
              <a:buFont typeface="Arial"/>
              <a:buChar char="•"/>
            </a:pPr>
            <a:r>
              <a:rPr lang="en-US" sz="2400">
                <a:solidFill>
                  <a:srgbClr val="545454"/>
                </a:solidFill>
                <a:latin typeface="DM Sans"/>
              </a:rPr>
              <a:t>Data manipulation includes finding the descriptive statistics for the quantitative data, analyzing and finding patterns, relationship, and associations between two or more relevant column data.</a:t>
            </a:r>
          </a:p>
        </p:txBody>
      </p:sp>
      <p:sp>
        <p:nvSpPr>
          <p:cNvPr name="TextBox 17" id="17"/>
          <p:cNvSpPr txBox="true"/>
          <p:nvPr/>
        </p:nvSpPr>
        <p:spPr>
          <a:xfrm rot="0">
            <a:off x="12669250" y="1589042"/>
            <a:ext cx="5056399" cy="1809750"/>
          </a:xfrm>
          <a:prstGeom prst="rect">
            <a:avLst/>
          </a:prstGeom>
        </p:spPr>
        <p:txBody>
          <a:bodyPr anchor="t" rtlCol="false" tIns="0" lIns="0" bIns="0" rIns="0">
            <a:spAutoFit/>
          </a:bodyPr>
          <a:lstStyle/>
          <a:p>
            <a:pPr marL="518160" indent="-259080" lvl="1">
              <a:lnSpc>
                <a:spcPts val="2879"/>
              </a:lnSpc>
              <a:buFont typeface="Arial"/>
              <a:buChar char="•"/>
            </a:pPr>
            <a:r>
              <a:rPr lang="en-US" sz="2400">
                <a:solidFill>
                  <a:srgbClr val="545454"/>
                </a:solidFill>
                <a:latin typeface="DM Sans"/>
              </a:rPr>
              <a:t>Data collection is a first step to understand the data. This includes finding the relevant information from the reliable source.</a:t>
            </a:r>
          </a:p>
        </p:txBody>
      </p:sp>
      <p:grpSp>
        <p:nvGrpSpPr>
          <p:cNvPr name="Group 18" id="18"/>
          <p:cNvGrpSpPr/>
          <p:nvPr/>
        </p:nvGrpSpPr>
        <p:grpSpPr>
          <a:xfrm rot="0">
            <a:off x="13123603" y="5475036"/>
            <a:ext cx="8847511" cy="8855676"/>
            <a:chOff x="0" y="0"/>
            <a:chExt cx="11796681" cy="11807568"/>
          </a:xfrm>
        </p:grpSpPr>
        <p:grpSp>
          <p:nvGrpSpPr>
            <p:cNvPr name="Group 19" id="19"/>
            <p:cNvGrpSpPr/>
            <p:nvPr/>
          </p:nvGrpSpPr>
          <p:grpSpPr>
            <a:xfrm rot="2700000">
              <a:off x="1676828" y="2799524"/>
              <a:ext cx="9887197" cy="4753460"/>
              <a:chOff x="0" y="0"/>
              <a:chExt cx="660400" cy="317500"/>
            </a:xfrm>
          </p:grpSpPr>
          <p:sp>
            <p:nvSpPr>
              <p:cNvPr name="Freeform 20" id="20"/>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1" id="21"/>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2" id="22"/>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3" id="23"/>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4" id="24"/>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5" id="25"/>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6" id="26"/>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7" id="27"/>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28" id="28"/>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29" id="29"/>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0" id="30"/>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
        <p:nvSpPr>
          <p:cNvPr name="TextBox 31" id="31"/>
          <p:cNvSpPr txBox="true"/>
          <p:nvPr/>
        </p:nvSpPr>
        <p:spPr>
          <a:xfrm rot="0">
            <a:off x="12669250" y="4132489"/>
            <a:ext cx="5056399" cy="2171700"/>
          </a:xfrm>
          <a:prstGeom prst="rect">
            <a:avLst/>
          </a:prstGeom>
        </p:spPr>
        <p:txBody>
          <a:bodyPr anchor="t" rtlCol="false" tIns="0" lIns="0" bIns="0" rIns="0">
            <a:spAutoFit/>
          </a:bodyPr>
          <a:lstStyle/>
          <a:p>
            <a:pPr marL="518160" indent="-259080" lvl="1">
              <a:lnSpc>
                <a:spcPts val="2879"/>
              </a:lnSpc>
              <a:buFont typeface="Arial"/>
              <a:buChar char="•"/>
            </a:pPr>
            <a:r>
              <a:rPr lang="en-US" sz="2400">
                <a:solidFill>
                  <a:srgbClr val="545454"/>
                </a:solidFill>
                <a:latin typeface="DM Sans"/>
              </a:rPr>
              <a:t>Prescriptive analysis is the advanced level of data analysis that can be used to forecast / suggests the desirable actions to be taken for achieving a desired outcome.</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3960810"/>
            <a:ext cx="10620170" cy="1886584"/>
          </a:xfrm>
          <a:prstGeom prst="rect">
            <a:avLst/>
          </a:prstGeom>
        </p:spPr>
        <p:txBody>
          <a:bodyPr anchor="t" rtlCol="false" tIns="0" lIns="0" bIns="0" rIns="0">
            <a:spAutoFit/>
          </a:bodyPr>
          <a:lstStyle/>
          <a:p>
            <a:pPr algn="ctr">
              <a:lnSpc>
                <a:spcPts val="12399"/>
              </a:lnSpc>
            </a:pPr>
            <a:r>
              <a:rPr lang="en-US" sz="12399">
                <a:solidFill>
                  <a:srgbClr val="227C9D"/>
                </a:solidFill>
                <a:latin typeface="Kollektif Bold"/>
              </a:rPr>
              <a:t>THANK YOU!</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3123603" y="5475036"/>
            <a:ext cx="8847511" cy="8855676"/>
            <a:chOff x="0" y="0"/>
            <a:chExt cx="11796681" cy="11807568"/>
          </a:xfrm>
        </p:grpSpPr>
        <p:grpSp>
          <p:nvGrpSpPr>
            <p:cNvPr name="Group 21" id="21"/>
            <p:cNvGrpSpPr/>
            <p:nvPr/>
          </p:nvGrpSpPr>
          <p:grpSpPr>
            <a:xfrm rot="2700000">
              <a:off x="1676828" y="2799524"/>
              <a:ext cx="9887197" cy="4753460"/>
              <a:chOff x="0" y="0"/>
              <a:chExt cx="660400" cy="317500"/>
            </a:xfrm>
          </p:grpSpPr>
          <p:sp>
            <p:nvSpPr>
              <p:cNvPr name="Freeform 22" id="2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3" id="2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4" id="2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5" id="2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6" id="2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7" id="2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8" id="2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9" id="2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0" id="3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1" id="3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2" id="3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3" id="33"/>
          <p:cNvGrpSpPr/>
          <p:nvPr/>
        </p:nvGrpSpPr>
        <p:grpSpPr>
          <a:xfrm rot="0">
            <a:off x="-2634012" y="-5192964"/>
            <a:ext cx="8847511" cy="8855676"/>
            <a:chOff x="0" y="0"/>
            <a:chExt cx="11796681" cy="11807568"/>
          </a:xfrm>
        </p:grpSpPr>
        <p:grpSp>
          <p:nvGrpSpPr>
            <p:cNvPr name="Group 34" id="34"/>
            <p:cNvGrpSpPr/>
            <p:nvPr/>
          </p:nvGrpSpPr>
          <p:grpSpPr>
            <a:xfrm rot="2700000">
              <a:off x="1676828" y="2799524"/>
              <a:ext cx="9887197" cy="4753460"/>
              <a:chOff x="0" y="0"/>
              <a:chExt cx="660400" cy="317500"/>
            </a:xfrm>
          </p:grpSpPr>
          <p:sp>
            <p:nvSpPr>
              <p:cNvPr name="Freeform 35" id="3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6" id="3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7" id="37"/>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8" id="38"/>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39" id="39"/>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0" id="40"/>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1" id="41"/>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2" id="42"/>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3" id="43"/>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4" id="44"/>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5" id="45"/>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730709" y="766909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4069678" y="837798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864617" y="8919841"/>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686811" y="9264914"/>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710979" y="298741"/>
            <a:ext cx="12866041" cy="2272676"/>
          </a:xfrm>
          <a:prstGeom prst="rect">
            <a:avLst/>
          </a:prstGeom>
        </p:spPr>
        <p:txBody>
          <a:bodyPr anchor="t" rtlCol="false" tIns="0" lIns="0" bIns="0" rIns="0">
            <a:spAutoFit/>
          </a:bodyPr>
          <a:lstStyle/>
          <a:p>
            <a:pPr algn="ctr">
              <a:lnSpc>
                <a:spcPts val="8100"/>
              </a:lnSpc>
            </a:pPr>
            <a:r>
              <a:rPr lang="en-US" sz="8100">
                <a:solidFill>
                  <a:srgbClr val="227C9D"/>
                </a:solidFill>
                <a:latin typeface="Kollektif Bold"/>
              </a:rPr>
              <a:t>PROJECT </a:t>
            </a:r>
          </a:p>
          <a:p>
            <a:pPr algn="ctr">
              <a:lnSpc>
                <a:spcPts val="8100"/>
              </a:lnSpc>
            </a:pPr>
            <a:r>
              <a:rPr lang="en-US" sz="8100">
                <a:solidFill>
                  <a:srgbClr val="227C9D"/>
                </a:solidFill>
                <a:latin typeface="Kollektif Bold"/>
              </a:rPr>
              <a:t>INTRODUCTION</a:t>
            </a:r>
          </a:p>
        </p:txBody>
      </p:sp>
      <p:sp>
        <p:nvSpPr>
          <p:cNvPr name="TextBox 11" id="11"/>
          <p:cNvSpPr txBox="true"/>
          <p:nvPr/>
        </p:nvSpPr>
        <p:spPr>
          <a:xfrm rot="0">
            <a:off x="3836618" y="2766396"/>
            <a:ext cx="10719600" cy="6263132"/>
          </a:xfrm>
          <a:prstGeom prst="rect">
            <a:avLst/>
          </a:prstGeom>
        </p:spPr>
        <p:txBody>
          <a:bodyPr anchor="t" rtlCol="false" tIns="0" lIns="0" bIns="0" rIns="0">
            <a:spAutoFit/>
          </a:bodyPr>
          <a:lstStyle/>
          <a:p>
            <a:pPr marL="604521" indent="-302261" lvl="1">
              <a:lnSpc>
                <a:spcPts val="4144"/>
              </a:lnSpc>
              <a:buFont typeface="Arial"/>
              <a:buChar char="•"/>
            </a:pPr>
            <a:r>
              <a:rPr lang="en-US" sz="2800">
                <a:solidFill>
                  <a:srgbClr val="545454"/>
                </a:solidFill>
                <a:latin typeface="DM Sans"/>
              </a:rPr>
              <a:t>Music is the soundtrack of our lives, and today, we're going to dive into the beats and rhythms that have dominated the global stage on Spotify.</a:t>
            </a:r>
          </a:p>
          <a:p>
            <a:pPr>
              <a:lnSpc>
                <a:spcPts val="4144"/>
              </a:lnSpc>
            </a:pPr>
          </a:p>
          <a:p>
            <a:pPr marL="604521" indent="-302261" lvl="1">
              <a:lnSpc>
                <a:spcPts val="4144"/>
              </a:lnSpc>
              <a:buFont typeface="Arial"/>
              <a:buChar char="•"/>
            </a:pPr>
            <a:r>
              <a:rPr lang="en-US" sz="2800">
                <a:solidFill>
                  <a:srgbClr val="545454"/>
                </a:solidFill>
                <a:latin typeface="DM Sans"/>
              </a:rPr>
              <a:t>This project helps us to analyze the top most streaming songs in the year 2023</a:t>
            </a:r>
          </a:p>
          <a:p>
            <a:pPr>
              <a:lnSpc>
                <a:spcPts val="4144"/>
              </a:lnSpc>
            </a:pPr>
          </a:p>
          <a:p>
            <a:pPr marL="604521" indent="-302261" lvl="1">
              <a:lnSpc>
                <a:spcPts val="4144"/>
              </a:lnSpc>
              <a:buFont typeface="Arial"/>
              <a:buChar char="•"/>
            </a:pPr>
            <a:r>
              <a:rPr lang="en-US" sz="2800">
                <a:solidFill>
                  <a:srgbClr val="545454"/>
                </a:solidFill>
                <a:latin typeface="DM Sans"/>
              </a:rPr>
              <a:t>This project illustrates the trends, patterns, and relationship between the viral songs and it’s attributes</a:t>
            </a:r>
          </a:p>
          <a:p>
            <a:pPr>
              <a:lnSpc>
                <a:spcPts val="4144"/>
              </a:lnSpc>
            </a:pPr>
          </a:p>
          <a:p>
            <a:pPr marL="604521" indent="-302261" lvl="1">
              <a:lnSpc>
                <a:spcPts val="4144"/>
              </a:lnSpc>
              <a:buFont typeface="Arial"/>
              <a:buChar char="•"/>
            </a:pPr>
            <a:r>
              <a:rPr lang="en-US" sz="2800">
                <a:solidFill>
                  <a:srgbClr val="545454"/>
                </a:solidFill>
                <a:latin typeface="DM Sans"/>
              </a:rPr>
              <a:t>Have you ever wondered what makes a song go viral and top on every playlists and charts in Spotify ? We’ll see it later!</a:t>
            </a:r>
          </a:p>
        </p:txBody>
      </p:sp>
      <p:grpSp>
        <p:nvGrpSpPr>
          <p:cNvPr name="Group 12" id="12"/>
          <p:cNvGrpSpPr/>
          <p:nvPr/>
        </p:nvGrpSpPr>
        <p:grpSpPr>
          <a:xfrm rot="2700000">
            <a:off x="-1376391" y="-3093321"/>
            <a:ext cx="7415398" cy="3565095"/>
            <a:chOff x="0" y="0"/>
            <a:chExt cx="660400" cy="317500"/>
          </a:xfrm>
        </p:grpSpPr>
        <p:sp>
          <p:nvSpPr>
            <p:cNvPr name="Freeform 13" id="1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4" id="1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5" id="1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6" id="1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7" id="1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8" id="1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9" id="1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20" id="2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1" id="2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2" id="2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3" id="2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5400000">
            <a:off x="13472409"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10800000">
            <a:off x="13472409"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2" id="3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5" id="3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10800000">
            <a:off x="2634588" y="934941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8" id="38"/>
          <p:cNvSpPr/>
          <p:nvPr/>
        </p:nvSpPr>
        <p:spPr>
          <a:xfrm flipH="false" flipV="false" rot="0">
            <a:off x="2634588" y="836783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9" id="39"/>
          <p:cNvSpPr/>
          <p:nvPr/>
        </p:nvSpPr>
        <p:spPr>
          <a:xfrm flipH="false" flipV="false" rot="5400000">
            <a:off x="3718397" y="934941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120382" y="705368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1589783" y="3919243"/>
            <a:ext cx="1006123" cy="536708"/>
          </a:xfrm>
          <a:custGeom>
            <a:avLst/>
            <a:gdLst/>
            <a:ahLst/>
            <a:cxnLst/>
            <a:rect r="r" b="b" t="t" l="l"/>
            <a:pathLst>
              <a:path h="536708" w="1006123">
                <a:moveTo>
                  <a:pt x="0" y="0"/>
                </a:moveTo>
                <a:lnTo>
                  <a:pt x="1006123" y="0"/>
                </a:lnTo>
                <a:lnTo>
                  <a:pt x="1006123" y="536709"/>
                </a:lnTo>
                <a:lnTo>
                  <a:pt x="0" y="5367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5274234" y="9494848"/>
            <a:ext cx="1006123" cy="536708"/>
          </a:xfrm>
          <a:custGeom>
            <a:avLst/>
            <a:gdLst/>
            <a:ahLst/>
            <a:cxnLst/>
            <a:rect r="r" b="b" t="t" l="l"/>
            <a:pathLst>
              <a:path h="536708" w="1006123">
                <a:moveTo>
                  <a:pt x="0" y="0"/>
                </a:moveTo>
                <a:lnTo>
                  <a:pt x="1006123" y="0"/>
                </a:lnTo>
                <a:lnTo>
                  <a:pt x="1006123" y="536709"/>
                </a:lnTo>
                <a:lnTo>
                  <a:pt x="0" y="5367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340398" y="919235"/>
            <a:ext cx="1006123" cy="536708"/>
          </a:xfrm>
          <a:custGeom>
            <a:avLst/>
            <a:gdLst/>
            <a:ahLst/>
            <a:cxnLst/>
            <a:rect r="r" b="b" t="t" l="l"/>
            <a:pathLst>
              <a:path h="536708" w="1006123">
                <a:moveTo>
                  <a:pt x="0" y="0"/>
                </a:moveTo>
                <a:lnTo>
                  <a:pt x="1006123" y="0"/>
                </a:lnTo>
                <a:lnTo>
                  <a:pt x="1006123" y="536708"/>
                </a:lnTo>
                <a:lnTo>
                  <a:pt x="0" y="5367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16827534" y="407454"/>
            <a:ext cx="863532" cy="1242493"/>
          </a:xfrm>
          <a:custGeom>
            <a:avLst/>
            <a:gdLst/>
            <a:ahLst/>
            <a:cxnLst/>
            <a:rect r="r" b="b" t="t" l="l"/>
            <a:pathLst>
              <a:path h="1242493" w="863532">
                <a:moveTo>
                  <a:pt x="0" y="0"/>
                </a:moveTo>
                <a:lnTo>
                  <a:pt x="863532" y="0"/>
                </a:lnTo>
                <a:lnTo>
                  <a:pt x="863532" y="1242492"/>
                </a:lnTo>
                <a:lnTo>
                  <a:pt x="0" y="12424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64554" y="5280754"/>
            <a:ext cx="1178905" cy="1003141"/>
          </a:xfrm>
          <a:custGeom>
            <a:avLst/>
            <a:gdLst/>
            <a:ahLst/>
            <a:cxnLst/>
            <a:rect r="r" b="b" t="t" l="l"/>
            <a:pathLst>
              <a:path h="1003141" w="1178905">
                <a:moveTo>
                  <a:pt x="0" y="0"/>
                </a:moveTo>
                <a:lnTo>
                  <a:pt x="1178905" y="0"/>
                </a:lnTo>
                <a:lnTo>
                  <a:pt x="1178905" y="1003141"/>
                </a:lnTo>
                <a:lnTo>
                  <a:pt x="0" y="100314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2820508" y="8785069"/>
            <a:ext cx="1360298" cy="1268967"/>
          </a:xfrm>
          <a:custGeom>
            <a:avLst/>
            <a:gdLst/>
            <a:ahLst/>
            <a:cxnLst/>
            <a:rect r="r" b="b" t="t" l="l"/>
            <a:pathLst>
              <a:path h="1268967" w="1360298">
                <a:moveTo>
                  <a:pt x="0" y="0"/>
                </a:moveTo>
                <a:lnTo>
                  <a:pt x="1360298" y="0"/>
                </a:lnTo>
                <a:lnTo>
                  <a:pt x="1360298" y="1268967"/>
                </a:lnTo>
                <a:lnTo>
                  <a:pt x="0" y="126896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6" id="16"/>
          <p:cNvSpPr txBox="true"/>
          <p:nvPr/>
        </p:nvSpPr>
        <p:spPr>
          <a:xfrm rot="0">
            <a:off x="2346521" y="196198"/>
            <a:ext cx="12866041" cy="832502"/>
          </a:xfrm>
          <a:prstGeom prst="rect">
            <a:avLst/>
          </a:prstGeom>
        </p:spPr>
        <p:txBody>
          <a:bodyPr anchor="t" rtlCol="false" tIns="0" lIns="0" bIns="0" rIns="0">
            <a:spAutoFit/>
          </a:bodyPr>
          <a:lstStyle/>
          <a:p>
            <a:pPr algn="ctr">
              <a:lnSpc>
                <a:spcPts val="5400"/>
              </a:lnSpc>
            </a:pPr>
            <a:r>
              <a:rPr lang="en-US" sz="5400">
                <a:solidFill>
                  <a:srgbClr val="227C9D"/>
                </a:solidFill>
                <a:latin typeface="Kollektif Bold"/>
              </a:rPr>
              <a:t>CRISP-DM FRAMEWORK</a:t>
            </a:r>
          </a:p>
        </p:txBody>
      </p:sp>
      <p:grpSp>
        <p:nvGrpSpPr>
          <p:cNvPr name="Group 17" id="17"/>
          <p:cNvGrpSpPr/>
          <p:nvPr/>
        </p:nvGrpSpPr>
        <p:grpSpPr>
          <a:xfrm rot="0">
            <a:off x="2210060" y="1187589"/>
            <a:ext cx="13368418" cy="7500796"/>
            <a:chOff x="0" y="0"/>
            <a:chExt cx="17824557" cy="10001061"/>
          </a:xfrm>
        </p:grpSpPr>
        <p:sp>
          <p:nvSpPr>
            <p:cNvPr name="Freeform 18" id="18"/>
            <p:cNvSpPr/>
            <p:nvPr/>
          </p:nvSpPr>
          <p:spPr>
            <a:xfrm flipH="false" flipV="false" rot="171274">
              <a:off x="10827820" y="994074"/>
              <a:ext cx="1791032" cy="897755"/>
            </a:xfrm>
            <a:custGeom>
              <a:avLst/>
              <a:gdLst/>
              <a:ahLst/>
              <a:cxnLst/>
              <a:rect r="r" b="b" t="t" l="l"/>
              <a:pathLst>
                <a:path h="897755" w="1791032">
                  <a:moveTo>
                    <a:pt x="0" y="0"/>
                  </a:moveTo>
                  <a:lnTo>
                    <a:pt x="1791032" y="0"/>
                  </a:lnTo>
                  <a:lnTo>
                    <a:pt x="1791032" y="897755"/>
                  </a:lnTo>
                  <a:lnTo>
                    <a:pt x="0" y="89775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9" id="19"/>
            <p:cNvSpPr/>
            <p:nvPr/>
          </p:nvSpPr>
          <p:spPr>
            <a:xfrm flipH="false" flipV="false" rot="-10272097">
              <a:off x="4297320" y="8923988"/>
              <a:ext cx="1791032" cy="897755"/>
            </a:xfrm>
            <a:custGeom>
              <a:avLst/>
              <a:gdLst/>
              <a:ahLst/>
              <a:cxnLst/>
              <a:rect r="r" b="b" t="t" l="l"/>
              <a:pathLst>
                <a:path h="897755" w="1791032">
                  <a:moveTo>
                    <a:pt x="0" y="0"/>
                  </a:moveTo>
                  <a:lnTo>
                    <a:pt x="1791032" y="0"/>
                  </a:lnTo>
                  <a:lnTo>
                    <a:pt x="1791032" y="897754"/>
                  </a:lnTo>
                  <a:lnTo>
                    <a:pt x="0" y="89775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0" id="20"/>
            <p:cNvSpPr/>
            <p:nvPr/>
          </p:nvSpPr>
          <p:spPr>
            <a:xfrm flipH="false" flipV="false" rot="10067068">
              <a:off x="11916169" y="8923988"/>
              <a:ext cx="1791032" cy="897755"/>
            </a:xfrm>
            <a:custGeom>
              <a:avLst/>
              <a:gdLst/>
              <a:ahLst/>
              <a:cxnLst/>
              <a:rect r="r" b="b" t="t" l="l"/>
              <a:pathLst>
                <a:path h="897755" w="1791032">
                  <a:moveTo>
                    <a:pt x="0" y="0"/>
                  </a:moveTo>
                  <a:lnTo>
                    <a:pt x="1791032" y="0"/>
                  </a:lnTo>
                  <a:lnTo>
                    <a:pt x="1791032" y="897754"/>
                  </a:lnTo>
                  <a:lnTo>
                    <a:pt x="0" y="89775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1" id="21"/>
            <p:cNvSpPr/>
            <p:nvPr/>
          </p:nvSpPr>
          <p:spPr>
            <a:xfrm flipH="false" flipV="false" rot="5304211">
              <a:off x="15065479" y="4101002"/>
              <a:ext cx="1791032" cy="897755"/>
            </a:xfrm>
            <a:custGeom>
              <a:avLst/>
              <a:gdLst/>
              <a:ahLst/>
              <a:cxnLst/>
              <a:rect r="r" b="b" t="t" l="l"/>
              <a:pathLst>
                <a:path h="897755" w="1791032">
                  <a:moveTo>
                    <a:pt x="0" y="0"/>
                  </a:moveTo>
                  <a:lnTo>
                    <a:pt x="1791031" y="0"/>
                  </a:lnTo>
                  <a:lnTo>
                    <a:pt x="1791031" y="897755"/>
                  </a:lnTo>
                  <a:lnTo>
                    <a:pt x="0" y="89775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2" id="22"/>
            <p:cNvSpPr/>
            <p:nvPr/>
          </p:nvSpPr>
          <p:spPr>
            <a:xfrm flipH="false" flipV="false" rot="-4985485">
              <a:off x="898945" y="4709407"/>
              <a:ext cx="1791032" cy="897755"/>
            </a:xfrm>
            <a:custGeom>
              <a:avLst/>
              <a:gdLst/>
              <a:ahLst/>
              <a:cxnLst/>
              <a:rect r="r" b="b" t="t" l="l"/>
              <a:pathLst>
                <a:path h="897755" w="1791032">
                  <a:moveTo>
                    <a:pt x="0" y="0"/>
                  </a:moveTo>
                  <a:lnTo>
                    <a:pt x="1791032" y="0"/>
                  </a:lnTo>
                  <a:lnTo>
                    <a:pt x="1791032" y="897755"/>
                  </a:lnTo>
                  <a:lnTo>
                    <a:pt x="0" y="89775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3" id="23"/>
            <p:cNvSpPr/>
            <p:nvPr/>
          </p:nvSpPr>
          <p:spPr>
            <a:xfrm flipH="false" flipV="false" rot="-109366">
              <a:off x="4015787" y="912816"/>
              <a:ext cx="1791032" cy="897755"/>
            </a:xfrm>
            <a:custGeom>
              <a:avLst/>
              <a:gdLst/>
              <a:ahLst/>
              <a:cxnLst/>
              <a:rect r="r" b="b" t="t" l="l"/>
              <a:pathLst>
                <a:path h="897755" w="1791032">
                  <a:moveTo>
                    <a:pt x="0" y="0"/>
                  </a:moveTo>
                  <a:lnTo>
                    <a:pt x="1791031" y="0"/>
                  </a:lnTo>
                  <a:lnTo>
                    <a:pt x="1791031" y="897755"/>
                  </a:lnTo>
                  <a:lnTo>
                    <a:pt x="0" y="89775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4" id="24"/>
            <p:cNvSpPr/>
            <p:nvPr/>
          </p:nvSpPr>
          <p:spPr>
            <a:xfrm flipH="false" flipV="false" rot="-563829">
              <a:off x="11744579" y="7961648"/>
              <a:ext cx="1791032" cy="897755"/>
            </a:xfrm>
            <a:custGeom>
              <a:avLst/>
              <a:gdLst/>
              <a:ahLst/>
              <a:cxnLst/>
              <a:rect r="r" b="b" t="t" l="l"/>
              <a:pathLst>
                <a:path h="897755" w="1791032">
                  <a:moveTo>
                    <a:pt x="0" y="0"/>
                  </a:moveTo>
                  <a:lnTo>
                    <a:pt x="1791032" y="0"/>
                  </a:lnTo>
                  <a:lnTo>
                    <a:pt x="1791032" y="897755"/>
                  </a:lnTo>
                  <a:lnTo>
                    <a:pt x="0" y="89775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5" id="25"/>
            <p:cNvSpPr/>
            <p:nvPr/>
          </p:nvSpPr>
          <p:spPr>
            <a:xfrm flipH="false" flipV="false" rot="-10646706">
              <a:off x="10829944" y="1932148"/>
              <a:ext cx="1791032" cy="897755"/>
            </a:xfrm>
            <a:custGeom>
              <a:avLst/>
              <a:gdLst/>
              <a:ahLst/>
              <a:cxnLst/>
              <a:rect r="r" b="b" t="t" l="l"/>
              <a:pathLst>
                <a:path h="897755" w="1791032">
                  <a:moveTo>
                    <a:pt x="0" y="0"/>
                  </a:moveTo>
                  <a:lnTo>
                    <a:pt x="1791032" y="0"/>
                  </a:lnTo>
                  <a:lnTo>
                    <a:pt x="1791032" y="897755"/>
                  </a:lnTo>
                  <a:lnTo>
                    <a:pt x="0" y="89775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6" id="26"/>
            <p:cNvSpPr/>
            <p:nvPr/>
          </p:nvSpPr>
          <p:spPr>
            <a:xfrm flipH="false" flipV="false" rot="-2404602">
              <a:off x="3511265" y="4395241"/>
              <a:ext cx="4690888" cy="1325176"/>
            </a:xfrm>
            <a:custGeom>
              <a:avLst/>
              <a:gdLst/>
              <a:ahLst/>
              <a:cxnLst/>
              <a:rect r="r" b="b" t="t" l="l"/>
              <a:pathLst>
                <a:path h="1325176" w="4690888">
                  <a:moveTo>
                    <a:pt x="0" y="0"/>
                  </a:moveTo>
                  <a:lnTo>
                    <a:pt x="4690888" y="0"/>
                  </a:lnTo>
                  <a:lnTo>
                    <a:pt x="4690888" y="1325176"/>
                  </a:lnTo>
                  <a:lnTo>
                    <a:pt x="0" y="132517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ysDot"/>
              <a:miter/>
            </a:ln>
          </p:spPr>
        </p:sp>
        <p:sp>
          <p:nvSpPr>
            <p:cNvPr name="Freeform 27" id="27"/>
            <p:cNvSpPr/>
            <p:nvPr/>
          </p:nvSpPr>
          <p:spPr>
            <a:xfrm flipH="false" flipV="false" rot="0">
              <a:off x="7848436" y="4710424"/>
              <a:ext cx="1821746" cy="1821746"/>
            </a:xfrm>
            <a:custGeom>
              <a:avLst/>
              <a:gdLst/>
              <a:ahLst/>
              <a:cxnLst/>
              <a:rect r="r" b="b" t="t" l="l"/>
              <a:pathLst>
                <a:path h="1821746" w="1821746">
                  <a:moveTo>
                    <a:pt x="0" y="0"/>
                  </a:moveTo>
                  <a:lnTo>
                    <a:pt x="1821746" y="0"/>
                  </a:lnTo>
                  <a:lnTo>
                    <a:pt x="1821746" y="1821746"/>
                  </a:lnTo>
                  <a:lnTo>
                    <a:pt x="0" y="182174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TextBox 28" id="28"/>
            <p:cNvSpPr txBox="true"/>
            <p:nvPr/>
          </p:nvSpPr>
          <p:spPr>
            <a:xfrm rot="0">
              <a:off x="8337669" y="4143439"/>
              <a:ext cx="843280" cy="447805"/>
            </a:xfrm>
            <a:prstGeom prst="rect">
              <a:avLst/>
            </a:prstGeom>
          </p:spPr>
          <p:txBody>
            <a:bodyPr anchor="t" rtlCol="false" tIns="0" lIns="0" bIns="0" rIns="0">
              <a:spAutoFit/>
            </a:bodyPr>
            <a:lstStyle/>
            <a:p>
              <a:pPr algn="ctr">
                <a:lnSpc>
                  <a:spcPts val="2553"/>
                </a:lnSpc>
                <a:spcBef>
                  <a:spcPct val="0"/>
                </a:spcBef>
              </a:pPr>
              <a:r>
                <a:rPr lang="en-US" sz="2300">
                  <a:solidFill>
                    <a:srgbClr val="FF3131"/>
                  </a:solidFill>
                  <a:latin typeface="DM Sans"/>
                </a:rPr>
                <a:t>Data</a:t>
              </a:r>
            </a:p>
          </p:txBody>
        </p:sp>
        <p:sp>
          <p:nvSpPr>
            <p:cNvPr name="Freeform 29" id="29"/>
            <p:cNvSpPr/>
            <p:nvPr/>
          </p:nvSpPr>
          <p:spPr>
            <a:xfrm flipH="false" flipV="false" rot="0">
              <a:off x="13043598" y="616476"/>
              <a:ext cx="4155911" cy="2962031"/>
            </a:xfrm>
            <a:custGeom>
              <a:avLst/>
              <a:gdLst/>
              <a:ahLst/>
              <a:cxnLst/>
              <a:rect r="r" b="b" t="t" l="l"/>
              <a:pathLst>
                <a:path h="2962031" w="4155911">
                  <a:moveTo>
                    <a:pt x="0" y="0"/>
                  </a:moveTo>
                  <a:lnTo>
                    <a:pt x="4155911" y="0"/>
                  </a:lnTo>
                  <a:lnTo>
                    <a:pt x="4155911" y="2962031"/>
                  </a:lnTo>
                  <a:lnTo>
                    <a:pt x="0" y="2962031"/>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30" id="30"/>
            <p:cNvSpPr txBox="true"/>
            <p:nvPr/>
          </p:nvSpPr>
          <p:spPr>
            <a:xfrm rot="0">
              <a:off x="13923908" y="1667215"/>
              <a:ext cx="2640012" cy="879605"/>
            </a:xfrm>
            <a:prstGeom prst="rect">
              <a:avLst/>
            </a:prstGeom>
          </p:spPr>
          <p:txBody>
            <a:bodyPr anchor="t" rtlCol="false" tIns="0" lIns="0" bIns="0" rIns="0">
              <a:spAutoFit/>
            </a:bodyPr>
            <a:lstStyle/>
            <a:p>
              <a:pPr algn="ctr">
                <a:lnSpc>
                  <a:spcPts val="2553"/>
                </a:lnSpc>
              </a:pPr>
              <a:r>
                <a:rPr lang="en-US" sz="2300">
                  <a:solidFill>
                    <a:srgbClr val="FF3131"/>
                  </a:solidFill>
                  <a:latin typeface="DM Sans"/>
                </a:rPr>
                <a:t> Data </a:t>
              </a:r>
            </a:p>
            <a:p>
              <a:pPr algn="ctr">
                <a:lnSpc>
                  <a:spcPts val="2553"/>
                </a:lnSpc>
                <a:spcBef>
                  <a:spcPct val="0"/>
                </a:spcBef>
              </a:pPr>
              <a:r>
                <a:rPr lang="en-US" sz="2300">
                  <a:solidFill>
                    <a:srgbClr val="FF3131"/>
                  </a:solidFill>
                  <a:latin typeface="DM Sans"/>
                </a:rPr>
                <a:t>Understanding</a:t>
              </a:r>
            </a:p>
          </p:txBody>
        </p:sp>
        <p:sp>
          <p:nvSpPr>
            <p:cNvPr name="Freeform 31" id="31"/>
            <p:cNvSpPr/>
            <p:nvPr/>
          </p:nvSpPr>
          <p:spPr>
            <a:xfrm flipH="false" flipV="false" rot="0">
              <a:off x="6251411" y="0"/>
              <a:ext cx="4155911" cy="2962031"/>
            </a:xfrm>
            <a:custGeom>
              <a:avLst/>
              <a:gdLst/>
              <a:ahLst/>
              <a:cxnLst/>
              <a:rect r="r" b="b" t="t" l="l"/>
              <a:pathLst>
                <a:path h="2962031" w="4155911">
                  <a:moveTo>
                    <a:pt x="0" y="0"/>
                  </a:moveTo>
                  <a:lnTo>
                    <a:pt x="4155910" y="0"/>
                  </a:lnTo>
                  <a:lnTo>
                    <a:pt x="4155910" y="2962031"/>
                  </a:lnTo>
                  <a:lnTo>
                    <a:pt x="0" y="2962031"/>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32" id="32"/>
            <p:cNvSpPr txBox="true"/>
            <p:nvPr/>
          </p:nvSpPr>
          <p:spPr>
            <a:xfrm rot="0">
              <a:off x="7218242" y="1050738"/>
              <a:ext cx="2640012" cy="879605"/>
            </a:xfrm>
            <a:prstGeom prst="rect">
              <a:avLst/>
            </a:prstGeom>
          </p:spPr>
          <p:txBody>
            <a:bodyPr anchor="t" rtlCol="false" tIns="0" lIns="0" bIns="0" rIns="0">
              <a:spAutoFit/>
            </a:bodyPr>
            <a:lstStyle/>
            <a:p>
              <a:pPr algn="ctr">
                <a:lnSpc>
                  <a:spcPts val="2553"/>
                </a:lnSpc>
              </a:pPr>
              <a:r>
                <a:rPr lang="en-US" sz="2300">
                  <a:solidFill>
                    <a:srgbClr val="FF3131"/>
                  </a:solidFill>
                  <a:latin typeface="DM Sans"/>
                </a:rPr>
                <a:t>Business </a:t>
              </a:r>
            </a:p>
            <a:p>
              <a:pPr algn="ctr">
                <a:lnSpc>
                  <a:spcPts val="2553"/>
                </a:lnSpc>
                <a:spcBef>
                  <a:spcPct val="0"/>
                </a:spcBef>
              </a:pPr>
              <a:r>
                <a:rPr lang="en-US" sz="2300">
                  <a:solidFill>
                    <a:srgbClr val="FF3131"/>
                  </a:solidFill>
                  <a:latin typeface="DM Sans"/>
                </a:rPr>
                <a:t>Understanding</a:t>
              </a:r>
            </a:p>
          </p:txBody>
        </p:sp>
        <p:sp>
          <p:nvSpPr>
            <p:cNvPr name="Freeform 33" id="33"/>
            <p:cNvSpPr/>
            <p:nvPr/>
          </p:nvSpPr>
          <p:spPr>
            <a:xfrm flipH="false" flipV="false" rot="0">
              <a:off x="83288" y="6142535"/>
              <a:ext cx="4155911" cy="2962031"/>
            </a:xfrm>
            <a:custGeom>
              <a:avLst/>
              <a:gdLst/>
              <a:ahLst/>
              <a:cxnLst/>
              <a:rect r="r" b="b" t="t" l="l"/>
              <a:pathLst>
                <a:path h="2962031" w="4155911">
                  <a:moveTo>
                    <a:pt x="0" y="0"/>
                  </a:moveTo>
                  <a:lnTo>
                    <a:pt x="4155911" y="0"/>
                  </a:lnTo>
                  <a:lnTo>
                    <a:pt x="4155911" y="2962030"/>
                  </a:lnTo>
                  <a:lnTo>
                    <a:pt x="0" y="296203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34" id="34"/>
            <p:cNvSpPr txBox="true"/>
            <p:nvPr/>
          </p:nvSpPr>
          <p:spPr>
            <a:xfrm rot="0">
              <a:off x="1236128" y="7409173"/>
              <a:ext cx="1850231" cy="447805"/>
            </a:xfrm>
            <a:prstGeom prst="rect">
              <a:avLst/>
            </a:prstGeom>
          </p:spPr>
          <p:txBody>
            <a:bodyPr anchor="t" rtlCol="false" tIns="0" lIns="0" bIns="0" rIns="0">
              <a:spAutoFit/>
            </a:bodyPr>
            <a:lstStyle/>
            <a:p>
              <a:pPr algn="ctr">
                <a:lnSpc>
                  <a:spcPts val="2553"/>
                </a:lnSpc>
                <a:spcBef>
                  <a:spcPct val="0"/>
                </a:spcBef>
              </a:pPr>
              <a:r>
                <a:rPr lang="en-US" sz="2300">
                  <a:solidFill>
                    <a:srgbClr val="FF3131"/>
                  </a:solidFill>
                  <a:latin typeface="DM Sans"/>
                </a:rPr>
                <a:t>Evaluation</a:t>
              </a:r>
            </a:p>
          </p:txBody>
        </p:sp>
        <p:sp>
          <p:nvSpPr>
            <p:cNvPr name="Freeform 35" id="35"/>
            <p:cNvSpPr/>
            <p:nvPr/>
          </p:nvSpPr>
          <p:spPr>
            <a:xfrm flipH="false" flipV="false" rot="0">
              <a:off x="0" y="1212004"/>
              <a:ext cx="4155911" cy="2962031"/>
            </a:xfrm>
            <a:custGeom>
              <a:avLst/>
              <a:gdLst/>
              <a:ahLst/>
              <a:cxnLst/>
              <a:rect r="r" b="b" t="t" l="l"/>
              <a:pathLst>
                <a:path h="2962031" w="4155911">
                  <a:moveTo>
                    <a:pt x="0" y="0"/>
                  </a:moveTo>
                  <a:lnTo>
                    <a:pt x="4155911" y="0"/>
                  </a:lnTo>
                  <a:lnTo>
                    <a:pt x="4155911" y="2962031"/>
                  </a:lnTo>
                  <a:lnTo>
                    <a:pt x="0" y="2962031"/>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36" id="36"/>
            <p:cNvSpPr txBox="true"/>
            <p:nvPr/>
          </p:nvSpPr>
          <p:spPr>
            <a:xfrm rot="0">
              <a:off x="984537" y="2552112"/>
              <a:ext cx="2214404" cy="447805"/>
            </a:xfrm>
            <a:prstGeom prst="rect">
              <a:avLst/>
            </a:prstGeom>
          </p:spPr>
          <p:txBody>
            <a:bodyPr anchor="t" rtlCol="false" tIns="0" lIns="0" bIns="0" rIns="0">
              <a:spAutoFit/>
            </a:bodyPr>
            <a:lstStyle/>
            <a:p>
              <a:pPr algn="ctr">
                <a:lnSpc>
                  <a:spcPts val="2553"/>
                </a:lnSpc>
                <a:spcBef>
                  <a:spcPct val="0"/>
                </a:spcBef>
              </a:pPr>
              <a:r>
                <a:rPr lang="en-US" sz="2300">
                  <a:solidFill>
                    <a:srgbClr val="FF3131"/>
                  </a:solidFill>
                  <a:latin typeface="DM Sans"/>
                </a:rPr>
                <a:t>Deployment</a:t>
              </a:r>
            </a:p>
          </p:txBody>
        </p:sp>
        <p:sp>
          <p:nvSpPr>
            <p:cNvPr name="Freeform 37" id="37"/>
            <p:cNvSpPr/>
            <p:nvPr/>
          </p:nvSpPr>
          <p:spPr>
            <a:xfrm flipH="false" flipV="false" rot="0">
              <a:off x="13668646" y="5621297"/>
              <a:ext cx="4155911" cy="2962031"/>
            </a:xfrm>
            <a:custGeom>
              <a:avLst/>
              <a:gdLst/>
              <a:ahLst/>
              <a:cxnLst/>
              <a:rect r="r" b="b" t="t" l="l"/>
              <a:pathLst>
                <a:path h="2962031" w="4155911">
                  <a:moveTo>
                    <a:pt x="0" y="0"/>
                  </a:moveTo>
                  <a:lnTo>
                    <a:pt x="4155911" y="0"/>
                  </a:lnTo>
                  <a:lnTo>
                    <a:pt x="4155911" y="2962031"/>
                  </a:lnTo>
                  <a:lnTo>
                    <a:pt x="0" y="2962031"/>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38" id="38"/>
            <p:cNvSpPr txBox="true"/>
            <p:nvPr/>
          </p:nvSpPr>
          <p:spPr>
            <a:xfrm rot="0">
              <a:off x="14914514" y="6672035"/>
              <a:ext cx="2092960" cy="879605"/>
            </a:xfrm>
            <a:prstGeom prst="rect">
              <a:avLst/>
            </a:prstGeom>
          </p:spPr>
          <p:txBody>
            <a:bodyPr anchor="t" rtlCol="false" tIns="0" lIns="0" bIns="0" rIns="0">
              <a:spAutoFit/>
            </a:bodyPr>
            <a:lstStyle/>
            <a:p>
              <a:pPr algn="ctr">
                <a:lnSpc>
                  <a:spcPts val="2553"/>
                </a:lnSpc>
              </a:pPr>
              <a:r>
                <a:rPr lang="en-US" sz="2300">
                  <a:solidFill>
                    <a:srgbClr val="FF3131"/>
                  </a:solidFill>
                  <a:latin typeface="DM Sans"/>
                </a:rPr>
                <a:t> Data </a:t>
              </a:r>
            </a:p>
            <a:p>
              <a:pPr algn="ctr">
                <a:lnSpc>
                  <a:spcPts val="2553"/>
                </a:lnSpc>
                <a:spcBef>
                  <a:spcPct val="0"/>
                </a:spcBef>
              </a:pPr>
              <a:r>
                <a:rPr lang="en-US" sz="2300">
                  <a:solidFill>
                    <a:srgbClr val="FF3131"/>
                  </a:solidFill>
                  <a:latin typeface="DM Sans"/>
                </a:rPr>
                <a:t>Preparation</a:t>
              </a:r>
            </a:p>
          </p:txBody>
        </p:sp>
      </p:grpSp>
      <p:grpSp>
        <p:nvGrpSpPr>
          <p:cNvPr name="Group 39" id="39"/>
          <p:cNvGrpSpPr/>
          <p:nvPr/>
        </p:nvGrpSpPr>
        <p:grpSpPr>
          <a:xfrm rot="0">
            <a:off x="7451445" y="7322407"/>
            <a:ext cx="3116933" cy="2221523"/>
            <a:chOff x="0" y="0"/>
            <a:chExt cx="4155911" cy="2962031"/>
          </a:xfrm>
        </p:grpSpPr>
        <p:sp>
          <p:nvSpPr>
            <p:cNvPr name="Freeform 40" id="40"/>
            <p:cNvSpPr/>
            <p:nvPr/>
          </p:nvSpPr>
          <p:spPr>
            <a:xfrm flipH="false" flipV="false" rot="0">
              <a:off x="0" y="0"/>
              <a:ext cx="4155911" cy="2962031"/>
            </a:xfrm>
            <a:custGeom>
              <a:avLst/>
              <a:gdLst/>
              <a:ahLst/>
              <a:cxnLst/>
              <a:rect r="r" b="b" t="t" l="l"/>
              <a:pathLst>
                <a:path h="2962031" w="4155911">
                  <a:moveTo>
                    <a:pt x="0" y="0"/>
                  </a:moveTo>
                  <a:lnTo>
                    <a:pt x="4155911" y="0"/>
                  </a:lnTo>
                  <a:lnTo>
                    <a:pt x="4155911" y="2962031"/>
                  </a:lnTo>
                  <a:lnTo>
                    <a:pt x="0" y="2962031"/>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41" id="41"/>
            <p:cNvSpPr txBox="true"/>
            <p:nvPr/>
          </p:nvSpPr>
          <p:spPr>
            <a:xfrm rot="0">
              <a:off x="1256027" y="1240873"/>
              <a:ext cx="1643856" cy="447805"/>
            </a:xfrm>
            <a:prstGeom prst="rect">
              <a:avLst/>
            </a:prstGeom>
          </p:spPr>
          <p:txBody>
            <a:bodyPr anchor="t" rtlCol="false" tIns="0" lIns="0" bIns="0" rIns="0">
              <a:spAutoFit/>
            </a:bodyPr>
            <a:lstStyle/>
            <a:p>
              <a:pPr algn="ctr">
                <a:lnSpc>
                  <a:spcPts val="2553"/>
                </a:lnSpc>
                <a:spcBef>
                  <a:spcPct val="0"/>
                </a:spcBef>
              </a:pPr>
              <a:r>
                <a:rPr lang="en-US" sz="2300">
                  <a:solidFill>
                    <a:srgbClr val="FF3131"/>
                  </a:solidFill>
                  <a:latin typeface="DM Sans"/>
                </a:rPr>
                <a:t>Modeling</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530547" y="823260"/>
            <a:ext cx="10620170" cy="1949450"/>
          </a:xfrm>
          <a:prstGeom prst="rect">
            <a:avLst/>
          </a:prstGeom>
        </p:spPr>
        <p:txBody>
          <a:bodyPr anchor="t" rtlCol="false" tIns="0" lIns="0" bIns="0" rIns="0">
            <a:spAutoFit/>
          </a:bodyPr>
          <a:lstStyle/>
          <a:p>
            <a:pPr algn="ctr">
              <a:lnSpc>
                <a:spcPts val="6999"/>
              </a:lnSpc>
            </a:pPr>
            <a:r>
              <a:rPr lang="en-US" sz="6999">
                <a:solidFill>
                  <a:srgbClr val="227C9D"/>
                </a:solidFill>
                <a:latin typeface="Kollektif Bold"/>
              </a:rPr>
              <a:t>BUSINESS UNDERSTANDING</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3784200" y="3334684"/>
            <a:ext cx="10719600" cy="4305173"/>
          </a:xfrm>
          <a:prstGeom prst="rect">
            <a:avLst/>
          </a:prstGeom>
        </p:spPr>
        <p:txBody>
          <a:bodyPr anchor="t" rtlCol="false" tIns="0" lIns="0" bIns="0" rIns="0">
            <a:spAutoFit/>
          </a:bodyPr>
          <a:lstStyle/>
          <a:p>
            <a:pPr marL="604521" indent="-302261" lvl="1">
              <a:lnSpc>
                <a:spcPts val="3136"/>
              </a:lnSpc>
              <a:buFont typeface="Arial"/>
              <a:buChar char="•"/>
            </a:pPr>
            <a:r>
              <a:rPr lang="en-US" sz="2800">
                <a:solidFill>
                  <a:srgbClr val="545454"/>
                </a:solidFill>
                <a:latin typeface="DM Sans"/>
              </a:rPr>
              <a:t>Knowing a business domain before analyzing its data will give a clear understanding about the its market, trends, and its Unique Selling Point.</a:t>
            </a:r>
          </a:p>
          <a:p>
            <a:pPr>
              <a:lnSpc>
                <a:spcPts val="3136"/>
              </a:lnSpc>
            </a:pPr>
          </a:p>
          <a:p>
            <a:pPr marL="604521" indent="-302261" lvl="1">
              <a:lnSpc>
                <a:spcPts val="3136"/>
              </a:lnSpc>
              <a:buFont typeface="Arial"/>
              <a:buChar char="•"/>
            </a:pPr>
            <a:r>
              <a:rPr lang="en-US" sz="2800">
                <a:solidFill>
                  <a:srgbClr val="545454"/>
                </a:solidFill>
                <a:latin typeface="DM Sans"/>
              </a:rPr>
              <a:t>Spotify, a music streaming platform, allows the users to access the music contents of different music artists.</a:t>
            </a:r>
          </a:p>
          <a:p>
            <a:pPr>
              <a:lnSpc>
                <a:spcPts val="3136"/>
              </a:lnSpc>
            </a:pPr>
          </a:p>
          <a:p>
            <a:pPr marL="604521" indent="-302261" lvl="1">
              <a:lnSpc>
                <a:spcPts val="3136"/>
              </a:lnSpc>
              <a:buFont typeface="Arial"/>
              <a:buChar char="•"/>
            </a:pPr>
            <a:r>
              <a:rPr lang="en-US" sz="2800">
                <a:solidFill>
                  <a:srgbClr val="545454"/>
                </a:solidFill>
                <a:latin typeface="DM Sans"/>
              </a:rPr>
              <a:t>This works with a freemium model, which allows users to have a limited version of its service for free and with some additional features like ad-free listening in its premium version.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140144" y="7243143"/>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340217" y="7729937"/>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grpSp>
        <p:nvGrpSpPr>
          <p:cNvPr name="Group 8" id="8"/>
          <p:cNvGrpSpPr/>
          <p:nvPr/>
        </p:nvGrpSpPr>
        <p:grpSpPr>
          <a:xfrm rot="2700000">
            <a:off x="-2137434" y="-3783523"/>
            <a:ext cx="7415398" cy="3565095"/>
            <a:chOff x="0" y="0"/>
            <a:chExt cx="660400" cy="317500"/>
          </a:xfrm>
        </p:grpSpPr>
        <p:sp>
          <p:nvSpPr>
            <p:cNvPr name="Freeform 9" id="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0" id="1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1" id="11"/>
          <p:cNvSpPr/>
          <p:nvPr/>
        </p:nvSpPr>
        <p:spPr>
          <a:xfrm>
            <a:off x="-2600048" y="-2963974"/>
            <a:ext cx="5185216" cy="5132702"/>
          </a:xfrm>
          <a:prstGeom prst="line">
            <a:avLst/>
          </a:prstGeom>
          <a:ln cap="flat" w="28575">
            <a:solidFill>
              <a:srgbClr val="8CA9AD"/>
            </a:solidFill>
            <a:prstDash val="solid"/>
            <a:headEnd type="none" len="sm" w="sm"/>
            <a:tailEnd type="none" len="sm" w="sm"/>
          </a:ln>
        </p:spPr>
      </p:sp>
      <p:sp>
        <p:nvSpPr>
          <p:cNvPr name="AutoShape 12" id="12"/>
          <p:cNvSpPr/>
          <p:nvPr/>
        </p:nvSpPr>
        <p:spPr>
          <a:xfrm>
            <a:off x="-2813995" y="-2651297"/>
            <a:ext cx="5038853" cy="5038853"/>
          </a:xfrm>
          <a:prstGeom prst="line">
            <a:avLst/>
          </a:prstGeom>
          <a:ln cap="flat" w="28575">
            <a:solidFill>
              <a:srgbClr val="8CA9AD"/>
            </a:solidFill>
            <a:prstDash val="solid"/>
            <a:headEnd type="none" len="sm" w="sm"/>
            <a:tailEnd type="none" len="sm" w="sm"/>
          </a:ln>
        </p:spPr>
      </p:sp>
      <p:sp>
        <p:nvSpPr>
          <p:cNvPr name="AutoShape 13" id="13"/>
          <p:cNvSpPr/>
          <p:nvPr/>
        </p:nvSpPr>
        <p:spPr>
          <a:xfrm>
            <a:off x="-2993596" y="-2292827"/>
            <a:ext cx="4867141" cy="4867141"/>
          </a:xfrm>
          <a:prstGeom prst="line">
            <a:avLst/>
          </a:prstGeom>
          <a:ln cap="flat" w="28575">
            <a:solidFill>
              <a:srgbClr val="8CA9AD"/>
            </a:solidFill>
            <a:prstDash val="solid"/>
            <a:headEnd type="none" len="sm" w="sm"/>
            <a:tailEnd type="none" len="sm" w="sm"/>
          </a:ln>
        </p:spPr>
      </p:sp>
      <p:sp>
        <p:nvSpPr>
          <p:cNvPr name="AutoShape 14" id="14"/>
          <p:cNvSpPr/>
          <p:nvPr/>
        </p:nvSpPr>
        <p:spPr>
          <a:xfrm>
            <a:off x="-3120251" y="-1906560"/>
            <a:ext cx="4690515" cy="4690515"/>
          </a:xfrm>
          <a:prstGeom prst="line">
            <a:avLst/>
          </a:prstGeom>
          <a:ln cap="flat" w="28575">
            <a:solidFill>
              <a:srgbClr val="8CA9AD"/>
            </a:solidFill>
            <a:prstDash val="solid"/>
            <a:headEnd type="none" len="sm" w="sm"/>
            <a:tailEnd type="none" len="sm" w="sm"/>
          </a:ln>
        </p:spPr>
      </p:sp>
      <p:sp>
        <p:nvSpPr>
          <p:cNvPr name="AutoShape 15" id="15"/>
          <p:cNvSpPr/>
          <p:nvPr/>
        </p:nvSpPr>
        <p:spPr>
          <a:xfrm>
            <a:off x="-3264105" y="-1466883"/>
            <a:ext cx="4347674" cy="4347674"/>
          </a:xfrm>
          <a:prstGeom prst="line">
            <a:avLst/>
          </a:prstGeom>
          <a:ln cap="flat" w="28575">
            <a:solidFill>
              <a:srgbClr val="8CA9AD"/>
            </a:solidFill>
            <a:prstDash val="solid"/>
            <a:headEnd type="none" len="sm" w="sm"/>
            <a:tailEnd type="none" len="sm" w="sm"/>
          </a:ln>
        </p:spPr>
      </p:sp>
      <p:sp>
        <p:nvSpPr>
          <p:cNvPr name="AutoShape 16" id="16"/>
          <p:cNvSpPr/>
          <p:nvPr/>
        </p:nvSpPr>
        <p:spPr>
          <a:xfrm>
            <a:off x="-3384925" y="-1023159"/>
            <a:ext cx="3963599" cy="3985594"/>
          </a:xfrm>
          <a:prstGeom prst="line">
            <a:avLst/>
          </a:prstGeom>
          <a:ln cap="flat" w="28575">
            <a:solidFill>
              <a:srgbClr val="8CA9AD"/>
            </a:solidFill>
            <a:prstDash val="solid"/>
            <a:headEnd type="none" len="sm" w="sm"/>
            <a:tailEnd type="none" len="sm" w="sm"/>
          </a:ln>
        </p:spPr>
      </p:sp>
      <p:sp>
        <p:nvSpPr>
          <p:cNvPr name="AutoShape 17" id="17"/>
          <p:cNvSpPr/>
          <p:nvPr/>
        </p:nvSpPr>
        <p:spPr>
          <a:xfrm>
            <a:off x="-3359157" y="-461526"/>
            <a:ext cx="3377485" cy="3360058"/>
          </a:xfrm>
          <a:prstGeom prst="line">
            <a:avLst/>
          </a:prstGeom>
          <a:ln cap="flat" w="28575">
            <a:solidFill>
              <a:srgbClr val="8CA9AD"/>
            </a:solidFill>
            <a:prstDash val="solid"/>
            <a:headEnd type="none" len="sm" w="sm"/>
            <a:tailEnd type="none" len="sm" w="sm"/>
          </a:ln>
        </p:spPr>
      </p:sp>
      <p:sp>
        <p:nvSpPr>
          <p:cNvPr name="Freeform 18" id="18"/>
          <p:cNvSpPr/>
          <p:nvPr/>
        </p:nvSpPr>
        <p:spPr>
          <a:xfrm flipH="false" flipV="false" rot="0">
            <a:off x="335131" y="8256484"/>
            <a:ext cx="1538414" cy="1538414"/>
          </a:xfrm>
          <a:custGeom>
            <a:avLst/>
            <a:gdLst/>
            <a:ahLst/>
            <a:cxnLst/>
            <a:rect r="r" b="b" t="t" l="l"/>
            <a:pathLst>
              <a:path h="1538414" w="1538414">
                <a:moveTo>
                  <a:pt x="0" y="0"/>
                </a:moveTo>
                <a:lnTo>
                  <a:pt x="1538414" y="0"/>
                </a:lnTo>
                <a:lnTo>
                  <a:pt x="1538414" y="1538414"/>
                </a:lnTo>
                <a:lnTo>
                  <a:pt x="0" y="1538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6670757" y="394127"/>
            <a:ext cx="1177087" cy="1166386"/>
          </a:xfrm>
          <a:custGeom>
            <a:avLst/>
            <a:gdLst/>
            <a:ahLst/>
            <a:cxnLst/>
            <a:rect r="r" b="b" t="t" l="l"/>
            <a:pathLst>
              <a:path h="1166386" w="1177087">
                <a:moveTo>
                  <a:pt x="0" y="0"/>
                </a:moveTo>
                <a:lnTo>
                  <a:pt x="1177086" y="0"/>
                </a:lnTo>
                <a:lnTo>
                  <a:pt x="1177086" y="1166385"/>
                </a:lnTo>
                <a:lnTo>
                  <a:pt x="0" y="11663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2898922" y="1163791"/>
            <a:ext cx="11903768" cy="9835488"/>
          </a:xfrm>
          <a:custGeom>
            <a:avLst/>
            <a:gdLst/>
            <a:ahLst/>
            <a:cxnLst/>
            <a:rect r="r" b="b" t="t" l="l"/>
            <a:pathLst>
              <a:path h="9835488" w="11903768">
                <a:moveTo>
                  <a:pt x="0" y="0"/>
                </a:moveTo>
                <a:lnTo>
                  <a:pt x="11903768" y="0"/>
                </a:lnTo>
                <a:lnTo>
                  <a:pt x="11903768" y="9835489"/>
                </a:lnTo>
                <a:lnTo>
                  <a:pt x="0" y="9835489"/>
                </a:lnTo>
                <a:lnTo>
                  <a:pt x="0" y="0"/>
                </a:lnTo>
                <a:close/>
              </a:path>
            </a:pathLst>
          </a:custGeom>
          <a:blipFill>
            <a:blip r:embed="rId6">
              <a:alphaModFix amt="16000"/>
            </a:blip>
            <a:stretch>
              <a:fillRect l="0" t="0" r="0" b="0"/>
            </a:stretch>
          </a:blipFill>
        </p:spPr>
      </p:sp>
      <p:sp>
        <p:nvSpPr>
          <p:cNvPr name="TextBox 21" id="21"/>
          <p:cNvSpPr txBox="true"/>
          <p:nvPr/>
        </p:nvSpPr>
        <p:spPr>
          <a:xfrm rot="0">
            <a:off x="3491007" y="2981485"/>
            <a:ext cx="10719600" cy="5867273"/>
          </a:xfrm>
          <a:prstGeom prst="rect">
            <a:avLst/>
          </a:prstGeom>
        </p:spPr>
        <p:txBody>
          <a:bodyPr anchor="t" rtlCol="false" tIns="0" lIns="0" bIns="0" rIns="0">
            <a:spAutoFit/>
          </a:bodyPr>
          <a:lstStyle/>
          <a:p>
            <a:pPr marL="604521" indent="-302261" lvl="1">
              <a:lnSpc>
                <a:spcPts val="3136"/>
              </a:lnSpc>
              <a:buFont typeface="Arial"/>
              <a:buChar char="•"/>
            </a:pPr>
            <a:r>
              <a:rPr lang="en-US" sz="2800">
                <a:solidFill>
                  <a:srgbClr val="000000"/>
                </a:solidFill>
                <a:latin typeface="DM Sans"/>
              </a:rPr>
              <a:t>This phase includes the understandings and explanations that can be acquired from Spotify, which includes the data collection.</a:t>
            </a:r>
          </a:p>
          <a:p>
            <a:pPr>
              <a:lnSpc>
                <a:spcPts val="3136"/>
              </a:lnSpc>
            </a:pPr>
          </a:p>
          <a:p>
            <a:pPr marL="604521" indent="-302261" lvl="1">
              <a:lnSpc>
                <a:spcPts val="3136"/>
              </a:lnSpc>
              <a:buFont typeface="Arial"/>
              <a:buChar char="•"/>
            </a:pPr>
            <a:r>
              <a:rPr lang="en-US" sz="2800">
                <a:solidFill>
                  <a:srgbClr val="000000"/>
                </a:solidFill>
                <a:latin typeface="DM Sans"/>
              </a:rPr>
              <a:t>The data could be related to the track name, its featuring artist, date/month/year of release, and various attributes related to the song’s musical technicalities.</a:t>
            </a:r>
          </a:p>
          <a:p>
            <a:pPr>
              <a:lnSpc>
                <a:spcPts val="3136"/>
              </a:lnSpc>
            </a:pPr>
          </a:p>
          <a:p>
            <a:pPr marL="604521" indent="-302261" lvl="1">
              <a:lnSpc>
                <a:spcPts val="3136"/>
              </a:lnSpc>
              <a:buFont typeface="Arial"/>
              <a:buChar char="•"/>
            </a:pPr>
            <a:r>
              <a:rPr lang="en-US" sz="2800">
                <a:solidFill>
                  <a:srgbClr val="000000"/>
                </a:solidFill>
                <a:latin typeface="DM Sans"/>
              </a:rPr>
              <a:t>This phase helps the analyst understand the type of the data, its relationship with other data, and its frequency distribution between a range.</a:t>
            </a:r>
          </a:p>
          <a:p>
            <a:pPr>
              <a:lnSpc>
                <a:spcPts val="3136"/>
              </a:lnSpc>
            </a:pPr>
          </a:p>
          <a:p>
            <a:pPr marL="604521" indent="-302261" lvl="1">
              <a:lnSpc>
                <a:spcPts val="3136"/>
              </a:lnSpc>
              <a:buFont typeface="Arial"/>
              <a:buChar char="•"/>
            </a:pPr>
            <a:r>
              <a:rPr lang="en-US" sz="2800">
                <a:solidFill>
                  <a:srgbClr val="000000"/>
                </a:solidFill>
                <a:latin typeface="DM Sans"/>
              </a:rPr>
              <a:t>Through this understanding, the analyst can proceed further with data manipulation like sorting, filtering, grouping, visualizing, and forecasting them to find meaningful insights</a:t>
            </a:r>
          </a:p>
        </p:txBody>
      </p:sp>
      <p:sp>
        <p:nvSpPr>
          <p:cNvPr name="TextBox 22" id="22"/>
          <p:cNvSpPr txBox="true"/>
          <p:nvPr/>
        </p:nvSpPr>
        <p:spPr>
          <a:xfrm rot="0">
            <a:off x="3540721" y="1028700"/>
            <a:ext cx="10620170" cy="1063625"/>
          </a:xfrm>
          <a:prstGeom prst="rect">
            <a:avLst/>
          </a:prstGeom>
        </p:spPr>
        <p:txBody>
          <a:bodyPr anchor="t" rtlCol="false" tIns="0" lIns="0" bIns="0" rIns="0">
            <a:spAutoFit/>
          </a:bodyPr>
          <a:lstStyle/>
          <a:p>
            <a:pPr algn="ctr">
              <a:lnSpc>
                <a:spcPts val="6999"/>
              </a:lnSpc>
            </a:pPr>
            <a:r>
              <a:rPr lang="en-US" sz="6999">
                <a:solidFill>
                  <a:srgbClr val="227C9D"/>
                </a:solidFill>
                <a:latin typeface="Kollektif Bold"/>
              </a:rPr>
              <a:t>DATA UNDERSTANDING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2693793" y="7510422"/>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TextBox 5" id="5"/>
          <p:cNvSpPr txBox="true"/>
          <p:nvPr/>
        </p:nvSpPr>
        <p:spPr>
          <a:xfrm rot="0">
            <a:off x="1828699" y="5401254"/>
            <a:ext cx="5311909" cy="615950"/>
          </a:xfrm>
          <a:prstGeom prst="rect">
            <a:avLst/>
          </a:prstGeom>
        </p:spPr>
        <p:txBody>
          <a:bodyPr anchor="t" rtlCol="false" tIns="0" lIns="0" bIns="0" rIns="0">
            <a:spAutoFit/>
          </a:bodyPr>
          <a:lstStyle/>
          <a:p>
            <a:pPr>
              <a:lnSpc>
                <a:spcPts val="4000"/>
              </a:lnSpc>
            </a:pPr>
            <a:r>
              <a:rPr lang="en-US" sz="4000">
                <a:solidFill>
                  <a:srgbClr val="FFFFFF"/>
                </a:solidFill>
                <a:latin typeface="Kollektif Bold"/>
              </a:rPr>
              <a:t>01 - BRANDING</a:t>
            </a:r>
          </a:p>
        </p:txBody>
      </p:sp>
      <p:sp>
        <p:nvSpPr>
          <p:cNvPr name="TextBox 6" id="6"/>
          <p:cNvSpPr txBox="true"/>
          <p:nvPr/>
        </p:nvSpPr>
        <p:spPr>
          <a:xfrm rot="0">
            <a:off x="1828699" y="6667248"/>
            <a:ext cx="5311909" cy="615950"/>
          </a:xfrm>
          <a:prstGeom prst="rect">
            <a:avLst/>
          </a:prstGeom>
        </p:spPr>
        <p:txBody>
          <a:bodyPr anchor="t" rtlCol="false" tIns="0" lIns="0" bIns="0" rIns="0">
            <a:spAutoFit/>
          </a:bodyPr>
          <a:lstStyle/>
          <a:p>
            <a:pPr>
              <a:lnSpc>
                <a:spcPts val="4000"/>
              </a:lnSpc>
            </a:pPr>
            <a:r>
              <a:rPr lang="en-US" sz="4000">
                <a:solidFill>
                  <a:srgbClr val="FFFFFF"/>
                </a:solidFill>
                <a:latin typeface="Kollektif Bold"/>
              </a:rPr>
              <a:t>02 - WEBSITE</a:t>
            </a:r>
          </a:p>
        </p:txBody>
      </p:sp>
      <p:sp>
        <p:nvSpPr>
          <p:cNvPr name="TextBox 7" id="7"/>
          <p:cNvSpPr txBox="true"/>
          <p:nvPr/>
        </p:nvSpPr>
        <p:spPr>
          <a:xfrm rot="0">
            <a:off x="1828699" y="7933241"/>
            <a:ext cx="5311909" cy="615950"/>
          </a:xfrm>
          <a:prstGeom prst="rect">
            <a:avLst/>
          </a:prstGeom>
        </p:spPr>
        <p:txBody>
          <a:bodyPr anchor="t" rtlCol="false" tIns="0" lIns="0" bIns="0" rIns="0">
            <a:spAutoFit/>
          </a:bodyPr>
          <a:lstStyle/>
          <a:p>
            <a:pPr>
              <a:lnSpc>
                <a:spcPts val="4000"/>
              </a:lnSpc>
            </a:pPr>
            <a:r>
              <a:rPr lang="en-US" sz="4000">
                <a:solidFill>
                  <a:srgbClr val="FFFFFF"/>
                </a:solidFill>
                <a:latin typeface="Kollektif Bold"/>
              </a:rPr>
              <a:t>03 - SOCIAL MEDIA</a:t>
            </a:r>
          </a:p>
        </p:txBody>
      </p:sp>
      <p:grpSp>
        <p:nvGrpSpPr>
          <p:cNvPr name="Group 8" id="8"/>
          <p:cNvGrpSpPr/>
          <p:nvPr/>
        </p:nvGrpSpPr>
        <p:grpSpPr>
          <a:xfrm rot="-2700000">
            <a:off x="14034654" y="-4091495"/>
            <a:ext cx="7415398" cy="3565095"/>
            <a:chOff x="0" y="0"/>
            <a:chExt cx="660400" cy="317500"/>
          </a:xfrm>
        </p:grpSpPr>
        <p:sp>
          <p:nvSpPr>
            <p:cNvPr name="Freeform 9" id="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0" id="1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1" id="11"/>
          <p:cNvSpPr/>
          <p:nvPr/>
        </p:nvSpPr>
        <p:spPr>
          <a:xfrm flipV="true">
            <a:off x="16779354" y="-3323851"/>
            <a:ext cx="5132702" cy="5185216"/>
          </a:xfrm>
          <a:prstGeom prst="line">
            <a:avLst/>
          </a:prstGeom>
          <a:ln cap="flat" w="28575">
            <a:solidFill>
              <a:srgbClr val="8CA9AD"/>
            </a:solidFill>
            <a:prstDash val="solid"/>
            <a:headEnd type="none" len="sm" w="sm"/>
            <a:tailEnd type="none" len="sm" w="sm"/>
          </a:ln>
        </p:spPr>
      </p:sp>
      <p:sp>
        <p:nvSpPr>
          <p:cNvPr name="AutoShape 12" id="12"/>
          <p:cNvSpPr/>
          <p:nvPr/>
        </p:nvSpPr>
        <p:spPr>
          <a:xfrm flipV="true">
            <a:off x="17092031" y="-2963542"/>
            <a:ext cx="5038853" cy="5038853"/>
          </a:xfrm>
          <a:prstGeom prst="line">
            <a:avLst/>
          </a:prstGeom>
          <a:ln cap="flat" w="28575">
            <a:solidFill>
              <a:srgbClr val="8CA9AD"/>
            </a:solidFill>
            <a:prstDash val="solid"/>
            <a:headEnd type="none" len="sm" w="sm"/>
            <a:tailEnd type="none" len="sm" w="sm"/>
          </a:ln>
        </p:spPr>
      </p:sp>
      <p:sp>
        <p:nvSpPr>
          <p:cNvPr name="AutoShape 13" id="13"/>
          <p:cNvSpPr/>
          <p:nvPr/>
        </p:nvSpPr>
        <p:spPr>
          <a:xfrm flipV="true">
            <a:off x="17450501" y="-2612228"/>
            <a:ext cx="4867141" cy="4867141"/>
          </a:xfrm>
          <a:prstGeom prst="line">
            <a:avLst/>
          </a:prstGeom>
          <a:ln cap="flat" w="28575">
            <a:solidFill>
              <a:srgbClr val="8CA9AD"/>
            </a:solidFill>
            <a:prstDash val="solid"/>
            <a:headEnd type="none" len="sm" w="sm"/>
            <a:tailEnd type="none" len="sm" w="sm"/>
          </a:ln>
        </p:spPr>
      </p:sp>
      <p:sp>
        <p:nvSpPr>
          <p:cNvPr name="AutoShape 14" id="14"/>
          <p:cNvSpPr/>
          <p:nvPr/>
        </p:nvSpPr>
        <p:spPr>
          <a:xfrm flipV="true">
            <a:off x="17836769" y="-2308948"/>
            <a:ext cx="4690515" cy="4690515"/>
          </a:xfrm>
          <a:prstGeom prst="line">
            <a:avLst/>
          </a:prstGeom>
          <a:ln cap="flat" w="28575">
            <a:solidFill>
              <a:srgbClr val="8CA9AD"/>
            </a:solidFill>
            <a:prstDash val="solid"/>
            <a:headEnd type="none" len="sm" w="sm"/>
            <a:tailEnd type="none" len="sm" w="sm"/>
          </a:ln>
        </p:spPr>
      </p:sp>
      <p:sp>
        <p:nvSpPr>
          <p:cNvPr name="AutoShape 15" id="15"/>
          <p:cNvSpPr/>
          <p:nvPr/>
        </p:nvSpPr>
        <p:spPr>
          <a:xfrm flipV="true">
            <a:off x="18276445" y="-1822252"/>
            <a:ext cx="4347674" cy="4347674"/>
          </a:xfrm>
          <a:prstGeom prst="line">
            <a:avLst/>
          </a:prstGeom>
          <a:ln cap="flat" w="28575">
            <a:solidFill>
              <a:srgbClr val="8CA9AD"/>
            </a:solidFill>
            <a:prstDash val="solid"/>
            <a:headEnd type="none" len="sm" w="sm"/>
            <a:tailEnd type="none" len="sm" w="sm"/>
          </a:ln>
        </p:spPr>
      </p:sp>
      <p:sp>
        <p:nvSpPr>
          <p:cNvPr name="TextBox 16" id="16"/>
          <p:cNvSpPr txBox="true"/>
          <p:nvPr/>
        </p:nvSpPr>
        <p:spPr>
          <a:xfrm rot="0">
            <a:off x="3833915" y="1191288"/>
            <a:ext cx="10620170" cy="1063625"/>
          </a:xfrm>
          <a:prstGeom prst="rect">
            <a:avLst/>
          </a:prstGeom>
        </p:spPr>
        <p:txBody>
          <a:bodyPr anchor="t" rtlCol="false" tIns="0" lIns="0" bIns="0" rIns="0">
            <a:spAutoFit/>
          </a:bodyPr>
          <a:lstStyle/>
          <a:p>
            <a:pPr algn="ctr">
              <a:lnSpc>
                <a:spcPts val="6999"/>
              </a:lnSpc>
            </a:pPr>
            <a:r>
              <a:rPr lang="en-US" sz="6999">
                <a:solidFill>
                  <a:srgbClr val="227C9D"/>
                </a:solidFill>
                <a:latin typeface="Kollektif Bold"/>
              </a:rPr>
              <a:t>DATA COLLECTION</a:t>
            </a:r>
          </a:p>
        </p:txBody>
      </p:sp>
      <p:sp>
        <p:nvSpPr>
          <p:cNvPr name="Freeform 17" id="17"/>
          <p:cNvSpPr/>
          <p:nvPr/>
        </p:nvSpPr>
        <p:spPr>
          <a:xfrm flipH="false" flipV="false" rot="0">
            <a:off x="3192116" y="1180859"/>
            <a:ext cx="11903768" cy="9835488"/>
          </a:xfrm>
          <a:custGeom>
            <a:avLst/>
            <a:gdLst/>
            <a:ahLst/>
            <a:cxnLst/>
            <a:rect r="r" b="b" t="t" l="l"/>
            <a:pathLst>
              <a:path h="9835488" w="11903768">
                <a:moveTo>
                  <a:pt x="0" y="0"/>
                </a:moveTo>
                <a:lnTo>
                  <a:pt x="11903768" y="0"/>
                </a:lnTo>
                <a:lnTo>
                  <a:pt x="11903768" y="9835488"/>
                </a:lnTo>
                <a:lnTo>
                  <a:pt x="0" y="9835488"/>
                </a:lnTo>
                <a:lnTo>
                  <a:pt x="0" y="0"/>
                </a:lnTo>
                <a:close/>
              </a:path>
            </a:pathLst>
          </a:custGeom>
          <a:blipFill>
            <a:blip r:embed="rId2">
              <a:alphaModFix amt="16000"/>
            </a:blip>
            <a:stretch>
              <a:fillRect l="0" t="0" r="0" b="0"/>
            </a:stretch>
          </a:blipFill>
        </p:spPr>
      </p:sp>
      <p:sp>
        <p:nvSpPr>
          <p:cNvPr name="TextBox 18" id="18"/>
          <p:cNvSpPr txBox="true"/>
          <p:nvPr/>
        </p:nvSpPr>
        <p:spPr>
          <a:xfrm rot="0">
            <a:off x="3784200" y="3565017"/>
            <a:ext cx="10719600" cy="5086223"/>
          </a:xfrm>
          <a:prstGeom prst="rect">
            <a:avLst/>
          </a:prstGeom>
        </p:spPr>
        <p:txBody>
          <a:bodyPr anchor="t" rtlCol="false" tIns="0" lIns="0" bIns="0" rIns="0">
            <a:spAutoFit/>
          </a:bodyPr>
          <a:lstStyle/>
          <a:p>
            <a:pPr marL="604521" indent="-302261" lvl="1">
              <a:lnSpc>
                <a:spcPts val="3136"/>
              </a:lnSpc>
              <a:buFont typeface="Arial"/>
              <a:buChar char="•"/>
            </a:pPr>
            <a:r>
              <a:rPr lang="en-US" sz="2800">
                <a:solidFill>
                  <a:srgbClr val="000000"/>
                </a:solidFill>
                <a:latin typeface="DM Sans"/>
              </a:rPr>
              <a:t>Data collection is a first step to understand the data. This includes finding the relevant information from the reliable source.</a:t>
            </a:r>
          </a:p>
          <a:p>
            <a:pPr>
              <a:lnSpc>
                <a:spcPts val="3136"/>
              </a:lnSpc>
            </a:pPr>
          </a:p>
          <a:p>
            <a:pPr marL="604521" indent="-302261" lvl="1">
              <a:lnSpc>
                <a:spcPts val="3136"/>
              </a:lnSpc>
              <a:buFont typeface="Arial"/>
              <a:buChar char="•"/>
            </a:pPr>
            <a:r>
              <a:rPr lang="en-US" sz="2800">
                <a:solidFill>
                  <a:srgbClr val="000000"/>
                </a:solidFill>
                <a:latin typeface="DM Sans"/>
              </a:rPr>
              <a:t>We have used KAGGLE.COM as a source for acquiring the relevant data for Spotify songs analysis.</a:t>
            </a:r>
          </a:p>
          <a:p>
            <a:pPr>
              <a:lnSpc>
                <a:spcPts val="3136"/>
              </a:lnSpc>
            </a:pPr>
          </a:p>
          <a:p>
            <a:pPr marL="604521" indent="-302261" lvl="1">
              <a:lnSpc>
                <a:spcPts val="3136"/>
              </a:lnSpc>
              <a:buFont typeface="Arial"/>
              <a:buChar char="•"/>
            </a:pPr>
            <a:r>
              <a:rPr lang="en-US" sz="2800">
                <a:solidFill>
                  <a:srgbClr val="000000"/>
                </a:solidFill>
                <a:latin typeface="DM Sans Bold"/>
              </a:rPr>
              <a:t>Source URL:</a:t>
            </a:r>
            <a:r>
              <a:rPr lang="en-US" sz="2800">
                <a:solidFill>
                  <a:srgbClr val="000000"/>
                </a:solidFill>
                <a:latin typeface="DM Sans"/>
              </a:rPr>
              <a:t> </a:t>
            </a:r>
            <a:r>
              <a:rPr lang="en-US" sz="2800" u="sng">
                <a:solidFill>
                  <a:srgbClr val="000000"/>
                </a:solidFill>
                <a:latin typeface="DM Sans"/>
                <a:hlinkClick r:id="rId3" tooltip="https://www.kaggle.com/datasets/nelgiriyewithana/top-spotify-songs-2023/data"/>
              </a:rPr>
              <a:t>https://www.kaggle.com/datasets/nelgiriyewithana/top-spotify-songs-2023/data</a:t>
            </a:r>
          </a:p>
          <a:p>
            <a:pPr>
              <a:lnSpc>
                <a:spcPts val="3136"/>
              </a:lnSpc>
            </a:pPr>
          </a:p>
          <a:p>
            <a:pPr marL="604521" indent="-302261" lvl="1">
              <a:lnSpc>
                <a:spcPts val="3136"/>
              </a:lnSpc>
              <a:buFont typeface="Arial"/>
              <a:buChar char="•"/>
            </a:pPr>
            <a:r>
              <a:rPr lang="en-US" sz="2800">
                <a:solidFill>
                  <a:srgbClr val="000000"/>
                </a:solidFill>
                <a:latin typeface="DM Sans"/>
              </a:rPr>
              <a:t>After data collection, the Spotify data will be analyzed for data cleaning, which will be done in data preparation phase.</a:t>
            </a:r>
          </a:p>
        </p:txBody>
      </p:sp>
      <p:sp>
        <p:nvSpPr>
          <p:cNvPr name="Freeform 19" id="19"/>
          <p:cNvSpPr/>
          <p:nvPr/>
        </p:nvSpPr>
        <p:spPr>
          <a:xfrm flipH="false" flipV="false" rot="0">
            <a:off x="16322824" y="8245979"/>
            <a:ext cx="1538414" cy="1538414"/>
          </a:xfrm>
          <a:custGeom>
            <a:avLst/>
            <a:gdLst/>
            <a:ahLst/>
            <a:cxnLst/>
            <a:rect r="r" b="b" t="t" l="l"/>
            <a:pathLst>
              <a:path h="1538414" w="1538414">
                <a:moveTo>
                  <a:pt x="0" y="0"/>
                </a:moveTo>
                <a:lnTo>
                  <a:pt x="1538414" y="0"/>
                </a:lnTo>
                <a:lnTo>
                  <a:pt x="1538414" y="1538414"/>
                </a:lnTo>
                <a:lnTo>
                  <a:pt x="0" y="1538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425363" y="445507"/>
            <a:ext cx="1177087" cy="1166386"/>
          </a:xfrm>
          <a:custGeom>
            <a:avLst/>
            <a:gdLst/>
            <a:ahLst/>
            <a:cxnLst/>
            <a:rect r="r" b="b" t="t" l="l"/>
            <a:pathLst>
              <a:path h="1166386" w="1177087">
                <a:moveTo>
                  <a:pt x="0" y="0"/>
                </a:moveTo>
                <a:lnTo>
                  <a:pt x="1177087" y="0"/>
                </a:lnTo>
                <a:lnTo>
                  <a:pt x="1177087" y="1166386"/>
                </a:lnTo>
                <a:lnTo>
                  <a:pt x="0" y="11663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5152049" y="766401"/>
            <a:ext cx="7600032" cy="844677"/>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DATA PREPARATION</a:t>
            </a:r>
          </a:p>
        </p:txBody>
      </p:sp>
      <p:grpSp>
        <p:nvGrpSpPr>
          <p:cNvPr name="Group 3" id="3"/>
          <p:cNvGrpSpPr/>
          <p:nvPr/>
        </p:nvGrpSpPr>
        <p:grpSpPr>
          <a:xfrm rot="2700000">
            <a:off x="-1906430" y="-3406802"/>
            <a:ext cx="7415398" cy="3565095"/>
            <a:chOff x="0" y="0"/>
            <a:chExt cx="660400" cy="317500"/>
          </a:xfrm>
        </p:grpSpPr>
        <p:sp>
          <p:nvSpPr>
            <p:cNvPr name="Freeform 4" id="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5" id="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6" id="6"/>
          <p:cNvSpPr/>
          <p:nvPr/>
        </p:nvSpPr>
        <p:spPr>
          <a:xfrm>
            <a:off x="-2369044" y="-2587253"/>
            <a:ext cx="5185216" cy="5132702"/>
          </a:xfrm>
          <a:prstGeom prst="line">
            <a:avLst/>
          </a:prstGeom>
          <a:ln cap="flat" w="28575">
            <a:solidFill>
              <a:srgbClr val="8CA9AD"/>
            </a:solidFill>
            <a:prstDash val="solid"/>
            <a:headEnd type="none" len="sm" w="sm"/>
            <a:tailEnd type="none" len="sm" w="sm"/>
          </a:ln>
        </p:spPr>
      </p:sp>
      <p:sp>
        <p:nvSpPr>
          <p:cNvPr name="AutoShape 7" id="7"/>
          <p:cNvSpPr/>
          <p:nvPr/>
        </p:nvSpPr>
        <p:spPr>
          <a:xfrm>
            <a:off x="-2582990" y="-2274576"/>
            <a:ext cx="5038853" cy="5038853"/>
          </a:xfrm>
          <a:prstGeom prst="line">
            <a:avLst/>
          </a:prstGeom>
          <a:ln cap="flat" w="28575">
            <a:solidFill>
              <a:srgbClr val="8CA9AD"/>
            </a:solidFill>
            <a:prstDash val="solid"/>
            <a:headEnd type="none" len="sm" w="sm"/>
            <a:tailEnd type="none" len="sm" w="sm"/>
          </a:ln>
        </p:spPr>
      </p:sp>
      <p:sp>
        <p:nvSpPr>
          <p:cNvPr name="AutoShape 8" id="8"/>
          <p:cNvSpPr/>
          <p:nvPr/>
        </p:nvSpPr>
        <p:spPr>
          <a:xfrm>
            <a:off x="-2762592" y="-1916106"/>
            <a:ext cx="4867141" cy="4867141"/>
          </a:xfrm>
          <a:prstGeom prst="line">
            <a:avLst/>
          </a:prstGeom>
          <a:ln cap="flat" w="28575">
            <a:solidFill>
              <a:srgbClr val="8CA9AD"/>
            </a:solidFill>
            <a:prstDash val="solid"/>
            <a:headEnd type="none" len="sm" w="sm"/>
            <a:tailEnd type="none" len="sm" w="sm"/>
          </a:ln>
        </p:spPr>
      </p:sp>
      <p:sp>
        <p:nvSpPr>
          <p:cNvPr name="AutoShape 9" id="9"/>
          <p:cNvSpPr/>
          <p:nvPr/>
        </p:nvSpPr>
        <p:spPr>
          <a:xfrm>
            <a:off x="-2889247" y="-1529839"/>
            <a:ext cx="4690515" cy="4690515"/>
          </a:xfrm>
          <a:prstGeom prst="line">
            <a:avLst/>
          </a:prstGeom>
          <a:ln cap="flat" w="28575">
            <a:solidFill>
              <a:srgbClr val="8CA9AD"/>
            </a:solidFill>
            <a:prstDash val="solid"/>
            <a:headEnd type="none" len="sm" w="sm"/>
            <a:tailEnd type="none" len="sm" w="sm"/>
          </a:ln>
        </p:spPr>
      </p:sp>
      <p:sp>
        <p:nvSpPr>
          <p:cNvPr name="AutoShape 10" id="10"/>
          <p:cNvSpPr/>
          <p:nvPr/>
        </p:nvSpPr>
        <p:spPr>
          <a:xfrm>
            <a:off x="-3033101" y="-1090162"/>
            <a:ext cx="4347674" cy="4347674"/>
          </a:xfrm>
          <a:prstGeom prst="line">
            <a:avLst/>
          </a:prstGeom>
          <a:ln cap="flat" w="28575">
            <a:solidFill>
              <a:srgbClr val="8CA9AD"/>
            </a:solidFill>
            <a:prstDash val="solid"/>
            <a:headEnd type="none" len="sm" w="sm"/>
            <a:tailEnd type="none" len="sm" w="sm"/>
          </a:ln>
        </p:spPr>
      </p:sp>
      <p:sp>
        <p:nvSpPr>
          <p:cNvPr name="AutoShape 11" id="11"/>
          <p:cNvSpPr/>
          <p:nvPr/>
        </p:nvSpPr>
        <p:spPr>
          <a:xfrm>
            <a:off x="-3153920" y="-646438"/>
            <a:ext cx="3963599" cy="3985594"/>
          </a:xfrm>
          <a:prstGeom prst="line">
            <a:avLst/>
          </a:prstGeom>
          <a:ln cap="flat" w="28575">
            <a:solidFill>
              <a:srgbClr val="8CA9AD"/>
            </a:solidFill>
            <a:prstDash val="solid"/>
            <a:headEnd type="none" len="sm" w="sm"/>
            <a:tailEnd type="none" len="sm" w="sm"/>
          </a:ln>
        </p:spPr>
      </p:sp>
      <p:sp>
        <p:nvSpPr>
          <p:cNvPr name="AutoShape 12" id="12"/>
          <p:cNvSpPr/>
          <p:nvPr/>
        </p:nvSpPr>
        <p:spPr>
          <a:xfrm>
            <a:off x="-3128153" y="-84805"/>
            <a:ext cx="3377485" cy="3360058"/>
          </a:xfrm>
          <a:prstGeom prst="line">
            <a:avLst/>
          </a:prstGeom>
          <a:ln cap="flat" w="28575">
            <a:solidFill>
              <a:srgbClr val="8CA9AD"/>
            </a:solidFill>
            <a:prstDash val="solid"/>
            <a:headEnd type="none" len="sm" w="sm"/>
            <a:tailEnd type="none" len="sm" w="sm"/>
          </a:ln>
        </p:spPr>
      </p:sp>
      <p:sp>
        <p:nvSpPr>
          <p:cNvPr name="Freeform 13" id="13"/>
          <p:cNvSpPr/>
          <p:nvPr/>
        </p:nvSpPr>
        <p:spPr>
          <a:xfrm flipH="false" flipV="false" rot="0">
            <a:off x="15860515" y="4364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10800000">
            <a:off x="17226356" y="2857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7226356" y="-105523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6142547" y="111238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7226356" y="111238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192116" y="1188739"/>
            <a:ext cx="11903768" cy="9835488"/>
          </a:xfrm>
          <a:custGeom>
            <a:avLst/>
            <a:gdLst/>
            <a:ahLst/>
            <a:cxnLst/>
            <a:rect r="r" b="b" t="t" l="l"/>
            <a:pathLst>
              <a:path h="9835488" w="11903768">
                <a:moveTo>
                  <a:pt x="0" y="0"/>
                </a:moveTo>
                <a:lnTo>
                  <a:pt x="11903768" y="0"/>
                </a:lnTo>
                <a:lnTo>
                  <a:pt x="11903768" y="9835489"/>
                </a:lnTo>
                <a:lnTo>
                  <a:pt x="0" y="9835489"/>
                </a:lnTo>
                <a:lnTo>
                  <a:pt x="0" y="0"/>
                </a:lnTo>
                <a:close/>
              </a:path>
            </a:pathLst>
          </a:custGeom>
          <a:blipFill>
            <a:blip r:embed="rId8">
              <a:alphaModFix amt="16000"/>
            </a:blip>
            <a:stretch>
              <a:fillRect l="0" t="0" r="0" b="0"/>
            </a:stretch>
          </a:blipFill>
        </p:spPr>
      </p:sp>
      <p:sp>
        <p:nvSpPr>
          <p:cNvPr name="TextBox 19" id="19"/>
          <p:cNvSpPr txBox="true"/>
          <p:nvPr/>
        </p:nvSpPr>
        <p:spPr>
          <a:xfrm rot="0">
            <a:off x="3784200" y="2677308"/>
            <a:ext cx="10719600" cy="6397371"/>
          </a:xfrm>
          <a:prstGeom prst="rect">
            <a:avLst/>
          </a:prstGeom>
        </p:spPr>
        <p:txBody>
          <a:bodyPr anchor="t" rtlCol="false" tIns="0" lIns="0" bIns="0" rIns="0">
            <a:spAutoFit/>
          </a:bodyPr>
          <a:lstStyle/>
          <a:p>
            <a:pPr marL="604521" indent="-302261" lvl="1">
              <a:lnSpc>
                <a:spcPts val="3612"/>
              </a:lnSpc>
              <a:buFont typeface="Arial"/>
              <a:buChar char="•"/>
            </a:pPr>
            <a:r>
              <a:rPr lang="en-US" sz="2800">
                <a:solidFill>
                  <a:srgbClr val="000000"/>
                </a:solidFill>
                <a:latin typeface="DM Sans"/>
              </a:rPr>
              <a:t>Data preparation includes cleaning, standardizing, organizing, and manipulating like sorting, filtering, grouping, and ranking the dataset, which would make it feasible to  visualize, and model the data.</a:t>
            </a:r>
          </a:p>
          <a:p>
            <a:pPr>
              <a:lnSpc>
                <a:spcPts val="3612"/>
              </a:lnSpc>
            </a:pPr>
          </a:p>
          <a:p>
            <a:pPr marL="604521" indent="-302261" lvl="1">
              <a:lnSpc>
                <a:spcPts val="3612"/>
              </a:lnSpc>
              <a:buFont typeface="Arial"/>
              <a:buChar char="•"/>
            </a:pPr>
            <a:r>
              <a:rPr lang="en-US" sz="2800">
                <a:solidFill>
                  <a:srgbClr val="000000"/>
                </a:solidFill>
                <a:latin typeface="DM Sans"/>
              </a:rPr>
              <a:t>Cleaning the data includes identifying the errors, handling the missing data, dropping duplicates, removing unwanted information, converting the datatypes, and renaming inconsistent data.</a:t>
            </a:r>
          </a:p>
          <a:p>
            <a:pPr>
              <a:lnSpc>
                <a:spcPts val="3612"/>
              </a:lnSpc>
            </a:pPr>
          </a:p>
          <a:p>
            <a:pPr marL="604521" indent="-302261" lvl="1">
              <a:lnSpc>
                <a:spcPts val="3612"/>
              </a:lnSpc>
              <a:buFont typeface="Arial"/>
              <a:buChar char="•"/>
            </a:pPr>
            <a:r>
              <a:rPr lang="en-US" sz="2800">
                <a:solidFill>
                  <a:srgbClr val="000000"/>
                </a:solidFill>
                <a:latin typeface="DM Sans"/>
              </a:rPr>
              <a:t>Data standardization includes standardizing the data values. Example: instead of “Male“, ”Female”, this can be standardized to ‘M’,’F’ respectively.</a:t>
            </a:r>
          </a:p>
          <a:p>
            <a:pPr>
              <a:lnSpc>
                <a:spcPts val="3612"/>
              </a:lnSpc>
            </a:pPr>
          </a:p>
        </p:txBody>
      </p:sp>
      <p:sp>
        <p:nvSpPr>
          <p:cNvPr name="Freeform 20" id="20"/>
          <p:cNvSpPr/>
          <p:nvPr/>
        </p:nvSpPr>
        <p:spPr>
          <a:xfrm flipH="false" flipV="false" rot="0">
            <a:off x="566136" y="8305472"/>
            <a:ext cx="1538414" cy="1538414"/>
          </a:xfrm>
          <a:custGeom>
            <a:avLst/>
            <a:gdLst/>
            <a:ahLst/>
            <a:cxnLst/>
            <a:rect r="r" b="b" t="t" l="l"/>
            <a:pathLst>
              <a:path h="1538414" w="1538414">
                <a:moveTo>
                  <a:pt x="0" y="0"/>
                </a:moveTo>
                <a:lnTo>
                  <a:pt x="1538413" y="0"/>
                </a:lnTo>
                <a:lnTo>
                  <a:pt x="1538413" y="1538413"/>
                </a:lnTo>
                <a:lnTo>
                  <a:pt x="0" y="153841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false" flipV="false" rot="0">
            <a:off x="16591174" y="8675107"/>
            <a:ext cx="1177087" cy="1166386"/>
          </a:xfrm>
          <a:custGeom>
            <a:avLst/>
            <a:gdLst/>
            <a:ahLst/>
            <a:cxnLst/>
            <a:rect r="r" b="b" t="t" l="l"/>
            <a:pathLst>
              <a:path h="1166386" w="1177087">
                <a:moveTo>
                  <a:pt x="0" y="0"/>
                </a:moveTo>
                <a:lnTo>
                  <a:pt x="1177086" y="0"/>
                </a:lnTo>
                <a:lnTo>
                  <a:pt x="1177086" y="1166386"/>
                </a:lnTo>
                <a:lnTo>
                  <a:pt x="0" y="11663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DAF2T4umTFc</dc:identifier>
  <dcterms:modified xsi:type="dcterms:W3CDTF">2011-08-01T06:04:30Z</dcterms:modified>
  <cp:revision>1</cp:revision>
  <dc:title>Colorful Modern Business Infographic Presentation</dc:title>
</cp:coreProperties>
</file>