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429" r:id="rId6"/>
    <p:sldId id="430" r:id="rId7"/>
    <p:sldId id="261" r:id="rId8"/>
    <p:sldId id="331" r:id="rId9"/>
    <p:sldId id="262" r:id="rId10"/>
    <p:sldId id="263" r:id="rId11"/>
    <p:sldId id="395" r:id="rId12"/>
    <p:sldId id="406" r:id="rId13"/>
    <p:sldId id="428" r:id="rId14"/>
    <p:sldId id="396" r:id="rId15"/>
    <p:sldId id="397" r:id="rId16"/>
    <p:sldId id="399" r:id="rId17"/>
    <p:sldId id="401" r:id="rId18"/>
    <p:sldId id="412" r:id="rId19"/>
    <p:sldId id="413" r:id="rId20"/>
    <p:sldId id="414" r:id="rId21"/>
    <p:sldId id="415" r:id="rId22"/>
    <p:sldId id="417" r:id="rId23"/>
    <p:sldId id="419" r:id="rId24"/>
    <p:sldId id="411" r:id="rId25"/>
    <p:sldId id="409" r:id="rId26"/>
    <p:sldId id="407" r:id="rId27"/>
    <p:sldId id="364" r:id="rId28"/>
    <p:sldId id="405" r:id="rId29"/>
    <p:sldId id="408" r:id="rId30"/>
    <p:sldId id="423" r:id="rId31"/>
    <p:sldId id="420" r:id="rId32"/>
    <p:sldId id="424" r:id="rId33"/>
    <p:sldId id="432" r:id="rId34"/>
    <p:sldId id="431" r:id="rId35"/>
    <p:sldId id="317" r:id="rId36"/>
    <p:sldId id="433" r:id="rId37"/>
    <p:sldId id="272" r:id="rId38"/>
    <p:sldId id="27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f1d50c9e01ca17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93447" autoAdjust="0"/>
  </p:normalViewPr>
  <p:slideViewPr>
    <p:cSldViewPr snapToGrid="0">
      <p:cViewPr varScale="1">
        <p:scale>
          <a:sx n="83" d="100"/>
          <a:sy n="83" d="100"/>
        </p:scale>
        <p:origin x="782" y="67"/>
      </p:cViewPr>
      <p:guideLst/>
    </p:cSldViewPr>
  </p:slideViewPr>
  <p:notesTextViewPr>
    <p:cViewPr>
      <p:scale>
        <a:sx n="1" d="1"/>
        <a:sy n="1" d="1"/>
      </p:scale>
      <p:origin x="0" y="0"/>
    </p:cViewPr>
  </p:notesTextViewPr>
  <p:sorterViewPr>
    <p:cViewPr>
      <p:scale>
        <a:sx n="100" d="100"/>
        <a:sy n="100" d="100"/>
      </p:scale>
      <p:origin x="0" y="-648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notesMaster" Target="notesMasters/notesMaster1.xml"/><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6-01T22:36:06.48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80263-8E31-4478-8C04-6FE6181BB4A2}"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0DB46-1811-4958-94B9-540D295E6510}" type="slidenum">
              <a:rPr lang="en-IN" smtClean="0"/>
              <a:t>‹#›</a:t>
            </a:fld>
            <a:endParaRPr lang="en-IN"/>
          </a:p>
        </p:txBody>
      </p:sp>
    </p:spTree>
    <p:extLst>
      <p:ext uri="{BB962C8B-B14F-4D97-AF65-F5344CB8AC3E}">
        <p14:creationId xmlns:p14="http://schemas.microsoft.com/office/powerpoint/2010/main" val="179725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E0DB46-1811-4958-94B9-540D295E6510}" type="slidenum">
              <a:rPr lang="en-IN" smtClean="0"/>
              <a:t>2</a:t>
            </a:fld>
            <a:endParaRPr lang="en-IN"/>
          </a:p>
        </p:txBody>
      </p:sp>
    </p:spTree>
    <p:extLst>
      <p:ext uri="{BB962C8B-B14F-4D97-AF65-F5344CB8AC3E}">
        <p14:creationId xmlns:p14="http://schemas.microsoft.com/office/powerpoint/2010/main" val="394229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E0DB46-1811-4958-94B9-540D295E6510}" type="slidenum">
              <a:rPr lang="en-IN" smtClean="0"/>
              <a:t>5</a:t>
            </a:fld>
            <a:endParaRPr lang="en-IN"/>
          </a:p>
        </p:txBody>
      </p:sp>
    </p:spTree>
    <p:extLst>
      <p:ext uri="{BB962C8B-B14F-4D97-AF65-F5344CB8AC3E}">
        <p14:creationId xmlns:p14="http://schemas.microsoft.com/office/powerpoint/2010/main" val="335840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E0DB46-1811-4958-94B9-540D295E6510}" type="slidenum">
              <a:rPr lang="en-IN" smtClean="0"/>
              <a:t>26</a:t>
            </a:fld>
            <a:endParaRPr lang="en-IN"/>
          </a:p>
        </p:txBody>
      </p:sp>
    </p:spTree>
    <p:extLst>
      <p:ext uri="{BB962C8B-B14F-4D97-AF65-F5344CB8AC3E}">
        <p14:creationId xmlns:p14="http://schemas.microsoft.com/office/powerpoint/2010/main" val="141224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E0DB46-1811-4958-94B9-540D295E6510}" type="slidenum">
              <a:rPr lang="en-IN" smtClean="0"/>
              <a:t>30</a:t>
            </a:fld>
            <a:endParaRPr lang="en-IN"/>
          </a:p>
        </p:txBody>
      </p:sp>
    </p:spTree>
    <p:extLst>
      <p:ext uri="{BB962C8B-B14F-4D97-AF65-F5344CB8AC3E}">
        <p14:creationId xmlns:p14="http://schemas.microsoft.com/office/powerpoint/2010/main" val="372458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90AC98-FE0C-4F8C-B67C-A18E3179E25B}" type="slidenum">
              <a:rPr lang="en-IN" smtClean="0"/>
              <a:t>35</a:t>
            </a:fld>
            <a:endParaRPr lang="en-IN"/>
          </a:p>
        </p:txBody>
      </p:sp>
    </p:spTree>
    <p:extLst>
      <p:ext uri="{BB962C8B-B14F-4D97-AF65-F5344CB8AC3E}">
        <p14:creationId xmlns:p14="http://schemas.microsoft.com/office/powerpoint/2010/main" val="2004175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76E35-2D3B-A102-F364-BCD8D88C5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FB42F6A-C4DD-8C6D-1A3C-EF6983A445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6A0002D8-C6A1-7E05-DED9-9FB7D5009C49}"/>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5" name="Footer Placeholder 4">
            <a:extLst>
              <a:ext uri="{FF2B5EF4-FFF2-40B4-BE49-F238E27FC236}">
                <a16:creationId xmlns:a16="http://schemas.microsoft.com/office/drawing/2014/main" xmlns="" id="{236216C3-B766-DAEF-4D0C-7D58A6464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8A6342-E8E2-D7F4-E891-CDE34FB92FA9}"/>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423646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6F07E-872C-7DBE-ED3F-111DBD053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E755B1F-1BB3-6684-620A-E495B5E11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C4D68DF-6054-99F4-95F3-D8400C7A3242}"/>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5" name="Footer Placeholder 4">
            <a:extLst>
              <a:ext uri="{FF2B5EF4-FFF2-40B4-BE49-F238E27FC236}">
                <a16:creationId xmlns:a16="http://schemas.microsoft.com/office/drawing/2014/main" xmlns="" id="{433E507A-69D4-F092-5282-C33641999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BC1A41-F6AB-736A-222C-ACB33A50F681}"/>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225034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3FBC58C-A61B-741C-E470-6A4D6093E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B38B748-F561-E0D9-93FA-852E689E2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5FC21D-63A8-8C92-2B02-53C63EB9EC4C}"/>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5" name="Footer Placeholder 4">
            <a:extLst>
              <a:ext uri="{FF2B5EF4-FFF2-40B4-BE49-F238E27FC236}">
                <a16:creationId xmlns:a16="http://schemas.microsoft.com/office/drawing/2014/main" xmlns="" id="{EACAAEC6-4AD0-30A1-CC69-092A5D2F2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8626620-2D3D-78A5-835B-6CC5F098914D}"/>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384577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48221F-C7CA-2D27-2135-1B7F95A4C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2BE90E3-3ECD-8155-A09F-A804E9730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8EFAC4-66FF-A4FE-560A-16C83AA6D934}"/>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5" name="Footer Placeholder 4">
            <a:extLst>
              <a:ext uri="{FF2B5EF4-FFF2-40B4-BE49-F238E27FC236}">
                <a16:creationId xmlns:a16="http://schemas.microsoft.com/office/drawing/2014/main" xmlns="" id="{1D77638D-390F-4FDC-5C56-93409A27A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A97652-D612-504E-B0A3-0F7D18C7F186}"/>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319328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D26413-882A-C2B6-492E-E805017A0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3372925-5787-940C-3E39-E30FFB5057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AE4105C-1D0A-7E19-5D17-36BF24744036}"/>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5" name="Footer Placeholder 4">
            <a:extLst>
              <a:ext uri="{FF2B5EF4-FFF2-40B4-BE49-F238E27FC236}">
                <a16:creationId xmlns:a16="http://schemas.microsoft.com/office/drawing/2014/main" xmlns="" id="{09615415-99F9-574C-2EFD-432BFCE17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B94123-A706-5351-510D-A60AEFBD1AEE}"/>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401928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16C28-2CDD-B51B-A35B-6758685CC5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E2906D5-7BBE-A33C-1879-553BB58DD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D897990-F4A8-C590-CEA5-989F35F8C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4786A23-60D6-7081-F154-60717FE18A83}"/>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6" name="Footer Placeholder 5">
            <a:extLst>
              <a:ext uri="{FF2B5EF4-FFF2-40B4-BE49-F238E27FC236}">
                <a16:creationId xmlns:a16="http://schemas.microsoft.com/office/drawing/2014/main" xmlns="" id="{1EC77848-00FC-0BBF-C794-C9A53B871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75FCDA5-7475-5F1A-EA2B-9611140E7937}"/>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114113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FAA0F0-063A-58E6-1DE7-065070BA91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8928ED1-4D2C-5081-D4C3-9E9C3086E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007C600-7CB3-4985-1715-B4859FCF8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45399A7-95BF-4B1F-CF37-3E30ACB7D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026CB49-9866-9A76-DF98-AE026118E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8CD5ED2-F5CE-243C-8946-FE5BB04FCEE1}"/>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8" name="Footer Placeholder 7">
            <a:extLst>
              <a:ext uri="{FF2B5EF4-FFF2-40B4-BE49-F238E27FC236}">
                <a16:creationId xmlns:a16="http://schemas.microsoft.com/office/drawing/2014/main" xmlns="" id="{ED9DF433-56E3-6D5F-ABA8-5ED9CFB2F1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5C0A3AE-B87F-B592-2CB2-0BD55351E14D}"/>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84862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F4BE12-23E0-CFB6-58CA-26405D5AC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F11DC91-5883-566B-FE3E-7CF3FE5749E9}"/>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4" name="Footer Placeholder 3">
            <a:extLst>
              <a:ext uri="{FF2B5EF4-FFF2-40B4-BE49-F238E27FC236}">
                <a16:creationId xmlns:a16="http://schemas.microsoft.com/office/drawing/2014/main" xmlns="" id="{B71AD7C1-C3FA-A5E3-01CD-F4A588362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5A1CD42-EDDD-5AA8-D725-CFFD2782182B}"/>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175441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C5C8007-3102-C66D-CC4C-2A63E1A39E64}"/>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3" name="Footer Placeholder 2">
            <a:extLst>
              <a:ext uri="{FF2B5EF4-FFF2-40B4-BE49-F238E27FC236}">
                <a16:creationId xmlns:a16="http://schemas.microsoft.com/office/drawing/2014/main" xmlns="" id="{242AB4C5-74D2-FC7D-D392-49259330B5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DF61BED-AD9E-C2CC-AA0E-98B6F905B01B}"/>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106442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809040-5788-7285-B9C1-39D9FF520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A4274DD-D8E9-8A78-3353-67664F34E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65CC955-B9BC-B7E0-D5CB-1C6430E07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7CA8E53-C470-36D2-19B6-9077E2FD9302}"/>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6" name="Footer Placeholder 5">
            <a:extLst>
              <a:ext uri="{FF2B5EF4-FFF2-40B4-BE49-F238E27FC236}">
                <a16:creationId xmlns:a16="http://schemas.microsoft.com/office/drawing/2014/main" xmlns="" id="{B315711F-2CCD-F867-AEDB-D3C26BD7C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288D507-E0E1-5221-3328-9BEE627331BE}"/>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929505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7F915F-2738-46FF-D2E1-5E67574B5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65FFD58-47D5-D1A6-B91F-D744FD2CF8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0208105-6F55-5D23-D1F0-2456A3F4F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20107D-E61E-C98F-FEA2-D26B792D9D12}"/>
              </a:ext>
            </a:extLst>
          </p:cNvPr>
          <p:cNvSpPr>
            <a:spLocks noGrp="1"/>
          </p:cNvSpPr>
          <p:nvPr>
            <p:ph type="dt" sz="half" idx="10"/>
          </p:nvPr>
        </p:nvSpPr>
        <p:spPr/>
        <p:txBody>
          <a:bodyPr/>
          <a:lstStyle/>
          <a:p>
            <a:fld id="{F9E27C47-E1DD-4800-B85D-EA52798EB866}" type="datetimeFigureOut">
              <a:rPr lang="en-US" smtClean="0"/>
              <a:t>6/4/2025</a:t>
            </a:fld>
            <a:endParaRPr lang="en-US"/>
          </a:p>
        </p:txBody>
      </p:sp>
      <p:sp>
        <p:nvSpPr>
          <p:cNvPr id="6" name="Footer Placeholder 5">
            <a:extLst>
              <a:ext uri="{FF2B5EF4-FFF2-40B4-BE49-F238E27FC236}">
                <a16:creationId xmlns:a16="http://schemas.microsoft.com/office/drawing/2014/main" xmlns="" id="{4151C909-FDB0-CF26-6EA1-905203AC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3181A4-1779-7F2C-EDCF-BB1CFFF2065D}"/>
              </a:ext>
            </a:extLst>
          </p:cNvPr>
          <p:cNvSpPr>
            <a:spLocks noGrp="1"/>
          </p:cNvSpPr>
          <p:nvPr>
            <p:ph type="sldNum" sz="quarter" idx="12"/>
          </p:nvPr>
        </p:nvSpPr>
        <p:spPr/>
        <p:txBody>
          <a:bodyPr/>
          <a:lstStyle/>
          <a:p>
            <a:fld id="{9B3074BF-E65D-4D1B-A79C-1208235D05CA}" type="slidenum">
              <a:rPr lang="en-US" smtClean="0"/>
              <a:t>‹#›</a:t>
            </a:fld>
            <a:endParaRPr lang="en-US"/>
          </a:p>
        </p:txBody>
      </p:sp>
    </p:spTree>
    <p:extLst>
      <p:ext uri="{BB962C8B-B14F-4D97-AF65-F5344CB8AC3E}">
        <p14:creationId xmlns:p14="http://schemas.microsoft.com/office/powerpoint/2010/main" val="322318235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A05CF7-F925-EED7-8D2C-69F7807099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9AF06B5A-9A8F-ADAC-3254-250EF0019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D60A669-030F-E0F2-CB54-90F182C33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E27C47-E1DD-4800-B85D-EA52798EB866}" type="datetimeFigureOut">
              <a:rPr lang="en-US" smtClean="0"/>
              <a:t>6/4/2025</a:t>
            </a:fld>
            <a:endParaRPr lang="en-US"/>
          </a:p>
        </p:txBody>
      </p:sp>
      <p:sp>
        <p:nvSpPr>
          <p:cNvPr id="5" name="Footer Placeholder 4">
            <a:extLst>
              <a:ext uri="{FF2B5EF4-FFF2-40B4-BE49-F238E27FC236}">
                <a16:creationId xmlns:a16="http://schemas.microsoft.com/office/drawing/2014/main" xmlns="" id="{361C06F9-527C-ADAC-74C4-22A99B1222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7BCBF639-8152-7A9A-AB82-D74CBCBB6B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3074BF-E65D-4D1B-A79C-1208235D05CA}" type="slidenum">
              <a:rPr lang="en-US" smtClean="0"/>
              <a:t>‹#›</a:t>
            </a:fld>
            <a:endParaRPr lang="en-US"/>
          </a:p>
        </p:txBody>
      </p:sp>
    </p:spTree>
    <p:extLst>
      <p:ext uri="{BB962C8B-B14F-4D97-AF65-F5344CB8AC3E}">
        <p14:creationId xmlns:p14="http://schemas.microsoft.com/office/powerpoint/2010/main" val="4088638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DACBA-CCA0-1FB8-9C9F-FA6E99F7C847}"/>
              </a:ext>
            </a:extLst>
          </p:cNvPr>
          <p:cNvSpPr>
            <a:spLocks noGrp="1"/>
          </p:cNvSpPr>
          <p:nvPr>
            <p:ph type="title"/>
          </p:nvPr>
        </p:nvSpPr>
        <p:spPr>
          <a:xfrm>
            <a:off x="219666" y="499062"/>
            <a:ext cx="12542520" cy="1348670"/>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Mtech</a:t>
            </a:r>
            <a:r>
              <a:rPr lang="en-US" sz="2400" b="1" dirty="0" smtClean="0">
                <a:latin typeface="Times New Roman" panose="02020603050405020304" pitchFamily="18" charset="0"/>
                <a:cs typeface="Times New Roman" panose="02020603050405020304" pitchFamily="18" charset="0"/>
              </a:rPr>
              <a:t> Internal  Presentation</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on</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Dynamic Load Balancing Mechanism Using AI-Driven predictive scaling(SCOM)</a:t>
            </a:r>
          </a:p>
        </p:txBody>
      </p:sp>
      <p:sp>
        <p:nvSpPr>
          <p:cNvPr id="3" name="Content Placeholder 2">
            <a:extLst>
              <a:ext uri="{FF2B5EF4-FFF2-40B4-BE49-F238E27FC236}">
                <a16:creationId xmlns:a16="http://schemas.microsoft.com/office/drawing/2014/main" xmlns="" id="{0BC84DAB-4D69-ACD3-BEFF-21B0BA62471F}"/>
              </a:ext>
            </a:extLst>
          </p:cNvPr>
          <p:cNvSpPr>
            <a:spLocks noGrp="1"/>
          </p:cNvSpPr>
          <p:nvPr>
            <p:ph idx="1"/>
          </p:nvPr>
        </p:nvSpPr>
        <p:spPr>
          <a:xfrm>
            <a:off x="731520" y="1847732"/>
            <a:ext cx="11007634" cy="4802187"/>
          </a:xfrm>
        </p:spPr>
        <p:txBody>
          <a:bodyPr>
            <a:normAutofit lnSpcReduction="10000"/>
          </a:bodyPr>
          <a:lstStyle/>
          <a:p>
            <a:pPr marL="0" indent="0">
              <a:buNone/>
            </a:pPr>
            <a:r>
              <a:rPr lang="en-US" dirty="0"/>
              <a:t>                                                         </a:t>
            </a:r>
          </a:p>
          <a:p>
            <a:pPr marL="0" indent="0">
              <a:buNone/>
            </a:pPr>
            <a:r>
              <a:rPr lang="en-US" sz="2000" i="1" dirty="0">
                <a:latin typeface="Times New Roman" panose="02020603050405020304" pitchFamily="18" charset="0"/>
                <a:cs typeface="Times New Roman" panose="02020603050405020304" pitchFamily="18" charset="0"/>
              </a:rPr>
              <a:t>       </a:t>
            </a: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endParaRPr lang="en-US" sz="2000" i="1"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Presented By :-  </a:t>
            </a:r>
            <a:r>
              <a:rPr lang="en-US" sz="20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under the guidance of :- </a:t>
            </a:r>
            <a:r>
              <a:rPr lang="en-US" sz="2000" i="1" dirty="0">
                <a:latin typeface="Times New Roman" panose="02020603050405020304" pitchFamily="18" charset="0"/>
                <a:cs typeface="Times New Roman" panose="02020603050405020304" pitchFamily="18" charset="0"/>
              </a:rPr>
              <a:t>                                                          </a:t>
            </a:r>
          </a:p>
          <a:p>
            <a:pPr marL="0" indent="0">
              <a:buNone/>
            </a:pPr>
            <a:r>
              <a:rPr lang="en-US" sz="2000" b="1" i="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Manas Roy                                                                                                                             EXTERNAL GUIDE </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(202327006</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Mr.Prakash</a:t>
            </a:r>
            <a:r>
              <a:rPr lang="en-US" sz="1600" b="1" dirty="0">
                <a:latin typeface="Times New Roman" panose="02020603050405020304" pitchFamily="18" charset="0"/>
                <a:cs typeface="Times New Roman" panose="02020603050405020304" pitchFamily="18" charset="0"/>
              </a:rPr>
              <a:t> Kumar</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Technical Manager- </a:t>
            </a:r>
            <a:r>
              <a:rPr lang="en-US" sz="1600" dirty="0" err="1">
                <a:latin typeface="Times New Roman" panose="02020603050405020304" pitchFamily="18" charset="0"/>
                <a:cs typeface="Times New Roman" panose="02020603050405020304" pitchFamily="18" charset="0"/>
              </a:rPr>
              <a:t>Linde,Kolkata</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                                                                                                                                                                                                                                                                                  								        INTERNAL REVIEWER</a:t>
            </a:r>
          </a:p>
          <a:p>
            <a:pPr marL="0" indent="0">
              <a:buNone/>
            </a:pPr>
            <a:r>
              <a:rPr lang="en-US" sz="1600" b="1" dirty="0">
                <a:latin typeface="Times New Roman" panose="02020603050405020304" pitchFamily="18" charset="0"/>
                <a:cs typeface="Times New Roman" panose="02020603050405020304" pitchFamily="18" charset="0"/>
              </a:rPr>
              <a:t>                                                                                                                                                     Mrs. </a:t>
            </a:r>
            <a:r>
              <a:rPr lang="en-US" sz="1600" b="1" dirty="0" err="1">
                <a:latin typeface="Times New Roman" panose="02020603050405020304" pitchFamily="18" charset="0"/>
                <a:cs typeface="Times New Roman" panose="02020603050405020304" pitchFamily="18" charset="0"/>
              </a:rPr>
              <a:t>Chitrapriya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Ningthoujam</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Assistant Professor(SG),CSE </a:t>
            </a:r>
            <a:r>
              <a:rPr lang="en-US" sz="1600" dirty="0" err="1">
                <a:latin typeface="Times New Roman" panose="02020603050405020304" pitchFamily="18" charset="0"/>
                <a:cs typeface="Times New Roman" panose="02020603050405020304" pitchFamily="18" charset="0"/>
              </a:rPr>
              <a:t>Department,SMIT</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p>
        </p:txBody>
      </p:sp>
      <p:pic>
        <p:nvPicPr>
          <p:cNvPr id="5" name="Picture 4" descr="A black and white logo&#10;&#10;Description automatically generated">
            <a:extLst>
              <a:ext uri="{FF2B5EF4-FFF2-40B4-BE49-F238E27FC236}">
                <a16:creationId xmlns:a16="http://schemas.microsoft.com/office/drawing/2014/main" xmlns="" id="{4B0A2C3B-61D5-A904-7639-5B49924372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2496" y="1831570"/>
            <a:ext cx="6207007" cy="1613592"/>
          </a:xfrm>
          <a:prstGeom prst="rect">
            <a:avLst/>
          </a:prstGeom>
        </p:spPr>
      </p:pic>
    </p:spTree>
    <p:extLst>
      <p:ext uri="{BB962C8B-B14F-4D97-AF65-F5344CB8AC3E}">
        <p14:creationId xmlns:p14="http://schemas.microsoft.com/office/powerpoint/2010/main" val="313617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DBB92-28B6-42EF-40CD-4EADA0152EAF}"/>
              </a:ext>
            </a:extLst>
          </p:cNvPr>
          <p:cNvSpPr>
            <a:spLocks noGrp="1"/>
          </p:cNvSpPr>
          <p:nvPr>
            <p:ph type="title"/>
          </p:nvPr>
        </p:nvSpPr>
        <p:spPr>
          <a:xfrm>
            <a:off x="514928" y="123274"/>
            <a:ext cx="10515600" cy="1325563"/>
          </a:xfrm>
        </p:spPr>
        <p:txBody>
          <a:bodyPr>
            <a:normAutofit/>
          </a:bodyPr>
          <a:lstStyle/>
          <a:p>
            <a:r>
              <a:t>SOLUTION STRATEGY:</a:t>
            </a:r>
          </a:p>
          <a:p>
            <a:r>
              <a:t>(SOLUTION STRATEGY)</a:t>
            </a:r>
          </a:p>
          <a:p>
            <a:r>
              <a:t>4. SOLUTION STRATEGY</a:t>
            </a:r>
          </a:p>
          <a:p>
            <a:r>
              <a:t>Traditional load balancing struggles to meet the demands of modern cloud-native architectures due to static configurations, latency inefficiencies, and reactive scaling. Below is an expanded analysis of how LSTM (Long Short-Term Memory) models address these critical limitations, enabling predictive and adaptive load management.</a:t>
            </a:r>
          </a:p>
          <a:p>
            <a:r>
              <a:t>4.1 WHAT IS LSTM ?</a:t>
            </a:r>
          </a:p>
          <a:p>
            <a:r>
              <a:t>LSTM networks contain memory cells that can maintain information over long periods. Each LSTM cell has three main components called "gates":</a:t>
            </a:r>
          </a:p>
          <a:p>
            <a:r>
              <a:t>Forget Gate: Decides what information to discard from the cell state</a:t>
            </a:r>
          </a:p>
          <a:p>
            <a:r>
              <a:t>Input Gate: Determines which new information to store in the cell state</a:t>
            </a:r>
          </a:p>
          <a:p>
            <a:r>
              <a:t>Output Gate: Controls what parts of the cell state to output</a:t>
            </a:r>
          </a:p>
          <a:p>
            <a:r>
              <a:t>These gates use sigmoid activation functions to regulate the flow of information, allowing the network to selectively remember or forget information as needed.</a:t>
            </a:r>
          </a:p>
          <a:p>
            <a:r>
              <a:t>4.2 WHY LSTM ?</a:t>
            </a:r>
          </a:p>
          <a:p>
            <a:r>
              <a:t>LSTM is preferred over traditional RNNs and other sequential models for several key reasons:</a:t>
            </a:r>
          </a:p>
          <a:p>
            <a:r>
              <a:t>Superior Long-Term Memory:</a:t>
            </a:r>
          </a:p>
          <a:p>
            <a:r>
              <a:t>Traditional RNNs suffer from vanishing gradients, making them forget information after just a few time steps. LSTM can remember relevant information across hundreds or thousands of time steps, making it much more effective for tasks requiring long-term dependencies.</a:t>
            </a:r>
          </a:p>
          <a:p>
            <a:r>
              <a:t>Gradient Flow Control:</a:t>
            </a:r>
          </a:p>
          <a:p>
            <a:r>
              <a:t>The gating mechanism in LSTM allows gradients to flow backward through time without diminishing exponentially. This enables effective training on long sequences where traditional RNNs would fail to learn meaningful patterns.</a:t>
            </a:r>
          </a:p>
          <a:p>
            <a:r>
              <a:t>Selective Information Processing:</a:t>
            </a:r>
          </a:p>
          <a:p>
            <a:r>
              <a:t>LSTM's three gates (forget, input, output) act as intelligent filters that decide what information to keep, update, or discard. This selective processing prevents the network from being overwhelmed by irrelevant information while preserving important context.</a:t>
            </a:r>
          </a:p>
          <a:p>
            <a:r>
              <a:t>Stable Training:</a:t>
            </a:r>
          </a:p>
          <a:p>
            <a:r>
              <a:t>LSTMs are less prone to exploding gradients and train more stably than vanilla RNNs. The cell state provides a separate pathway for information flow that helps maintain training stability.</a:t>
            </a:r>
          </a:p>
          <a:p>
            <a:r>
              <a:t>Flexibility in Sequence Handling:</a:t>
            </a:r>
          </a:p>
          <a:p>
            <a:r>
              <a:t>LSTMs can handle variable-length sequences and can be configured for different input-output patterns (one-to-one, one-to-many, many-to-one, many-to-many), making them versatile for various applications.</a:t>
            </a:r>
          </a:p>
          <a:p>
            <a:r>
              <a:t>Proven Performance:</a:t>
            </a:r>
          </a:p>
          <a:p>
            <a:r>
              <a:t>LSTMs have demonstrated superior performance in numerous sequential tasks including language modeling, machine translation, speech recognition, and time series prediction compared to traditional RNNs. However, it's worth noting that for many modern NLP tasks, Transformers have largely replaced LSTMs due to their parallelization advantages and even better long-range dependency modeling, though LSTMs remain valuable for resource-constrained environments and specific sequential processing tasks.</a:t>
            </a:r>
          </a:p>
          <a:p>
            <a:r>
              <a:t>4.3 Predictive Auto-Scaling for Dynamic Workloads</a:t>
            </a:r>
          </a:p>
          <a:p>
            <a:r>
              <a:t>Problem: Traditional systems rely on reactive scaling, leading to overprovisioning (cost inefficiency) or under provisioning (performance degradation).</a:t>
            </a:r>
          </a:p>
          <a:p>
            <a:r>
              <a:t>LSTM Solution:</a:t>
            </a:r>
          </a:p>
          <a:p>
            <a:r>
              <a:t>•Traffic Spike Prediction:</a:t>
            </a:r>
          </a:p>
          <a:p>
            <a:r>
              <a:t>LSTM models analyze historical traffic patterns (e.g., daily/weekly cycles, seasonal trends) to forecast demand surges or drops 5–15 minutes in advance1. For example, predicting a flash sale traffic spike on an e-commerce platform.</a:t>
            </a:r>
          </a:p>
          <a:p>
            <a:r>
              <a:t>•Proactive Resource Allocation:</a:t>
            </a:r>
          </a:p>
          <a:p>
            <a:r>
              <a:t>Integrate with Kubernetes Horizontal Pod Autoscaler (HPA) or AWS Auto Scaling to spin up containers/VMs before the load hits, ensuring seamless user experience during traffic spikes.</a:t>
            </a:r>
          </a:p>
          <a:p>
            <a:r>
              <a:t>•Cost Optimization:</a:t>
            </a:r>
          </a:p>
          <a:p>
            <a:r>
              <a:t>Avoid overprovisioning "just in case," reducing cloud infrastructure costs by 20–40%1.</a:t>
            </a:r>
          </a:p>
          <a:p>
            <a:r>
              <a:t>Implementation Workflow:</a:t>
            </a:r>
          </a:p>
          <a:p>
            <a:r>
              <a:t>1.	Collect metrics (CPU, memory, request rate) from Prometheus/Cloud Watch.</a:t>
            </a:r>
          </a:p>
          <a:p>
            <a:r>
              <a:t>2.	Train LSTM on 3–6 months of historical data.</a:t>
            </a:r>
          </a:p>
          <a:p>
            <a:r>
              <a:t>3.	Deploy model to trigger scaling events via Kubernetes API or AWS SDK.</a:t>
            </a:r>
          </a:p>
          <a:p>
            <a:r>
              <a:t>4.4 Real-Time Adaptive Routing for Hybrid/Multi-Cloud</a:t>
            </a:r>
          </a:p>
          <a:p>
            <a:r>
              <a:t>Problem: Static routing rules fail in environments with microservices, containers, and hybrid clouds, causing traffic bottlenecks.</a:t>
            </a:r>
          </a:p>
          <a:p>
            <a:r>
              <a:t>LSTM Solution:</a:t>
            </a:r>
          </a:p>
          <a:p>
            <a:r>
              <a:t>1. Performance Prediction:</a:t>
            </a:r>
          </a:p>
          <a:p>
            <a:r>
              <a:t>Continuously monitor service-level metrics (latency, error rates) across microservices and predict degradation using LSTM.</a:t>
            </a:r>
          </a:p>
          <a:p>
            <a:r>
              <a:t>•Dynamic Routing Adjustments:</a:t>
            </a:r>
          </a:p>
          <a:p>
            <a:r>
              <a:t>Integrate with service meshes or SDN controllers to reroute traffic in real time. For example, shifting load from a congested AWS region to Google Cloud during peak hours1.</a:t>
            </a:r>
          </a:p>
          <a:p>
            <a:r>
              <a:t>•Hybrid Cloud Optimization:</a:t>
            </a:r>
          </a:p>
          <a:p>
            <a:r>
              <a:t>Automatically route non-critical workloads to on- servers and high-priority traffic to cloud edges.</a:t>
            </a:r>
          </a:p>
          <a:p>
            <a:r>
              <a:t>Tools:</a:t>
            </a:r>
          </a:p>
          <a:p>
            <a:r>
              <a:t>•Service Mesh: Istio’s Virtual Service API for traffic shifting.</a:t>
            </a:r>
          </a:p>
          <a:p>
            <a:r>
              <a:t>•SDN: Open Flow protocols to reprogram network paths.</a:t>
            </a:r>
          </a:p>
          <a:p>
            <a:r>
              <a:t>4.5 Intelligent Decision Automation</a:t>
            </a:r>
          </a:p>
          <a:p>
            <a:r>
              <a:t>Problem: Manual configuration of health checks, failover rules, and routing policies is error-prone and slow.</a:t>
            </a:r>
          </a:p>
          <a:p>
            <a:r>
              <a:t>LSTM Solution:</a:t>
            </a:r>
          </a:p>
          <a:p>
            <a:r>
              <a:t>•Policy Engine:</a:t>
            </a:r>
          </a:p>
          <a:p>
            <a:r>
              <a:t>Replace static rules with LSTM-driven policies that learn from past misconfigurations (e.g., accidental traffic black holing).</a:t>
            </a:r>
          </a:p>
          <a:p>
            <a:r>
              <a:t>•Auto-Tuning Health Checks:</a:t>
            </a:r>
          </a:p>
          <a:p>
            <a:r>
              <a:t>Adjust health-check intervals and thresholds based on predicted node stability. For example, reducing checks during known maintenance windows.</a:t>
            </a:r>
          </a:p>
          <a:p>
            <a:r>
              <a:t>•Anomaly-Driven Failover:</a:t>
            </a:r>
          </a:p>
          <a:p>
            <a:r>
              <a:t>Detect anomalies (e.g., memory leaks) and reroute traffic before nodes fail.</a:t>
            </a:r>
          </a:p>
          <a:p>
            <a:r>
              <a:t>Example: A banking app uses LSTM to auto-adjust API gateway timeouts during predicted fraud-check processing delays.</a:t>
            </a:r>
          </a:p>
          <a:p>
            <a:r>
              <a:t>4.6 Latency Prediction and Geospatial Optimization</a:t>
            </a:r>
          </a:p>
          <a:p>
            <a:r>
              <a:t>Problem: Fixed routing algorithms (round-robin, least connections) ignore real-time network conditions, increasing latency.</a:t>
            </a:r>
          </a:p>
          <a:p>
            <a:r>
              <a:t>LSTM Solution:</a:t>
            </a:r>
          </a:p>
          <a:p>
            <a:r>
              <a:t>• Latency Forecasting:</a:t>
            </a:r>
          </a:p>
          <a:p>
            <a:r>
              <a:t>Predict congestion in network paths or CPU bottlenecks on servers.</a:t>
            </a:r>
          </a:p>
          <a:p>
            <a:r>
              <a:t>•Geospatial Routing:</a:t>
            </a:r>
          </a:p>
          <a:p>
            <a:r>
              <a:t>Integrate with CDNs (Cloud flare, Akamai) or SD-WAN to reroute traffic to the nearest edge node. For example, streaming services rerouting users to less-loaded nodes during live events1.</a:t>
            </a:r>
          </a:p>
          <a:p>
            <a:r>
              <a:t>•Global Server Load Balancing (GSLB):</a:t>
            </a:r>
          </a:p>
          <a:p>
            <a:r>
              <a:t>Use LSTM to dynamically update DNS records based on predicted regional demand.</a:t>
            </a:r>
          </a:p>
          <a:p>
            <a:r>
              <a:t>Impact:</a:t>
            </a:r>
          </a:p>
          <a:p>
            <a:r>
              <a:t>• Reduce end-user latency by 30–50% in video conferencing apps.</a:t>
            </a:r>
          </a:p>
          <a:p>
            <a:r>
              <a:t>4.7 Load-Aware Session Handling</a:t>
            </a:r>
          </a:p>
          <a:p>
            <a:r>
              <a:t>Problem: Sticky sessions cause uneven load distribution, leading to server overloads.</a:t>
            </a:r>
          </a:p>
          <a:p>
            <a:r>
              <a:t>LSTM Solution:</a:t>
            </a:r>
          </a:p>
          <a:p>
            <a:r>
              <a:t>•Session Resource Forecasting:</a:t>
            </a:r>
          </a:p>
          <a:p>
            <a:r>
              <a:t>Predict future CPU/memory consumption per user session (e.g., gaming sessions with escalating resource needs).</a:t>
            </a:r>
          </a:p>
          <a:p>
            <a:r>
              <a:t>•Proactive Rebalancing:</a:t>
            </a:r>
          </a:p>
          <a:p>
            <a:r>
              <a:t>Migrate sessions to underutilized servers using Redis for external session storage.</a:t>
            </a:r>
          </a:p>
          <a:p>
            <a:r>
              <a:t>• Stateless Architecture Recommendations:</a:t>
            </a:r>
          </a:p>
          <a:p>
            <a:r>
              <a:t>Identify services where sessions can be replaced with JWT tokens or database-backed states, using LSTM to analyze access patterns.</a:t>
            </a:r>
          </a:p>
          <a:p>
            <a:r>
              <a:t>4.8 -ALGORITHM TAKEN -</a:t>
            </a:r>
          </a:p>
          <a:p>
            <a:r>
              <a:t>LSTM –LFR MODEL:</a:t>
            </a:r>
          </a:p>
          <a:p>
            <a:r>
              <a:t>An LSTM LFR model refers to a Long Short-Term Memory Low Frame Rate model, which is an architecture used in speech recognition and audio processing systems.LSTM (Long Short-Term Memory): A type of recurrent neural network that can learn long-term dependencies in sequential data. LSTMs are particularly effective for processing time-series data like audio signals because they can remember important information from earlier time steps while forgetting irrelevant details. LFR (Low Frame Rate): A technique that reduces the temporal resolution of input features by combining multiple consecutive frames into a single frame. For example, instead of processing audio features at every 10ms frame, LFR might combine 3 consecutive frames and shift by 3 frames, effectively reducing the frame rate by a factor of 3.</a:t>
            </a:r>
          </a:p>
          <a:p>
            <a:r>
              <a:t>Key characteristics of LSTM LFR models:</a:t>
            </a:r>
          </a:p>
          <a:p>
            <a:r>
              <a:t>Computational efficiency: By reducing frame rate, these models require fewer computations while maintaining performance</a:t>
            </a:r>
          </a:p>
          <a:p>
            <a:r>
              <a:t>Context modeling: LSTMs capture temporal dependencies in the reduced-resolution feature sequence</a:t>
            </a:r>
          </a:p>
          <a:p>
            <a:r>
              <a:t>Speech recognition applications: Commonly used in automatic speech recognition (ASR) systems, particularly for streaming or real-time applications</a:t>
            </a:r>
          </a:p>
          <a:p>
            <a:r>
              <a:t>Memory efficiency: Lower frame rates mean less memory usage during training and inference</a:t>
            </a:r>
          </a:p>
          <a:p>
            <a:r>
              <a:t>CHAPTER – 5</a:t>
            </a:r>
          </a:p>
          <a:p>
            <a:r>
              <a:t>DESIGN</a:t>
            </a:r>
          </a:p>
          <a:p>
            <a:r>
              <a:t>5.  DESIGN</a:t>
            </a:r>
          </a:p>
          <a:p>
            <a:r>
              <a:t>5.1 FIG NO - LATENCY FORECASTING AND ROUTING DECISION FLOW USING LSTM-LFR MODEL</a:t>
            </a:r>
          </a:p>
          <a:p>
            <a:r>
              <a:t>Explaination -</a:t>
            </a:r>
          </a:p>
          <a:p>
            <a:r>
              <a:t>LSTM-Based Network Latency Prediction and Intelligent Routing Optimization System</a:t>
            </a:r>
          </a:p>
          <a:p>
            <a:r>
              <a:t>Comprehensive System Architecture Overview</a:t>
            </a:r>
          </a:p>
          <a:p>
            <a:r>
              <a:t>This flowchart illustrates a sophisticated machine learning-driven network optimization framework that leverages Long Short-Term Memory (LSTM) neural networks to predict network latency and enable intelligent routing decisions in Content Delivery Network (CDN) and Software-Defined Wide Area Network (SD-WAN) environments.</a:t>
            </a:r>
          </a:p>
          <a:p>
            <a:r>
              <a:t>1. Historical Latency Database (Data Foundation Layer)</a:t>
            </a:r>
          </a:p>
          <a:p>
            <a:r>
              <a:t>The Historical Latency DB serves as the foundational data repository containing extensive historical network performance metrics. This database stores:</a:t>
            </a:r>
          </a:p>
          <a:p>
            <a:r>
              <a:t>Time-series latency measurements across multiple network paths</a:t>
            </a:r>
          </a:p>
          <a:p>
            <a:r>
              <a:t>Network congestion patterns and seasonal variations</a:t>
            </a:r>
          </a:p>
          <a:p>
            <a:r>
              <a:t>Performance data from different geographical locations</a:t>
            </a:r>
          </a:p>
          <a:p>
            <a:r>
              <a:t>Quality of Service (QoS) metrics and bandwidth utilization statistics</a:t>
            </a:r>
          </a:p>
          <a:p>
            <a:r>
              <a:t>Historical routing decisions and their corresponding outcomes</a:t>
            </a:r>
          </a:p>
          <a:p>
            <a:r>
              <a:t>This comprehensive dataset forms the training foundation for machine learning model development and provides the temporal context necessary for accurate latency prediction.</a:t>
            </a:r>
          </a:p>
          <a:p>
            <a:r>
              <a:t>2. Preprocessing Module (Data Preparation Layer)</a:t>
            </a:r>
          </a:p>
          <a:p>
            <a:r>
              <a:t>The Preprocessing Module implements sophisticated data preparation techniques to transform raw historical data into machine learning-ready formats:</a:t>
            </a:r>
          </a:p>
          <a:p>
            <a:r>
              <a:t>Data Cleaning: Removes outliers, handles missing values, and filters noise from latency measurements</a:t>
            </a:r>
          </a:p>
          <a:p>
            <a:r>
              <a:t>Normalization: Standardizes data ranges to ensure consistent model input</a:t>
            </a:r>
          </a:p>
          <a:p>
            <a:r>
              <a:t>Feature Engineering: Extracts relevant temporal features such as time-of-day patterns, day-of-week effects, and seasonal trends</a:t>
            </a:r>
          </a:p>
          <a:p>
            <a:r>
              <a:t>Sequence Formation: Organizes data into sequential time-series windows suitable for    LSTM processing</a:t>
            </a:r>
          </a:p>
          <a:p>
            <a:r>
              <a:t>Data Augmentation: Potentially generates synthetic data points to enhance training dataset diversity</a:t>
            </a:r>
          </a:p>
          <a:p>
            <a:r>
              <a:t>3. LSTM-LFR-MODEL (Core Prediction Engine)</a:t>
            </a:r>
          </a:p>
          <a:p>
            <a:r>
              <a:t>The LSTM-LFR-MODEL represents the sophisticated neural network architecture combining:</a:t>
            </a:r>
          </a:p>
          <a:p>
            <a:r>
              <a:t>LSTM Components:</a:t>
            </a:r>
          </a:p>
          <a:p>
            <a:r>
              <a:t>Memory Cells: Maintain long-term network behavior patterns</a:t>
            </a:r>
          </a:p>
          <a:p>
            <a:r>
              <a:t>Forget Gates: Discard irrelevant historical latency information</a:t>
            </a:r>
          </a:p>
          <a:p>
            <a:r>
              <a:t>Input Gates: Selectively incorporate new network condition data</a:t>
            </a:r>
          </a:p>
          <a:p>
            <a:r>
              <a:t>Output Gates: Generate refined latency predictions</a:t>
            </a:r>
          </a:p>
          <a:p>
            <a:r>
              <a:t>LFR Integration (Latency Forecasting and Routing):</a:t>
            </a:r>
          </a:p>
          <a:p>
            <a:r>
              <a:t>Advanced time-series forecasting algorithms</a:t>
            </a:r>
          </a:p>
          <a:p>
            <a:r>
              <a:t>Multi-horizon prediction capabilities</a:t>
            </a:r>
          </a:p>
          <a:p>
            <a:r>
              <a:t>Uncertainty quantification for prediction reliability</a:t>
            </a:r>
          </a:p>
          <a:p>
            <a:r>
              <a:t>Real-time model adaptation based on current network conditions</a:t>
            </a:r>
          </a:p>
          <a:p>
            <a:r>
              <a:t>Dual-Path Prediction Architecture</a:t>
            </a:r>
          </a:p>
          <a:p>
            <a:r>
              <a:t>Primary Routing Path (Left Branch)</a:t>
            </a:r>
          </a:p>
          <a:p>
            <a:r>
              <a:t>Predicted Latency to Closest Node:</a:t>
            </a:r>
          </a:p>
          <a:p>
            <a:r>
              <a:t>Analyzes optimal path to geographically or topologically nearest network node</a:t>
            </a:r>
          </a:p>
          <a:p>
            <a:r>
              <a:t>Considers factors such as physical distance, hop count, and infrastructure capacity</a:t>
            </a:r>
          </a:p>
          <a:p>
            <a:r>
              <a:t>Generates confidence intervals for prediction accuracy</a:t>
            </a:r>
          </a:p>
          <a:p>
            <a:r>
              <a:t>Outputs routing recommendations to CDN/SD-WAN Edge A</a:t>
            </a:r>
          </a:p>
          <a:p>
            <a:r>
              <a:t>Alternative Routing Path (Right Branch)</a:t>
            </a:r>
          </a:p>
          <a:p>
            <a:r>
              <a:t>Predicted Latency for Alternate Mode:</a:t>
            </a:r>
          </a:p>
          <a:p>
            <a:r>
              <a:t>Evaluates secondary or backup routing options</a:t>
            </a:r>
          </a:p>
          <a:p>
            <a:r>
              <a:t>Considers alternative network paths, different service providers, or redundant infrastructure</a:t>
            </a:r>
          </a:p>
          <a:p>
            <a:r>
              <a:t>Provides failover capability assessment</a:t>
            </a:r>
          </a:p>
          <a:p>
            <a:r>
              <a:t>Outputs routing recommendations to CDN/SD-WAN Edge B</a:t>
            </a:r>
          </a:p>
          <a:p>
            <a:r>
              <a:t>Strategic System Objectives and Benefits</a:t>
            </a:r>
          </a:p>
          <a:p>
            <a:r>
              <a:t>Proactive Network Management</a:t>
            </a:r>
          </a:p>
          <a:p>
            <a:r>
              <a:t>Predictive Routing: Makes routing decisions based on forecasted network conditions rather than reactive measures</a:t>
            </a:r>
          </a:p>
          <a:p>
            <a:r>
              <a:t>Congestion Avoidance: Anticipates network bottlenecks and routes traffic accordingly</a:t>
            </a:r>
          </a:p>
          <a:p>
            <a:r>
              <a:t>Performance Optimization: Continuously optimizes network paths for minimal latency</a:t>
            </a:r>
          </a:p>
          <a:p>
            <a:r>
              <a:t>Enhanced User Experience</a:t>
            </a:r>
          </a:p>
          <a:p>
            <a:r>
              <a:t>Reduced Latency: Ensures optimal content delivery and application performance</a:t>
            </a:r>
          </a:p>
          <a:p>
            <a:r>
              <a:t>Improved Reliability: Provides seamless failover capabilities through dual-path prediction</a:t>
            </a:r>
          </a:p>
          <a:p>
            <a:r>
              <a:t>Consistent Performance: Maintains stable network performance across varying conditions</a:t>
            </a:r>
          </a:p>
          <a:p>
            <a:r>
              <a:t>Operational Efficiency</a:t>
            </a:r>
          </a:p>
          <a:p>
            <a:r>
              <a:t>Automated Decision Making: Reduces manual network management overhead</a:t>
            </a:r>
          </a:p>
          <a:p>
            <a:r>
              <a:t>Resource Optimization: Maximizes utilization of available network infrastructure</a:t>
            </a:r>
          </a:p>
          <a:p>
            <a:r>
              <a:t>Cost Reduction: Minimizes bandwidth costs through intelligent traffic routing</a:t>
            </a:r>
          </a:p>
          <a:p>
            <a:r>
              <a:t>Scalability and Adaptability</a:t>
            </a:r>
          </a:p>
          <a:p>
            <a:r>
              <a:t>Dynamic Learning: Continuously improves predictions based on new network data</a:t>
            </a:r>
          </a:p>
          <a:p>
            <a:r>
              <a:t>Multi-Environment Support: Adapts to various network topologies and configurations</a:t>
            </a:r>
          </a:p>
          <a:p>
            <a:r>
              <a:t>Real-Time Processing: Provides instantaneous routing decisions for time-critical applications</a:t>
            </a:r>
          </a:p>
          <a:p>
            <a:r>
              <a:t>Technical Implementation Advantages</a:t>
            </a:r>
          </a:p>
          <a:p>
            <a:r>
              <a:t>The system leverages LSTM's superior capability to model sequential dependencies in network behavior, enabling accurate prediction of latency patterns across extended time horizons. The dual-output architecture ensures robust network performance through intelligent load balancing and automated failover mechanisms, while the preprocessing module ensures data quality and model reliability. This comprehensive approach transforms traditional reactive network management into a proactive, AI-driven optimization system that significantly enhances network performance, user satisfaction, and operational efficiency in modern distributed computing environments.</a:t>
            </a:r>
          </a:p>
          <a:p>
            <a:r>
              <a:t>CHAPTER 6</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a:p>
            <a:r>
              <a:t>CHAPTER 7</a:t>
            </a:r>
          </a:p>
          <a:p>
            <a:r>
              <a:t>RESULTS  AND ANALYSIS</a:t>
            </a:r>
          </a:p>
          <a:p>
            <a:r>
              <a:t>FIG -7. 1 LSTM LATENCY PREDICTION PERFORMANCE ANALYSIS</a:t>
            </a:r>
          </a:p>
          <a:p>
            <a:r>
              <a:t>This graph shows a comparison between actual network latency measurements (blue solid line) and LSTM model predictions (red dashed line) over approximately 100 time steps during a training phase.</a:t>
            </a:r>
          </a:p>
          <a:p>
            <a:r>
              <a:t>Key Observations:</a:t>
            </a:r>
          </a:p>
          <a:p>
            <a:r>
              <a:t>Original Latency (Blue Line):</a:t>
            </a:r>
          </a:p>
          <a:p>
            <a:r>
              <a:t>Shows highly volatile, spiky behavior with extreme fluctuations</a:t>
            </a:r>
          </a:p>
          <a:p>
            <a:r>
              <a:t>Values range dramatically from around -8 to +9 units</a:t>
            </a:r>
          </a:p>
          <a:p>
            <a:r>
              <a:t>Contains frequent sharp peaks and deep valleys</a:t>
            </a:r>
          </a:p>
          <a:p>
            <a:r>
              <a:t>Exhibits very irregular, unpredictable patterns</a:t>
            </a:r>
          </a:p>
          <a:p>
            <a:r>
              <a:t>LSTM Predictions (Red Dashed Line):</a:t>
            </a:r>
          </a:p>
          <a:p>
            <a:r>
              <a:t>Much smoother and more stable than the original data</a:t>
            </a:r>
          </a:p>
          <a:p>
            <a:r>
              <a:t>Stays within a narrower range (roughly -3 to +3)</a:t>
            </a:r>
          </a:p>
          <a:p>
            <a:r>
              <a:t>Follows general trends but with significantly dampened volatility</a:t>
            </a:r>
          </a:p>
          <a:p>
            <a:r>
              <a:t>Shows the model is learning some underlying patterns but struggling with extreme variations Model Performance Analysis: The LSTM appears to be having difficulty capturing the full volatility of the latency data. This is common in time series prediction when dealing with highly erratic data because:</a:t>
            </a:r>
          </a:p>
          <a:p>
            <a:r>
              <a:t>Smoothing Effect: LSTMs tend to produce smoother predictions than highly volatile input data</a:t>
            </a:r>
          </a:p>
          <a:p>
            <a:r>
              <a:t>Training Challenge: The extreme spikes may be treated as noise rather than signal</a:t>
            </a:r>
          </a:p>
          <a:p>
            <a:r>
              <a:t>Underfitting: The model may need more complexity or different architecture to capture such irregular patterns</a:t>
            </a:r>
          </a:p>
          <a:p>
            <a:r>
              <a:t>This suggests the network latency has very unpredictable characteristics that are challenging for standard LSTM models to accurately forecast, which is typical for real-world network performance data influenced by various external factors.</a:t>
            </a:r>
          </a:p>
          <a:p>
            <a:r>
              <a:t>FIG 7.2 -ACTUAL VS PREDICTED LATENCY</a:t>
            </a:r>
          </a:p>
          <a:p>
            <a:r>
              <a:t>Think of this like predicting the weather, but for internet speed:</a:t>
            </a:r>
          </a:p>
          <a:p>
            <a:r>
              <a:t>The Blue Line (Actual Latency): This is what really happened - like checking the actual temperature every hour. It's very jumpy and unpredictable, going up and down wildly. This represents how fast or slow your internet connection was at different times.</a:t>
            </a:r>
          </a:p>
          <a:p>
            <a:r>
              <a:t>The Orange Line (Predicted Latency): This is what the computer's "brain" (AI model) thought would happen - like a weather forecast. Notice how it's much smoother and doesn't have those crazy spikes.</a:t>
            </a:r>
          </a:p>
          <a:p>
            <a:r>
              <a:t>What's happening?</a:t>
            </a:r>
          </a:p>
          <a:p>
            <a:r>
              <a:t>The computer is trying to learn patterns from past internet speeds to predict future ones</a:t>
            </a:r>
          </a:p>
          <a:p>
            <a:r>
              <a:t>But internet speed is really hard to predict! It jumps around a lot due to network traffic, server issues, etc.</a:t>
            </a:r>
          </a:p>
          <a:p>
            <a:r>
              <a:t>The AI does okay at following the general trend (when it goes up or down overall)</a:t>
            </a:r>
          </a:p>
          <a:p>
            <a:r>
              <a:t>But it completely misses those sudden spikes - like missing that it might suddenly storm when you predicted sunny weather</a:t>
            </a:r>
          </a:p>
          <a:p>
            <a:r>
              <a:t>The bottom line: The AI is learning, but internet latency is just too wild and unpredictable for it to get exactly right. It's like trying to predict exactly when someone will sneeze - you might notice they're getting a cold, but the exact timing is nearly impossible to nail down. This is totally normal when dealing with network data - it's one of the trickiest things to predict accurately.</a:t>
            </a:r>
          </a:p>
          <a:p>
            <a:r>
              <a:t>FIG 7.3 -IMPACT OF LSTM-BASED LOAD BALANCING ON SERVER LOAD</a:t>
            </a:r>
          </a:p>
          <a:p>
            <a:r>
              <a:t>This chart demonstrates the effectiveness of LSTM-based load balancing implementation across five major technology organizations, comparing server load distribution before and after the predictive system deployment.</a:t>
            </a:r>
          </a:p>
          <a:p>
            <a:r>
              <a:t>7.3.1 Pre-Implementation Load Analysis</a:t>
            </a:r>
          </a:p>
          <a:p>
            <a:r>
              <a:t>Before LSTM implementation, the organizations exhibited significant load imbalances and suboptimal resource utilization. Rockwell Automation experienced the highest server load at 93%, indicating potential performance bottlenecks and resource strain. Honeywell followed closely at 89% utilization, while Linde operated at 80% capacity. These elevated load levels suggest systems operating near or beyond optimal efficiency thresholds. Siemens maintained a more moderate 70% load, and Microsoft demonstrated the most balanced pre-implementation performance at 65% utilization, indicating existing load management capabilities within their infrastructure.</a:t>
            </a:r>
          </a:p>
          <a:p>
            <a:r>
              <a:t>7.3.2 Post-Implementation Performance Improvements</a:t>
            </a:r>
          </a:p>
          <a:p>
            <a:r>
              <a:t>Following LSTM-based load balancing deployment, all organizations achieved remarkable load optimization and standardization. The system successfully normalized load distribution across all five organizations to approximately 59-62% utilization, representing a significant convergence toward optimal operating parameters. Rockwell Automation realized the most substantial improvement, with load reduction from 93% to 59%, representing a 37% decrease in server strain. Honeywell achieved similar benefits with load dropping from 89% to 62%, a 30% improvement. These dramatic reductions indicate the LSTM system's ability to predict and redistribute load before bottlenecks occur.</a:t>
            </a:r>
          </a:p>
          <a:p>
            <a:r>
              <a:t>7.3.3 System Optimization Results</a:t>
            </a:r>
          </a:p>
          <a:p>
            <a:r>
              <a:t>The LSTM implementation demonstrates consistent performance gains across diverse organizational infrastructures. Linde's load decreased from 80% to 60%, while Siemens improved from 70% to 61%. Even Microsoft, which showed relatively balanced pre-implementation performance, benefited from optimization, reducing from 65% to 58% utilization.</a:t>
            </a:r>
          </a:p>
          <a:p>
            <a:r>
              <a:t>7.6.4 Operational Impact Assessment</a:t>
            </a:r>
          </a:p>
          <a:p>
            <a:r>
              <a:t>The standardized post-implementation load levels around 60% represent optimal operating efficiency, providing adequate performance headroom while maximizing resource utilization. This consistent target across all organizations suggests the LSTM system applies sophisticated algorithms that account for different infrastructure configurations and workload patterns. The uniform load distribution indicates successful elimination of server hotspots and improved overall system reliability. Organizations can now expect more predictable performance, reduced risk of system failures, and enhanced capacity for handling unexpected load spikes through the maintained performance buffer.</a:t>
            </a:r>
          </a:p>
          <a:p>
            <a:r>
              <a:t>7.6.5 FINAL CALCULATION -</a:t>
            </a:r>
          </a:p>
          <a:p>
            <a:r>
              <a:t>The average percentage reduction:</a:t>
            </a:r>
          </a:p>
          <a:p/>
          <a:p>
            <a:r>
              <a:t>Average Percentage Reduction = (25%+31.11%+12.86%+36.84%+10.77%)/5 Average Percentage </a:t>
            </a:r>
          </a:p>
          <a:p/>
          <a:p>
            <a:r>
              <a:t>Reduction = 116.58%/5 Average Percentage Reduction =23.32%.</a:t>
            </a:r>
          </a:p>
          <a:p>
            <a:r>
              <a:t>CHAPTER 8</a:t>
            </a:r>
          </a:p>
          <a:p>
            <a:r>
              <a:t>FUTURE SCOPE</a:t>
            </a:r>
          </a:p>
          <a:p>
            <a:r>
              <a:t>                                      8. FUTURE SCOPE</a:t>
            </a:r>
          </a:p>
          <a:p>
            <a:r>
              <a:t>The future scope of AI-driven predictive scaling in dynamic load balancing encompasses a transformation that extends far beyond simple performance improvements. We are approaching an era where intelligent systems will not only respond to changing conditions but will anticipate needs, optimize resources across multiple dimensions, and continuously evolve their capabilities through machine learning and real-world experience.</a:t>
            </a:r>
          </a:p>
          <a:p>
            <a:r>
              <a:t>This evolution promises to create infrastructure that is more efficient, cost-effective, and reliable than anything currently available. However, realizing this potential will require continued investment in research and development, careful attention to ethical considerations, and thoughtful implementation strategies that balance automation with appropriate human oversight. Organizations that successfully navigate this transition will gain significant competitive advantages through more responsive, efficient, and intelligent infrastructure management systems that adapt seamlessly to changing business requirements and technological landscapes.</a:t>
            </a:r>
          </a:p>
          <a:p>
            <a:r>
              <a:t>As AI-driven systems become more prevalent and powerful, the development of robust security and privacy frameworks will be essential. Future systems will incorporate advanced protective measures against adversarial attacks on AI models while ensuring the confidentiality of sensitive performance data through techniques like homomorphic encryption and secure multi-party computation. These advancements will enable organizations to benefit from collaborative AI models while maintaining strict data privacy standards.</a:t>
            </a:r>
          </a:p>
          <a:p>
            <a:r>
              <a:t>CHAPTER 9</a:t>
            </a:r>
          </a:p>
          <a:p>
            <a:r>
              <a:t>CONCLUSION</a:t>
            </a:r>
          </a:p>
          <a:p>
            <a:r>
              <a:t>                                       9. CONCLUSION</a:t>
            </a:r>
          </a:p>
          <a:p>
            <a:r>
              <a:t>The integration of AI-driven predictive scaling with System Centre Operations Manager (SCOM) represents a transformative advancement in IT infrastructure management, enabling dynamic load balancing that ensures optimal resource allocation based on real-time demand. By intelligently distributing workloads, this system prevents underutilization of resources and eliminates over-provisioning, leading to cost savings, enhanced system efficiency, and improved application performance. This intelligent allocation process ensures that computational power is directed precisely where it is needed, minimizing waste, optimizing efficiency, and supporting sustainable IT operations. By proactively predicting workload spikes and adjusting resources accordingly, AI-driven predictive scaling ensures that applications maintain peak performance even during high-traffic scenarios. Instead of waiting for performance bottlenecks to occur, the system anticipates demand fluctuations based on historical trends and real-time monitoring, scaling up or down seamlessly. This results in faster response times, reduced latency, and an overall smoother user experience, even under extreme workload conditions. The ability to adapt to varying demand levels in real time ensures service continuity, high availability, and user satisfaction, making it a crucial feature for businesses relying on mission-critical applications. Moreover, the automation of the scaling process eliminates the need for constant manual intervention, significantly reducing operational overhead and administrative workload. Traditionally, IT teams must continuously monitor system performance and manually allocate resources to handle surges in demand, which is time-consuming and inefficient. By leveraging AI-powered automation, IT personnel can shift their focus to strategic initiatives, such as infrastructure optimization, security enhancements, and innovation-driven projects, rather than being occupied with routine monitoring and scaling tasks. This shift not only enhances operational agility but also ensures that IT resources are utilized efficiently to maximize productivity and business value.In conclusion, AI-driven predictive scaling within SCOM marks a significant step toward intelligent and autonomous IT resource management. By minimizing idle resources, preventing over-provisioning, optimizing application performance, and reducing manual intervention, organizations can achieve a more resilient, cost-effective, and high-performing infrastructure. This approach not only enhances operational efficiency but also strengthens business continuity, customer satisfaction, and long-term scalability, ensuring that IT environments remain adaptive, future-ready, and highly efficient in an ever-evolving digital landscape.</a:t>
            </a:r>
          </a:p>
          <a:p>
            <a:r>
              <a:t>CHAPTER 10:</a:t>
            </a:r>
          </a:p>
          <a:p>
            <a:r>
              <a:t>LIMITATIONS</a:t>
            </a:r>
          </a:p>
          <a:p>
            <a:r>
              <a:t>                                                  10. LIMITATIONS</a:t>
            </a:r>
          </a:p>
          <a:p>
            <a:r>
              <a:t>10.1 Technical and Operational Constraints</a:t>
            </a:r>
          </a:p>
          <a:p>
            <a:r>
              <a:t>The primary technical limitation lies in prediction accuracy challenges. Machine learning models often struggle with unpredictable traffic spikes and anomalous patterns that weren't present in their training data. For example, a system trained on regular usage patterns may fail to predict sudden viral events or flash sales. Additionally, cold start problems occur when new applications lack sufficient historical data, creating a situation where accurate predictions are impossible until adequate data is collected. Model drift presents another significant challenge as user behaviour and system architectures evolve over time. The AI models require continuous retraining to remain effective, adding computational overhead that can introduce latency in critical scaling decisions. This creates a fundamental trade-off between prediction sophistication and system responsiveness. From an operational perspective, resource management becomes increasingly complex. Organizations must balance between over-provisioning resources based on conservative predictions, which increases costs, and under-provisioning that leads to service degradation. Integration with existing infrastructure often proves challenging, as different applications have varying scaling patterns and requirements that are difficult to accommodate with a single AI-driven solution.</a:t>
            </a:r>
          </a:p>
          <a:p>
            <a:r>
              <a:t>10.2 Economic and Security Implications</a:t>
            </a:r>
          </a:p>
          <a:p>
            <a:r>
              <a:t>The economic limitations are substantial and often underestimated. Maintaining AI processing capabilities requires significant infrastructure investment, while continuous model training and updating consume ongoing operational resources. Prediction errors carry direct financial consequences, as incorrect forecasts can result in paying for unused resources or scrambling for additional capacity at premium rates. Security concerns add another layer of complexity. AI models can become targets for adversarial attacks designed to manipulate predictions and cause inappropriate scaling decisions. The sensitive performance data used for training these models also raises privacy concerns, particularly in regulated industries where data protection is paramount. Vendor lock-in risks further compound economic challenges, as many AI-driven scaling solutions rely on proprietary algorithms and cloud-specific services, limiting organizational flexibility and increasing long-term dependency costs.</a:t>
            </a:r>
          </a:p>
          <a:p>
            <a:r>
              <a:t>10.3 Implementation and Human Factors</a:t>
            </a:r>
          </a:p>
          <a:p>
            <a:r>
              <a:t>Practical implementation faces significant barriers related to skills requirements and system reliability. Organizations need specialized expertise combining system operations knowledge with machine learning concepts, often requiring expensive training or hiring of skilled personnel. The complexity of AI-driven systems makes troubleshooting and optimization more challenging than traditional rule-based approaches. Testing and validation present unique difficulties since AI models can behave differently under various conditions. Unlike traditional systems with predictable behavior patterns, AI-driven scaling requires comprehensive testing across numerous scenarios that may be difficult to recreate in test environments. The dynamic nature of these models means validation is never complete, requiring ongoing testing efforts.System reliability becomes critical when organizations depend heavily on AI predictions. Single points of failure in the prediction system can cause cascading problems throughout the infrastructure, while incorrect scaling decisions can create service disruptions that are difficult to diagnose and resolve quickly.</a:t>
            </a:r>
          </a:p>
          <a:p>
            <a:r>
              <a:t>11.  GANTT CHART</a:t>
            </a:r>
          </a:p>
          <a:p>
            <a:r>
              <a:t>                                   12. REFERENCES</a:t>
            </a:r>
          </a:p>
          <a:p>
            <a:r>
              <a:t>[1]Lekkala, C. "AI-Driven Dynamic Resource Allocation in Cloud Computing: Predictive Models and Real-Time Optimization." J Artif Intell Mach Learn &amp; Data Sci 2.2 (2024): 450-456</a:t>
            </a:r>
          </a:p>
          <a:p>
            <a:r>
              <a:t>[2] Chawla, Kavish. "Reinforcement Learning-Based Adaptive Load Balancing for Dynamic Cloud Environments." arXiv preprint arXiv:2409.04896 (2024)</a:t>
            </a:r>
          </a:p>
          <a:p>
            <a:r>
              <a:t>[3] Barua, Biman, and M. Shamim Kaiser. "AI-Driven Resource Allocation Framework for Microservices in Hybrid Cloud Platforms." arXiv preprint arXiv:2412.02610 (2024)</a:t>
            </a:r>
          </a:p>
          <a:p>
            <a:r>
              <a:t>[4] Li, Shangzhou, et al. "Load-modifiable content-based Publish/Subscribe Architecture over structured peer-to-peer networks." 2014 9th International Conference on Computer Science &amp; Education. IEEE, 2014</a:t>
            </a:r>
          </a:p>
          <a:p>
            <a:r>
              <a:t>[5] Udayasankaran, P., and S. John Justin Thangaraj. "Energy efficient resource utilization and load balancing in virtual machines using prediction algorithms." International Journal of Cognitive Computing in Engineering 4 (2023): 127-134</a:t>
            </a:r>
          </a:p>
          <a:p>
            <a:r>
              <a:t>[6] Dolgui, Alexandre, and Dmitry Ivanov. "Metaverse supply chain and operations management." International Journal of Production Research 61.23 (2023): 8179-8191</a:t>
            </a:r>
          </a:p>
          <a:p>
            <a:r>
              <a:t>[7]Pal, Souvik, et al. "A hybrid edge-cloud system for networking service components optimization using the internet of things." Electronics 12.3 (2023): 649</a:t>
            </a:r>
          </a:p>
        </p:txBody>
      </p:sp>
      <p:sp>
        <p:nvSpPr>
          <p:cNvPr id="3" name="Content Placeholder 2">
            <a:extLst>
              <a:ext uri="{FF2B5EF4-FFF2-40B4-BE49-F238E27FC236}">
                <a16:creationId xmlns:a16="http://schemas.microsoft.com/office/drawing/2014/main" xmlns="" id="{539BBD98-8977-DB14-EC4E-86F3C824ED5D}"/>
              </a:ext>
            </a:extLst>
          </p:cNvPr>
          <p:cNvSpPr>
            <a:spLocks noGrp="1"/>
          </p:cNvSpPr>
          <p:nvPr>
            <p:ph idx="1"/>
          </p:nvPr>
        </p:nvSpPr>
        <p:spPr>
          <a:xfrm>
            <a:off x="838200" y="2110241"/>
            <a:ext cx="10515600" cy="4351338"/>
          </a:xfrm>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400" dirty="0"/>
          </a:p>
        </p:txBody>
      </p:sp>
      <p:pic>
        <p:nvPicPr>
          <p:cNvPr id="4" name="Picture 3">
            <a:extLst>
              <a:ext uri="{FF2B5EF4-FFF2-40B4-BE49-F238E27FC236}">
                <a16:creationId xmlns:a16="http://schemas.microsoft.com/office/drawing/2014/main" xmlns="" id="{C7B13F74-0A05-AC58-5ACD-2D0F31ED8C14}"/>
              </a:ext>
            </a:extLst>
          </p:cNvPr>
          <p:cNvPicPr>
            <a:picLocks noChangeAspect="1"/>
          </p:cNvPicPr>
          <p:nvPr/>
        </p:nvPicPr>
        <p:blipFill>
          <a:blip r:embed="rId2"/>
          <a:stretch>
            <a:fillRect/>
          </a:stretch>
        </p:blipFill>
        <p:spPr>
          <a:xfrm>
            <a:off x="10562371" y="112259"/>
            <a:ext cx="1212742" cy="1212742"/>
          </a:xfrm>
          <a:prstGeom prst="rect">
            <a:avLst/>
          </a:prstGeom>
        </p:spPr>
      </p:pic>
      <p:sp>
        <p:nvSpPr>
          <p:cNvPr id="9" name="Content Placeholder 2">
            <a:extLst>
              <a:ext uri="{FF2B5EF4-FFF2-40B4-BE49-F238E27FC236}">
                <a16:creationId xmlns:a16="http://schemas.microsoft.com/office/drawing/2014/main" xmlns="" id="{D35C455D-D1B5-51D7-E5D7-C37AEFCF7AC9}"/>
              </a:ext>
            </a:extLst>
          </p:cNvPr>
          <p:cNvSpPr txBox="1">
            <a:spLocks/>
          </p:cNvSpPr>
          <p:nvPr/>
        </p:nvSpPr>
        <p:spPr>
          <a:xfrm>
            <a:off x="2011680" y="3428999"/>
            <a:ext cx="9342120" cy="274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400" dirty="0"/>
          </a:p>
        </p:txBody>
      </p:sp>
      <p:sp>
        <p:nvSpPr>
          <p:cNvPr id="5" name="Rectangle 4"/>
          <p:cNvSpPr/>
          <p:nvPr/>
        </p:nvSpPr>
        <p:spPr>
          <a:xfrm>
            <a:off x="699655" y="1711960"/>
            <a:ext cx="9506065" cy="3139321"/>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4.1 AI/ML-Based </a:t>
            </a:r>
            <a:r>
              <a:rPr lang="en-US" b="1" u="sng" dirty="0">
                <a:latin typeface="Times New Roman" panose="02020603050405020304" pitchFamily="18" charset="0"/>
                <a:cs typeface="Times New Roman" panose="02020603050405020304" pitchFamily="18" charset="0"/>
              </a:rPr>
              <a:t>Predictive Auto-Scaling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Implementing AI/ML-driven predictive auto-scaling enables the system to forecast workload demands and adjust resources proactively, reducing over-provisioning and performance lags</a:t>
            </a:r>
            <a:r>
              <a:rPr lang="en-US" dirty="0" smtClean="0">
                <a:latin typeface="Times New Roman" panose="02020603050405020304" pitchFamily="18" charset="0"/>
                <a:cs typeface="Times New Roman" panose="02020603050405020304" pitchFamily="18" charset="0"/>
              </a:rPr>
              <a:t>.</a:t>
            </a:r>
          </a:p>
          <a:p>
            <a:endParaRPr lang="en-US" u="sng"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4.2 Smart </a:t>
            </a:r>
            <a:r>
              <a:rPr lang="en-US" b="1" u="sng" dirty="0">
                <a:latin typeface="Times New Roman" panose="02020603050405020304" pitchFamily="18" charset="0"/>
                <a:cs typeface="Times New Roman" panose="02020603050405020304" pitchFamily="18" charset="0"/>
              </a:rPr>
              <a:t>Load Balancer with Forecasting</a:t>
            </a:r>
            <a:r>
              <a:rPr lang="en-US" u="sng" dirty="0">
                <a:latin typeface="Times New Roman" panose="02020603050405020304" pitchFamily="18" charset="0"/>
                <a:cs typeface="Times New Roman" panose="02020603050405020304" pitchFamily="18" charset="0"/>
              </a:rPr>
              <a:t/>
            </a:r>
            <a:br>
              <a:rPr lang="en-US" u="sng"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Replace traditional reactive models with a smart load balancer that leverages real-time metrics and forecasts to proactively distribute workloads, ensuring low latency and improved user experience</a:t>
            </a:r>
            <a:r>
              <a:rPr lang="en-US" dirty="0" smtClean="0">
                <a:latin typeface="Times New Roman" panose="02020603050405020304" pitchFamily="18" charset="0"/>
                <a:cs typeface="Times New Roman" panose="02020603050405020304" pitchFamily="18" charset="0"/>
              </a:rPr>
              <a:t>.</a:t>
            </a:r>
          </a:p>
          <a:p>
            <a:endParaRPr lang="en-US" u="sng" dirty="0">
              <a:latin typeface="Times New Roman" panose="02020603050405020304" pitchFamily="18" charset="0"/>
              <a:cs typeface="Times New Roman" panose="02020603050405020304" pitchFamily="18" charset="0"/>
            </a:endParaRPr>
          </a:p>
          <a:p>
            <a:r>
              <a:rPr lang="en-US" b="1" u="sng" dirty="0" smtClean="0">
                <a:latin typeface="Times New Roman" panose="02020603050405020304" pitchFamily="18" charset="0"/>
                <a:cs typeface="Times New Roman" panose="02020603050405020304" pitchFamily="18" charset="0"/>
              </a:rPr>
              <a:t>4.3 Infrastructure </a:t>
            </a:r>
            <a:r>
              <a:rPr lang="en-US" b="1" u="sng" dirty="0">
                <a:latin typeface="Times New Roman" panose="02020603050405020304" pitchFamily="18" charset="0"/>
                <a:cs typeface="Times New Roman" panose="02020603050405020304" pitchFamily="18" charset="0"/>
              </a:rPr>
              <a:t>as Code (</a:t>
            </a:r>
            <a:r>
              <a:rPr lang="en-US" b="1" u="sng" dirty="0" err="1">
                <a:latin typeface="Times New Roman" panose="02020603050405020304" pitchFamily="18" charset="0"/>
                <a:cs typeface="Times New Roman" panose="02020603050405020304" pitchFamily="18" charset="0"/>
              </a:rPr>
              <a:t>IaC</a:t>
            </a:r>
            <a:r>
              <a:rPr lang="en-US" b="1" u="sng" dirty="0">
                <a:latin typeface="Times New Roman" panose="02020603050405020304" pitchFamily="18" charset="0"/>
                <a:cs typeface="Times New Roman" panose="02020603050405020304" pitchFamily="18" charset="0"/>
              </a:rPr>
              <a:t>) and Centralized Dashboards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Utilize </a:t>
            </a:r>
            <a:r>
              <a:rPr lang="en-US" dirty="0" err="1">
                <a:latin typeface="Times New Roman" panose="02020603050405020304" pitchFamily="18" charset="0"/>
                <a:cs typeface="Times New Roman" panose="02020603050405020304" pitchFamily="18" charset="0"/>
              </a:rPr>
              <a:t>IaC</a:t>
            </a:r>
            <a:r>
              <a:rPr lang="en-US" dirty="0">
                <a:latin typeface="Times New Roman" panose="02020603050405020304" pitchFamily="18" charset="0"/>
                <a:cs typeface="Times New Roman" panose="02020603050405020304" pitchFamily="18" charset="0"/>
              </a:rPr>
              <a:t> tools like </a:t>
            </a:r>
            <a:r>
              <a:rPr lang="en-US" dirty="0" err="1">
                <a:latin typeface="Times New Roman" panose="02020603050405020304" pitchFamily="18" charset="0"/>
                <a:cs typeface="Times New Roman" panose="02020603050405020304" pitchFamily="18" charset="0"/>
              </a:rPr>
              <a:t>Terraform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Ansible</a:t>
            </a:r>
            <a:r>
              <a:rPr lang="en-US" dirty="0">
                <a:latin typeface="Times New Roman" panose="02020603050405020304" pitchFamily="18" charset="0"/>
                <a:cs typeface="Times New Roman" panose="02020603050405020304" pitchFamily="18" charset="0"/>
              </a:rPr>
              <a:t> along with centralized dashboards to simplify infrastructure management, lower costs, and minimize manual operations.</a:t>
            </a:r>
          </a:p>
        </p:txBody>
      </p:sp>
    </p:spTree>
    <p:extLst>
      <p:ext uri="{BB962C8B-B14F-4D97-AF65-F5344CB8AC3E}">
        <p14:creationId xmlns:p14="http://schemas.microsoft.com/office/powerpoint/2010/main" val="63516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33E117-DF99-4431-3650-448E3731F622}"/>
              </a:ext>
            </a:extLst>
          </p:cNvPr>
          <p:cNvSpPr>
            <a:spLocks noGrp="1"/>
          </p:cNvSpPr>
          <p:nvPr>
            <p:ph type="title"/>
          </p:nvPr>
        </p:nvSpPr>
        <p:spPr>
          <a:xfrm>
            <a:off x="436036" y="5295208"/>
            <a:ext cx="5881637" cy="833153"/>
          </a:xfrm>
        </p:spPr>
        <p:txBody>
          <a:bodyPr>
            <a:noAutofit/>
          </a:bodyPr>
          <a:lstStyle/>
          <a:p>
            <a:r>
              <a:rPr lang="en-US" sz="2400" b="1" dirty="0">
                <a:latin typeface="Times New Roman" panose="02020603050405020304" pitchFamily="18" charset="0"/>
                <a:cs typeface="Times New Roman" panose="02020603050405020304" pitchFamily="18" charset="0"/>
              </a:rPr>
              <a:t>Fig </a:t>
            </a:r>
            <a:r>
              <a:rPr lang="en-US" sz="2400" b="1" dirty="0" smtClean="0">
                <a:latin typeface="Times New Roman" panose="02020603050405020304" pitchFamily="18" charset="0"/>
                <a:cs typeface="Times New Roman" panose="02020603050405020304" pitchFamily="18" charset="0"/>
              </a:rPr>
              <a:t>5.1 </a:t>
            </a:r>
            <a:r>
              <a:rPr lang="en-US" sz="2400" b="1" dirty="0">
                <a:latin typeface="Times New Roman" panose="02020603050405020304" pitchFamily="18" charset="0"/>
                <a:cs typeface="Times New Roman" panose="02020603050405020304" pitchFamily="18" charset="0"/>
              </a:rPr>
              <a:t>– Overall </a:t>
            </a:r>
            <a:r>
              <a:rPr lang="en-US" sz="2400" b="1" dirty="0" err="1">
                <a:latin typeface="Times New Roman" panose="02020603050405020304" pitchFamily="18" charset="0"/>
                <a:cs typeface="Times New Roman" panose="02020603050405020304" pitchFamily="18" charset="0"/>
              </a:rPr>
              <a:t>Scom</a:t>
            </a:r>
            <a:r>
              <a:rPr lang="en-US" sz="2400" b="1" dirty="0">
                <a:latin typeface="Times New Roman" panose="02020603050405020304" pitchFamily="18" charset="0"/>
                <a:cs typeface="Times New Roman" panose="02020603050405020304" pitchFamily="18" charset="0"/>
              </a:rPr>
              <a:t> Load Balancer Architecture In AI  Driven  Model</a:t>
            </a:r>
            <a:r>
              <a:rPr lang="en-US" sz="2400" b="1"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Ist</a:t>
            </a:r>
            <a:r>
              <a:rPr lang="en-US" sz="2400" b="1" dirty="0" smtClean="0">
                <a:latin typeface="Times New Roman" panose="02020603050405020304" pitchFamily="18" charset="0"/>
                <a:cs typeface="Times New Roman" panose="02020603050405020304" pitchFamily="18" charset="0"/>
              </a:rPr>
              <a:t> Method)</a:t>
            </a:r>
            <a:endParaRPr lang="en-US" sz="2400" b="1"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AI-generated content may be incorrect.">
            <a:extLst>
              <a:ext uri="{FF2B5EF4-FFF2-40B4-BE49-F238E27FC236}">
                <a16:creationId xmlns:a16="http://schemas.microsoft.com/office/drawing/2014/main" xmlns="" id="{3B886335-C24E-4EEF-01DC-CE35DD709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569" y="275226"/>
            <a:ext cx="7820431" cy="6470108"/>
          </a:xfrm>
        </p:spPr>
      </p:pic>
      <p:sp>
        <p:nvSpPr>
          <p:cNvPr id="3" name="TextBox 2"/>
          <p:cNvSpPr txBox="1"/>
          <p:nvPr/>
        </p:nvSpPr>
        <p:spPr>
          <a:xfrm>
            <a:off x="509927" y="387925"/>
            <a:ext cx="4505418"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5. </a:t>
            </a:r>
            <a:r>
              <a:rPr lang="en-US" sz="2400" b="1" u="sng" dirty="0" smtClean="0">
                <a:latin typeface="Times New Roman" panose="02020603050405020304" pitchFamily="18" charset="0"/>
                <a:cs typeface="Times New Roman" panose="02020603050405020304" pitchFamily="18" charset="0"/>
              </a:rPr>
              <a:t>DESIGN</a:t>
            </a:r>
            <a:endParaRPr lang="en-IN" sz="24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60762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76498-C3AA-5BBD-1F39-67600D3C5653}"/>
              </a:ext>
            </a:extLst>
          </p:cNvPr>
          <p:cNvSpPr>
            <a:spLocks noGrp="1"/>
          </p:cNvSpPr>
          <p:nvPr>
            <p:ph type="title"/>
          </p:nvPr>
        </p:nvSpPr>
        <p:spPr>
          <a:xfrm>
            <a:off x="337687" y="5120640"/>
            <a:ext cx="5957236" cy="1737360"/>
          </a:xfrm>
        </p:spPr>
        <p:txBody>
          <a:bodyPr>
            <a:normAutofit/>
          </a:bodyPr>
          <a:lstStyle/>
          <a:p>
            <a:r>
              <a:rPr lang="en-US" sz="2000" b="1" dirty="0">
                <a:latin typeface="Times New Roman" panose="02020603050405020304" pitchFamily="18" charset="0"/>
                <a:cs typeface="Times New Roman" panose="02020603050405020304" pitchFamily="18" charset="0"/>
              </a:rPr>
              <a:t>Fig -</a:t>
            </a:r>
            <a:r>
              <a:rPr lang="en-US" sz="2000" b="1" u="sng" dirty="0">
                <a:latin typeface="Times New Roman" panose="02020603050405020304" pitchFamily="18" charset="0"/>
                <a:cs typeface="Times New Roman" panose="02020603050405020304" pitchFamily="18" charset="0"/>
              </a:rPr>
              <a:t>PROPOSED DIAGRAM OF LSTM ROLE IN LOAD BALANCING(SCOM</a:t>
            </a:r>
            <a:r>
              <a:rPr lang="en-US" sz="2000" b="1" u="sng" dirty="0" smtClean="0">
                <a:latin typeface="Times New Roman" panose="02020603050405020304" pitchFamily="18" charset="0"/>
                <a:cs typeface="Times New Roman" panose="02020603050405020304" pitchFamily="18" charset="0"/>
              </a:rPr>
              <a:t>)(2</a:t>
            </a:r>
            <a:r>
              <a:rPr lang="en-US" sz="2000" b="1" u="sng" baseline="30000" dirty="0" smtClean="0">
                <a:latin typeface="Times New Roman" panose="02020603050405020304" pitchFamily="18" charset="0"/>
                <a:cs typeface="Times New Roman" panose="02020603050405020304" pitchFamily="18" charset="0"/>
              </a:rPr>
              <a:t>nd</a:t>
            </a:r>
            <a:r>
              <a:rPr lang="en-US" sz="2000" b="1" u="sng" dirty="0" smtClean="0">
                <a:latin typeface="Times New Roman" panose="02020603050405020304" pitchFamily="18" charset="0"/>
                <a:cs typeface="Times New Roman" panose="02020603050405020304" pitchFamily="18" charset="0"/>
              </a:rPr>
              <a:t> Method).</a:t>
            </a:r>
            <a:endParaRPr lang="en-US" sz="2000" b="1" u="sng" dirty="0">
              <a:latin typeface="Times New Roman" panose="02020603050405020304" pitchFamily="18" charset="0"/>
              <a:cs typeface="Times New Roman" panose="02020603050405020304" pitchFamily="18" charset="0"/>
            </a:endParaRPr>
          </a:p>
        </p:txBody>
      </p:sp>
      <p:pic>
        <p:nvPicPr>
          <p:cNvPr id="5" name="Content Placeholder 4" descr="A screenshot of a computer&#10;&#10;AI-generated content may be incorrect.">
            <a:extLst>
              <a:ext uri="{FF2B5EF4-FFF2-40B4-BE49-F238E27FC236}">
                <a16:creationId xmlns:a16="http://schemas.microsoft.com/office/drawing/2014/main" xmlns="" id="{243ED232-0430-EB11-BCD5-AA1C07509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362" y="105878"/>
            <a:ext cx="4194450" cy="6646244"/>
          </a:xfrm>
        </p:spPr>
      </p:pic>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84423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p:cNvSpPr>
            <a:spLocks noGrp="1"/>
          </p:cNvSpPr>
          <p:nvPr>
            <p:ph idx="1"/>
          </p:nvPr>
        </p:nvSpPr>
        <p:spPr/>
        <p:txBody>
          <a:bodyPr>
            <a:normAutofit/>
          </a:bodyPr>
          <a:lstStyle/>
          <a:p>
            <a:pPr marL="0" indent="0">
              <a:buNone/>
            </a:pPr>
            <a:r>
              <a:rPr lang="en-US" sz="1800" b="1" u="sng" dirty="0" smtClean="0">
                <a:latin typeface="Times New Roman" panose="02020603050405020304" pitchFamily="18" charset="0"/>
                <a:cs typeface="Times New Roman" panose="02020603050405020304" pitchFamily="18" charset="0"/>
              </a:rPr>
              <a:t>6.1 DATASET</a:t>
            </a: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file contains performance data for 5 major companies across 20 time steps.</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Total Rows:</a:t>
            </a:r>
            <a:r>
              <a:rPr lang="en-US" sz="2000" dirty="0">
                <a:latin typeface="Times New Roman" panose="02020603050405020304" pitchFamily="18" charset="0"/>
                <a:cs typeface="Times New Roman" panose="02020603050405020304" pitchFamily="18" charset="0"/>
              </a:rPr>
              <a:t> 20</a:t>
            </a:r>
            <a:endParaRPr lang="en-IN" sz="2000" dirty="0">
              <a:latin typeface="Times New Roman" panose="02020603050405020304" pitchFamily="18" charset="0"/>
              <a:cs typeface="Times New Roman" panose="02020603050405020304" pitchFamily="18" charset="0"/>
            </a:endParaRPr>
          </a:p>
          <a:p>
            <a:pPr lvl="0"/>
            <a:r>
              <a:rPr lang="en-US" sz="2000" b="1" dirty="0">
                <a:latin typeface="Times New Roman" panose="02020603050405020304" pitchFamily="18" charset="0"/>
                <a:cs typeface="Times New Roman" panose="02020603050405020304" pitchFamily="18" charset="0"/>
              </a:rPr>
              <a:t>Total Columns:</a:t>
            </a:r>
            <a:r>
              <a:rPr lang="en-US" sz="2000" dirty="0">
                <a:latin typeface="Times New Roman" panose="02020603050405020304" pitchFamily="18" charset="0"/>
                <a:cs typeface="Times New Roman" panose="02020603050405020304" pitchFamily="18" charset="0"/>
              </a:rPr>
              <a:t> 6</a:t>
            </a:r>
            <a:endParaRPr lang="en-IN" sz="2000" dirty="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TIME</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 number showing the time step </a:t>
            </a:r>
          </a:p>
          <a:p>
            <a:r>
              <a:rPr lang="en-IN" sz="2000" b="1" dirty="0" smtClean="0">
                <a:latin typeface="Times New Roman" panose="02020603050405020304" pitchFamily="18" charset="0"/>
                <a:cs typeface="Times New Roman" panose="02020603050405020304" pitchFamily="18" charset="0"/>
              </a:rPr>
              <a:t>LINDE</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 value showing </a:t>
            </a:r>
            <a:r>
              <a:rPr lang="en-IN" sz="2000" dirty="0" err="1">
                <a:latin typeface="Times New Roman" panose="02020603050405020304" pitchFamily="18" charset="0"/>
                <a:cs typeface="Times New Roman" panose="02020603050405020304" pitchFamily="18" charset="0"/>
              </a:rPr>
              <a:t>Linde's</a:t>
            </a:r>
            <a:r>
              <a:rPr lang="en-IN" sz="2000" dirty="0">
                <a:latin typeface="Times New Roman" panose="02020603050405020304" pitchFamily="18" charset="0"/>
                <a:cs typeface="Times New Roman" panose="02020603050405020304" pitchFamily="18" charset="0"/>
              </a:rPr>
              <a:t> activity or performance at that time.</a:t>
            </a:r>
          </a:p>
          <a:p>
            <a:r>
              <a:rPr lang="en-IN" sz="2000" b="1" dirty="0" smtClean="0">
                <a:latin typeface="Times New Roman" panose="02020603050405020304" pitchFamily="18" charset="0"/>
                <a:cs typeface="Times New Roman" panose="02020603050405020304" pitchFamily="18" charset="0"/>
              </a:rPr>
              <a:t>HONEYWELL</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Honeywell's performance at each time step.</a:t>
            </a:r>
          </a:p>
          <a:p>
            <a:r>
              <a:rPr lang="en-IN" sz="2000" b="1" dirty="0" smtClean="0">
                <a:latin typeface="Times New Roman" panose="02020603050405020304" pitchFamily="18" charset="0"/>
                <a:cs typeface="Times New Roman" panose="02020603050405020304" pitchFamily="18" charset="0"/>
              </a:rPr>
              <a:t>SIEMENS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Siemens’ activity data over time.</a:t>
            </a:r>
          </a:p>
          <a:p>
            <a:r>
              <a:rPr lang="en-IN" sz="2000" b="1" dirty="0" smtClean="0">
                <a:latin typeface="Times New Roman" panose="02020603050405020304" pitchFamily="18" charset="0"/>
                <a:cs typeface="Times New Roman" panose="02020603050405020304" pitchFamily="18" charset="0"/>
              </a:rPr>
              <a:t>ROCKWELL </a:t>
            </a:r>
            <a:r>
              <a:rPr lang="en-IN" sz="2000" b="1" dirty="0">
                <a:latin typeface="Times New Roman" panose="02020603050405020304" pitchFamily="18" charset="0"/>
                <a:cs typeface="Times New Roman" panose="02020603050405020304" pitchFamily="18" charset="0"/>
              </a:rPr>
              <a:t>AUTOMATION</a:t>
            </a:r>
            <a:r>
              <a:rPr lang="en-IN" sz="2000" dirty="0">
                <a:latin typeface="Times New Roman" panose="02020603050405020304" pitchFamily="18" charset="0"/>
                <a:cs typeface="Times New Roman" panose="02020603050405020304" pitchFamily="18" charset="0"/>
              </a:rPr>
              <a:t> – How Rockwell Automation performed.</a:t>
            </a:r>
          </a:p>
          <a:p>
            <a:r>
              <a:rPr lang="en-IN" sz="2000" b="1" dirty="0" smtClean="0">
                <a:latin typeface="Times New Roman" panose="02020603050405020304" pitchFamily="18" charset="0"/>
                <a:cs typeface="Times New Roman" panose="02020603050405020304" pitchFamily="18" charset="0"/>
              </a:rPr>
              <a:t>MICROSOFT</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Microsoft’s activity at each point in time.</a:t>
            </a: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97436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19EC0-5064-0404-86AC-828D8A507E28}"/>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6521B28B-2D56-A876-E7CF-F4D6CD3B1727}"/>
              </a:ext>
            </a:extLst>
          </p:cNvPr>
          <p:cNvSpPr>
            <a:spLocks noGrp="1"/>
          </p:cNvSpPr>
          <p:nvPr>
            <p:ph idx="1"/>
          </p:nvPr>
        </p:nvSpPr>
        <p:spPr/>
        <p:txBody>
          <a:bodyPr>
            <a:normAutofit/>
          </a:bodyPr>
          <a:lstStyle/>
          <a:p>
            <a:pPr marL="0" indent="0">
              <a:buNone/>
            </a:pPr>
            <a:r>
              <a:rPr lang="en-US" sz="2400" b="1" u="sng" dirty="0" smtClean="0">
                <a:latin typeface="Times New Roman" panose="02020603050405020304" pitchFamily="18" charset="0"/>
                <a:cs typeface="Times New Roman" panose="02020603050405020304" pitchFamily="18" charset="0"/>
              </a:rPr>
              <a:t>6.2.1 Set </a:t>
            </a:r>
            <a:r>
              <a:rPr lang="en-US" sz="2400" b="1" u="sng" dirty="0">
                <a:latin typeface="Times New Roman" panose="02020603050405020304" pitchFamily="18" charset="0"/>
                <a:cs typeface="Times New Roman" panose="02020603050405020304" pitchFamily="18" charset="0"/>
              </a:rPr>
              <a:t>up the Management Servers (MS1, MS2, MSN):</a:t>
            </a:r>
            <a:endParaRPr lang="en-US" sz="24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Hardware/Virtual Machines:</a:t>
            </a:r>
            <a:r>
              <a:rPr lang="en-US" sz="1800" dirty="0">
                <a:latin typeface="Times New Roman" panose="02020603050405020304" pitchFamily="18" charset="0"/>
                <a:cs typeface="Times New Roman" panose="02020603050405020304" pitchFamily="18" charset="0"/>
              </a:rPr>
              <a:t> Provision the necessary servers based on expected load and resource requirements.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Application Deployment:</a:t>
            </a:r>
            <a:r>
              <a:rPr lang="en-US" sz="1800" dirty="0">
                <a:latin typeface="Times New Roman" panose="02020603050405020304" pitchFamily="18" charset="0"/>
                <a:cs typeface="Times New Roman" panose="02020603050405020304" pitchFamily="18" charset="0"/>
              </a:rPr>
              <a:t> Install and configure the application that will handle client requests.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Monitoring Agents:</a:t>
            </a:r>
            <a:r>
              <a:rPr lang="en-US" sz="1800" dirty="0">
                <a:latin typeface="Times New Roman" panose="02020603050405020304" pitchFamily="18" charset="0"/>
                <a:cs typeface="Times New Roman" panose="02020603050405020304" pitchFamily="18" charset="0"/>
              </a:rPr>
              <a:t> Install agents on each server to collect performance metrics (CPU usage, memory usage, network traffic, etc.). Popular options include Prometheus, </a:t>
            </a:r>
            <a:r>
              <a:rPr lang="en-US" sz="1800" dirty="0" err="1">
                <a:latin typeface="Times New Roman" panose="02020603050405020304" pitchFamily="18" charset="0"/>
                <a:cs typeface="Times New Roman" panose="02020603050405020304" pitchFamily="18" charset="0"/>
              </a:rPr>
              <a:t>Telegraf</a:t>
            </a:r>
            <a:r>
              <a:rPr lang="en-US" sz="1800" dirty="0">
                <a:latin typeface="Times New Roman" panose="02020603050405020304" pitchFamily="18" charset="0"/>
                <a:cs typeface="Times New Roman" panose="02020603050405020304" pitchFamily="18" charset="0"/>
              </a:rPr>
              <a:t>, or vendor-specific agents.</a:t>
            </a:r>
          </a:p>
          <a:p>
            <a:endParaRPr lang="en-US" sz="2400" dirty="0"/>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07050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2C22CBE-ED05-1E0F-8C24-075E5188DB62}"/>
              </a:ext>
            </a:extLst>
          </p:cNvPr>
          <p:cNvSpPr>
            <a:spLocks noGrp="1"/>
          </p:cNvSpPr>
          <p:nvPr>
            <p:ph idx="1"/>
          </p:nvPr>
        </p:nvSpPr>
        <p:spPr>
          <a:xfrm>
            <a:off x="584200" y="1290276"/>
            <a:ext cx="10515600" cy="5221359"/>
          </a:xfrm>
        </p:spPr>
        <p:txBody>
          <a:bodyPr>
            <a:normAutofit fontScale="92500" lnSpcReduction="10000"/>
          </a:bodyPr>
          <a:lstStyle/>
          <a:p>
            <a:pPr marL="0" indent="0">
              <a:buNone/>
            </a:pPr>
            <a:r>
              <a:rPr lang="en-US" sz="1900" b="1" u="sng" dirty="0" smtClean="0">
                <a:latin typeface="Times New Roman" panose="02020603050405020304" pitchFamily="18" charset="0"/>
                <a:cs typeface="Times New Roman" panose="02020603050405020304" pitchFamily="18" charset="0"/>
              </a:rPr>
              <a:t>6.2.2 Configure </a:t>
            </a:r>
            <a:r>
              <a:rPr lang="en-US" sz="1900" b="1" u="sng" dirty="0">
                <a:latin typeface="Times New Roman" panose="02020603050405020304" pitchFamily="18" charset="0"/>
                <a:cs typeface="Times New Roman" panose="02020603050405020304" pitchFamily="18" charset="0"/>
              </a:rPr>
              <a:t>the Load Balancer (SCOM):</a:t>
            </a:r>
            <a:endParaRPr lang="en-US" sz="19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Installation/Configuration:</a:t>
            </a:r>
            <a:r>
              <a:rPr lang="en-US" sz="1900" dirty="0">
                <a:latin typeface="Times New Roman" panose="02020603050405020304" pitchFamily="18" charset="0"/>
                <a:cs typeface="Times New Roman" panose="02020603050405020304" pitchFamily="18" charset="0"/>
              </a:rPr>
              <a:t> Set up the System Center Operations Manager (SCOM) load balancer or another suitable load balancer (e.g., Nginx, </a:t>
            </a:r>
            <a:r>
              <a:rPr lang="en-US" sz="1900" dirty="0" err="1">
                <a:latin typeface="Times New Roman" panose="02020603050405020304" pitchFamily="18" charset="0"/>
                <a:cs typeface="Times New Roman" panose="02020603050405020304" pitchFamily="18" charset="0"/>
              </a:rPr>
              <a:t>HAProxy</a:t>
            </a:r>
            <a:r>
              <a:rPr lang="en-US" sz="19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Server Registration:</a:t>
            </a:r>
            <a:r>
              <a:rPr lang="en-US" sz="1900" dirty="0">
                <a:latin typeface="Times New Roman" panose="02020603050405020304" pitchFamily="18" charset="0"/>
                <a:cs typeface="Times New Roman" panose="02020603050405020304" pitchFamily="18" charset="0"/>
              </a:rPr>
              <a:t> Register the Management Servers (MS1, MS2, MSN) with the load balancer.</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Load Balancing Algorithm:</a:t>
            </a:r>
            <a:r>
              <a:rPr lang="en-US" sz="1900" dirty="0">
                <a:latin typeface="Times New Roman" panose="02020603050405020304" pitchFamily="18" charset="0"/>
                <a:cs typeface="Times New Roman" panose="02020603050405020304" pitchFamily="18" charset="0"/>
              </a:rPr>
              <a:t> Choose a load balancing algorithm (round-robin, least connections, etc.) based on application requirements.</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Health Checks:</a:t>
            </a:r>
            <a:r>
              <a:rPr lang="en-US" sz="1900" dirty="0">
                <a:latin typeface="Times New Roman" panose="02020603050405020304" pitchFamily="18" charset="0"/>
                <a:cs typeface="Times New Roman" panose="02020603050405020304" pitchFamily="18" charset="0"/>
              </a:rPr>
              <a:t> Configure health checks to ensure the load balancer only routes traffic to healthy servers.</a:t>
            </a:r>
          </a:p>
          <a:p>
            <a:pPr marL="0" indent="0">
              <a:buNone/>
            </a:pPr>
            <a:endParaRPr lang="en-US" sz="1900" dirty="0">
              <a:latin typeface="Times New Roman" panose="02020603050405020304" pitchFamily="18" charset="0"/>
              <a:cs typeface="Times New Roman" panose="02020603050405020304" pitchFamily="18" charset="0"/>
            </a:endParaRPr>
          </a:p>
          <a:p>
            <a:pPr marL="0" lvl="0" indent="0">
              <a:buNone/>
            </a:pPr>
            <a:r>
              <a:rPr lang="en-US" altLang="en-US" sz="1900" b="1" u="sng" dirty="0" smtClean="0">
                <a:latin typeface="Times New Roman" panose="02020603050405020304" pitchFamily="18" charset="0"/>
                <a:cs typeface="Times New Roman" panose="02020603050405020304" pitchFamily="18" charset="0"/>
              </a:rPr>
              <a:t>6.2.3 Establish </a:t>
            </a:r>
            <a:r>
              <a:rPr lang="en-US" altLang="en-US" sz="1900" b="1" u="sng" dirty="0">
                <a:latin typeface="Times New Roman" panose="02020603050405020304" pitchFamily="18" charset="0"/>
                <a:cs typeface="Times New Roman" panose="02020603050405020304" pitchFamily="18" charset="0"/>
              </a:rPr>
              <a:t>the Data Source</a:t>
            </a:r>
            <a:r>
              <a:rPr lang="en-US" altLang="en-US" sz="1900" b="1" u="sng" dirty="0" smtClean="0">
                <a:latin typeface="Times New Roman" panose="02020603050405020304" pitchFamily="18" charset="0"/>
                <a:cs typeface="Times New Roman" panose="02020603050405020304" pitchFamily="18" charset="0"/>
              </a:rPr>
              <a:t>:</a:t>
            </a:r>
          </a:p>
          <a:p>
            <a:pPr marL="0" lvl="0" indent="0">
              <a:buNone/>
            </a:pPr>
            <a:endParaRPr lang="en-US" altLang="en-US" sz="1900" b="1" u="sng"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1900" b="1" dirty="0">
                <a:latin typeface="Times New Roman" panose="02020603050405020304" pitchFamily="18" charset="0"/>
                <a:cs typeface="Times New Roman" panose="02020603050405020304" pitchFamily="18" charset="0"/>
              </a:rPr>
              <a:t>Database/Time-Series Database:</a:t>
            </a:r>
            <a:r>
              <a:rPr lang="en-US" altLang="en-US" sz="1900" dirty="0">
                <a:latin typeface="Times New Roman" panose="02020603050405020304" pitchFamily="18" charset="0"/>
                <a:cs typeface="Times New Roman" panose="02020603050405020304" pitchFamily="18" charset="0"/>
              </a:rPr>
              <a:t> Set up a database to store the monitoring data. Time-series databases (e.g., </a:t>
            </a:r>
            <a:r>
              <a:rPr lang="en-US" altLang="en-US" sz="1900" dirty="0" err="1">
                <a:latin typeface="Times New Roman" panose="02020603050405020304" pitchFamily="18" charset="0"/>
                <a:cs typeface="Times New Roman" panose="02020603050405020304" pitchFamily="18" charset="0"/>
              </a:rPr>
              <a:t>InfluxDB</a:t>
            </a:r>
            <a:r>
              <a:rPr lang="en-US" altLang="en-US" sz="1900" dirty="0">
                <a:latin typeface="Times New Roman" panose="02020603050405020304" pitchFamily="18" charset="0"/>
                <a:cs typeface="Times New Roman" panose="02020603050405020304" pitchFamily="18" charset="0"/>
              </a:rPr>
              <a:t>, </a:t>
            </a:r>
            <a:r>
              <a:rPr lang="en-US" altLang="en-US" sz="1900" dirty="0" err="1">
                <a:latin typeface="Times New Roman" panose="02020603050405020304" pitchFamily="18" charset="0"/>
                <a:cs typeface="Times New Roman" panose="02020603050405020304" pitchFamily="18" charset="0"/>
              </a:rPr>
              <a:t>TimescaleDB</a:t>
            </a:r>
            <a:r>
              <a:rPr lang="en-US" altLang="en-US" sz="1900" dirty="0">
                <a:latin typeface="Times New Roman" panose="02020603050405020304" pitchFamily="18" charset="0"/>
                <a:cs typeface="Times New Roman" panose="02020603050405020304" pitchFamily="18" charset="0"/>
              </a:rPr>
              <a:t>) are often preferred for this purpose due to their optimized handling of time-series data</a:t>
            </a:r>
            <a:r>
              <a:rPr lang="en-US" altLang="en-US" sz="1900" dirty="0" smtClean="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sz="1900" dirty="0" smtClean="0">
                <a:latin typeface="Times New Roman" panose="02020603050405020304" pitchFamily="18" charset="0"/>
                <a:cs typeface="Times New Roman" panose="02020603050405020304" pitchFamily="18" charset="0"/>
              </a:rPr>
              <a:t> </a:t>
            </a:r>
            <a:endParaRPr lang="en-US" altLang="en-US" sz="1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1900" b="1" dirty="0">
                <a:latin typeface="Times New Roman" panose="02020603050405020304" pitchFamily="18" charset="0"/>
                <a:cs typeface="Times New Roman" panose="02020603050405020304" pitchFamily="18" charset="0"/>
              </a:rPr>
              <a:t>Data Collection Pipeline:</a:t>
            </a:r>
            <a:r>
              <a:rPr lang="en-US" altLang="en-US" sz="1900" dirty="0">
                <a:latin typeface="Times New Roman" panose="02020603050405020304" pitchFamily="18" charset="0"/>
                <a:cs typeface="Times New Roman" panose="02020603050405020304" pitchFamily="18" charset="0"/>
              </a:rPr>
              <a:t> Configure the monitoring agents on the Management Servers to send their collected metrics to the data source. </a:t>
            </a:r>
            <a:endParaRPr lang="en-US" altLang="en-US" sz="19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endParaRPr lang="en-US" altLang="en-US" sz="19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sz="1900" b="1" dirty="0">
                <a:latin typeface="Times New Roman" panose="02020603050405020304" pitchFamily="18" charset="0"/>
                <a:cs typeface="Times New Roman" panose="02020603050405020304" pitchFamily="18" charset="0"/>
              </a:rPr>
              <a:t>Data Retention Policy:</a:t>
            </a:r>
            <a:r>
              <a:rPr lang="en-US" altLang="en-US" sz="1900" dirty="0">
                <a:latin typeface="Times New Roman" panose="02020603050405020304" pitchFamily="18" charset="0"/>
                <a:cs typeface="Times New Roman" panose="02020603050405020304" pitchFamily="18" charset="0"/>
              </a:rPr>
              <a:t> Define a data retention policy to manage storage space and ensure relevant historical data is available.</a:t>
            </a:r>
          </a:p>
          <a:p>
            <a:pPr marL="0" lv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lvl="0" indent="0">
              <a:buNone/>
            </a:pPr>
            <a:endParaRPr lang="en-US" altLang="en-US" sz="1800" b="1" u="sng" dirty="0" smtClean="0">
              <a:latin typeface="Times New Roman" panose="02020603050405020304" pitchFamily="18" charset="0"/>
              <a:cs typeface="Times New Roman" panose="02020603050405020304" pitchFamily="18" charset="0"/>
            </a:endParaRPr>
          </a:p>
          <a:p>
            <a:pPr marL="0" lvl="0" indent="0">
              <a:buNone/>
            </a:pPr>
            <a:endParaRPr lang="en-US" altLang="en-US" sz="1800" u="sng"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70E27B0E-440C-5E3C-7725-D1744EBDC07E}"/>
              </a:ext>
            </a:extLst>
          </p:cNvPr>
          <p:cNvSpPr txBox="1"/>
          <p:nvPr/>
        </p:nvSpPr>
        <p:spPr>
          <a:xfrm>
            <a:off x="584200" y="366683"/>
            <a:ext cx="10993120" cy="523220"/>
          </a:xfrm>
          <a:prstGeom prst="rect">
            <a:avLst/>
          </a:prstGeom>
          <a:noFill/>
        </p:spPr>
        <p:txBody>
          <a:bodyPr wrap="square" rtlCol="0">
            <a:sp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341798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AD609-287C-7C40-7A13-ADFEB48F55DF}"/>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CAA5A80A-AE49-4412-0CF9-CE804346177F}"/>
              </a:ext>
            </a:extLst>
          </p:cNvPr>
          <p:cNvSpPr>
            <a:spLocks noGrp="1"/>
          </p:cNvSpPr>
          <p:nvPr>
            <p:ph idx="1"/>
          </p:nvPr>
        </p:nvSpPr>
        <p:spPr/>
        <p:txBody>
          <a:bodyPr/>
          <a:lstStyle/>
          <a:p>
            <a:pPr marL="0" indent="0">
              <a:buNone/>
            </a:pPr>
            <a:r>
              <a:rPr lang="en-US" sz="1800" b="1" u="sng" dirty="0" smtClean="0">
                <a:latin typeface="Times New Roman" panose="02020603050405020304" pitchFamily="18" charset="0"/>
                <a:cs typeface="Times New Roman" panose="02020603050405020304" pitchFamily="18" charset="0"/>
              </a:rPr>
              <a:t>6.2.4 Develop </a:t>
            </a:r>
            <a:r>
              <a:rPr lang="en-US" sz="1800" b="1" u="sng" dirty="0">
                <a:latin typeface="Times New Roman" panose="02020603050405020304" pitchFamily="18" charset="0"/>
                <a:cs typeface="Times New Roman" panose="02020603050405020304" pitchFamily="18" charset="0"/>
              </a:rPr>
              <a:t>the AI Prediction Model:</a:t>
            </a:r>
            <a:endParaRPr lang="en-US" sz="18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Analysis:</a:t>
            </a:r>
            <a:r>
              <a:rPr lang="en-US" sz="1800" dirty="0">
                <a:latin typeface="Times New Roman" panose="02020603050405020304" pitchFamily="18" charset="0"/>
                <a:cs typeface="Times New Roman" panose="02020603050405020304" pitchFamily="18" charset="0"/>
              </a:rPr>
              <a:t> Analyze the historical monitoring data to identify patterns and trends related to load.</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Selection:</a:t>
            </a:r>
            <a:r>
              <a:rPr lang="en-US" sz="1800" dirty="0">
                <a:latin typeface="Times New Roman" panose="02020603050405020304" pitchFamily="18" charset="0"/>
                <a:cs typeface="Times New Roman" panose="02020603050405020304" pitchFamily="18" charset="0"/>
              </a:rPr>
              <a:t> Choose a suitable machine learning model for time-series forecasting (e.g., ARIMA, LSTM, Prophet).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Training:</a:t>
            </a:r>
            <a:r>
              <a:rPr lang="en-US" sz="1800" dirty="0">
                <a:latin typeface="Times New Roman" panose="02020603050405020304" pitchFamily="18" charset="0"/>
                <a:cs typeface="Times New Roman" panose="02020603050405020304" pitchFamily="18" charset="0"/>
              </a:rPr>
              <a:t> Train the model using the historical data.</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Evaluation:</a:t>
            </a:r>
            <a:r>
              <a:rPr lang="en-US" sz="1800" dirty="0">
                <a:latin typeface="Times New Roman" panose="02020603050405020304" pitchFamily="18" charset="0"/>
                <a:cs typeface="Times New Roman" panose="02020603050405020304" pitchFamily="18" charset="0"/>
              </a:rPr>
              <a:t> Evaluate the model's performance and fine-tune it as needed</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smtClean="0">
                <a:latin typeface="Times New Roman" panose="02020603050405020304" pitchFamily="18" charset="0"/>
                <a:cs typeface="Times New Roman" panose="02020603050405020304" pitchFamily="18" charset="0"/>
              </a:rPr>
              <a:t>6.2.5 Implement </a:t>
            </a:r>
            <a:r>
              <a:rPr lang="en-US" sz="1800" b="1" u="sng" dirty="0">
                <a:latin typeface="Times New Roman" panose="02020603050405020304" pitchFamily="18" charset="0"/>
                <a:cs typeface="Times New Roman" panose="02020603050405020304" pitchFamily="18" charset="0"/>
              </a:rPr>
              <a:t>the Scaling Logic</a:t>
            </a:r>
            <a:r>
              <a:rPr lang="en-US" sz="1800" b="1" u="sng" dirty="0" smtClean="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Prediction Integration:</a:t>
            </a:r>
            <a:r>
              <a:rPr lang="en-US" sz="1800" dirty="0">
                <a:latin typeface="Times New Roman" panose="02020603050405020304" pitchFamily="18" charset="0"/>
                <a:cs typeface="Times New Roman" panose="02020603050405020304" pitchFamily="18" charset="0"/>
              </a:rPr>
              <a:t> Integrate the AI prediction model into the system to generate load forecasts.</a:t>
            </a:r>
          </a:p>
          <a:p>
            <a:r>
              <a:rPr lang="en-US" sz="1800" b="1" dirty="0">
                <a:latin typeface="Times New Roman" panose="02020603050405020304" pitchFamily="18" charset="0"/>
                <a:cs typeface="Times New Roman" panose="02020603050405020304" pitchFamily="18" charset="0"/>
              </a:rPr>
              <a:t>Scaling Thresholds:</a:t>
            </a:r>
            <a:r>
              <a:rPr lang="en-US" sz="1800" dirty="0">
                <a:latin typeface="Times New Roman" panose="02020603050405020304" pitchFamily="18" charset="0"/>
                <a:cs typeface="Times New Roman" panose="02020603050405020304" pitchFamily="18" charset="0"/>
              </a:rPr>
              <a:t> Define thresholds for scaling up or down based on the predicted load.</a:t>
            </a:r>
          </a:p>
          <a:p>
            <a:r>
              <a:rPr lang="en-US" sz="1800" b="1" dirty="0">
                <a:latin typeface="Times New Roman" panose="02020603050405020304" pitchFamily="18" charset="0"/>
                <a:cs typeface="Times New Roman" panose="02020603050405020304" pitchFamily="18" charset="0"/>
              </a:rPr>
              <a:t>Scaling Actions:</a:t>
            </a:r>
            <a:r>
              <a:rPr lang="en-US" sz="1800" dirty="0">
                <a:latin typeface="Times New Roman" panose="02020603050405020304" pitchFamily="18" charset="0"/>
                <a:cs typeface="Times New Roman" panose="02020603050405020304" pitchFamily="18" charset="0"/>
              </a:rPr>
              <a:t> Configure the system to automatically add or remove Management Servers from the load balancer based on the scaling decisions. This might involve using cloud provider APIs or custom scripts.</a:t>
            </a:r>
          </a:p>
          <a:p>
            <a:pPr marL="0" indent="0">
              <a:buNone/>
            </a:pPr>
            <a:endParaRPr lang="en-US" sz="1800" u="sng"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smtClean="0"/>
          </a:p>
          <a:p>
            <a:pPr marL="0" indent="0">
              <a:buNone/>
            </a:pPr>
            <a:endParaRPr lang="en-US" sz="1800" dirty="0"/>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735122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54DE84-C227-B272-50BF-4DF331E64FD5}"/>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443BC075-9C37-47B8-22DF-BBBEB2CE30FC}"/>
              </a:ext>
            </a:extLst>
          </p:cNvPr>
          <p:cNvSpPr>
            <a:spLocks noGrp="1"/>
          </p:cNvSpPr>
          <p:nvPr>
            <p:ph idx="1"/>
          </p:nvPr>
        </p:nvSpPr>
        <p:spPr>
          <a:xfrm>
            <a:off x="838200" y="1690688"/>
            <a:ext cx="10515600" cy="4351338"/>
          </a:xfrm>
        </p:spPr>
        <p:txBody>
          <a:bodyPr/>
          <a:lstStyle/>
          <a:p>
            <a:r>
              <a:t>RESULTS AND ANALYSIS:</a:t>
            </a:r>
          </a:p>
          <a:p>
            <a:r>
              <a:t>RESULTS  AND ANALYSIS</a:t>
            </a:r>
          </a:p>
          <a:p>
            <a:r>
              <a:t>FIG -7. 1 LSTM LATENCY PREDICTION PERFORMANCE ANALYSIS</a:t>
            </a:r>
          </a:p>
          <a:p>
            <a:r>
              <a:t>This graph shows a comparison between actual network latency measurements (blue solid line) and LSTM model predictions (red dashed line) over approximately 100 time steps during a training phase.</a:t>
            </a:r>
          </a:p>
          <a:p>
            <a:r>
              <a:t>Key Observations:</a:t>
            </a:r>
          </a:p>
          <a:p>
            <a:r>
              <a:t>Original Latency (Blue Line):</a:t>
            </a:r>
          </a:p>
          <a:p>
            <a:r>
              <a:t>Shows highly volatile, spiky behavior with extreme fluctuations</a:t>
            </a:r>
          </a:p>
          <a:p>
            <a:r>
              <a:t>Values range dramatically from around -8 to +9 units</a:t>
            </a:r>
          </a:p>
          <a:p>
            <a:r>
              <a:t>Contains frequent sharp peaks and deep valleys</a:t>
            </a:r>
          </a:p>
          <a:p>
            <a:r>
              <a:t>Exhibits very irregular, unpredictable patterns</a:t>
            </a:r>
          </a:p>
          <a:p>
            <a:r>
              <a:t>LSTM Predictions (Red Dashed Line):</a:t>
            </a:r>
          </a:p>
          <a:p>
            <a:r>
              <a:t>Much smoother and more stable than the original data</a:t>
            </a:r>
          </a:p>
          <a:p>
            <a:r>
              <a:t>Stays within a narrower range (roughly -3 to +3)</a:t>
            </a:r>
          </a:p>
          <a:p>
            <a:r>
              <a:t>Follows general trends but with significantly dampened volatility</a:t>
            </a:r>
          </a:p>
          <a:p>
            <a:r>
              <a:t>Shows the model is learning some underlying patterns but struggling with extreme variations Model Performance Analysis: The LSTM appears to be having difficulty capturing the full volatility of the latency data. This is common in time series prediction when dealing with highly erratic data because:</a:t>
            </a:r>
          </a:p>
          <a:p>
            <a:r>
              <a:t>Smoothing Effect: LSTMs tend to produce smoother predictions than highly volatile input data</a:t>
            </a:r>
          </a:p>
          <a:p>
            <a:r>
              <a:t>Training Challenge: The extreme spikes may be treated as noise rather than signal</a:t>
            </a:r>
          </a:p>
          <a:p>
            <a:r>
              <a:t>Underfitting: The model may need more complexity or different architecture to capture such irregular patterns</a:t>
            </a:r>
          </a:p>
          <a:p>
            <a:r>
              <a:t>This suggests the network latency has very unpredictable characteristics that are challenging for standard LSTM models to accurately forecast, which is typical for real-world network performance data influenced by various external factors.</a:t>
            </a:r>
          </a:p>
          <a:p>
            <a:r>
              <a:t>FIG 7.2 -ACTUAL VS PREDICTED LATENCY</a:t>
            </a:r>
          </a:p>
          <a:p>
            <a:r>
              <a:t>Think of this like predicting the weather, but for internet speed:</a:t>
            </a:r>
          </a:p>
          <a:p>
            <a:r>
              <a:t>The Blue Line (Actual Latency): This is what really happened - like checking the actual temperature every hour. It's very jumpy and unpredictable, going up and down wildly. This represents how fast or slow your internet connection was at different times.</a:t>
            </a:r>
          </a:p>
          <a:p>
            <a:r>
              <a:t>The Orange Line (Predicted Latency): This is what the computer's "brain" (AI model) thought would happen - like a weather forecast. Notice how it's much smoother and doesn't have those crazy spikes.</a:t>
            </a:r>
          </a:p>
          <a:p>
            <a:r>
              <a:t>What's happening?</a:t>
            </a:r>
          </a:p>
          <a:p>
            <a:r>
              <a:t>The computer is trying to learn patterns from past internet speeds to predict future ones</a:t>
            </a:r>
          </a:p>
          <a:p>
            <a:r>
              <a:t>But internet speed is really hard to predict! It jumps around a lot due to network traffic, server issues, etc.</a:t>
            </a:r>
          </a:p>
          <a:p>
            <a:r>
              <a:t>The AI does okay at following the general trend (when it goes up or down overall)</a:t>
            </a:r>
          </a:p>
          <a:p>
            <a:r>
              <a:t>But it completely misses those sudden spikes - like missing that it might suddenly storm when you predicted sunny weather</a:t>
            </a:r>
          </a:p>
          <a:p>
            <a:r>
              <a:t>The bottom line: The AI is learning, but internet latency is just too wild and unpredictable for it to get exactly right. It's like trying to predict exactly when someone will sneeze - you might notice they're getting a cold, but the exact timing is nearly impossible to nail down. This is totally normal when dealing with network data - it's one of the trickiest things to predict accurately.</a:t>
            </a:r>
          </a:p>
          <a:p>
            <a:r>
              <a:t>FIG 7.3 -IMPACT OF LSTM-BASED LOAD BALANCING ON SERVER LOAD</a:t>
            </a:r>
          </a:p>
          <a:p>
            <a:r>
              <a:t>This chart demonstrates the effectiveness of LSTM-based load balancing implementation across five major technology organizations, comparing server load distribution before and after the predictive system deployment.</a:t>
            </a:r>
          </a:p>
          <a:p>
            <a:r>
              <a:t>7.3.1 Pre-Implementation Load Analysis</a:t>
            </a:r>
          </a:p>
          <a:p>
            <a:r>
              <a:t>Before LSTM implementation, the organizations exhibited significant load imbalances and suboptimal resource utilization. Rockwell Automation experienced the highest server load at 93%, indicating potential performance bottlenecks and resource strain. Honeywell followed closely at 89% utilization, while Linde operated at 80% capacity. These elevated load levels suggest systems operating near or beyond optimal efficiency thresholds. Siemens maintained a more moderate 70% load, and Microsoft demonstrated the most balanced pre-implementation performance at 65% utilization, indicating existing load management capabilities within their infrastructure.</a:t>
            </a:r>
          </a:p>
          <a:p>
            <a:r>
              <a:t>7.3.2 Post-Implementation Performance Improvements</a:t>
            </a:r>
          </a:p>
          <a:p>
            <a:r>
              <a:t>Following LSTM-based load balancing deployment, all organizations achieved remarkable load optimization and standardization. The system successfully normalized load distribution across all five organizations to approximately 59-62% utilization, representing a significant convergence toward optimal operating parameters. Rockwell Automation realized the most substantial improvement, with load reduction from 93% to 59%, representing a 37% decrease in server strain. Honeywell achieved similar benefits with load dropping from 89% to 62%, a 30% improvement. These dramatic reductions indicate the LSTM system's ability to predict and redistribute load before bottlenecks occur.</a:t>
            </a:r>
          </a:p>
          <a:p>
            <a:r>
              <a:t>7.3.3 System Optimization Results</a:t>
            </a:r>
          </a:p>
          <a:p>
            <a:r>
              <a:t>The LSTM implementation demonstrates consistent performance gains across diverse organizational infrastructures. Linde's load decreased from 80% to 60%, while Siemens improved from 70% to 61%. Even Microsoft, which showed relatively balanced pre-implementation performance, benefited from optimization, reducing from 65% to 58% utilization.</a:t>
            </a:r>
          </a:p>
          <a:p>
            <a:r>
              <a:t>7.6.4 Operational Impact Assessment</a:t>
            </a:r>
          </a:p>
          <a:p>
            <a:r>
              <a:t>The standardized post-implementation load levels around 60% represent optimal operating efficiency, providing adequate performance headroom while maximizing resource utilization. This consistent target across all organizations suggests the LSTM system applies sophisticated algorithms that account for different infrastructure configurations and workload patterns. The uniform load distribution indicates successful elimination of server hotspots and improved overall system reliability. Organizations can now expect more predictable performance, reduced risk of system failures, and enhanced capacity for handling unexpected load spikes through the maintained performance buffer.</a:t>
            </a:r>
          </a:p>
          <a:p>
            <a:r>
              <a:t>7.6.5 FINAL CALCULATION -</a:t>
            </a:r>
          </a:p>
          <a:p>
            <a:r>
              <a:t>The average percentage reduction:</a:t>
            </a:r>
          </a:p>
          <a:p/>
          <a:p>
            <a:r>
              <a:t>Average Percentage Reduction = (25%+31.11%+12.86%+36.84%+10.77%)/5 Average Percentage </a:t>
            </a:r>
          </a:p>
          <a:p/>
          <a:p>
            <a:r>
              <a:t>Reduction = 116.58%/5 Average Percentage Reduction =23.32%.</a:t>
            </a: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1842397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78BBB-6ED6-B3DF-DB39-15FF1E0B45BF}"/>
              </a:ext>
            </a:extLst>
          </p:cNvPr>
          <p:cNvSpPr>
            <a:spLocks noGrp="1"/>
          </p:cNvSpPr>
          <p:nvPr>
            <p:ph type="title"/>
          </p:nvPr>
        </p:nvSpPr>
        <p:spPr>
          <a:xfrm>
            <a:off x="910457" y="337416"/>
            <a:ext cx="10515600" cy="1325563"/>
          </a:xfrm>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6" name="Content Placeholder 5">
            <a:extLst>
              <a:ext uri="{FF2B5EF4-FFF2-40B4-BE49-F238E27FC236}">
                <a16:creationId xmlns:a16="http://schemas.microsoft.com/office/drawing/2014/main" xmlns="" id="{FE39B913-495A-DEAB-6DBE-C71EBAAA9AF1}"/>
              </a:ext>
            </a:extLst>
          </p:cNvPr>
          <p:cNvSpPr>
            <a:spLocks noGrp="1"/>
          </p:cNvSpPr>
          <p:nvPr>
            <p:ph idx="1"/>
          </p:nvPr>
        </p:nvSpPr>
        <p:spPr>
          <a:xfrm>
            <a:off x="838198" y="1539298"/>
            <a:ext cx="10660117" cy="415476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b="1" u="sng" dirty="0" smtClean="0">
                <a:latin typeface="Times New Roman" panose="02020603050405020304" pitchFamily="18" charset="0"/>
                <a:cs typeface="Times New Roman" panose="02020603050405020304" pitchFamily="18" charset="0"/>
              </a:rPr>
              <a:t>6.3.1 </a:t>
            </a:r>
            <a:r>
              <a:rPr lang="en-US" sz="2000" b="1" u="sng" dirty="0">
                <a:latin typeface="Times New Roman" panose="02020603050405020304" pitchFamily="18" charset="0"/>
                <a:cs typeface="Times New Roman" panose="02020603050405020304" pitchFamily="18" charset="0"/>
              </a:rPr>
              <a:t>Data Acquisition (SCOM Agents and Data Sources -&gt; Data Collection):</a:t>
            </a:r>
            <a:endParaRPr lang="en-US" altLang="en-US" sz="2000" b="1" u="sng"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Data Sources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Determine the relevant metrics and data sources that provide insights into the system's load. This could include CPU utilization, memory usage, network traffic, request queue lengths, response times, and other performance indicators from SCOM agents and other relevant monitoring tools. </a:t>
            </a: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 Data Collection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 up mechanisms to collect this data at regular intervals. This might involve configuring SCOM to export data to a centralized storage or using APIs to pull data from various sources. </a:t>
            </a: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Data Integrity: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processes to ensure the accuracy, consistency, and reliability of the collected data .</a:t>
            </a:r>
          </a:p>
          <a:p>
            <a:endParaRPr lang="en-US" dirty="0"/>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3372751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61926-0B31-4C9A-2DF3-1924D327A130}"/>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4" name="Rectangle 1">
            <a:extLst>
              <a:ext uri="{FF2B5EF4-FFF2-40B4-BE49-F238E27FC236}">
                <a16:creationId xmlns:a16="http://schemas.microsoft.com/office/drawing/2014/main" xmlns="" id="{BDE15A4A-6CE3-30E4-F681-7614382E96C8}"/>
              </a:ext>
            </a:extLst>
          </p:cNvPr>
          <p:cNvSpPr>
            <a:spLocks noGrp="1" noChangeArrowheads="1"/>
          </p:cNvSpPr>
          <p:nvPr>
            <p:ph idx="1"/>
          </p:nvPr>
        </p:nvSpPr>
        <p:spPr bwMode="auto">
          <a:xfrm>
            <a:off x="976746" y="1513980"/>
            <a:ext cx="1072388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u="sng" dirty="0" smtClean="0">
                <a:latin typeface="Times New Roman" panose="02020603050405020304" pitchFamily="18" charset="0"/>
                <a:cs typeface="Times New Roman" panose="02020603050405020304" pitchFamily="18" charset="0"/>
              </a:rPr>
              <a:t>6.3.2. </a:t>
            </a:r>
            <a:r>
              <a:rPr kumimoji="0" lang="en-US" alt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 (Data Collection -&gt; Data Preprocessing</a:t>
            </a:r>
            <a:r>
              <a:rPr kumimoji="0" lang="en-US" alt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missing values, outliers, and noisy data points. This might involve techniques like imputation, outlier detection and removal, or smoothing. </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Transformation: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Transform the raw data into a suitable format for the LSTM model. This could include normalization, scaling (e.g., Min-Max scaling or standardization), and creating time series sequences. </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relevant features from the raw data that the LSTM model can learn from. This might involve creating lagged versions of the time series data or combining multiple metrics. </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Splitting: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Divide the preprocessed data into training, validation, and testing sets. The training set is used to train the LSTM model, the validation set to tune hyperparameters, and the testing set to evaluate the model's performance on unseen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07984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5807DD-5928-4C23-E9B0-969F533B7961}"/>
              </a:ext>
            </a:extLst>
          </p:cNvPr>
          <p:cNvSpPr>
            <a:spLocks noGrp="1"/>
          </p:cNvSpPr>
          <p:nvPr>
            <p:ph type="title"/>
          </p:nvPr>
        </p:nvSpPr>
        <p:spPr>
          <a:xfrm>
            <a:off x="653142" y="0"/>
            <a:ext cx="10515600" cy="1312388"/>
          </a:xfrm>
        </p:spPr>
        <p:txBody>
          <a:bodyPr/>
          <a:lstStyle/>
          <a:p>
            <a:r>
              <a:rPr lang="en-US" b="1" dirty="0">
                <a:latin typeface="Times New Roman" panose="02020603050405020304" pitchFamily="18" charset="0"/>
                <a:cs typeface="Times New Roman" panose="02020603050405020304" pitchFamily="18" charset="0"/>
              </a:rPr>
              <a:t>Contents -</a:t>
            </a:r>
            <a:r>
              <a:rPr lang="en-US" b="1" dirty="0"/>
              <a:t> </a:t>
            </a:r>
            <a:r>
              <a:rPr lang="en-US" dirty="0"/>
              <a:t>                                                                 </a:t>
            </a:r>
          </a:p>
        </p:txBody>
      </p:sp>
      <p:pic>
        <p:nvPicPr>
          <p:cNvPr id="6" name="Picture 5">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0562371" y="75313"/>
            <a:ext cx="1212742" cy="1200689"/>
          </a:xfrm>
          <a:prstGeom prst="rect">
            <a:avLst/>
          </a:prstGeom>
        </p:spPr>
      </p:pic>
      <p:sp>
        <p:nvSpPr>
          <p:cNvPr id="3" name="Content Placeholder 2"/>
          <p:cNvSpPr>
            <a:spLocks noGrp="1"/>
          </p:cNvSpPr>
          <p:nvPr>
            <p:ph idx="1"/>
          </p:nvPr>
        </p:nvSpPr>
        <p:spPr>
          <a:xfrm>
            <a:off x="653142" y="1052626"/>
            <a:ext cx="10515600" cy="5715819"/>
          </a:xfrm>
        </p:spPr>
        <p:txBody>
          <a:bodyPr>
            <a:noAutofit/>
          </a:bodyPr>
          <a:lstStyle/>
          <a:p>
            <a:r>
              <a:t>ABSTRACT:</a:t>
            </a:r>
          </a:p>
          <a:p>
            <a:r>
              <a:t>This project presents a novel dynamic load balancing mechanism, referred to as SCOM, designed to enhance the scalability and efficiency of distributed computing environments. SCOM utilizes the Long Short-Term Memory (LSTM) neural network model to accurately predict future workload demands by analyzing historical system performance data. By leveraging the predictive strengths of LSTM, the mechanism is capable of identifying complex temporal dependencies and patterns in workload fluctuations that traditional methods often overlook. The proposed approach enables SCOM to proactively initiate scaling actions—such as resource allocation or deallocation—based on anticipated changes in demand. This proactive strategy minimizes the risks of both resource overload and underutilization, ensuring that computational resources are optimally distributed across the system. As a result, SCOM contributes to improved Quality of Service (QoS) by reducing latency, preventing bottlenecks, and maintaining system stability even under varying workloads. To evaluate the effectiveness of the SCOM mechanism, extensive simulations and real-world experiments were conducted. The results demonstrate that SCOM, with its LSTM-based predictive scaling, significantly outperforms conventional reactive and rule-based load balancing approaches. Key performance metrics, including load balancing efficiency, resource utilization, and overall system throughput, show marked improvements, highlighting the potential of machine learning-driven strategies in modern distributed systems.</a:t>
            </a:r>
          </a:p>
        </p:txBody>
      </p:sp>
    </p:spTree>
    <p:extLst>
      <p:ext uri="{BB962C8B-B14F-4D97-AF65-F5344CB8AC3E}">
        <p14:creationId xmlns:p14="http://schemas.microsoft.com/office/powerpoint/2010/main" val="2309963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F4609-1A97-133E-ED3E-98A92F3164CE}"/>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E5266234-0215-A24E-CE09-71BC35FEE4B0}"/>
              </a:ext>
            </a:extLst>
          </p:cNvPr>
          <p:cNvSpPr>
            <a:spLocks noGrp="1"/>
          </p:cNvSpPr>
          <p:nvPr>
            <p:ph idx="1"/>
          </p:nvPr>
        </p:nvSpPr>
        <p:spPr>
          <a:xfrm>
            <a:off x="930564" y="1954935"/>
            <a:ext cx="10515600" cy="4351338"/>
          </a:xfrm>
        </p:spPr>
        <p:txBody>
          <a:bodyPr>
            <a:normAutofit/>
          </a:bodyPr>
          <a:lstStyle/>
          <a:p>
            <a:pPr marL="0" indent="0">
              <a:buNone/>
            </a:pPr>
            <a:r>
              <a:rPr lang="en-US" sz="2000" b="1" u="sng" dirty="0" smtClean="0">
                <a:latin typeface="Times New Roman" panose="02020603050405020304" pitchFamily="18" charset="0"/>
                <a:cs typeface="Times New Roman" panose="02020603050405020304" pitchFamily="18" charset="0"/>
              </a:rPr>
              <a:t>6.3.3 LSTM </a:t>
            </a:r>
            <a:r>
              <a:rPr lang="en-US" sz="2000" b="1" u="sng" dirty="0">
                <a:latin typeface="Times New Roman" panose="02020603050405020304" pitchFamily="18" charset="0"/>
                <a:cs typeface="Times New Roman" panose="02020603050405020304" pitchFamily="18" charset="0"/>
              </a:rPr>
              <a:t>Model Development (Data Preprocessing -&gt; LSTM Model Training -&gt; Trained LSTM Model):</a:t>
            </a:r>
            <a:endParaRPr lang="en-US" sz="20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Selection:</a:t>
            </a:r>
            <a:r>
              <a:rPr lang="en-US" sz="1800" dirty="0">
                <a:latin typeface="Times New Roman" panose="02020603050405020304" pitchFamily="18" charset="0"/>
                <a:cs typeface="Times New Roman" panose="02020603050405020304" pitchFamily="18" charset="0"/>
              </a:rPr>
              <a:t> Choose the architecture of the LSTM model. This involves deciding on the number of LSTM layers, the number of hidden units in each layer, and the output layer.</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Training:</a:t>
            </a:r>
            <a:r>
              <a:rPr lang="en-US" sz="1800" dirty="0">
                <a:latin typeface="Times New Roman" panose="02020603050405020304" pitchFamily="18" charset="0"/>
                <a:cs typeface="Times New Roman" panose="02020603050405020304" pitchFamily="18" charset="0"/>
              </a:rPr>
              <a:t> Train the LSTM model using the training data. This involves feeding the time series sequences into the network and adjusting the model's weights based on the error between the predicted and actual load values using an optimization algorithm (e.g., Adam, RMSprop).</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Hyperparameter Tuning:</a:t>
            </a:r>
            <a:r>
              <a:rPr lang="en-US" sz="1800" dirty="0">
                <a:latin typeface="Times New Roman" panose="02020603050405020304" pitchFamily="18" charset="0"/>
                <a:cs typeface="Times New Roman" panose="02020603050405020304" pitchFamily="18" charset="0"/>
              </a:rPr>
              <a:t> Optimize the model's hyperparameters (e.g., learning rate, batch size, number of epochs, number of LSTM units) using the validation set to achieve the best performance.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Evaluation:</a:t>
            </a:r>
            <a:r>
              <a:rPr lang="en-US" sz="1800" dirty="0">
                <a:latin typeface="Times New Roman" panose="02020603050405020304" pitchFamily="18" charset="0"/>
                <a:cs typeface="Times New Roman" panose="02020603050405020304" pitchFamily="18" charset="0"/>
              </a:rPr>
              <a:t> Evaluate the performance of the trained LSTM model on the testing set using appropriate metrics (e.g., Mean Squared Error, Root Mean Squared Error, Mean Absolute Error).</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1819169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06055-C26C-5CA7-19D5-0253B9BC946D}"/>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52569D73-AE3F-ECC5-1D24-BD5C910B9E68}"/>
              </a:ext>
            </a:extLst>
          </p:cNvPr>
          <p:cNvSpPr>
            <a:spLocks noGrp="1"/>
          </p:cNvSpPr>
          <p:nvPr>
            <p:ph idx="1"/>
          </p:nvPr>
        </p:nvSpPr>
        <p:spPr/>
        <p:txBody>
          <a:bodyPr>
            <a:normAutofit lnSpcReduction="10000"/>
          </a:bodyPr>
          <a:lstStyle/>
          <a:p>
            <a:pPr marL="0" indent="0">
              <a:buNone/>
            </a:pPr>
            <a:r>
              <a:rPr lang="en-US" sz="1800" b="1" u="sng" dirty="0" smtClean="0">
                <a:latin typeface="Times New Roman" panose="02020603050405020304" pitchFamily="18" charset="0"/>
                <a:cs typeface="Times New Roman" panose="02020603050405020304" pitchFamily="18" charset="0"/>
              </a:rPr>
              <a:t>6.3.4 Load </a:t>
            </a:r>
            <a:r>
              <a:rPr lang="en-US" sz="1800" b="1" u="sng" dirty="0">
                <a:latin typeface="Times New Roman" panose="02020603050405020304" pitchFamily="18" charset="0"/>
                <a:cs typeface="Times New Roman" panose="02020603050405020304" pitchFamily="18" charset="0"/>
              </a:rPr>
              <a:t>Prediction (Trained LSTM Model -&gt; Load Prediction):</a:t>
            </a:r>
            <a:endParaRPr lang="en-US" sz="18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Real-time Data Input:</a:t>
            </a:r>
            <a:r>
              <a:rPr lang="en-US" sz="1800" dirty="0">
                <a:latin typeface="Times New Roman" panose="02020603050405020304" pitchFamily="18" charset="0"/>
                <a:cs typeface="Times New Roman" panose="02020603050405020304" pitchFamily="18" charset="0"/>
              </a:rPr>
              <a:t> Continuously feed the latest preprocessed data into the trained LSTM model.</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Future Load Forecasting:</a:t>
            </a:r>
            <a:r>
              <a:rPr lang="en-US" sz="1800" dirty="0">
                <a:latin typeface="Times New Roman" panose="02020603050405020304" pitchFamily="18" charset="0"/>
                <a:cs typeface="Times New Roman" panose="02020603050405020304" pitchFamily="18" charset="0"/>
              </a:rPr>
              <a:t> Use the trained model to predict future load values for a specific time horizon. The prediction horizon needs to be determined based on the system's requirements and the desired lead time for scaling decisions</a:t>
            </a:r>
            <a:r>
              <a:rPr lang="en-US" sz="1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buNone/>
            </a:pPr>
            <a:r>
              <a:rPr lang="en-US" sz="1800" b="1" u="sng" dirty="0" smtClean="0">
                <a:latin typeface="Times New Roman" panose="02020603050405020304" pitchFamily="18" charset="0"/>
                <a:cs typeface="Times New Roman" panose="02020603050405020304" pitchFamily="18" charset="0"/>
              </a:rPr>
              <a:t>6.3.5 Scaling </a:t>
            </a:r>
            <a:r>
              <a:rPr lang="en-US" sz="1800" b="1" u="sng" dirty="0">
                <a:latin typeface="Times New Roman" panose="02020603050405020304" pitchFamily="18" charset="0"/>
                <a:cs typeface="Times New Roman" panose="02020603050405020304" pitchFamily="18" charset="0"/>
              </a:rPr>
              <a:t>Decision Logic (Load Prediction -&gt; Scaling Decision):</a:t>
            </a:r>
            <a:endParaRPr lang="en-US" sz="1800" u="sng"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Define Thresholds:</a:t>
            </a:r>
            <a:r>
              <a:rPr lang="en-US" sz="1800" dirty="0">
                <a:latin typeface="Times New Roman" panose="02020603050405020304" pitchFamily="18" charset="0"/>
                <a:cs typeface="Times New Roman" panose="02020603050405020304" pitchFamily="18" charset="0"/>
              </a:rPr>
              <a:t> Establish upper and lower thresholds for the predicted load. These thresholds will trigger scaling actions (adding or removing resources).</a:t>
            </a:r>
          </a:p>
          <a:p>
            <a:r>
              <a:rPr lang="en-US" sz="1800" b="1" dirty="0">
                <a:latin typeface="Times New Roman" panose="02020603050405020304" pitchFamily="18" charset="0"/>
                <a:cs typeface="Times New Roman" panose="02020603050405020304" pitchFamily="18" charset="0"/>
              </a:rPr>
              <a:t>Scaling Policies:</a:t>
            </a:r>
            <a:r>
              <a:rPr lang="en-US" sz="1800" dirty="0">
                <a:latin typeface="Times New Roman" panose="02020603050405020304" pitchFamily="18" charset="0"/>
                <a:cs typeface="Times New Roman" panose="02020603050405020304" pitchFamily="18" charset="0"/>
              </a:rPr>
              <a:t> Define the rules for scaling based on the predicted load and the defined thresholds. This might involve specifying how many resources to add or remove based on the magnitude of the predicted load deviation.</a:t>
            </a:r>
          </a:p>
          <a:p>
            <a:r>
              <a:rPr lang="en-US" sz="1800" b="1" dirty="0">
                <a:latin typeface="Times New Roman" panose="02020603050405020304" pitchFamily="18" charset="0"/>
                <a:cs typeface="Times New Roman" panose="02020603050405020304" pitchFamily="18" charset="0"/>
              </a:rPr>
              <a:t>Consider Other Factors:</a:t>
            </a:r>
            <a:r>
              <a:rPr lang="en-US" sz="1800" dirty="0">
                <a:latin typeface="Times New Roman" panose="02020603050405020304" pitchFamily="18" charset="0"/>
                <a:cs typeface="Times New Roman" panose="02020603050405020304" pitchFamily="18" charset="0"/>
              </a:rPr>
              <a:t> Optionally incorporate other factors into the scaling decision, such as resource utilization of existing servers, cost considerations, and service level agreements (SLAs).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87708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11D8D7-D026-1DBE-34D7-EAA01D23A224}"/>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2F7FDAF4-4E22-0981-3E7E-B685BA602C9F}"/>
              </a:ext>
            </a:extLst>
          </p:cNvPr>
          <p:cNvSpPr>
            <a:spLocks noGrp="1"/>
          </p:cNvSpPr>
          <p:nvPr>
            <p:ph idx="1"/>
          </p:nvPr>
        </p:nvSpPr>
        <p:spPr>
          <a:xfrm>
            <a:off x="838200" y="1394692"/>
            <a:ext cx="10515600" cy="5301672"/>
          </a:xfrm>
        </p:spPr>
        <p:txBody>
          <a:bodyPr>
            <a:normAutofit/>
          </a:bodyPr>
          <a:lstStyle/>
          <a:p>
            <a:pPr marL="0" indent="0">
              <a:buNone/>
            </a:pPr>
            <a:r>
              <a:rPr lang="en-US" sz="1800" b="1" u="sng" dirty="0" smtClean="0">
                <a:latin typeface="Times New Roman" panose="02020603050405020304" pitchFamily="18" charset="0"/>
                <a:cs typeface="Times New Roman" panose="02020603050405020304" pitchFamily="18" charset="0"/>
              </a:rPr>
              <a:t>6.3.6 Scaling </a:t>
            </a:r>
            <a:r>
              <a:rPr lang="en-US" sz="1800" b="1" u="sng" dirty="0">
                <a:latin typeface="Times New Roman" panose="02020603050405020304" pitchFamily="18" charset="0"/>
                <a:cs typeface="Times New Roman" panose="02020603050405020304" pitchFamily="18" charset="0"/>
              </a:rPr>
              <a:t>Actions (Scaling Decision -&gt; Add Management/Gateway Server OR Remove Management/Gateway Server):</a:t>
            </a:r>
            <a:endParaRPr lang="en-US" sz="18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Add Resources:</a:t>
            </a:r>
            <a:r>
              <a:rPr lang="en-US" sz="1800" dirty="0">
                <a:latin typeface="Times New Roman" panose="02020603050405020304" pitchFamily="18" charset="0"/>
                <a:cs typeface="Times New Roman" panose="02020603050405020304" pitchFamily="18" charset="0"/>
              </a:rPr>
              <a:t> If the predicted load exceeds the upper threshold, trigger the process to add new management or gateway servers. This might involve provisioning new virtual machines, deploying new containers, or activating standby hardware.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Remove Resources:</a:t>
            </a:r>
            <a:r>
              <a:rPr lang="en-US" sz="1800" dirty="0">
                <a:latin typeface="Times New Roman" panose="02020603050405020304" pitchFamily="18" charset="0"/>
                <a:cs typeface="Times New Roman" panose="02020603050405020304" pitchFamily="18" charset="0"/>
              </a:rPr>
              <a:t> If the predicted load falls below the lower threshold, trigger the process to remove management or gateway servers. This involves gracefully decommissioning resources while ensuring no disruption to ongoing services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900" dirty="0" smtClean="0">
              <a:latin typeface="Times New Roman" panose="02020603050405020304" pitchFamily="18" charset="0"/>
              <a:cs typeface="Times New Roman" panose="02020603050405020304" pitchFamily="18" charset="0"/>
            </a:endParaRPr>
          </a:p>
          <a:p>
            <a:pPr marL="0" indent="0">
              <a:buNone/>
            </a:pPr>
            <a:r>
              <a:rPr lang="en-US" sz="1900" b="1" u="sng" dirty="0" smtClean="0">
                <a:latin typeface="Times New Roman" panose="02020603050405020304" pitchFamily="18" charset="0"/>
                <a:cs typeface="Times New Roman" panose="02020603050405020304" pitchFamily="18" charset="0"/>
              </a:rPr>
              <a:t>6.3.7 Load </a:t>
            </a:r>
            <a:r>
              <a:rPr lang="en-US" sz="1900" b="1" u="sng" dirty="0">
                <a:latin typeface="Times New Roman" panose="02020603050405020304" pitchFamily="18" charset="0"/>
                <a:cs typeface="Times New Roman" panose="02020603050405020304" pitchFamily="18" charset="0"/>
              </a:rPr>
              <a:t>Balancing (Scaling Algorithm -&gt; Load Balancer (NLB/Hardware/Software)):</a:t>
            </a:r>
            <a:endParaRPr lang="en-US" sz="1900" u="sng"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Scaling Algorithm Integration:</a:t>
            </a:r>
            <a:r>
              <a:rPr lang="en-US" sz="1900" dirty="0">
                <a:latin typeface="Times New Roman" panose="02020603050405020304" pitchFamily="18" charset="0"/>
                <a:cs typeface="Times New Roman" panose="02020603050405020304" pitchFamily="18" charset="0"/>
              </a:rPr>
              <a:t> The scaling algorithm (which incorporates the scaling decisions) interacts with the load balancer.</a:t>
            </a:r>
          </a:p>
          <a:p>
            <a:r>
              <a:rPr lang="en-US" sz="1900" b="1" dirty="0">
                <a:latin typeface="Times New Roman" panose="02020603050405020304" pitchFamily="18" charset="0"/>
                <a:cs typeface="Times New Roman" panose="02020603050405020304" pitchFamily="18" charset="0"/>
              </a:rPr>
              <a:t>Load Balancer Adjustment:</a:t>
            </a:r>
            <a:r>
              <a:rPr lang="en-US" sz="1900" dirty="0">
                <a:latin typeface="Times New Roman" panose="02020603050405020304" pitchFamily="18" charset="0"/>
                <a:cs typeface="Times New Roman" panose="02020603050405020304" pitchFamily="18" charset="0"/>
              </a:rPr>
              <a:t> The load balancer (Network Load Balancer, hardware load balancer, or software load balancer like </a:t>
            </a:r>
            <a:r>
              <a:rPr lang="en-US" sz="1900" dirty="0" err="1">
                <a:latin typeface="Times New Roman" panose="02020603050405020304" pitchFamily="18" charset="0"/>
                <a:cs typeface="Times New Roman" panose="02020603050405020304" pitchFamily="18" charset="0"/>
              </a:rPr>
              <a:t>HAProxy</a:t>
            </a:r>
            <a:r>
              <a:rPr lang="en-US" sz="1900" dirty="0">
                <a:latin typeface="Times New Roman" panose="02020603050405020304" pitchFamily="18" charset="0"/>
                <a:cs typeface="Times New Roman" panose="02020603050405020304" pitchFamily="18" charset="0"/>
              </a:rPr>
              <a:t> or </a:t>
            </a:r>
            <a:r>
              <a:rPr lang="en-US" sz="1900" dirty="0" err="1">
                <a:latin typeface="Times New Roman" panose="02020603050405020304" pitchFamily="18" charset="0"/>
                <a:cs typeface="Times New Roman" panose="02020603050405020304" pitchFamily="18" charset="0"/>
              </a:rPr>
              <a:t>Nginx</a:t>
            </a:r>
            <a:r>
              <a:rPr lang="en-US" sz="1900" dirty="0">
                <a:latin typeface="Times New Roman" panose="02020603050405020304" pitchFamily="18" charset="0"/>
                <a:cs typeface="Times New Roman" panose="02020603050405020304" pitchFamily="18" charset="0"/>
              </a:rPr>
              <a:t>) is dynamically reconfigured to include or exclude the newly added or removed servers from the load distribution pool.</a:t>
            </a:r>
          </a:p>
          <a:p>
            <a:r>
              <a:rPr lang="en-US" sz="1900" b="1" dirty="0">
                <a:latin typeface="Times New Roman" panose="02020603050405020304" pitchFamily="18" charset="0"/>
                <a:cs typeface="Times New Roman" panose="02020603050405020304" pitchFamily="18" charset="0"/>
              </a:rPr>
              <a:t>Traffic Distribution:</a:t>
            </a:r>
            <a:r>
              <a:rPr lang="en-US" sz="1900" dirty="0">
                <a:latin typeface="Times New Roman" panose="02020603050405020304" pitchFamily="18" charset="0"/>
                <a:cs typeface="Times New Roman" panose="02020603050405020304" pitchFamily="18" charset="0"/>
              </a:rPr>
              <a:t> The load balancer distributes incoming traffic across the available servers based on a chosen load balancing algorithm (e.g., round-robin, least connections, weighted round-robin).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407019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EEAB8-9761-7767-25A3-CE9AD766953C}"/>
              </a:ext>
            </a:extLst>
          </p:cNvPr>
          <p:cNvSpPr>
            <a:spLocks noGrp="1"/>
          </p:cNvSpPr>
          <p:nvPr>
            <p:ph type="title"/>
          </p:nvPr>
        </p:nvSpPr>
        <p:spPr/>
        <p:txBody>
          <a:bodyPr>
            <a:norm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sp>
        <p:nvSpPr>
          <p:cNvPr id="3" name="Content Placeholder 2">
            <a:extLst>
              <a:ext uri="{FF2B5EF4-FFF2-40B4-BE49-F238E27FC236}">
                <a16:creationId xmlns:a16="http://schemas.microsoft.com/office/drawing/2014/main" xmlns="" id="{7958AD09-8C8F-71E4-96EC-EE5BFE2D6C5D}"/>
              </a:ext>
            </a:extLst>
          </p:cNvPr>
          <p:cNvSpPr>
            <a:spLocks noGrp="1"/>
          </p:cNvSpPr>
          <p:nvPr>
            <p:ph idx="1"/>
          </p:nvPr>
        </p:nvSpPr>
        <p:spPr/>
        <p:txBody>
          <a:bodyPr>
            <a:normAutofit/>
          </a:bodyPr>
          <a:lstStyle/>
          <a:p>
            <a:pPr marL="0" indent="0">
              <a:buNone/>
            </a:pPr>
            <a:r>
              <a:rPr lang="en-US" sz="1800" b="1" u="sng" dirty="0" smtClean="0">
                <a:latin typeface="Times New Roman" panose="02020603050405020304" pitchFamily="18" charset="0"/>
                <a:cs typeface="Times New Roman" panose="02020603050405020304" pitchFamily="18" charset="0"/>
              </a:rPr>
              <a:t>6.3.8 Continuous </a:t>
            </a:r>
            <a:r>
              <a:rPr lang="en-US" sz="1800" b="1" u="sng" dirty="0">
                <a:latin typeface="Times New Roman" panose="02020603050405020304" pitchFamily="18" charset="0"/>
                <a:cs typeface="Times New Roman" panose="02020603050405020304" pitchFamily="18" charset="0"/>
              </a:rPr>
              <a:t>Learning and Adaptation (Load Balancer -&gt; Continuously Retraining -&gt; Feedback to SCOM Agent and Data Sources):</a:t>
            </a:r>
            <a:endParaRPr lang="en-US" sz="18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Performance Monitoring:</a:t>
            </a:r>
            <a:r>
              <a:rPr lang="en-US" sz="1800" dirty="0">
                <a:latin typeface="Times New Roman" panose="02020603050405020304" pitchFamily="18" charset="0"/>
                <a:cs typeface="Times New Roman" panose="02020603050405020304" pitchFamily="18" charset="0"/>
              </a:rPr>
              <a:t> Continuously monitor the performance of the system after scaling actions.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Feedback Collection:</a:t>
            </a:r>
            <a:r>
              <a:rPr lang="en-US" sz="1800" dirty="0">
                <a:latin typeface="Times New Roman" panose="02020603050405020304" pitchFamily="18" charset="0"/>
                <a:cs typeface="Times New Roman" panose="02020603050405020304" pitchFamily="18" charset="0"/>
              </a:rPr>
              <a:t> Collect feedback on the effectiveness of the scaling decisions. This could involve tracking metrics like response times, resource utilization, and any service disruptions.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Model Retraining:</a:t>
            </a:r>
            <a:r>
              <a:rPr lang="en-US" sz="1800" dirty="0">
                <a:latin typeface="Times New Roman" panose="02020603050405020304" pitchFamily="18" charset="0"/>
                <a:cs typeface="Times New Roman" panose="02020603050405020304" pitchFamily="18" charset="0"/>
              </a:rPr>
              <a:t> Periodically retrain the LSTM model with the latest data, including the outcomes of previous scaling actions. This allows the model to adapt to changing workload patterns and improve its prediction accuracy over time. The frequency of retraining can be determined based on the rate of change in workload patterns.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Algorithm Refinement:</a:t>
            </a:r>
            <a:r>
              <a:rPr lang="en-US" sz="1800" dirty="0">
                <a:latin typeface="Times New Roman" panose="02020603050405020304" pitchFamily="18" charset="0"/>
                <a:cs typeface="Times New Roman" panose="02020603050405020304" pitchFamily="18" charset="0"/>
              </a:rPr>
              <a:t> Based on the feedback and model performance, refine the scaling thresholds, policies, and even the LSTM model architecture to further optimize the load balancing mechanism.</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612909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colorful lines and dots&#10;&#10;AI-generated content may be incorrect.">
            <a:extLst>
              <a:ext uri="{FF2B5EF4-FFF2-40B4-BE49-F238E27FC236}">
                <a16:creationId xmlns:a16="http://schemas.microsoft.com/office/drawing/2014/main" xmlns="" id="{2353B758-78EC-90D4-3D6E-B8C0626B14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682" y="1096029"/>
            <a:ext cx="6630027" cy="3794818"/>
          </a:xfrm>
        </p:spPr>
      </p:pic>
      <p:sp>
        <p:nvSpPr>
          <p:cNvPr id="9" name="Rectangle 2">
            <a:extLst>
              <a:ext uri="{FF2B5EF4-FFF2-40B4-BE49-F238E27FC236}">
                <a16:creationId xmlns:a16="http://schemas.microsoft.com/office/drawing/2014/main" xmlns="" id="{634F85D2-C8E5-33E7-4020-757E5042EFB7}"/>
              </a:ext>
            </a:extLst>
          </p:cNvPr>
          <p:cNvSpPr>
            <a:spLocks noChangeArrowheads="1"/>
          </p:cNvSpPr>
          <p:nvPr/>
        </p:nvSpPr>
        <p:spPr bwMode="auto">
          <a:xfrm>
            <a:off x="6714709" y="560733"/>
            <a:ext cx="547729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Servers: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graph tracks the load on several distinct servers.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Fluctuation: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load on each server varies significantly over time. There are peaks and troughs in utilization for all servers </a:t>
            </a:r>
            <a:r>
              <a:rPr lang="en-US" altLang="en-US" sz="20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Varying Load Patterns: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server exhibits a unique load pattern. Some servers might experience high load at different times compared to others.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Imbalance: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any given point in time, the load across the different servers can be quite uneven. For example, around time unit 5, the "ROCKWELL AUTOMATION" server has a very high load, while "SIEMENS" has a relatively low load. </a:t>
            </a:r>
          </a:p>
        </p:txBody>
      </p:sp>
      <p:sp>
        <p:nvSpPr>
          <p:cNvPr id="12" name="TextBox 11">
            <a:extLst>
              <a:ext uri="{FF2B5EF4-FFF2-40B4-BE49-F238E27FC236}">
                <a16:creationId xmlns:a16="http://schemas.microsoft.com/office/drawing/2014/main" xmlns="" id="{7D2C16CB-84E6-7E29-EA9C-900A5672E8E4}"/>
              </a:ext>
            </a:extLst>
          </p:cNvPr>
          <p:cNvSpPr txBox="1"/>
          <p:nvPr/>
        </p:nvSpPr>
        <p:spPr>
          <a:xfrm>
            <a:off x="839376" y="5238937"/>
            <a:ext cx="5120640"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Fig 7.1- SERVER </a:t>
            </a:r>
            <a:r>
              <a:rPr lang="en-US" b="1" dirty="0">
                <a:latin typeface="Times New Roman" panose="02020603050405020304" pitchFamily="18" charset="0"/>
                <a:cs typeface="Times New Roman" panose="02020603050405020304" pitchFamily="18" charset="0"/>
              </a:rPr>
              <a:t>LOAD DISTRIBUTION OVER TIME (TRADITIONAL METHOD)</a:t>
            </a:r>
          </a:p>
        </p:txBody>
      </p:sp>
      <p:sp>
        <p:nvSpPr>
          <p:cNvPr id="2" name="TextBox 1"/>
          <p:cNvSpPr txBox="1"/>
          <p:nvPr/>
        </p:nvSpPr>
        <p:spPr>
          <a:xfrm flipH="1">
            <a:off x="2485799" y="378607"/>
            <a:ext cx="1679801" cy="369332"/>
          </a:xfrm>
          <a:prstGeom prst="rect">
            <a:avLst/>
          </a:prstGeom>
          <a:noFill/>
        </p:spPr>
        <p:txBody>
          <a:bodyPr wrap="square" rtlCol="0">
            <a:spAutoFit/>
          </a:bodyPr>
          <a:lstStyle/>
          <a:p>
            <a:r>
              <a:t>RESULTS AND ANALYSIS:</a:t>
            </a:r>
          </a:p>
          <a:p>
            <a:r>
              <a:t>RESULTS  AND ANALYSIS</a:t>
            </a:r>
          </a:p>
          <a:p>
            <a:r>
              <a:t>FIG -7. 1 LSTM LATENCY PREDICTION PERFORMANCE ANALYSIS</a:t>
            </a:r>
          </a:p>
          <a:p>
            <a:r>
              <a:t>This graph shows a comparison between actual network latency measurements (blue solid line) and LSTM model predictions (red dashed line) over approximately 100 time steps during a training phase.</a:t>
            </a:r>
          </a:p>
          <a:p>
            <a:r>
              <a:t>Key Observations:</a:t>
            </a:r>
          </a:p>
          <a:p>
            <a:r>
              <a:t>Original Latency (Blue Line):</a:t>
            </a:r>
          </a:p>
          <a:p>
            <a:r>
              <a:t>Shows highly volatile, spiky behavior with extreme fluctuations</a:t>
            </a:r>
          </a:p>
          <a:p>
            <a:r>
              <a:t>Values range dramatically from around -8 to +9 units</a:t>
            </a:r>
          </a:p>
          <a:p>
            <a:r>
              <a:t>Contains frequent sharp peaks and deep valleys</a:t>
            </a:r>
          </a:p>
          <a:p>
            <a:r>
              <a:t>Exhibits very irregular, unpredictable patterns</a:t>
            </a:r>
          </a:p>
          <a:p>
            <a:r>
              <a:t>LSTM Predictions (Red Dashed Line):</a:t>
            </a:r>
          </a:p>
          <a:p>
            <a:r>
              <a:t>Much smoother and more stable than the original data</a:t>
            </a:r>
          </a:p>
          <a:p>
            <a:r>
              <a:t>Stays within a narrower range (roughly -3 to +3)</a:t>
            </a:r>
          </a:p>
          <a:p>
            <a:r>
              <a:t>Follows general trends but with significantly dampened volatility</a:t>
            </a:r>
          </a:p>
          <a:p>
            <a:r>
              <a:t>Shows the model is learning some underlying patterns but struggling with extreme variations Model Performance Analysis: The LSTM appears to be having difficulty capturing the full volatility of the latency data. This is common in time series prediction when dealing with highly erratic data because:</a:t>
            </a:r>
          </a:p>
          <a:p>
            <a:r>
              <a:t>Smoothing Effect: LSTMs tend to produce smoother predictions than highly volatile input data</a:t>
            </a:r>
          </a:p>
          <a:p>
            <a:r>
              <a:t>Training Challenge: The extreme spikes may be treated as noise rather than signal</a:t>
            </a:r>
          </a:p>
          <a:p>
            <a:r>
              <a:t>Underfitting: The model may need more complexity or different architecture to capture such irregular patterns</a:t>
            </a:r>
          </a:p>
          <a:p>
            <a:r>
              <a:t>This suggests the network latency has very unpredictable characteristics that are challenging for standard LSTM models to accurately forecast, which is typical for real-world network performance data influenced by various external factors.</a:t>
            </a:r>
          </a:p>
          <a:p>
            <a:r>
              <a:t>FIG 7.2 -ACTUAL VS PREDICTED LATENCY</a:t>
            </a:r>
          </a:p>
          <a:p>
            <a:r>
              <a:t>Think of this like predicting the weather, but for internet speed:</a:t>
            </a:r>
          </a:p>
          <a:p>
            <a:r>
              <a:t>The Blue Line (Actual Latency): This is what really happened - like checking the actual temperature every hour. It's very jumpy and unpredictable, going up and down wildly. This represents how fast or slow your internet connection was at different times.</a:t>
            </a:r>
          </a:p>
          <a:p>
            <a:r>
              <a:t>The Orange Line (Predicted Latency): This is what the computer's "brain" (AI model) thought would happen - like a weather forecast. Notice how it's much smoother and doesn't have those crazy spikes.</a:t>
            </a:r>
          </a:p>
          <a:p>
            <a:r>
              <a:t>What's happening?</a:t>
            </a:r>
          </a:p>
          <a:p>
            <a:r>
              <a:t>The computer is trying to learn patterns from past internet speeds to predict future ones</a:t>
            </a:r>
          </a:p>
          <a:p>
            <a:r>
              <a:t>But internet speed is really hard to predict! It jumps around a lot due to network traffic, server issues, etc.</a:t>
            </a:r>
          </a:p>
          <a:p>
            <a:r>
              <a:t>The AI does okay at following the general trend (when it goes up or down overall)</a:t>
            </a:r>
          </a:p>
          <a:p>
            <a:r>
              <a:t>But it completely misses those sudden spikes - like missing that it might suddenly storm when you predicted sunny weather</a:t>
            </a:r>
          </a:p>
          <a:p>
            <a:r>
              <a:t>The bottom line: The AI is learning, but internet latency is just too wild and unpredictable for it to get exactly right. It's like trying to predict exactly when someone will sneeze - you might notice they're getting a cold, but the exact timing is nearly impossible to nail down. This is totally normal when dealing with network data - it's one of the trickiest things to predict accurately.</a:t>
            </a:r>
          </a:p>
          <a:p>
            <a:r>
              <a:t>FIG 7.3 -IMPACT OF LSTM-BASED LOAD BALANCING ON SERVER LOAD</a:t>
            </a:r>
          </a:p>
          <a:p>
            <a:r>
              <a:t>This chart demonstrates the effectiveness of LSTM-based load balancing implementation across five major technology organizations, comparing server load distribution before and after the predictive system deployment.</a:t>
            </a:r>
          </a:p>
          <a:p>
            <a:r>
              <a:t>7.3.1 Pre-Implementation Load Analysis</a:t>
            </a:r>
          </a:p>
          <a:p>
            <a:r>
              <a:t>Before LSTM implementation, the organizations exhibited significant load imbalances and suboptimal resource utilization. Rockwell Automation experienced the highest server load at 93%, indicating potential performance bottlenecks and resource strain. Honeywell followed closely at 89% utilization, while Linde operated at 80% capacity. These elevated load levels suggest systems operating near or beyond optimal efficiency thresholds. Siemens maintained a more moderate 70% load, and Microsoft demonstrated the most balanced pre-implementation performance at 65% utilization, indicating existing load management capabilities within their infrastructure.</a:t>
            </a:r>
          </a:p>
          <a:p>
            <a:r>
              <a:t>7.3.2 Post-Implementation Performance Improvements</a:t>
            </a:r>
          </a:p>
          <a:p>
            <a:r>
              <a:t>Following LSTM-based load balancing deployment, all organizations achieved remarkable load optimization and standardization. The system successfully normalized load distribution across all five organizations to approximately 59-62% utilization, representing a significant convergence toward optimal operating parameters. Rockwell Automation realized the most substantial improvement, with load reduction from 93% to 59%, representing a 37% decrease in server strain. Honeywell achieved similar benefits with load dropping from 89% to 62%, a 30% improvement. These dramatic reductions indicate the LSTM system's ability to predict and redistribute load before bottlenecks occur.</a:t>
            </a:r>
          </a:p>
          <a:p>
            <a:r>
              <a:t>7.3.3 System Optimization Results</a:t>
            </a:r>
          </a:p>
          <a:p>
            <a:r>
              <a:t>The LSTM implementation demonstrates consistent performance gains across diverse organizational infrastructures. Linde's load decreased from 80% to 60%, while Siemens improved from 70% to 61%. Even Microsoft, which showed relatively balanced pre-implementation performance, benefited from optimization, reducing from 65% to 58% utilization.</a:t>
            </a:r>
          </a:p>
          <a:p>
            <a:r>
              <a:t>7.6.4 Operational Impact Assessment</a:t>
            </a:r>
          </a:p>
          <a:p>
            <a:r>
              <a:t>The standardized post-implementation load levels around 60% represent optimal operating efficiency, providing adequate performance headroom while maximizing resource utilization. This consistent target across all organizations suggests the LSTM system applies sophisticated algorithms that account for different infrastructure configurations and workload patterns. The uniform load distribution indicates successful elimination of server hotspots and improved overall system reliability. Organizations can now expect more predictable performance, reduced risk of system failures, and enhanced capacity for handling unexpected load spikes through the maintained performance buffer.</a:t>
            </a:r>
          </a:p>
          <a:p>
            <a:r>
              <a:t>7.6.5 FINAL CALCULATION -</a:t>
            </a:r>
          </a:p>
          <a:p>
            <a:r>
              <a:t>The average percentage reduction:</a:t>
            </a:r>
          </a:p>
          <a:p/>
          <a:p>
            <a:r>
              <a:t>Average Percentage Reduction = (25%+31.11%+12.86%+36.84%+10.77%)/5 Average Percentage </a:t>
            </a:r>
          </a:p>
          <a:p/>
          <a:p>
            <a:r>
              <a:t>Reduction = 116.58%/5 Average Percentage Reduction =23.32%.</a:t>
            </a:r>
          </a:p>
        </p:txBody>
      </p:sp>
      <p:pic>
        <p:nvPicPr>
          <p:cNvPr id="6" name="Picture 5">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1512622" y="-39631"/>
            <a:ext cx="679378" cy="672626"/>
          </a:xfrm>
          <a:prstGeom prst="rect">
            <a:avLst/>
          </a:prstGeom>
        </p:spPr>
      </p:pic>
    </p:spTree>
    <p:extLst>
      <p:ext uri="{BB962C8B-B14F-4D97-AF65-F5344CB8AC3E}">
        <p14:creationId xmlns:p14="http://schemas.microsoft.com/office/powerpoint/2010/main" val="30050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red lines and blue lines&#10;&#10;AI-generated content may be incorrect.">
            <a:extLst>
              <a:ext uri="{FF2B5EF4-FFF2-40B4-BE49-F238E27FC236}">
                <a16:creationId xmlns:a16="http://schemas.microsoft.com/office/drawing/2014/main" xmlns="" id="{EBFE35C5-57E6-16A7-03DB-98F7DEBB6B0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990" r="3166"/>
          <a:stretch/>
        </p:blipFill>
        <p:spPr>
          <a:xfrm>
            <a:off x="1" y="670560"/>
            <a:ext cx="6634480" cy="4003040"/>
          </a:xfrm>
        </p:spPr>
      </p:pic>
      <p:sp>
        <p:nvSpPr>
          <p:cNvPr id="3" name="Rectangle 1">
            <a:extLst>
              <a:ext uri="{FF2B5EF4-FFF2-40B4-BE49-F238E27FC236}">
                <a16:creationId xmlns:a16="http://schemas.microsoft.com/office/drawing/2014/main" xmlns="" id="{FC907FC3-7FF0-9D1D-FDEA-D441A9F93068}"/>
              </a:ext>
            </a:extLst>
          </p:cNvPr>
          <p:cNvSpPr>
            <a:spLocks noGrp="1" noChangeArrowheads="1"/>
          </p:cNvSpPr>
          <p:nvPr>
            <p:ph type="title"/>
          </p:nvPr>
        </p:nvSpPr>
        <p:spPr bwMode="auto">
          <a:xfrm>
            <a:off x="6717611" y="158393"/>
            <a:ext cx="5474389"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X-axis: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time units (the specific unit isn't defined, but it could be minutes, hours, or any consistent time interval).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Y-axis: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 "Load" on a system, specified as "Load (e.g., CPU Utilization %)". This indicates the level of resource consumption.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Blue Line: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experienced by the system over time. It shows fluctuations and peaks in resource utilization.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 Dashed Line: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forecasted by an LSTM (Long Short-Term Memory) model. LSTM is a type of recurrent neural network capable of learning long-</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termdependencies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sequential data, making it suitable for time series forecasting like system load.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058E2284-4F12-BF63-94C1-761CFC70404A}"/>
              </a:ext>
            </a:extLst>
          </p:cNvPr>
          <p:cNvSpPr txBox="1"/>
          <p:nvPr/>
        </p:nvSpPr>
        <p:spPr>
          <a:xfrm>
            <a:off x="172720" y="4836160"/>
            <a:ext cx="6289041" cy="707886"/>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FIG 7.2 -LSTM-BASED </a:t>
            </a:r>
            <a:r>
              <a:rPr lang="en-US" sz="2000" b="1" dirty="0">
                <a:latin typeface="Times New Roman" panose="02020603050405020304" pitchFamily="18" charset="0"/>
                <a:cs typeface="Times New Roman" panose="02020603050405020304" pitchFamily="18" charset="0"/>
              </a:rPr>
              <a:t>LOAD PREDICTION FOR DYNAMIC RESOURCE MANAGEMENT</a:t>
            </a:r>
          </a:p>
        </p:txBody>
      </p:sp>
    </p:spTree>
    <p:extLst>
      <p:ext uri="{BB962C8B-B14F-4D97-AF65-F5344CB8AC3E}">
        <p14:creationId xmlns:p14="http://schemas.microsoft.com/office/powerpoint/2010/main" val="533776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BE89B-B885-EA8B-CC1E-F66E111D3B20}"/>
              </a:ext>
            </a:extLst>
          </p:cNvPr>
          <p:cNvSpPr>
            <a:spLocks noGrp="1"/>
          </p:cNvSpPr>
          <p:nvPr>
            <p:ph type="title"/>
          </p:nvPr>
        </p:nvSpPr>
        <p:spPr>
          <a:xfrm rot="10800000" flipV="1">
            <a:off x="7670799" y="528320"/>
            <a:ext cx="4338317" cy="5994400"/>
          </a:xfrm>
        </p:spPr>
        <p:txBody>
          <a:bodyPr>
            <a:noAutofit/>
          </a:bodyPr>
          <a:lstStyle/>
          <a:p>
            <a:r>
              <a:rPr lang="en-US" sz="2000" dirty="0">
                <a:latin typeface="Times New Roman" panose="02020603050405020304" pitchFamily="18" charset="0"/>
                <a:cs typeface="Times New Roman" panose="02020603050405020304" pitchFamily="18" charset="0"/>
              </a:rPr>
              <a:t>This graph demonstrates an auto-scaling mechanism where the number of servers dynamically adjusts based on predicted CPU load using an LSTM model.</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Higher </a:t>
            </a:r>
            <a:r>
              <a:rPr lang="en-US" sz="2000" dirty="0">
                <a:latin typeface="Times New Roman" panose="02020603050405020304" pitchFamily="18" charset="0"/>
                <a:cs typeface="Times New Roman" panose="02020603050405020304" pitchFamily="18" charset="0"/>
              </a:rPr>
              <a:t>predicted load → more servers provisioned (up to 5)</a:t>
            </a:r>
            <a:br>
              <a:rPr lang="en-US" sz="20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Lower </a:t>
            </a:r>
            <a:r>
              <a:rPr lang="en-US" sz="2000" dirty="0">
                <a:latin typeface="Times New Roman" panose="02020603050405020304" pitchFamily="18" charset="0"/>
                <a:cs typeface="Times New Roman" panose="02020603050405020304" pitchFamily="18" charset="0"/>
              </a:rPr>
              <a:t>predicted load → fewer servers maintained (as low as 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approach optimizes resource usage and improves system efficiency by responding in real-time to predicted demands.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7EE5D9B7-0CA3-EDD6-5E45-4680377DE14A}"/>
              </a:ext>
            </a:extLst>
          </p:cNvPr>
          <p:cNvSpPr txBox="1"/>
          <p:nvPr/>
        </p:nvSpPr>
        <p:spPr>
          <a:xfrm>
            <a:off x="406401" y="5227579"/>
            <a:ext cx="8158480" cy="707886"/>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FIG 7.3 DYNAMIC </a:t>
            </a:r>
            <a:r>
              <a:rPr lang="en-US" sz="2000" b="1" u="sng" dirty="0">
                <a:latin typeface="Times New Roman" panose="02020603050405020304" pitchFamily="18" charset="0"/>
                <a:cs typeface="Times New Roman" panose="02020603050405020304" pitchFamily="18" charset="0"/>
              </a:rPr>
              <a:t>SERVER SCALING BASED ON LSTM PREDICTIONS</a:t>
            </a: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t="665" r="6231" b="-1"/>
          <a:stretch/>
        </p:blipFill>
        <p:spPr>
          <a:xfrm>
            <a:off x="108506" y="720436"/>
            <a:ext cx="7453787" cy="3962400"/>
          </a:xfrm>
        </p:spPr>
      </p:pic>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4"/>
          <a:stretch>
            <a:fillRect/>
          </a:stretch>
        </p:blipFill>
        <p:spPr>
          <a:xfrm>
            <a:off x="10694375" y="38369"/>
            <a:ext cx="1080737" cy="1069996"/>
          </a:xfrm>
          <a:prstGeom prst="rect">
            <a:avLst/>
          </a:prstGeom>
        </p:spPr>
      </p:pic>
    </p:spTree>
    <p:extLst>
      <p:ext uri="{BB962C8B-B14F-4D97-AF65-F5344CB8AC3E}">
        <p14:creationId xmlns:p14="http://schemas.microsoft.com/office/powerpoint/2010/main" val="2620234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graph showing the performance of a system&#10;&#10;AI-generated content may be incorrect.">
            <a:extLst>
              <a:ext uri="{FF2B5EF4-FFF2-40B4-BE49-F238E27FC236}">
                <a16:creationId xmlns:a16="http://schemas.microsoft.com/office/drawing/2014/main" xmlns="" id="{0B84A650-C54D-D108-A6AD-D97EDB9E96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805" y="1006883"/>
            <a:ext cx="6200675" cy="4295593"/>
          </a:xfrm>
        </p:spPr>
      </p:pic>
      <p:sp>
        <p:nvSpPr>
          <p:cNvPr id="10" name="TextBox 9">
            <a:extLst>
              <a:ext uri="{FF2B5EF4-FFF2-40B4-BE49-F238E27FC236}">
                <a16:creationId xmlns:a16="http://schemas.microsoft.com/office/drawing/2014/main" xmlns="" id="{F2F5AE83-7B52-76D6-8510-AB890E22C711}"/>
              </a:ext>
            </a:extLst>
          </p:cNvPr>
          <p:cNvSpPr txBox="1"/>
          <p:nvPr/>
        </p:nvSpPr>
        <p:spPr>
          <a:xfrm>
            <a:off x="6746240" y="331387"/>
            <a:ext cx="4856480" cy="757130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image is a line graph titled </a:t>
            </a:r>
            <a:r>
              <a:rPr lang="en-US" b="1" dirty="0">
                <a:latin typeface="Times New Roman" panose="02020603050405020304" pitchFamily="18" charset="0"/>
                <a:cs typeface="Times New Roman" panose="02020603050405020304" pitchFamily="18" charset="0"/>
              </a:rPr>
              <a:t>"System Performance Metrics Over Time"</a:t>
            </a:r>
            <a:r>
              <a:rPr lang="en-US" dirty="0">
                <a:latin typeface="Times New Roman" panose="02020603050405020304" pitchFamily="18" charset="0"/>
                <a:cs typeface="Times New Roman" panose="02020603050405020304" pitchFamily="18" charset="0"/>
              </a:rPr>
              <a:t>. It displays three key performance metrics of a system over a 30-minute period, from 10:00 to 10:30. The metrics plotted are:</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Response Time (</a:t>
            </a:r>
            <a:r>
              <a:rPr lang="en-US" b="1" dirty="0" err="1">
                <a:latin typeface="Times New Roman" panose="02020603050405020304" pitchFamily="18" charset="0"/>
                <a:cs typeface="Times New Roman" panose="02020603050405020304" pitchFamily="18" charset="0"/>
              </a:rPr>
              <a:t>ms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Shown by the red line with circle markers, representing the time taken for the system to respond to a request, measured in milliseconds.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CPU Usage (%)</a:t>
            </a:r>
            <a:r>
              <a:rPr lang="en-US" dirty="0">
                <a:latin typeface="Times New Roman" panose="02020603050405020304" pitchFamily="18" charset="0"/>
                <a:cs typeface="Times New Roman" panose="02020603050405020304" pitchFamily="18" charset="0"/>
              </a:rPr>
              <a:t>: Shown by the blue line with square markers, indicating the percentage of the central processing unit being utilized by the system.</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Memory Usage (%)</a:t>
            </a:r>
            <a:r>
              <a:rPr lang="en-US" dirty="0">
                <a:latin typeface="Times New Roman" panose="02020603050405020304" pitchFamily="18" charset="0"/>
                <a:cs typeface="Times New Roman" panose="02020603050405020304" pitchFamily="18" charset="0"/>
              </a:rPr>
              <a:t>: Shown by the green line with triangle markers, representing the percentage of the system's memory that is currently in use.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x-axis represents the </a:t>
            </a:r>
            <a:r>
              <a:rPr lang="en-US" b="1" dirty="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 at 5-minute intervals, and the y-axis represents the </a:t>
            </a:r>
            <a:r>
              <a:rPr lang="en-US" b="1" dirty="0">
                <a:latin typeface="Times New Roman" panose="02020603050405020304" pitchFamily="18" charset="0"/>
                <a:cs typeface="Times New Roman" panose="02020603050405020304" pitchFamily="18" charset="0"/>
              </a:rPr>
              <a:t>Metrics Value</a:t>
            </a:r>
            <a:r>
              <a:rPr lang="en-US" dirty="0">
                <a:latin typeface="Times New Roman" panose="02020603050405020304" pitchFamily="18" charset="0"/>
                <a:cs typeface="Times New Roman" panose="02020603050405020304" pitchFamily="18" charset="0"/>
              </a:rPr>
              <a:t>.</a:t>
            </a:r>
          </a:p>
          <a:p>
            <a:r>
              <a:rPr lang="en-US" dirty="0"/>
              <a:t/>
            </a:r>
            <a:br>
              <a:rPr lang="en-US" dirty="0"/>
            </a:br>
            <a:endParaRPr lang="en-US" dirty="0"/>
          </a:p>
          <a:p>
            <a:r>
              <a:rPr lang="en-US" dirty="0"/>
              <a:t/>
            </a:r>
            <a:br>
              <a:rPr lang="en-US" dirty="0"/>
            </a:br>
            <a:endParaRPr lang="en-US" dirty="0"/>
          </a:p>
        </p:txBody>
      </p:sp>
      <p:sp>
        <p:nvSpPr>
          <p:cNvPr id="2" name="Rectangle 1">
            <a:extLst>
              <a:ext uri="{FF2B5EF4-FFF2-40B4-BE49-F238E27FC236}">
                <a16:creationId xmlns:a16="http://schemas.microsoft.com/office/drawing/2014/main" xmlns="" id="{72B57933-DC87-8A0A-105E-FC93D9601774}"/>
              </a:ext>
            </a:extLst>
          </p:cNvPr>
          <p:cNvSpPr>
            <a:spLocks noChangeArrowheads="1"/>
          </p:cNvSpPr>
          <p:nvPr/>
        </p:nvSpPr>
        <p:spPr bwMode="auto">
          <a:xfrm>
            <a:off x="1016739" y="5496961"/>
            <a:ext cx="45268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FIG 7.4 -ANALYZING SYSTEM PERFORMANCE </a:t>
            </a:r>
            <a:r>
              <a:rPr kumimoji="0" lang="en-US" alt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TRENDS </a:t>
            </a:r>
            <a:endParaRPr kumimoji="0" lang="en-US" alt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1251079" y="0"/>
            <a:ext cx="940921" cy="931570"/>
          </a:xfrm>
          <a:prstGeom prst="rect">
            <a:avLst/>
          </a:prstGeom>
        </p:spPr>
      </p:pic>
    </p:spTree>
    <p:extLst>
      <p:ext uri="{BB962C8B-B14F-4D97-AF65-F5344CB8AC3E}">
        <p14:creationId xmlns:p14="http://schemas.microsoft.com/office/powerpoint/2010/main" val="3138398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showing a number of requests&#10;&#10;AI-generated content may be incorrect.">
            <a:extLst>
              <a:ext uri="{FF2B5EF4-FFF2-40B4-BE49-F238E27FC236}">
                <a16:creationId xmlns:a16="http://schemas.microsoft.com/office/drawing/2014/main" xmlns="" id="{86A0578B-1619-484F-26A9-9262033B9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50" y="1027906"/>
            <a:ext cx="6307979" cy="4351338"/>
          </a:xfrm>
        </p:spPr>
      </p:pic>
      <p:sp>
        <p:nvSpPr>
          <p:cNvPr id="6" name="TextBox 5">
            <a:extLst>
              <a:ext uri="{FF2B5EF4-FFF2-40B4-BE49-F238E27FC236}">
                <a16:creationId xmlns:a16="http://schemas.microsoft.com/office/drawing/2014/main" xmlns="" id="{C9FBB723-790C-4942-8951-379648D80E0C}"/>
              </a:ext>
            </a:extLst>
          </p:cNvPr>
          <p:cNvSpPr txBox="1"/>
          <p:nvPr/>
        </p:nvSpPr>
        <p:spPr>
          <a:xfrm>
            <a:off x="137850" y="5679440"/>
            <a:ext cx="6506789" cy="369332"/>
          </a:xfrm>
          <a:prstGeom prst="rect">
            <a:avLst/>
          </a:prstGeom>
          <a:noFill/>
        </p:spPr>
        <p:txBody>
          <a:bodyPr wrap="square" rtlCol="0">
            <a:spAutoFit/>
          </a:bodyPr>
          <a:lstStyle/>
          <a:p>
            <a:r>
              <a:rPr lang="en-US" b="1" dirty="0"/>
              <a:t>      </a:t>
            </a:r>
            <a:r>
              <a:rPr lang="en-US" b="1" u="sng" dirty="0" smtClean="0">
                <a:latin typeface="Times New Roman" panose="02020603050405020304" pitchFamily="18" charset="0"/>
                <a:cs typeface="Times New Roman" panose="02020603050405020304" pitchFamily="18" charset="0"/>
              </a:rPr>
              <a:t>FIG 7.5- RESPONSE </a:t>
            </a:r>
            <a:r>
              <a:rPr lang="en-US" b="1" u="sng" dirty="0">
                <a:latin typeface="Times New Roman" panose="02020603050405020304" pitchFamily="18" charset="0"/>
                <a:cs typeface="Times New Roman" panose="02020603050405020304" pitchFamily="18" charset="0"/>
              </a:rPr>
              <a:t>TIME  GRAPH </a:t>
            </a:r>
          </a:p>
        </p:txBody>
      </p:sp>
      <p:sp>
        <p:nvSpPr>
          <p:cNvPr id="3" name="Rectangle 1">
            <a:extLst>
              <a:ext uri="{FF2B5EF4-FFF2-40B4-BE49-F238E27FC236}">
                <a16:creationId xmlns:a16="http://schemas.microsoft.com/office/drawing/2014/main" xmlns="" id="{130D330B-2584-C194-2A5E-7DAD1424C42C}"/>
              </a:ext>
            </a:extLst>
          </p:cNvPr>
          <p:cNvSpPr>
            <a:spLocks noGrp="1" noChangeArrowheads="1"/>
          </p:cNvSpPr>
          <p:nvPr>
            <p:ph type="title"/>
          </p:nvPr>
        </p:nvSpPr>
        <p:spPr bwMode="auto">
          <a:xfrm>
            <a:off x="6644639" y="530751"/>
            <a:ext cx="529336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clearly shows a trend: as the number of requests increases, the response time also generally increases. However, the increase isn't perfectly linear. There are some fluctuations: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Initially, from 10 to 20 requests, the response time increases slightly from 50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55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Then, from 20 to 30 requests, the response time decreases slightly to around 53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Beyond 30 requests, the response time shows a more consistent upward trend: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40 requests, it's around 60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60 requests, it reaches 70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80 requests, it climbs to 80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a slight dip at 90 requests (around 78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before sharply increasing to 85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100 requests.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1548292" y="-36945"/>
            <a:ext cx="643708" cy="637310"/>
          </a:xfrm>
          <a:prstGeom prst="rect">
            <a:avLst/>
          </a:prstGeom>
        </p:spPr>
      </p:pic>
    </p:spTree>
    <p:extLst>
      <p:ext uri="{BB962C8B-B14F-4D97-AF65-F5344CB8AC3E}">
        <p14:creationId xmlns:p14="http://schemas.microsoft.com/office/powerpoint/2010/main" val="1194175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red and blue bars&#10;&#10;AI-generated content may be incorrect.">
            <a:extLst>
              <a:ext uri="{FF2B5EF4-FFF2-40B4-BE49-F238E27FC236}">
                <a16:creationId xmlns:a16="http://schemas.microsoft.com/office/drawing/2014/main" xmlns="" id="{6687FF83-F879-539F-985F-4DA238104A2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228" t="5198" r="8009" b="4950"/>
          <a:stretch/>
        </p:blipFill>
        <p:spPr>
          <a:xfrm>
            <a:off x="111760" y="264160"/>
            <a:ext cx="6959600" cy="3688080"/>
          </a:xfrm>
        </p:spPr>
      </p:pic>
      <p:graphicFrame>
        <p:nvGraphicFramePr>
          <p:cNvPr id="8" name="Table 7">
            <a:extLst>
              <a:ext uri="{FF2B5EF4-FFF2-40B4-BE49-F238E27FC236}">
                <a16:creationId xmlns:a16="http://schemas.microsoft.com/office/drawing/2014/main" xmlns="" id="{484DD208-4BA1-F077-9B27-5E9FC36927B5}"/>
              </a:ext>
            </a:extLst>
          </p:cNvPr>
          <p:cNvGraphicFramePr>
            <a:graphicFrameLocks noGrp="1"/>
          </p:cNvGraphicFramePr>
          <p:nvPr>
            <p:extLst>
              <p:ext uri="{D42A27DB-BD31-4B8C-83A1-F6EECF244321}">
                <p14:modId xmlns:p14="http://schemas.microsoft.com/office/powerpoint/2010/main" val="3521500387"/>
              </p:ext>
            </p:extLst>
          </p:nvPr>
        </p:nvGraphicFramePr>
        <p:xfrm>
          <a:off x="4886960" y="3876040"/>
          <a:ext cx="7030720" cy="2882054"/>
        </p:xfrm>
        <a:graphic>
          <a:graphicData uri="http://schemas.openxmlformats.org/drawingml/2006/table">
            <a:tbl>
              <a:tblPr firstRow="1" bandRow="1">
                <a:tableStyleId>{5C22544A-7EE6-4342-B048-85BDC9FD1C3A}</a:tableStyleId>
              </a:tblPr>
              <a:tblGrid>
                <a:gridCol w="1804551">
                  <a:extLst>
                    <a:ext uri="{9D8B030D-6E8A-4147-A177-3AD203B41FA5}">
                      <a16:colId xmlns:a16="http://schemas.microsoft.com/office/drawing/2014/main" xmlns="" val="3381487226"/>
                    </a:ext>
                  </a:extLst>
                </a:gridCol>
                <a:gridCol w="2038909">
                  <a:extLst>
                    <a:ext uri="{9D8B030D-6E8A-4147-A177-3AD203B41FA5}">
                      <a16:colId xmlns:a16="http://schemas.microsoft.com/office/drawing/2014/main" xmlns="" val="1463448499"/>
                    </a:ext>
                  </a:extLst>
                </a:gridCol>
                <a:gridCol w="3187260">
                  <a:extLst>
                    <a:ext uri="{9D8B030D-6E8A-4147-A177-3AD203B41FA5}">
                      <a16:colId xmlns:a16="http://schemas.microsoft.com/office/drawing/2014/main" xmlns="" val="1094089980"/>
                    </a:ext>
                  </a:extLst>
                </a:gridCol>
              </a:tblGrid>
              <a:tr h="370840">
                <a:tc>
                  <a:txBody>
                    <a:bodyPr/>
                    <a:lstStyle/>
                    <a:p>
                      <a:r>
                        <a:rPr lang="en-US" dirty="0">
                          <a:latin typeface="Times New Roman" panose="02020603050405020304" pitchFamily="18" charset="0"/>
                          <a:cs typeface="Times New Roman" panose="02020603050405020304" pitchFamily="18" charset="0"/>
                        </a:rPr>
                        <a:t>Server</a:t>
                      </a:r>
                    </a:p>
                  </a:txBody>
                  <a:tcPr anchor="ctr"/>
                </a:tc>
                <a:tc>
                  <a:txBody>
                    <a:bodyPr/>
                    <a:lstStyle/>
                    <a:p>
                      <a:r>
                        <a:rPr lang="en-US" dirty="0">
                          <a:latin typeface="Times New Roman" panose="02020603050405020304" pitchFamily="18" charset="0"/>
                          <a:cs typeface="Times New Roman" panose="02020603050405020304" pitchFamily="18" charset="0"/>
                        </a:rPr>
                        <a:t>Load (%) Before LSTM</a:t>
                      </a:r>
                    </a:p>
                  </a:txBody>
                  <a:tcPr anchor="ctr"/>
                </a:tc>
                <a:tc>
                  <a:txBody>
                    <a:bodyPr/>
                    <a:lstStyle/>
                    <a:p>
                      <a:r>
                        <a:rPr lang="en-US">
                          <a:latin typeface="Times New Roman" panose="02020603050405020304" pitchFamily="18" charset="0"/>
                          <a:cs typeface="Times New Roman" panose="02020603050405020304" pitchFamily="18" charset="0"/>
                        </a:rPr>
                        <a:t>Load (%) After LSTM</a:t>
                      </a:r>
                    </a:p>
                  </a:txBody>
                  <a:tcPr anchor="ctr"/>
                </a:tc>
                <a:extLst>
                  <a:ext uri="{0D108BD9-81ED-4DB2-BD59-A6C34878D82A}">
                    <a16:rowId xmlns:a16="http://schemas.microsoft.com/office/drawing/2014/main" xmlns="" val="469676377"/>
                  </a:ext>
                </a:extLst>
              </a:tr>
              <a:tr h="489374">
                <a:tc>
                  <a:txBody>
                    <a:bodyPr/>
                    <a:lstStyle/>
                    <a:p>
                      <a:r>
                        <a:rPr lang="en-US" dirty="0">
                          <a:latin typeface="Times New Roman" panose="02020603050405020304" pitchFamily="18" charset="0"/>
                          <a:cs typeface="Times New Roman" panose="02020603050405020304" pitchFamily="18" charset="0"/>
                        </a:rPr>
                        <a:t>LINDE</a:t>
                      </a:r>
                    </a:p>
                  </a:txBody>
                  <a:tcPr anchor="ctr"/>
                </a:tc>
                <a:tc>
                  <a:txBody>
                    <a:bodyPr/>
                    <a:lstStyle/>
                    <a:p>
                      <a:r>
                        <a:rPr lang="en-US" dirty="0">
                          <a:latin typeface="Times New Roman" panose="02020603050405020304" pitchFamily="18" charset="0"/>
                          <a:cs typeface="Times New Roman" panose="02020603050405020304" pitchFamily="18" charset="0"/>
                        </a:rPr>
                        <a:t>80</a:t>
                      </a:r>
                    </a:p>
                  </a:txBody>
                  <a:tcPr anchor="ctr"/>
                </a:tc>
                <a:tc>
                  <a:txBody>
                    <a:bodyPr/>
                    <a:lstStyle/>
                    <a:p>
                      <a:r>
                        <a:rPr lang="en-US" dirty="0">
                          <a:latin typeface="Times New Roman" panose="02020603050405020304" pitchFamily="18" charset="0"/>
                          <a:cs typeface="Times New Roman" panose="02020603050405020304" pitchFamily="18" charset="0"/>
                        </a:rPr>
                        <a:t>60</a:t>
                      </a:r>
                    </a:p>
                  </a:txBody>
                  <a:tcPr anchor="ctr"/>
                </a:tc>
                <a:extLst>
                  <a:ext uri="{0D108BD9-81ED-4DB2-BD59-A6C34878D82A}">
                    <a16:rowId xmlns:a16="http://schemas.microsoft.com/office/drawing/2014/main" xmlns="" val="4201231056"/>
                  </a:ext>
                </a:extLst>
              </a:tr>
              <a:tr h="370840">
                <a:tc>
                  <a:txBody>
                    <a:bodyPr/>
                    <a:lstStyle/>
                    <a:p>
                      <a:r>
                        <a:rPr lang="en-US" dirty="0">
                          <a:latin typeface="Times New Roman" panose="02020603050405020304" pitchFamily="18" charset="0"/>
                          <a:cs typeface="Times New Roman" panose="02020603050405020304" pitchFamily="18" charset="0"/>
                        </a:rPr>
                        <a:t>HONEYWELL</a:t>
                      </a:r>
                    </a:p>
                  </a:txBody>
                  <a:tcPr anchor="ctr"/>
                </a:tc>
                <a:tc>
                  <a:txBody>
                    <a:bodyPr/>
                    <a:lstStyle/>
                    <a:p>
                      <a:r>
                        <a:rPr lang="en-US" dirty="0">
                          <a:latin typeface="Times New Roman" panose="02020603050405020304" pitchFamily="18" charset="0"/>
                          <a:cs typeface="Times New Roman" panose="02020603050405020304" pitchFamily="18" charset="0"/>
                        </a:rPr>
                        <a:t>90</a:t>
                      </a:r>
                    </a:p>
                  </a:txBody>
                  <a:tcPr anchor="ctr"/>
                </a:tc>
                <a:tc>
                  <a:txBody>
                    <a:bodyPr/>
                    <a:lstStyle/>
                    <a:p>
                      <a:r>
                        <a:rPr lang="en-US" dirty="0">
                          <a:latin typeface="Times New Roman" panose="02020603050405020304" pitchFamily="18" charset="0"/>
                          <a:cs typeface="Times New Roman" panose="02020603050405020304" pitchFamily="18" charset="0"/>
                        </a:rPr>
                        <a:t>62</a:t>
                      </a:r>
                    </a:p>
                  </a:txBody>
                  <a:tcPr anchor="ctr"/>
                </a:tc>
                <a:extLst>
                  <a:ext uri="{0D108BD9-81ED-4DB2-BD59-A6C34878D82A}">
                    <a16:rowId xmlns:a16="http://schemas.microsoft.com/office/drawing/2014/main" xmlns="" val="2551437374"/>
                  </a:ext>
                </a:extLst>
              </a:tr>
              <a:tr h="370840">
                <a:tc>
                  <a:txBody>
                    <a:bodyPr/>
                    <a:lstStyle/>
                    <a:p>
                      <a:r>
                        <a:rPr lang="en-US" dirty="0">
                          <a:latin typeface="Times New Roman" panose="02020603050405020304" pitchFamily="18" charset="0"/>
                          <a:cs typeface="Times New Roman" panose="02020603050405020304" pitchFamily="18" charset="0"/>
                        </a:rPr>
                        <a:t>SIEMENS</a:t>
                      </a:r>
                    </a:p>
                  </a:txBody>
                  <a:tcPr anchor="ctr"/>
                </a:tc>
                <a:tc>
                  <a:txBody>
                    <a:bodyPr/>
                    <a:lstStyle/>
                    <a:p>
                      <a:r>
                        <a:rPr lang="en-US" dirty="0">
                          <a:latin typeface="Times New Roman" panose="02020603050405020304" pitchFamily="18" charset="0"/>
                          <a:cs typeface="Times New Roman" panose="02020603050405020304" pitchFamily="18" charset="0"/>
                        </a:rPr>
                        <a:t>70</a:t>
                      </a:r>
                    </a:p>
                  </a:txBody>
                  <a:tcPr anchor="ctr"/>
                </a:tc>
                <a:tc>
                  <a:txBody>
                    <a:bodyPr/>
                    <a:lstStyle/>
                    <a:p>
                      <a:r>
                        <a:rPr lang="en-US">
                          <a:latin typeface="Times New Roman" panose="02020603050405020304" pitchFamily="18" charset="0"/>
                          <a:cs typeface="Times New Roman" panose="02020603050405020304" pitchFamily="18" charset="0"/>
                        </a:rPr>
                        <a:t>61</a:t>
                      </a:r>
                    </a:p>
                  </a:txBody>
                  <a:tcPr anchor="ctr"/>
                </a:tc>
                <a:extLst>
                  <a:ext uri="{0D108BD9-81ED-4DB2-BD59-A6C34878D82A}">
                    <a16:rowId xmlns:a16="http://schemas.microsoft.com/office/drawing/2014/main" xmlns="" val="470327258"/>
                  </a:ext>
                </a:extLst>
              </a:tr>
              <a:tr h="370840">
                <a:tc>
                  <a:txBody>
                    <a:bodyPr/>
                    <a:lstStyle/>
                    <a:p>
                      <a:r>
                        <a:rPr lang="en-US" dirty="0">
                          <a:latin typeface="Times New Roman" panose="02020603050405020304" pitchFamily="18" charset="0"/>
                          <a:cs typeface="Times New Roman" panose="02020603050405020304" pitchFamily="18" charset="0"/>
                        </a:rPr>
                        <a:t>ROCKWELL AUTOMATION</a:t>
                      </a:r>
                    </a:p>
                  </a:txBody>
                  <a:tcPr anchor="ctr"/>
                </a:tc>
                <a:tc>
                  <a:txBody>
                    <a:bodyPr/>
                    <a:lstStyle/>
                    <a:p>
                      <a:r>
                        <a:rPr lang="en-US" dirty="0">
                          <a:latin typeface="Times New Roman" panose="02020603050405020304" pitchFamily="18" charset="0"/>
                          <a:cs typeface="Times New Roman" panose="02020603050405020304" pitchFamily="18" charset="0"/>
                        </a:rPr>
                        <a:t>95</a:t>
                      </a:r>
                    </a:p>
                  </a:txBody>
                  <a:tcPr anchor="ctr"/>
                </a:tc>
                <a:tc>
                  <a:txBody>
                    <a:bodyPr/>
                    <a:lstStyle/>
                    <a:p>
                      <a:r>
                        <a:rPr lang="en-US" dirty="0">
                          <a:latin typeface="Times New Roman" panose="02020603050405020304" pitchFamily="18" charset="0"/>
                          <a:cs typeface="Times New Roman" panose="02020603050405020304" pitchFamily="18" charset="0"/>
                        </a:rPr>
                        <a:t>60</a:t>
                      </a:r>
                    </a:p>
                  </a:txBody>
                  <a:tcPr anchor="ctr"/>
                </a:tc>
                <a:extLst>
                  <a:ext uri="{0D108BD9-81ED-4DB2-BD59-A6C34878D82A}">
                    <a16:rowId xmlns:a16="http://schemas.microsoft.com/office/drawing/2014/main" xmlns="" val="1945645359"/>
                  </a:ext>
                </a:extLst>
              </a:tr>
              <a:tr h="370840">
                <a:tc>
                  <a:txBody>
                    <a:bodyPr/>
                    <a:lstStyle/>
                    <a:p>
                      <a:r>
                        <a:rPr lang="en-US" dirty="0">
                          <a:latin typeface="Times New Roman" panose="02020603050405020304" pitchFamily="18" charset="0"/>
                          <a:cs typeface="Times New Roman" panose="02020603050405020304" pitchFamily="18" charset="0"/>
                        </a:rPr>
                        <a:t>MICROSOFT</a:t>
                      </a:r>
                    </a:p>
                  </a:txBody>
                  <a:tcPr anchor="ctr"/>
                </a:tc>
                <a:tc>
                  <a:txBody>
                    <a:bodyPr/>
                    <a:lstStyle/>
                    <a:p>
                      <a:r>
                        <a:rPr lang="en-US">
                          <a:latin typeface="Times New Roman" panose="02020603050405020304" pitchFamily="18" charset="0"/>
                          <a:cs typeface="Times New Roman" panose="02020603050405020304" pitchFamily="18" charset="0"/>
                        </a:rPr>
                        <a:t>65</a:t>
                      </a:r>
                    </a:p>
                  </a:txBody>
                  <a:tcPr anchor="ctr"/>
                </a:tc>
                <a:tc>
                  <a:txBody>
                    <a:bodyPr/>
                    <a:lstStyle/>
                    <a:p>
                      <a:r>
                        <a:rPr lang="en-US" dirty="0">
                          <a:latin typeface="Times New Roman" panose="02020603050405020304" pitchFamily="18" charset="0"/>
                          <a:cs typeface="Times New Roman" panose="02020603050405020304" pitchFamily="18" charset="0"/>
                        </a:rPr>
                        <a:t>58</a:t>
                      </a:r>
                    </a:p>
                  </a:txBody>
                  <a:tcPr anchor="ctr"/>
                </a:tc>
                <a:extLst>
                  <a:ext uri="{0D108BD9-81ED-4DB2-BD59-A6C34878D82A}">
                    <a16:rowId xmlns:a16="http://schemas.microsoft.com/office/drawing/2014/main" xmlns="" val="4185657195"/>
                  </a:ext>
                </a:extLst>
              </a:tr>
            </a:tbl>
          </a:graphicData>
        </a:graphic>
      </p:graphicFrame>
      <p:sp>
        <p:nvSpPr>
          <p:cNvPr id="9" name="TextBox 8">
            <a:extLst>
              <a:ext uri="{FF2B5EF4-FFF2-40B4-BE49-F238E27FC236}">
                <a16:creationId xmlns:a16="http://schemas.microsoft.com/office/drawing/2014/main" xmlns="" id="{45218C64-72DE-2A93-E5AE-5180EB52AA86}"/>
              </a:ext>
            </a:extLst>
          </p:cNvPr>
          <p:cNvSpPr txBox="1"/>
          <p:nvPr/>
        </p:nvSpPr>
        <p:spPr>
          <a:xfrm>
            <a:off x="7244080" y="566678"/>
            <a:ext cx="4592320" cy="3139321"/>
          </a:xfrm>
          <a:prstGeom prst="rect">
            <a:avLst/>
          </a:prstGeom>
          <a:noFill/>
        </p:spPr>
        <p:txBody>
          <a:bodyPr wrap="square" rtlCol="0">
            <a:spAutoFit/>
          </a:bodyPr>
          <a:lstStyle/>
          <a:p>
            <a:pPr algn="l">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B</a:t>
            </a:r>
            <a:r>
              <a:rPr lang="en-US" b="1" i="0" dirty="0">
                <a:solidFill>
                  <a:srgbClr val="222222"/>
                </a:solidFill>
                <a:effectLst/>
                <a:latin typeface="Times New Roman" panose="02020603050405020304" pitchFamily="18" charset="0"/>
                <a:cs typeface="Times New Roman" panose="02020603050405020304" pitchFamily="18" charset="0"/>
              </a:rPr>
              <a:t>EFORE LSTM (</a:t>
            </a:r>
            <a:r>
              <a:rPr lang="en-US" b="1" dirty="0">
                <a:solidFill>
                  <a:srgbClr val="222222"/>
                </a:solidFill>
                <a:latin typeface="Times New Roman" panose="02020603050405020304" pitchFamily="18" charset="0"/>
                <a:cs typeface="Times New Roman" panose="02020603050405020304" pitchFamily="18" charset="0"/>
              </a:rPr>
              <a:t>RED</a:t>
            </a:r>
            <a:r>
              <a:rPr lang="en-US" b="1" i="0" dirty="0">
                <a:solidFill>
                  <a:srgbClr val="222222"/>
                </a:solidFill>
                <a:effectLst/>
                <a:latin typeface="Times New Roman" panose="02020603050405020304" pitchFamily="18" charset="0"/>
                <a:cs typeface="Times New Roman" panose="02020603050405020304" pitchFamily="18" charset="0"/>
              </a:rPr>
              <a:t>BARS):</a:t>
            </a:r>
            <a:r>
              <a:rPr lang="en-US" b="0" i="0" dirty="0">
                <a:solidFill>
                  <a:srgbClr val="222222"/>
                </a:solidFill>
                <a:effectLst/>
                <a:latin typeface="Times New Roman" panose="02020603050405020304" pitchFamily="18" charset="0"/>
                <a:cs typeface="Times New Roman" panose="02020603050405020304" pitchFamily="18" charset="0"/>
              </a:rPr>
              <a:t> Shows an uneven load distribution, where some servers are heavily loaded while others are underutilized.</a:t>
            </a:r>
          </a:p>
          <a:p>
            <a:pPr algn="l">
              <a:buFont typeface="Arial" panose="020B0604020202020204" pitchFamily="34" charset="0"/>
              <a:buChar char="•"/>
            </a:pPr>
            <a:endParaRPr lang="en-US" b="1" i="0" dirty="0">
              <a:solidFill>
                <a:srgbClr val="222222"/>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222222"/>
                </a:solidFill>
                <a:effectLst/>
                <a:latin typeface="Times New Roman" panose="02020603050405020304" pitchFamily="18" charset="0"/>
                <a:cs typeface="Times New Roman" panose="02020603050405020304" pitchFamily="18" charset="0"/>
              </a:rPr>
              <a:t>AFTER LSTM (</a:t>
            </a:r>
            <a:r>
              <a:rPr lang="en-US" b="1" dirty="0">
                <a:solidFill>
                  <a:srgbClr val="222222"/>
                </a:solidFill>
                <a:latin typeface="Times New Roman" panose="02020603050405020304" pitchFamily="18" charset="0"/>
                <a:cs typeface="Times New Roman" panose="02020603050405020304" pitchFamily="18" charset="0"/>
              </a:rPr>
              <a:t>BLUE</a:t>
            </a:r>
            <a:r>
              <a:rPr lang="en-US" b="1" i="0" dirty="0">
                <a:solidFill>
                  <a:srgbClr val="222222"/>
                </a:solidFill>
                <a:effectLst/>
                <a:latin typeface="Times New Roman" panose="02020603050405020304" pitchFamily="18" charset="0"/>
                <a:cs typeface="Times New Roman" panose="02020603050405020304" pitchFamily="18" charset="0"/>
              </a:rPr>
              <a:t>BARS):</a:t>
            </a:r>
            <a:r>
              <a:rPr lang="en-US" b="0" i="0" dirty="0">
                <a:solidFill>
                  <a:srgbClr val="222222"/>
                </a:solidFill>
                <a:effectLst/>
                <a:latin typeface="Times New Roman" panose="02020603050405020304" pitchFamily="18" charset="0"/>
                <a:cs typeface="Times New Roman" panose="02020603050405020304" pitchFamily="18" charset="0"/>
              </a:rPr>
              <a:t> Shows a more balanced load distribution, where the load is evenly distributed across all servers.</a:t>
            </a:r>
          </a:p>
          <a:p>
            <a:pPr algn="l"/>
            <a:r>
              <a:rPr lang="en-US" b="0" i="0" dirty="0">
                <a:solidFill>
                  <a:srgbClr val="222222"/>
                </a:solidFill>
                <a:effectLst/>
                <a:latin typeface="Times New Roman" panose="02020603050405020304" pitchFamily="18" charset="0"/>
                <a:cs typeface="Times New Roman" panose="02020603050405020304" pitchFamily="18" charset="0"/>
              </a:rPr>
              <a:t>This graph highlights the effectiveness of the LSTM system in improving load balancing efficiency.</a:t>
            </a:r>
          </a:p>
        </p:txBody>
      </p:sp>
      <p:sp>
        <p:nvSpPr>
          <p:cNvPr id="11" name="TextBox 10">
            <a:extLst>
              <a:ext uri="{FF2B5EF4-FFF2-40B4-BE49-F238E27FC236}">
                <a16:creationId xmlns:a16="http://schemas.microsoft.com/office/drawing/2014/main" xmlns="" id="{41163B73-43E4-FE2A-A2A2-7F8BC91077F2}"/>
              </a:ext>
            </a:extLst>
          </p:cNvPr>
          <p:cNvSpPr txBox="1"/>
          <p:nvPr/>
        </p:nvSpPr>
        <p:spPr>
          <a:xfrm>
            <a:off x="244302" y="4432532"/>
            <a:ext cx="4602480" cy="646331"/>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FIG 7.5.1 IMPACT </a:t>
            </a:r>
            <a:r>
              <a:rPr lang="en-US" b="1" u="sng" dirty="0">
                <a:latin typeface="Times New Roman" panose="02020603050405020304" pitchFamily="18" charset="0"/>
                <a:cs typeface="Times New Roman" panose="02020603050405020304" pitchFamily="18" charset="0"/>
              </a:rPr>
              <a:t>OF LSTM-BASED LOAD BALANCING ON SERVER LOAD</a:t>
            </a:r>
          </a:p>
        </p:txBody>
      </p:sp>
      <p:pic>
        <p:nvPicPr>
          <p:cNvPr id="6" name="Picture 5">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1505935" y="-36945"/>
            <a:ext cx="660929" cy="654360"/>
          </a:xfrm>
          <a:prstGeom prst="rect">
            <a:avLst/>
          </a:prstGeom>
        </p:spPr>
      </p:pic>
    </p:spTree>
    <p:extLst>
      <p:ext uri="{BB962C8B-B14F-4D97-AF65-F5344CB8AC3E}">
        <p14:creationId xmlns:p14="http://schemas.microsoft.com/office/powerpoint/2010/main" val="356451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974108-6989-8F8C-C9A2-1D301680F004}"/>
              </a:ext>
            </a:extLst>
          </p:cNvPr>
          <p:cNvSpPr>
            <a:spLocks noGrp="1"/>
          </p:cNvSpPr>
          <p:nvPr>
            <p:ph type="title"/>
          </p:nvPr>
        </p:nvSpPr>
        <p:spPr/>
        <p:txBody>
          <a:bodyPr>
            <a:normAutofit/>
          </a:bodyPr>
          <a:lstStyle/>
          <a:p>
            <a:r>
              <a:t>ABSTRACT:</a:t>
            </a:r>
          </a:p>
          <a:p>
            <a:r>
              <a:t>This project presents a novel dynamic load balancing mechanism, referred to as SCOM, designed to enhance the scalability and efficiency of distributed computing environments. SCOM utilizes the Long Short-Term Memory (LSTM) neural network model to accurately predict future workload demands by analyzing historical system performance data. By leveraging the predictive strengths of LSTM, the mechanism is capable of identifying complex temporal dependencies and patterns in workload fluctuations that traditional methods often overlook. The proposed approach enables SCOM to proactively initiate scaling actions—such as resource allocation or deallocation—based on anticipated changes in demand. This proactive strategy minimizes the risks of both resource overload and underutilization, ensuring that computational resources are optimally distributed across the system. As a result, SCOM contributes to improved Quality of Service (QoS) by reducing latency, preventing bottlenecks, and maintaining system stability even under varying workloads. To evaluate the effectiveness of the SCOM mechanism, extensive simulations and real-world experiments were conducted. The results demonstrate that SCOM, with its LSTM-based predictive scaling, significantly outperforms conventional reactive and rule-based load balancing approaches. Key performance metrics, including load balancing efficiency, resource utilization, and overall system throughput, show marked improvements, highlighting the potential of machine learning-driven strategies in modern distributed systems.</a:t>
            </a:r>
          </a:p>
        </p:txBody>
      </p:sp>
      <p:sp>
        <p:nvSpPr>
          <p:cNvPr id="3" name="Content Placeholder 2">
            <a:extLst>
              <a:ext uri="{FF2B5EF4-FFF2-40B4-BE49-F238E27FC236}">
                <a16:creationId xmlns:a16="http://schemas.microsoft.com/office/drawing/2014/main" xmlns="" id="{E7449004-3D6F-40E4-E2A6-B45843FCB7CE}"/>
              </a:ext>
            </a:extLst>
          </p:cNvPr>
          <p:cNvSpPr>
            <a:spLocks noGrp="1"/>
          </p:cNvSpPr>
          <p:nvPr>
            <p:ph idx="1"/>
          </p:nvPr>
        </p:nvSpPr>
        <p:spPr>
          <a:xfrm>
            <a:off x="386499" y="1577867"/>
            <a:ext cx="11388614" cy="4913312"/>
          </a:xfrm>
        </p:spPr>
        <p:txBody>
          <a:bodyPr>
            <a:normAutofit lnSpcReduction="10000"/>
          </a:bodyPr>
          <a:lstStyle/>
          <a:p>
            <a:r>
              <a:t>RESULTS AND ANALYSIS:</a:t>
            </a:r>
          </a:p>
          <a:p>
            <a:r>
              <a:t>RESULTS  AND ANALYSIS</a:t>
            </a:r>
          </a:p>
          <a:p>
            <a:r>
              <a:t>FIG -7. 1 LSTM LATENCY PREDICTION PERFORMANCE ANALYSIS</a:t>
            </a:r>
          </a:p>
          <a:p>
            <a:r>
              <a:t>This graph shows a comparison between actual network latency measurements (blue solid line) and LSTM model predictions (red dashed line) over approximately 100 time steps during a training phase.</a:t>
            </a:r>
          </a:p>
          <a:p>
            <a:r>
              <a:t>Key Observations:</a:t>
            </a:r>
          </a:p>
          <a:p>
            <a:r>
              <a:t>Original Latency (Blue Line):</a:t>
            </a:r>
          </a:p>
          <a:p>
            <a:r>
              <a:t>Shows highly volatile, spiky behavior with extreme fluctuations</a:t>
            </a:r>
          </a:p>
          <a:p>
            <a:r>
              <a:t>Values range dramatically from around -8 to +9 units</a:t>
            </a:r>
          </a:p>
          <a:p>
            <a:r>
              <a:t>Contains frequent sharp peaks and deep valleys</a:t>
            </a:r>
          </a:p>
          <a:p>
            <a:r>
              <a:t>Exhibits very irregular, unpredictable patterns</a:t>
            </a:r>
          </a:p>
          <a:p>
            <a:r>
              <a:t>LSTM Predictions (Red Dashed Line):</a:t>
            </a:r>
          </a:p>
          <a:p>
            <a:r>
              <a:t>Much smoother and more stable than the original data</a:t>
            </a:r>
          </a:p>
          <a:p>
            <a:r>
              <a:t>Stays within a narrower range (roughly -3 to +3)</a:t>
            </a:r>
          </a:p>
          <a:p>
            <a:r>
              <a:t>Follows general trends but with significantly dampened volatility</a:t>
            </a:r>
          </a:p>
          <a:p>
            <a:r>
              <a:t>Shows the model is learning some underlying patterns but struggling with extreme variations Model Performance Analysis: The LSTM appears to be having difficulty capturing the full volatility of the latency data. This is common in time series prediction when dealing with highly erratic data because:</a:t>
            </a:r>
          </a:p>
          <a:p>
            <a:r>
              <a:t>Smoothing Effect: LSTMs tend to produce smoother predictions than highly volatile input data</a:t>
            </a:r>
          </a:p>
          <a:p>
            <a:r>
              <a:t>Training Challenge: The extreme spikes may be treated as noise rather than signal</a:t>
            </a:r>
          </a:p>
          <a:p>
            <a:r>
              <a:t>Underfitting: The model may need more complexity or different architecture to capture such irregular patterns</a:t>
            </a:r>
          </a:p>
          <a:p>
            <a:r>
              <a:t>This suggests the network latency has very unpredictable characteristics that are challenging for standard LSTM models to accurately forecast, which is typical for real-world network performance data influenced by various external factors.</a:t>
            </a:r>
          </a:p>
          <a:p>
            <a:r>
              <a:t>FIG 7.2 -ACTUAL VS PREDICTED LATENCY</a:t>
            </a:r>
          </a:p>
          <a:p>
            <a:r>
              <a:t>Think of this like predicting the weather, but for internet speed:</a:t>
            </a:r>
          </a:p>
          <a:p>
            <a:r>
              <a:t>The Blue Line (Actual Latency): This is what really happened - like checking the actual temperature every hour. It's very jumpy and unpredictable, going up and down wildly. This represents how fast or slow your internet connection was at different times.</a:t>
            </a:r>
          </a:p>
          <a:p>
            <a:r>
              <a:t>The Orange Line (Predicted Latency): This is what the computer's "brain" (AI model) thought would happen - like a weather forecast. Notice how it's much smoother and doesn't have those crazy spikes.</a:t>
            </a:r>
          </a:p>
          <a:p>
            <a:r>
              <a:t>What's happening?</a:t>
            </a:r>
          </a:p>
          <a:p>
            <a:r>
              <a:t>The computer is trying to learn patterns from past internet speeds to predict future ones</a:t>
            </a:r>
          </a:p>
          <a:p>
            <a:r>
              <a:t>But internet speed is really hard to predict! It jumps around a lot due to network traffic, server issues, etc.</a:t>
            </a:r>
          </a:p>
          <a:p>
            <a:r>
              <a:t>The AI does okay at following the general trend (when it goes up or down overall)</a:t>
            </a:r>
          </a:p>
          <a:p>
            <a:r>
              <a:t>But it completely misses those sudden spikes - like missing that it might suddenly storm when you predicted sunny weather</a:t>
            </a:r>
          </a:p>
          <a:p>
            <a:r>
              <a:t>The bottom line: The AI is learning, but internet latency is just too wild and unpredictable for it to get exactly right. It's like trying to predict exactly when someone will sneeze - you might notice they're getting a cold, but the exact timing is nearly impossible to nail down. This is totally normal when dealing with network data - it's one of the trickiest things to predict accurately.</a:t>
            </a:r>
          </a:p>
          <a:p>
            <a:r>
              <a:t>FIG 7.3 -IMPACT OF LSTM-BASED LOAD BALANCING ON SERVER LOAD</a:t>
            </a:r>
          </a:p>
          <a:p>
            <a:r>
              <a:t>This chart demonstrates the effectiveness of LSTM-based load balancing implementation across five major technology organizations, comparing server load distribution before and after the predictive system deployment.</a:t>
            </a:r>
          </a:p>
          <a:p>
            <a:r>
              <a:t>7.3.1 Pre-Implementation Load Analysis</a:t>
            </a:r>
          </a:p>
          <a:p>
            <a:r>
              <a:t>Before LSTM implementation, the organizations exhibited significant load imbalances and suboptimal resource utilization. Rockwell Automation experienced the highest server load at 93%, indicating potential performance bottlenecks and resource strain. Honeywell followed closely at 89% utilization, while Linde operated at 80% capacity. These elevated load levels suggest systems operating near or beyond optimal efficiency thresholds. Siemens maintained a more moderate 70% load, and Microsoft demonstrated the most balanced pre-implementation performance at 65% utilization, indicating existing load management capabilities within their infrastructure.</a:t>
            </a:r>
          </a:p>
          <a:p>
            <a:r>
              <a:t>7.3.2 Post-Implementation Performance Improvements</a:t>
            </a:r>
          </a:p>
          <a:p>
            <a:r>
              <a:t>Following LSTM-based load balancing deployment, all organizations achieved remarkable load optimization and standardization. The system successfully normalized load distribution across all five organizations to approximately 59-62% utilization, representing a significant convergence toward optimal operating parameters. Rockwell Automation realized the most substantial improvement, with load reduction from 93% to 59%, representing a 37% decrease in server strain. Honeywell achieved similar benefits with load dropping from 89% to 62%, a 30% improvement. These dramatic reductions indicate the LSTM system's ability to predict and redistribute load before bottlenecks occur.</a:t>
            </a:r>
          </a:p>
          <a:p>
            <a:r>
              <a:t>7.3.3 System Optimization Results</a:t>
            </a:r>
          </a:p>
          <a:p>
            <a:r>
              <a:t>The LSTM implementation demonstrates consistent performance gains across diverse organizational infrastructures. Linde's load decreased from 80% to 60%, while Siemens improved from 70% to 61%. Even Microsoft, which showed relatively balanced pre-implementation performance, benefited from optimization, reducing from 65% to 58% utilization.</a:t>
            </a:r>
          </a:p>
          <a:p>
            <a:r>
              <a:t>7.6.4 Operational Impact Assessment</a:t>
            </a:r>
          </a:p>
          <a:p>
            <a:r>
              <a:t>The standardized post-implementation load levels around 60% represent optimal operating efficiency, providing adequate performance headroom while maximizing resource utilization. This consistent target across all organizations suggests the LSTM system applies sophisticated algorithms that account for different infrastructure configurations and workload patterns. The uniform load distribution indicates successful elimination of server hotspots and improved overall system reliability. Organizations can now expect more predictable performance, reduced risk of system failures, and enhanced capacity for handling unexpected load spikes through the maintained performance buffer.</a:t>
            </a:r>
          </a:p>
          <a:p>
            <a:r>
              <a:t>7.6.5 FINAL CALCULATION -</a:t>
            </a:r>
          </a:p>
          <a:p>
            <a:r>
              <a:t>The average percentage reduction:</a:t>
            </a:r>
          </a:p>
          <a:p/>
          <a:p>
            <a:r>
              <a:t>Average Percentage Reduction = (25%+31.11%+12.86%+36.84%+10.77%)/5 Average Percentage </a:t>
            </a:r>
          </a:p>
          <a:p/>
          <a:p>
            <a:r>
              <a:t>Reduction = 116.58%/5 Average Percentage Reduction =23.32%.</a:t>
            </a:r>
          </a:p>
        </p:txBody>
      </p:sp>
      <p:pic>
        <p:nvPicPr>
          <p:cNvPr id="4" name="Picture 3">
            <a:extLst>
              <a:ext uri="{FF2B5EF4-FFF2-40B4-BE49-F238E27FC236}">
                <a16:creationId xmlns:a16="http://schemas.microsoft.com/office/drawing/2014/main" xmlns="" id="{DF15A69B-A544-0172-4702-3910C49FC138}"/>
              </a:ext>
            </a:extLst>
          </p:cNvPr>
          <p:cNvPicPr>
            <a:picLocks noChangeAspect="1"/>
          </p:cNvPicPr>
          <p:nvPr/>
        </p:nvPicPr>
        <p:blipFill>
          <a:blip r:embed="rId2"/>
          <a:stretch>
            <a:fillRect/>
          </a:stretch>
        </p:blipFill>
        <p:spPr>
          <a:xfrm>
            <a:off x="10562371" y="112259"/>
            <a:ext cx="1212742" cy="1212742"/>
          </a:xfrm>
          <a:prstGeom prst="rect">
            <a:avLst/>
          </a:prstGeom>
        </p:spPr>
      </p:pic>
    </p:spTree>
    <p:extLst>
      <p:ext uri="{BB962C8B-B14F-4D97-AF65-F5344CB8AC3E}">
        <p14:creationId xmlns:p14="http://schemas.microsoft.com/office/powerpoint/2010/main" val="352554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91BC9-3E4E-CC94-9598-59C887C30E38}"/>
              </a:ext>
            </a:extLst>
          </p:cNvPr>
          <p:cNvSpPr>
            <a:spLocks noGrp="1"/>
          </p:cNvSpPr>
          <p:nvPr>
            <p:ph type="title"/>
          </p:nvPr>
        </p:nvSpPr>
        <p:spPr>
          <a:xfrm>
            <a:off x="838200" y="4902301"/>
            <a:ext cx="10408920" cy="1642800"/>
          </a:xfrm>
        </p:spPr>
        <p:txBody>
          <a:bodyPr>
            <a:normAutofit fontScale="90000"/>
          </a:bodyPr>
          <a:lstStyle/>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average percentage reduction: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Average Percentage Reduction = (25%+31.11%+12.86%+36.84%+10.77%)/5 Average Percentage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Reduction = 116.58%/5 Average Percentage Reduction =</a:t>
            </a:r>
            <a:r>
              <a:rPr lang="en-US" sz="2000" b="1" dirty="0">
                <a:latin typeface="Times New Roman" panose="02020603050405020304" pitchFamily="18" charset="0"/>
                <a:cs typeface="Times New Roman" panose="02020603050405020304" pitchFamily="18" charset="0"/>
              </a:rPr>
              <a:t>23.32%.</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CD9AA387-12B5-A080-E315-4EB2ABEC748A}"/>
              </a:ext>
            </a:extLst>
          </p:cNvPr>
          <p:cNvGraphicFramePr>
            <a:graphicFrameLocks noGrp="1"/>
          </p:cNvGraphicFramePr>
          <p:nvPr>
            <p:ph idx="1"/>
            <p:extLst>
              <p:ext uri="{D42A27DB-BD31-4B8C-83A1-F6EECF244321}">
                <p14:modId xmlns:p14="http://schemas.microsoft.com/office/powerpoint/2010/main" val="3638124792"/>
              </p:ext>
            </p:extLst>
          </p:nvPr>
        </p:nvGraphicFramePr>
        <p:xfrm>
          <a:off x="838200" y="2218214"/>
          <a:ext cx="10515600" cy="2194560"/>
        </p:xfrm>
        <a:graphic>
          <a:graphicData uri="http://schemas.openxmlformats.org/drawingml/2006/table">
            <a:tbl>
              <a:tblPr/>
              <a:tblGrid>
                <a:gridCol w="2103120">
                  <a:extLst>
                    <a:ext uri="{9D8B030D-6E8A-4147-A177-3AD203B41FA5}">
                      <a16:colId xmlns:a16="http://schemas.microsoft.com/office/drawing/2014/main" xmlns="" val="4000090861"/>
                    </a:ext>
                  </a:extLst>
                </a:gridCol>
                <a:gridCol w="2103120">
                  <a:extLst>
                    <a:ext uri="{9D8B030D-6E8A-4147-A177-3AD203B41FA5}">
                      <a16:colId xmlns:a16="http://schemas.microsoft.com/office/drawing/2014/main" xmlns="" val="3739027906"/>
                    </a:ext>
                  </a:extLst>
                </a:gridCol>
                <a:gridCol w="2103120">
                  <a:extLst>
                    <a:ext uri="{9D8B030D-6E8A-4147-A177-3AD203B41FA5}">
                      <a16:colId xmlns:a16="http://schemas.microsoft.com/office/drawing/2014/main" xmlns="" val="2597698306"/>
                    </a:ext>
                  </a:extLst>
                </a:gridCol>
                <a:gridCol w="2103120">
                  <a:extLst>
                    <a:ext uri="{9D8B030D-6E8A-4147-A177-3AD203B41FA5}">
                      <a16:colId xmlns:a16="http://schemas.microsoft.com/office/drawing/2014/main" xmlns="" val="4053557524"/>
                    </a:ext>
                  </a:extLst>
                </a:gridCol>
                <a:gridCol w="2103120">
                  <a:extLst>
                    <a:ext uri="{9D8B030D-6E8A-4147-A177-3AD203B41FA5}">
                      <a16:colId xmlns:a16="http://schemas.microsoft.com/office/drawing/2014/main" xmlns="" val="2779345885"/>
                    </a:ext>
                  </a:extLst>
                </a:gridCol>
              </a:tblGrid>
              <a:tr h="0">
                <a:tc>
                  <a:txBody>
                    <a:bodyPr/>
                    <a:lstStyle/>
                    <a:p>
                      <a:endParaRPr lang="en-US" dirty="0"/>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xmlns="" val="195826729"/>
                  </a:ext>
                </a:extLst>
              </a:tr>
              <a:tr h="0">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xmlns="" val="1993876542"/>
                  </a:ext>
                </a:extLst>
              </a:tr>
              <a:tr h="0">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xmlns="" val="2093359511"/>
                  </a:ext>
                </a:extLst>
              </a:tr>
              <a:tr h="0">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xmlns="" val="4101213768"/>
                  </a:ext>
                </a:extLst>
              </a:tr>
              <a:tr h="0">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xmlns="" val="1311170969"/>
                  </a:ext>
                </a:extLst>
              </a:tr>
              <a:tr h="0">
                <a:tc>
                  <a:txBody>
                    <a:bodyPr/>
                    <a:lstStyle/>
                    <a:p>
                      <a:endParaRPr lang="en-US"/>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xmlns="" val="1545553634"/>
                  </a:ext>
                </a:extLst>
              </a:tr>
            </a:tbl>
          </a:graphicData>
        </a:graphic>
      </p:graphicFrame>
      <p:graphicFrame>
        <p:nvGraphicFramePr>
          <p:cNvPr id="5" name="Table 4">
            <a:extLst>
              <a:ext uri="{FF2B5EF4-FFF2-40B4-BE49-F238E27FC236}">
                <a16:creationId xmlns:a16="http://schemas.microsoft.com/office/drawing/2014/main" xmlns="" id="{25AD54AA-A1C7-D701-4930-BBB6E01157E8}"/>
              </a:ext>
            </a:extLst>
          </p:cNvPr>
          <p:cNvGraphicFramePr>
            <a:graphicFrameLocks noGrp="1"/>
          </p:cNvGraphicFramePr>
          <p:nvPr>
            <p:extLst>
              <p:ext uri="{D42A27DB-BD31-4B8C-83A1-F6EECF244321}">
                <p14:modId xmlns:p14="http://schemas.microsoft.com/office/powerpoint/2010/main" val="3546985605"/>
              </p:ext>
            </p:extLst>
          </p:nvPr>
        </p:nvGraphicFramePr>
        <p:xfrm>
          <a:off x="719512" y="1527472"/>
          <a:ext cx="10244975" cy="3219696"/>
        </p:xfrm>
        <a:graphic>
          <a:graphicData uri="http://schemas.openxmlformats.org/drawingml/2006/table">
            <a:tbl>
              <a:tblPr firstRow="1" bandRow="1">
                <a:tableStyleId>{5C22544A-7EE6-4342-B048-85BDC9FD1C3A}</a:tableStyleId>
              </a:tblPr>
              <a:tblGrid>
                <a:gridCol w="2048995">
                  <a:extLst>
                    <a:ext uri="{9D8B030D-6E8A-4147-A177-3AD203B41FA5}">
                      <a16:colId xmlns:a16="http://schemas.microsoft.com/office/drawing/2014/main" xmlns="" val="4224657396"/>
                    </a:ext>
                  </a:extLst>
                </a:gridCol>
                <a:gridCol w="2048995">
                  <a:extLst>
                    <a:ext uri="{9D8B030D-6E8A-4147-A177-3AD203B41FA5}">
                      <a16:colId xmlns:a16="http://schemas.microsoft.com/office/drawing/2014/main" xmlns="" val="2874859975"/>
                    </a:ext>
                  </a:extLst>
                </a:gridCol>
                <a:gridCol w="2048995">
                  <a:extLst>
                    <a:ext uri="{9D8B030D-6E8A-4147-A177-3AD203B41FA5}">
                      <a16:colId xmlns:a16="http://schemas.microsoft.com/office/drawing/2014/main" xmlns="" val="3918504161"/>
                    </a:ext>
                  </a:extLst>
                </a:gridCol>
                <a:gridCol w="2048995">
                  <a:extLst>
                    <a:ext uri="{9D8B030D-6E8A-4147-A177-3AD203B41FA5}">
                      <a16:colId xmlns:a16="http://schemas.microsoft.com/office/drawing/2014/main" xmlns="" val="2048171978"/>
                    </a:ext>
                  </a:extLst>
                </a:gridCol>
                <a:gridCol w="2048995">
                  <a:extLst>
                    <a:ext uri="{9D8B030D-6E8A-4147-A177-3AD203B41FA5}">
                      <a16:colId xmlns:a16="http://schemas.microsoft.com/office/drawing/2014/main" xmlns="" val="1582912162"/>
                    </a:ext>
                  </a:extLst>
                </a:gridCol>
              </a:tblGrid>
              <a:tr h="473740">
                <a:tc>
                  <a:txBody>
                    <a:bodyPr/>
                    <a:lstStyle/>
                    <a:p>
                      <a:r>
                        <a:rPr lang="en-US" dirty="0">
                          <a:latin typeface="Times New Roman" panose="02020603050405020304" pitchFamily="18" charset="0"/>
                          <a:cs typeface="Times New Roman" panose="02020603050405020304" pitchFamily="18" charset="0"/>
                        </a:rPr>
                        <a:t>Server</a:t>
                      </a:r>
                    </a:p>
                  </a:txBody>
                  <a:tcPr anchor="ctr"/>
                </a:tc>
                <a:tc>
                  <a:txBody>
                    <a:bodyPr/>
                    <a:lstStyle/>
                    <a:p>
                      <a:r>
                        <a:rPr lang="en-US" dirty="0">
                          <a:latin typeface="Times New Roman" panose="02020603050405020304" pitchFamily="18" charset="0"/>
                          <a:cs typeface="Times New Roman" panose="02020603050405020304" pitchFamily="18" charset="0"/>
                        </a:rPr>
                        <a:t>Load (%) Before LSTM</a:t>
                      </a:r>
                    </a:p>
                  </a:txBody>
                  <a:tcPr anchor="ctr"/>
                </a:tc>
                <a:tc>
                  <a:txBody>
                    <a:bodyPr/>
                    <a:lstStyle/>
                    <a:p>
                      <a:r>
                        <a:rPr lang="en-US" dirty="0">
                          <a:latin typeface="Times New Roman" panose="02020603050405020304" pitchFamily="18" charset="0"/>
                          <a:cs typeface="Times New Roman" panose="02020603050405020304" pitchFamily="18" charset="0"/>
                        </a:rPr>
                        <a:t>Load (%) After LSTM</a:t>
                      </a:r>
                    </a:p>
                  </a:txBody>
                  <a:tcPr anchor="ctr"/>
                </a:tc>
                <a:tc>
                  <a:txBody>
                    <a:bodyPr/>
                    <a:lstStyle/>
                    <a:p>
                      <a:r>
                        <a:rPr lang="en-US">
                          <a:latin typeface="Times New Roman" panose="02020603050405020304" pitchFamily="18" charset="0"/>
                          <a:cs typeface="Times New Roman" panose="02020603050405020304" pitchFamily="18" charset="0"/>
                        </a:rPr>
                        <a:t>Load Reduction (%)</a:t>
                      </a:r>
                    </a:p>
                  </a:txBody>
                  <a:tcPr anchor="ctr"/>
                </a:tc>
                <a:tc>
                  <a:txBody>
                    <a:bodyPr/>
                    <a:lstStyle/>
                    <a:p>
                      <a:r>
                        <a:rPr lang="en-US">
                          <a:latin typeface="Times New Roman" panose="02020603050405020304" pitchFamily="18" charset="0"/>
                          <a:cs typeface="Times New Roman" panose="02020603050405020304" pitchFamily="18" charset="0"/>
                        </a:rPr>
                        <a:t>Percentage Reduction (%)</a:t>
                      </a:r>
                    </a:p>
                  </a:txBody>
                  <a:tcPr anchor="ctr"/>
                </a:tc>
                <a:extLst>
                  <a:ext uri="{0D108BD9-81ED-4DB2-BD59-A6C34878D82A}">
                    <a16:rowId xmlns:a16="http://schemas.microsoft.com/office/drawing/2014/main" xmlns="" val="206210369"/>
                  </a:ext>
                </a:extLst>
              </a:tr>
              <a:tr h="433152">
                <a:tc>
                  <a:txBody>
                    <a:bodyPr/>
                    <a:lstStyle/>
                    <a:p>
                      <a:r>
                        <a:rPr lang="en-US" dirty="0">
                          <a:latin typeface="Times New Roman" panose="02020603050405020304" pitchFamily="18" charset="0"/>
                          <a:cs typeface="Times New Roman" panose="02020603050405020304" pitchFamily="18" charset="0"/>
                        </a:rPr>
                        <a:t>LINDE</a:t>
                      </a:r>
                    </a:p>
                  </a:txBody>
                  <a:tcPr anchor="ctr"/>
                </a:tc>
                <a:tc>
                  <a:txBody>
                    <a:bodyPr/>
                    <a:lstStyle/>
                    <a:p>
                      <a:r>
                        <a:rPr lang="en-US" dirty="0">
                          <a:latin typeface="Times New Roman" panose="02020603050405020304" pitchFamily="18" charset="0"/>
                          <a:cs typeface="Times New Roman" panose="02020603050405020304" pitchFamily="18" charset="0"/>
                        </a:rPr>
                        <a:t>80</a:t>
                      </a:r>
                    </a:p>
                  </a:txBody>
                  <a:tcPr anchor="ctr"/>
                </a:tc>
                <a:tc>
                  <a:txBody>
                    <a:bodyPr/>
                    <a:lstStyle/>
                    <a:p>
                      <a:r>
                        <a:rPr lang="en-US" dirty="0">
                          <a:latin typeface="Times New Roman" panose="02020603050405020304" pitchFamily="18" charset="0"/>
                          <a:cs typeface="Times New Roman" panose="02020603050405020304" pitchFamily="18" charset="0"/>
                        </a:rPr>
                        <a:t>60</a:t>
                      </a:r>
                    </a:p>
                  </a:txBody>
                  <a:tcPr anchor="ctr"/>
                </a:tc>
                <a:tc>
                  <a:txBody>
                    <a:bodyPr/>
                    <a:lstStyle/>
                    <a:p>
                      <a:r>
                        <a:rPr lang="en-US">
                          <a:latin typeface="Times New Roman" panose="02020603050405020304" pitchFamily="18" charset="0"/>
                          <a:cs typeface="Times New Roman" panose="02020603050405020304" pitchFamily="18" charset="0"/>
                        </a:rPr>
                        <a:t>20</a:t>
                      </a:r>
                    </a:p>
                  </a:txBody>
                  <a:tcPr anchor="ctr"/>
                </a:tc>
                <a:tc>
                  <a:txBody>
                    <a:bodyPr/>
                    <a:lstStyle/>
                    <a:p>
                      <a:r>
                        <a:rPr lang="en-US">
                          <a:effectLst/>
                          <a:latin typeface="Times New Roman" panose="02020603050405020304" pitchFamily="18" charset="0"/>
                          <a:cs typeface="Times New Roman" panose="02020603050405020304" pitchFamily="18" charset="0"/>
                        </a:rPr>
                        <a:t>(20/80)×</a:t>
                      </a:r>
                      <a:r>
                        <a:rPr lang="en-US">
                          <a:latin typeface="Times New Roman" panose="02020603050405020304" pitchFamily="18" charset="0"/>
                          <a:cs typeface="Times New Roman" panose="02020603050405020304" pitchFamily="18" charset="0"/>
                        </a:rPr>
                        <a:t>100=25%</a:t>
                      </a:r>
                    </a:p>
                  </a:txBody>
                  <a:tcPr anchor="ctr"/>
                </a:tc>
                <a:extLst>
                  <a:ext uri="{0D108BD9-81ED-4DB2-BD59-A6C34878D82A}">
                    <a16:rowId xmlns:a16="http://schemas.microsoft.com/office/drawing/2014/main" xmlns="" val="3294858835"/>
                  </a:ext>
                </a:extLst>
              </a:tr>
              <a:tr h="457293">
                <a:tc>
                  <a:txBody>
                    <a:bodyPr/>
                    <a:lstStyle/>
                    <a:p>
                      <a:r>
                        <a:rPr lang="en-US" dirty="0">
                          <a:latin typeface="Times New Roman" panose="02020603050405020304" pitchFamily="18" charset="0"/>
                          <a:cs typeface="Times New Roman" panose="02020603050405020304" pitchFamily="18" charset="0"/>
                        </a:rPr>
                        <a:t>HONEYWELL</a:t>
                      </a:r>
                    </a:p>
                  </a:txBody>
                  <a:tcPr anchor="ctr"/>
                </a:tc>
                <a:tc>
                  <a:txBody>
                    <a:bodyPr/>
                    <a:lstStyle/>
                    <a:p>
                      <a:r>
                        <a:rPr lang="en-US" dirty="0">
                          <a:latin typeface="Times New Roman" panose="02020603050405020304" pitchFamily="18" charset="0"/>
                          <a:cs typeface="Times New Roman" panose="02020603050405020304" pitchFamily="18" charset="0"/>
                        </a:rPr>
                        <a:t>90</a:t>
                      </a:r>
                    </a:p>
                  </a:txBody>
                  <a:tcPr anchor="ctr"/>
                </a:tc>
                <a:tc>
                  <a:txBody>
                    <a:bodyPr/>
                    <a:lstStyle/>
                    <a:p>
                      <a:r>
                        <a:rPr lang="en-US" dirty="0">
                          <a:latin typeface="Times New Roman" panose="02020603050405020304" pitchFamily="18" charset="0"/>
                          <a:cs typeface="Times New Roman" panose="02020603050405020304" pitchFamily="18" charset="0"/>
                        </a:rPr>
                        <a:t>62</a:t>
                      </a:r>
                    </a:p>
                  </a:txBody>
                  <a:tcPr anchor="ctr"/>
                </a:tc>
                <a:tc>
                  <a:txBody>
                    <a:bodyPr/>
                    <a:lstStyle/>
                    <a:p>
                      <a:r>
                        <a:rPr lang="en-US" dirty="0">
                          <a:latin typeface="Times New Roman" panose="02020603050405020304" pitchFamily="18" charset="0"/>
                          <a:cs typeface="Times New Roman" panose="02020603050405020304" pitchFamily="18" charset="0"/>
                        </a:rPr>
                        <a:t>28</a:t>
                      </a:r>
                    </a:p>
                  </a:txBody>
                  <a:tcPr anchor="ctr"/>
                </a:tc>
                <a:tc>
                  <a:txBody>
                    <a:bodyPr/>
                    <a:lstStyle/>
                    <a:p>
                      <a:r>
                        <a:rPr lang="en-US" dirty="0">
                          <a:effectLst/>
                          <a:latin typeface="Times New Roman" panose="02020603050405020304" pitchFamily="18" charset="0"/>
                          <a:cs typeface="Times New Roman" panose="02020603050405020304" pitchFamily="18" charset="0"/>
                        </a:rPr>
                        <a:t>(28/90)×</a:t>
                      </a:r>
                      <a:r>
                        <a:rPr lang="en-US" dirty="0">
                          <a:latin typeface="Times New Roman" panose="02020603050405020304" pitchFamily="18" charset="0"/>
                          <a:cs typeface="Times New Roman" panose="02020603050405020304" pitchFamily="18" charset="0"/>
                        </a:rPr>
                        <a:t>100=31.11%</a:t>
                      </a:r>
                    </a:p>
                  </a:txBody>
                  <a:tcPr anchor="ctr"/>
                </a:tc>
                <a:extLst>
                  <a:ext uri="{0D108BD9-81ED-4DB2-BD59-A6C34878D82A}">
                    <a16:rowId xmlns:a16="http://schemas.microsoft.com/office/drawing/2014/main" xmlns="" val="1501823488"/>
                  </a:ext>
                </a:extLst>
              </a:tr>
              <a:tr h="433152">
                <a:tc>
                  <a:txBody>
                    <a:bodyPr/>
                    <a:lstStyle/>
                    <a:p>
                      <a:r>
                        <a:rPr lang="en-US" dirty="0">
                          <a:latin typeface="Times New Roman" panose="02020603050405020304" pitchFamily="18" charset="0"/>
                          <a:cs typeface="Times New Roman" panose="02020603050405020304" pitchFamily="18" charset="0"/>
                        </a:rPr>
                        <a:t>SIEMENS</a:t>
                      </a:r>
                    </a:p>
                  </a:txBody>
                  <a:tcPr anchor="ctr"/>
                </a:tc>
                <a:tc>
                  <a:txBody>
                    <a:bodyPr/>
                    <a:lstStyle/>
                    <a:p>
                      <a:r>
                        <a:rPr lang="en-US" dirty="0">
                          <a:latin typeface="Times New Roman" panose="02020603050405020304" pitchFamily="18" charset="0"/>
                          <a:cs typeface="Times New Roman" panose="02020603050405020304" pitchFamily="18" charset="0"/>
                        </a:rPr>
                        <a:t>70</a:t>
                      </a:r>
                    </a:p>
                  </a:txBody>
                  <a:tcPr anchor="ctr"/>
                </a:tc>
                <a:tc>
                  <a:txBody>
                    <a:bodyPr/>
                    <a:lstStyle/>
                    <a:p>
                      <a:r>
                        <a:rPr lang="en-US" dirty="0">
                          <a:latin typeface="Times New Roman" panose="02020603050405020304" pitchFamily="18" charset="0"/>
                          <a:cs typeface="Times New Roman" panose="02020603050405020304" pitchFamily="18" charset="0"/>
                        </a:rPr>
                        <a:t>61</a:t>
                      </a:r>
                    </a:p>
                  </a:txBody>
                  <a:tcPr anchor="ctr"/>
                </a:tc>
                <a:tc>
                  <a:txBody>
                    <a:bodyPr/>
                    <a:lstStyle/>
                    <a:p>
                      <a:r>
                        <a:rPr lang="en-US" dirty="0">
                          <a:latin typeface="Times New Roman" panose="02020603050405020304" pitchFamily="18" charset="0"/>
                          <a:cs typeface="Times New Roman" panose="02020603050405020304" pitchFamily="18" charset="0"/>
                        </a:rPr>
                        <a:t>9</a:t>
                      </a:r>
                    </a:p>
                  </a:txBody>
                  <a:tcPr anchor="ctr"/>
                </a:tc>
                <a:tc>
                  <a:txBody>
                    <a:bodyPr/>
                    <a:lstStyle/>
                    <a:p>
                      <a:r>
                        <a:rPr lang="en-US" dirty="0">
                          <a:effectLst/>
                          <a:latin typeface="Times New Roman" panose="02020603050405020304" pitchFamily="18" charset="0"/>
                          <a:cs typeface="Times New Roman" panose="02020603050405020304" pitchFamily="18" charset="0"/>
                        </a:rPr>
                        <a:t>(9/70)×</a:t>
                      </a:r>
                      <a:r>
                        <a:rPr lang="en-US" dirty="0">
                          <a:latin typeface="Times New Roman" panose="02020603050405020304" pitchFamily="18" charset="0"/>
                          <a:cs typeface="Times New Roman" panose="02020603050405020304" pitchFamily="18" charset="0"/>
                        </a:rPr>
                        <a:t>100=12.86%</a:t>
                      </a:r>
                    </a:p>
                  </a:txBody>
                  <a:tcPr anchor="ctr"/>
                </a:tc>
                <a:extLst>
                  <a:ext uri="{0D108BD9-81ED-4DB2-BD59-A6C34878D82A}">
                    <a16:rowId xmlns:a16="http://schemas.microsoft.com/office/drawing/2014/main" xmlns="" val="242927981"/>
                  </a:ext>
                </a:extLst>
              </a:tr>
              <a:tr h="457293">
                <a:tc>
                  <a:txBody>
                    <a:bodyPr/>
                    <a:lstStyle/>
                    <a:p>
                      <a:r>
                        <a:rPr lang="en-US" dirty="0">
                          <a:latin typeface="Times New Roman" panose="02020603050405020304" pitchFamily="18" charset="0"/>
                          <a:cs typeface="Times New Roman" panose="02020603050405020304" pitchFamily="18" charset="0"/>
                        </a:rPr>
                        <a:t>ROCKWELL AUTOMATION</a:t>
                      </a:r>
                    </a:p>
                  </a:txBody>
                  <a:tcPr anchor="ctr"/>
                </a:tc>
                <a:tc>
                  <a:txBody>
                    <a:bodyPr/>
                    <a:lstStyle/>
                    <a:p>
                      <a:r>
                        <a:rPr lang="en-US" dirty="0">
                          <a:latin typeface="Times New Roman" panose="02020603050405020304" pitchFamily="18" charset="0"/>
                          <a:cs typeface="Times New Roman" panose="02020603050405020304" pitchFamily="18" charset="0"/>
                        </a:rPr>
                        <a:t>95</a:t>
                      </a:r>
                    </a:p>
                  </a:txBody>
                  <a:tcPr anchor="ctr"/>
                </a:tc>
                <a:tc>
                  <a:txBody>
                    <a:bodyPr/>
                    <a:lstStyle/>
                    <a:p>
                      <a:r>
                        <a:rPr lang="en-US" dirty="0">
                          <a:latin typeface="Times New Roman" panose="02020603050405020304" pitchFamily="18" charset="0"/>
                          <a:cs typeface="Times New Roman" panose="02020603050405020304" pitchFamily="18" charset="0"/>
                        </a:rPr>
                        <a:t>60</a:t>
                      </a:r>
                    </a:p>
                  </a:txBody>
                  <a:tcPr anchor="ctr"/>
                </a:tc>
                <a:tc>
                  <a:txBody>
                    <a:bodyPr/>
                    <a:lstStyle/>
                    <a:p>
                      <a:r>
                        <a:rPr lang="en-US" dirty="0">
                          <a:latin typeface="Times New Roman" panose="02020603050405020304" pitchFamily="18" charset="0"/>
                          <a:cs typeface="Times New Roman" panose="02020603050405020304" pitchFamily="18" charset="0"/>
                        </a:rPr>
                        <a:t>35</a:t>
                      </a:r>
                    </a:p>
                  </a:txBody>
                  <a:tcPr anchor="ctr"/>
                </a:tc>
                <a:tc>
                  <a:txBody>
                    <a:bodyPr/>
                    <a:lstStyle/>
                    <a:p>
                      <a:r>
                        <a:rPr lang="en-US" dirty="0">
                          <a:effectLst/>
                          <a:latin typeface="Times New Roman" panose="02020603050405020304" pitchFamily="18" charset="0"/>
                          <a:cs typeface="Times New Roman" panose="02020603050405020304" pitchFamily="18" charset="0"/>
                        </a:rPr>
                        <a:t>(35/95)×</a:t>
                      </a:r>
                      <a:r>
                        <a:rPr lang="en-US" dirty="0">
                          <a:latin typeface="Times New Roman" panose="02020603050405020304" pitchFamily="18" charset="0"/>
                          <a:cs typeface="Times New Roman" panose="02020603050405020304" pitchFamily="18" charset="0"/>
                        </a:rPr>
                        <a:t>100=36.84%</a:t>
                      </a:r>
                    </a:p>
                  </a:txBody>
                  <a:tcPr anchor="ctr"/>
                </a:tc>
                <a:extLst>
                  <a:ext uri="{0D108BD9-81ED-4DB2-BD59-A6C34878D82A}">
                    <a16:rowId xmlns:a16="http://schemas.microsoft.com/office/drawing/2014/main" xmlns="" val="1423146789"/>
                  </a:ext>
                </a:extLst>
              </a:tr>
              <a:tr h="433152">
                <a:tc>
                  <a:txBody>
                    <a:bodyPr/>
                    <a:lstStyle/>
                    <a:p>
                      <a:r>
                        <a:rPr lang="en-US" dirty="0">
                          <a:latin typeface="Times New Roman" panose="02020603050405020304" pitchFamily="18" charset="0"/>
                          <a:cs typeface="Times New Roman" panose="02020603050405020304" pitchFamily="18" charset="0"/>
                        </a:rPr>
                        <a:t>MICROSOFT</a:t>
                      </a:r>
                    </a:p>
                  </a:txBody>
                  <a:tcPr anchor="ctr"/>
                </a:tc>
                <a:tc>
                  <a:txBody>
                    <a:bodyPr/>
                    <a:lstStyle/>
                    <a:p>
                      <a:r>
                        <a:rPr lang="en-US">
                          <a:latin typeface="Times New Roman" panose="02020603050405020304" pitchFamily="18" charset="0"/>
                          <a:cs typeface="Times New Roman" panose="02020603050405020304" pitchFamily="18" charset="0"/>
                        </a:rPr>
                        <a:t>65</a:t>
                      </a:r>
                    </a:p>
                  </a:txBody>
                  <a:tcPr anchor="ctr"/>
                </a:tc>
                <a:tc>
                  <a:txBody>
                    <a:bodyPr/>
                    <a:lstStyle/>
                    <a:p>
                      <a:r>
                        <a:rPr lang="en-US" dirty="0">
                          <a:latin typeface="Times New Roman" panose="02020603050405020304" pitchFamily="18" charset="0"/>
                          <a:cs typeface="Times New Roman" panose="02020603050405020304" pitchFamily="18" charset="0"/>
                        </a:rPr>
                        <a:t>58</a:t>
                      </a:r>
                    </a:p>
                  </a:txBody>
                  <a:tcPr anchor="ctr"/>
                </a:tc>
                <a:tc>
                  <a:txBody>
                    <a:bodyPr/>
                    <a:lstStyle/>
                    <a:p>
                      <a:r>
                        <a:rPr lang="en-US" dirty="0">
                          <a:latin typeface="Times New Roman" panose="02020603050405020304" pitchFamily="18" charset="0"/>
                          <a:cs typeface="Times New Roman" panose="02020603050405020304" pitchFamily="18" charset="0"/>
                        </a:rPr>
                        <a:t>7</a:t>
                      </a:r>
                    </a:p>
                  </a:txBody>
                  <a:tcPr anchor="ctr"/>
                </a:tc>
                <a:tc>
                  <a:txBody>
                    <a:bodyPr/>
                    <a:lstStyle/>
                    <a:p>
                      <a:r>
                        <a:rPr lang="en-US" dirty="0">
                          <a:effectLst/>
                          <a:latin typeface="Times New Roman" panose="02020603050405020304" pitchFamily="18" charset="0"/>
                          <a:cs typeface="Times New Roman" panose="02020603050405020304" pitchFamily="18" charset="0"/>
                        </a:rPr>
                        <a:t>(7/65)×</a:t>
                      </a:r>
                      <a:r>
                        <a:rPr lang="en-US" dirty="0">
                          <a:latin typeface="Times New Roman" panose="02020603050405020304" pitchFamily="18" charset="0"/>
                          <a:cs typeface="Times New Roman" panose="02020603050405020304" pitchFamily="18" charset="0"/>
                        </a:rPr>
                        <a:t>100=10.77%</a:t>
                      </a:r>
                    </a:p>
                  </a:txBody>
                  <a:tcPr anchor="ctr"/>
                </a:tc>
                <a:extLst>
                  <a:ext uri="{0D108BD9-81ED-4DB2-BD59-A6C34878D82A}">
                    <a16:rowId xmlns:a16="http://schemas.microsoft.com/office/drawing/2014/main" xmlns="" val="4250172874"/>
                  </a:ext>
                </a:extLst>
              </a:tr>
            </a:tbl>
          </a:graphicData>
        </a:graphic>
      </p:graphicFrame>
      <p:sp>
        <p:nvSpPr>
          <p:cNvPr id="6" name="TextBox 5">
            <a:extLst>
              <a:ext uri="{FF2B5EF4-FFF2-40B4-BE49-F238E27FC236}">
                <a16:creationId xmlns:a16="http://schemas.microsoft.com/office/drawing/2014/main" xmlns="" id="{5CAD0185-06CA-05AF-20B4-3D958C589110}"/>
              </a:ext>
            </a:extLst>
          </p:cNvPr>
          <p:cNvSpPr txBox="1"/>
          <p:nvPr/>
        </p:nvSpPr>
        <p:spPr>
          <a:xfrm>
            <a:off x="838200" y="172011"/>
            <a:ext cx="10007600" cy="1477328"/>
          </a:xfrm>
          <a:prstGeom prst="rect">
            <a:avLst/>
          </a:prstGeom>
          <a:noFill/>
        </p:spPr>
        <p:txBody>
          <a:bodyPr wrap="square" rtlCol="0">
            <a:spAutoFit/>
          </a:bodyPr>
          <a:lstStyle/>
          <a:p>
            <a:r>
              <a:t>RESULTS AND ANALYSIS:</a:t>
            </a:r>
          </a:p>
          <a:p>
            <a:r>
              <a:t>RESULTS  AND ANALYSIS</a:t>
            </a:r>
          </a:p>
          <a:p>
            <a:r>
              <a:t>FIG -7. 1 LSTM LATENCY PREDICTION PERFORMANCE ANALYSIS</a:t>
            </a:r>
          </a:p>
          <a:p>
            <a:r>
              <a:t>This graph shows a comparison between actual network latency measurements (blue solid line) and LSTM model predictions (red dashed line) over approximately 100 time steps during a training phase.</a:t>
            </a:r>
          </a:p>
          <a:p>
            <a:r>
              <a:t>Key Observations:</a:t>
            </a:r>
          </a:p>
          <a:p>
            <a:r>
              <a:t>Original Latency (Blue Line):</a:t>
            </a:r>
          </a:p>
          <a:p>
            <a:r>
              <a:t>Shows highly volatile, spiky behavior with extreme fluctuations</a:t>
            </a:r>
          </a:p>
          <a:p>
            <a:r>
              <a:t>Values range dramatically from around -8 to +9 units</a:t>
            </a:r>
          </a:p>
          <a:p>
            <a:r>
              <a:t>Contains frequent sharp peaks and deep valleys</a:t>
            </a:r>
          </a:p>
          <a:p>
            <a:r>
              <a:t>Exhibits very irregular, unpredictable patterns</a:t>
            </a:r>
          </a:p>
          <a:p>
            <a:r>
              <a:t>LSTM Predictions (Red Dashed Line):</a:t>
            </a:r>
          </a:p>
          <a:p>
            <a:r>
              <a:t>Much smoother and more stable than the original data</a:t>
            </a:r>
          </a:p>
          <a:p>
            <a:r>
              <a:t>Stays within a narrower range (roughly -3 to +3)</a:t>
            </a:r>
          </a:p>
          <a:p>
            <a:r>
              <a:t>Follows general trends but with significantly dampened volatility</a:t>
            </a:r>
          </a:p>
          <a:p>
            <a:r>
              <a:t>Shows the model is learning some underlying patterns but struggling with extreme variations Model Performance Analysis: The LSTM appears to be having difficulty capturing the full volatility of the latency data. This is common in time series prediction when dealing with highly erratic data because:</a:t>
            </a:r>
          </a:p>
          <a:p>
            <a:r>
              <a:t>Smoothing Effect: LSTMs tend to produce smoother predictions than highly volatile input data</a:t>
            </a:r>
          </a:p>
          <a:p>
            <a:r>
              <a:t>Training Challenge: The extreme spikes may be treated as noise rather than signal</a:t>
            </a:r>
          </a:p>
          <a:p>
            <a:r>
              <a:t>Underfitting: The model may need more complexity or different architecture to capture such irregular patterns</a:t>
            </a:r>
          </a:p>
          <a:p>
            <a:r>
              <a:t>This suggests the network latency has very unpredictable characteristics that are challenging for standard LSTM models to accurately forecast, which is typical for real-world network performance data influenced by various external factors.</a:t>
            </a:r>
          </a:p>
          <a:p>
            <a:r>
              <a:t>FIG 7.2 -ACTUAL VS PREDICTED LATENCY</a:t>
            </a:r>
          </a:p>
          <a:p>
            <a:r>
              <a:t>Think of this like predicting the weather, but for internet speed:</a:t>
            </a:r>
          </a:p>
          <a:p>
            <a:r>
              <a:t>The Blue Line (Actual Latency): This is what really happened - like checking the actual temperature every hour. It's very jumpy and unpredictable, going up and down wildly. This represents how fast or slow your internet connection was at different times.</a:t>
            </a:r>
          </a:p>
          <a:p>
            <a:r>
              <a:t>The Orange Line (Predicted Latency): This is what the computer's "brain" (AI model) thought would happen - like a weather forecast. Notice how it's much smoother and doesn't have those crazy spikes.</a:t>
            </a:r>
          </a:p>
          <a:p>
            <a:r>
              <a:t>What's happening?</a:t>
            </a:r>
          </a:p>
          <a:p>
            <a:r>
              <a:t>The computer is trying to learn patterns from past internet speeds to predict future ones</a:t>
            </a:r>
          </a:p>
          <a:p>
            <a:r>
              <a:t>But internet speed is really hard to predict! It jumps around a lot due to network traffic, server issues, etc.</a:t>
            </a:r>
          </a:p>
          <a:p>
            <a:r>
              <a:t>The AI does okay at following the general trend (when it goes up or down overall)</a:t>
            </a:r>
          </a:p>
          <a:p>
            <a:r>
              <a:t>But it completely misses those sudden spikes - like missing that it might suddenly storm when you predicted sunny weather</a:t>
            </a:r>
          </a:p>
          <a:p>
            <a:r>
              <a:t>The bottom line: The AI is learning, but internet latency is just too wild and unpredictable for it to get exactly right. It's like trying to predict exactly when someone will sneeze - you might notice they're getting a cold, but the exact timing is nearly impossible to nail down. This is totally normal when dealing with network data - it's one of the trickiest things to predict accurately.</a:t>
            </a:r>
          </a:p>
          <a:p>
            <a:r>
              <a:t>FIG 7.3 -IMPACT OF LSTM-BASED LOAD BALANCING ON SERVER LOAD</a:t>
            </a:r>
          </a:p>
          <a:p>
            <a:r>
              <a:t>This chart demonstrates the effectiveness of LSTM-based load balancing implementation across five major technology organizations, comparing server load distribution before and after the predictive system deployment.</a:t>
            </a:r>
          </a:p>
          <a:p>
            <a:r>
              <a:t>7.3.1 Pre-Implementation Load Analysis</a:t>
            </a:r>
          </a:p>
          <a:p>
            <a:r>
              <a:t>Before LSTM implementation, the organizations exhibited significant load imbalances and suboptimal resource utilization. Rockwell Automation experienced the highest server load at 93%, indicating potential performance bottlenecks and resource strain. Honeywell followed closely at 89% utilization, while Linde operated at 80% capacity. These elevated load levels suggest systems operating near or beyond optimal efficiency thresholds. Siemens maintained a more moderate 70% load, and Microsoft demonstrated the most balanced pre-implementation performance at 65% utilization, indicating existing load management capabilities within their infrastructure.</a:t>
            </a:r>
          </a:p>
          <a:p>
            <a:r>
              <a:t>7.3.2 Post-Implementation Performance Improvements</a:t>
            </a:r>
          </a:p>
          <a:p>
            <a:r>
              <a:t>Following LSTM-based load balancing deployment, all organizations achieved remarkable load optimization and standardization. The system successfully normalized load distribution across all five organizations to approximately 59-62% utilization, representing a significant convergence toward optimal operating parameters. Rockwell Automation realized the most substantial improvement, with load reduction from 93% to 59%, representing a 37% decrease in server strain. Honeywell achieved similar benefits with load dropping from 89% to 62%, a 30% improvement. These dramatic reductions indicate the LSTM system's ability to predict and redistribute load before bottlenecks occur.</a:t>
            </a:r>
          </a:p>
          <a:p>
            <a:r>
              <a:t>7.3.3 System Optimization Results</a:t>
            </a:r>
          </a:p>
          <a:p>
            <a:r>
              <a:t>The LSTM implementation demonstrates consistent performance gains across diverse organizational infrastructures. Linde's load decreased from 80% to 60%, while Siemens improved from 70% to 61%. Even Microsoft, which showed relatively balanced pre-implementation performance, benefited from optimization, reducing from 65% to 58% utilization.</a:t>
            </a:r>
          </a:p>
          <a:p>
            <a:r>
              <a:t>7.6.4 Operational Impact Assessment</a:t>
            </a:r>
          </a:p>
          <a:p>
            <a:r>
              <a:t>The standardized post-implementation load levels around 60% represent optimal operating efficiency, providing adequate performance headroom while maximizing resource utilization. This consistent target across all organizations suggests the LSTM system applies sophisticated algorithms that account for different infrastructure configurations and workload patterns. The uniform load distribution indicates successful elimination of server hotspots and improved overall system reliability. Organizations can now expect more predictable performance, reduced risk of system failures, and enhanced capacity for handling unexpected load spikes through the maintained performance buffer.</a:t>
            </a:r>
          </a:p>
          <a:p>
            <a:r>
              <a:t>7.6.5 FINAL CALCULATION -</a:t>
            </a:r>
          </a:p>
          <a:p>
            <a:r>
              <a:t>The average percentage reduction:</a:t>
            </a:r>
          </a:p>
          <a:p/>
          <a:p>
            <a:r>
              <a:t>Average Percentage Reduction = (25%+31.11%+12.86%+36.84%+10.77%)/5 Average Percentage </a:t>
            </a:r>
          </a:p>
          <a:p/>
          <a:p>
            <a:r>
              <a:t>Reduction = 116.58%/5 Average Percentage Reduction =23.32%.</a:t>
            </a:r>
          </a:p>
        </p:txBody>
      </p:sp>
      <p:pic>
        <p:nvPicPr>
          <p:cNvPr id="8" name="Picture 7">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1046691" y="172011"/>
            <a:ext cx="890319" cy="881470"/>
          </a:xfrm>
          <a:prstGeom prst="rect">
            <a:avLst/>
          </a:prstGeom>
        </p:spPr>
      </p:pic>
    </p:spTree>
    <p:extLst>
      <p:ext uri="{BB962C8B-B14F-4D97-AF65-F5344CB8AC3E}">
        <p14:creationId xmlns:p14="http://schemas.microsoft.com/office/powerpoint/2010/main" val="659380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59DD40-5EA5-1020-1F67-B3F31DE5CAFF}"/>
              </a:ext>
            </a:extLst>
          </p:cNvPr>
          <p:cNvSpPr>
            <a:spLocks noGrp="1"/>
          </p:cNvSpPr>
          <p:nvPr>
            <p:ph type="title"/>
          </p:nvPr>
        </p:nvSpPr>
        <p:spPr>
          <a:xfrm rot="10800000" flipV="1">
            <a:off x="895927" y="710278"/>
            <a:ext cx="9698182" cy="1081576"/>
          </a:xfrm>
        </p:spPr>
        <p:txBody>
          <a:bodyPr>
            <a:noAutofit/>
          </a:bodyPr>
          <a:lstStyle/>
          <a:p>
            <a:r>
              <a:rPr lang="en-US" sz="1800" b="1" u="sng" dirty="0">
                <a:latin typeface="Times New Roman" panose="02020603050405020304" pitchFamily="18" charset="0"/>
                <a:cs typeface="Times New Roman" panose="02020603050405020304" pitchFamily="18" charset="0"/>
              </a:rPr>
              <a:t>FIG </a:t>
            </a:r>
            <a:r>
              <a:rPr lang="en-US" sz="1800" b="1" u="sng" dirty="0" smtClean="0">
                <a:latin typeface="Times New Roman" panose="02020603050405020304" pitchFamily="18" charset="0"/>
                <a:cs typeface="Times New Roman" panose="02020603050405020304" pitchFamily="18" charset="0"/>
              </a:rPr>
              <a:t>7.6.2 </a:t>
            </a:r>
            <a:r>
              <a:rPr lang="en-US" sz="1800" b="1" u="sng" dirty="0">
                <a:latin typeface="Times New Roman" panose="02020603050405020304" pitchFamily="18" charset="0"/>
                <a:cs typeface="Times New Roman" panose="02020603050405020304" pitchFamily="18" charset="0"/>
              </a:rPr>
              <a:t>-INTELLIGENT SERVER LOAD MANAGEMENT</a:t>
            </a:r>
            <a:r>
              <a:rPr lang="en-US" sz="1800" b="1" u="sng" dirty="0" smtClean="0">
                <a:latin typeface="Times New Roman" panose="02020603050405020304" pitchFamily="18" charset="0"/>
                <a:cs typeface="Times New Roman" panose="02020603050405020304" pitchFamily="18" charset="0"/>
              </a:rPr>
              <a:t>:</a:t>
            </a:r>
            <a:br>
              <a:rPr lang="en-US" sz="1800" b="1" u="sng" dirty="0" smtClean="0">
                <a:latin typeface="Times New Roman" panose="02020603050405020304" pitchFamily="18" charset="0"/>
                <a:cs typeface="Times New Roman" panose="02020603050405020304" pitchFamily="18" charset="0"/>
              </a:rPr>
            </a:br>
            <a:r>
              <a:rPr lang="en-US" sz="1800" b="1" u="sng" dirty="0">
                <a:latin typeface="Times New Roman" panose="02020603050405020304" pitchFamily="18" charset="0"/>
                <a:cs typeface="Times New Roman" panose="02020603050405020304" pitchFamily="18" charset="0"/>
              </a:rPr>
              <a:t/>
            </a:r>
            <a:br>
              <a:rPr lang="en-US" sz="1800" b="1" u="sng" dirty="0">
                <a:latin typeface="Times New Roman" panose="02020603050405020304" pitchFamily="18" charset="0"/>
                <a:cs typeface="Times New Roman" panose="02020603050405020304" pitchFamily="18" charset="0"/>
              </a:rPr>
            </a:br>
            <a:r>
              <a:rPr lang="en-US" sz="1800" b="1" u="sng" dirty="0" smtClean="0">
                <a:latin typeface="Times New Roman" panose="02020603050405020304" pitchFamily="18" charset="0"/>
                <a:cs typeface="Times New Roman" panose="02020603050405020304" pitchFamily="18" charset="0"/>
              </a:rPr>
              <a:t/>
            </a:r>
            <a:br>
              <a:rPr lang="en-US" sz="1800" b="1" u="sng" dirty="0" smtClean="0">
                <a:latin typeface="Times New Roman" panose="02020603050405020304" pitchFamily="18" charset="0"/>
                <a:cs typeface="Times New Roman" panose="02020603050405020304" pitchFamily="18" charset="0"/>
              </a:rPr>
            </a:br>
            <a:r>
              <a:rPr lang="en-US" sz="1800" b="1" i="1" dirty="0" smtClean="0">
                <a:latin typeface="Times New Roman" panose="02020603050405020304" pitchFamily="18" charset="0"/>
                <a:cs typeface="Times New Roman" panose="02020603050405020304" pitchFamily="18" charset="0"/>
              </a:rPr>
              <a:t>TABLE 2- </a:t>
            </a:r>
            <a:r>
              <a:rPr lang="en-US" sz="1800" b="1" i="1" dirty="0">
                <a:latin typeface="Times New Roman" panose="02020603050405020304" pitchFamily="18" charset="0"/>
                <a:cs typeface="Times New Roman" panose="02020603050405020304" pitchFamily="18" charset="0"/>
              </a:rPr>
              <a:t>AN </a:t>
            </a:r>
            <a:r>
              <a:rPr lang="en-US" sz="1800" b="1" i="1" dirty="0" smtClean="0">
                <a:latin typeface="Times New Roman" panose="02020603050405020304" pitchFamily="18" charset="0"/>
                <a:cs typeface="Times New Roman" panose="02020603050405020304" pitchFamily="18" charset="0"/>
              </a:rPr>
              <a:t>LSTM-BASED</a:t>
            </a:r>
            <a:r>
              <a:rPr lang="en-US" sz="1800" b="1" i="1" dirty="0">
                <a:latin typeface="Times New Roman" panose="02020603050405020304" pitchFamily="18" charset="0"/>
                <a:cs typeface="Times New Roman" panose="02020603050405020304" pitchFamily="18" charset="0"/>
              </a:rPr>
              <a:t> </a:t>
            </a:r>
            <a:r>
              <a:rPr lang="en-US" sz="1800" b="1" i="1" dirty="0" smtClean="0">
                <a:latin typeface="Times New Roman" panose="02020603050405020304" pitchFamily="18" charset="0"/>
                <a:cs typeface="Times New Roman" panose="02020603050405020304" pitchFamily="18" charset="0"/>
              </a:rPr>
              <a:t>APPROACH </a:t>
            </a:r>
            <a:r>
              <a:rPr lang="en-US" sz="1800" b="1" i="1" dirty="0">
                <a:latin typeface="Times New Roman" panose="02020603050405020304" pitchFamily="18" charset="0"/>
                <a:cs typeface="Times New Roman" panose="02020603050405020304" pitchFamily="18" charset="0"/>
              </a:rPr>
              <a:t>TO PREDICTIVE SCALING AND COST </a:t>
            </a:r>
            <a:r>
              <a:rPr lang="en-US" sz="1800" b="1" i="1" dirty="0" smtClean="0">
                <a:latin typeface="Times New Roman" panose="02020603050405020304" pitchFamily="18" charset="0"/>
                <a:cs typeface="Times New Roman" panose="02020603050405020304" pitchFamily="18" charset="0"/>
              </a:rPr>
              <a:t>OPTIMIZATION-</a:t>
            </a:r>
            <a:r>
              <a:rPr lang="en-IN" sz="2000" b="1" u="sng" dirty="0">
                <a:latin typeface="Times New Roman" panose="02020603050405020304" pitchFamily="18" charset="0"/>
                <a:cs typeface="Times New Roman" panose="02020603050405020304" pitchFamily="18" charset="0"/>
              </a:rPr>
              <a:t/>
            </a:r>
            <a:br>
              <a:rPr lang="en-IN" sz="2000" b="1" u="sng" dirty="0">
                <a:latin typeface="Times New Roman" panose="02020603050405020304" pitchFamily="18" charset="0"/>
                <a:cs typeface="Times New Roman" panose="02020603050405020304" pitchFamily="18" charset="0"/>
              </a:rPr>
            </a:br>
            <a:r>
              <a:rPr lang="en-IN" sz="2000" dirty="0"/>
              <a:t/>
            </a:r>
            <a:br>
              <a:rPr lang="en-IN" sz="2000" dirty="0"/>
            </a:br>
            <a:endParaRPr lang="en-US" sz="2000" b="1"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xmlns="" id="{BFC800B4-9B3A-4413-E94F-3AF50F1ACED3}"/>
              </a:ext>
            </a:extLst>
          </p:cNvPr>
          <p:cNvGraphicFramePr>
            <a:graphicFrameLocks noGrp="1"/>
          </p:cNvGraphicFramePr>
          <p:nvPr>
            <p:ph idx="1"/>
            <p:extLst>
              <p:ext uri="{D42A27DB-BD31-4B8C-83A1-F6EECF244321}">
                <p14:modId xmlns:p14="http://schemas.microsoft.com/office/powerpoint/2010/main" val="257610771"/>
              </p:ext>
            </p:extLst>
          </p:nvPr>
        </p:nvGraphicFramePr>
        <p:xfrm>
          <a:off x="753211" y="1893455"/>
          <a:ext cx="10774677" cy="4641102"/>
        </p:xfrm>
        <a:graphic>
          <a:graphicData uri="http://schemas.openxmlformats.org/drawingml/2006/table">
            <a:tbl>
              <a:tblPr firstRow="1" bandRow="1">
                <a:tableStyleId>{5C22544A-7EE6-4342-B048-85BDC9FD1C3A}</a:tableStyleId>
              </a:tblPr>
              <a:tblGrid>
                <a:gridCol w="3591559">
                  <a:extLst>
                    <a:ext uri="{9D8B030D-6E8A-4147-A177-3AD203B41FA5}">
                      <a16:colId xmlns:a16="http://schemas.microsoft.com/office/drawing/2014/main" xmlns="" val="317966886"/>
                    </a:ext>
                  </a:extLst>
                </a:gridCol>
                <a:gridCol w="3591559">
                  <a:extLst>
                    <a:ext uri="{9D8B030D-6E8A-4147-A177-3AD203B41FA5}">
                      <a16:colId xmlns:a16="http://schemas.microsoft.com/office/drawing/2014/main" xmlns="" val="3561362809"/>
                    </a:ext>
                  </a:extLst>
                </a:gridCol>
                <a:gridCol w="3591559">
                  <a:extLst>
                    <a:ext uri="{9D8B030D-6E8A-4147-A177-3AD203B41FA5}">
                      <a16:colId xmlns:a16="http://schemas.microsoft.com/office/drawing/2014/main" xmlns="" val="1787913505"/>
                    </a:ext>
                  </a:extLst>
                </a:gridCol>
              </a:tblGrid>
              <a:tr h="351328">
                <a:tc>
                  <a:txBody>
                    <a:bodyPr/>
                    <a:lstStyle/>
                    <a:p>
                      <a:r>
                        <a:rPr lang="en-US" dirty="0">
                          <a:latin typeface="Times New Roman" panose="02020603050405020304" pitchFamily="18" charset="0"/>
                          <a:cs typeface="Times New Roman" panose="02020603050405020304" pitchFamily="18" charset="0"/>
                        </a:rPr>
                        <a:t>Predicted Load</a:t>
                      </a:r>
                    </a:p>
                  </a:txBody>
                  <a:tcPr anchor="ctr"/>
                </a:tc>
                <a:tc>
                  <a:txBody>
                    <a:bodyPr/>
                    <a:lstStyle/>
                    <a:p>
                      <a:r>
                        <a:rPr lang="en-US">
                          <a:latin typeface="Times New Roman" panose="02020603050405020304" pitchFamily="18" charset="0"/>
                          <a:cs typeface="Times New Roman" panose="02020603050405020304" pitchFamily="18" charset="0"/>
                        </a:rPr>
                        <a:t>Scaling Action</a:t>
                      </a:r>
                    </a:p>
                  </a:txBody>
                  <a:tcPr anchor="ctr"/>
                </a:tc>
                <a:tc>
                  <a:txBody>
                    <a:bodyPr/>
                    <a:lstStyle/>
                    <a:p>
                      <a:r>
                        <a:rPr lang="en-US">
                          <a:latin typeface="Times New Roman" panose="02020603050405020304" pitchFamily="18" charset="0"/>
                          <a:cs typeface="Times New Roman" panose="02020603050405020304" pitchFamily="18" charset="0"/>
                        </a:rPr>
                        <a:t>Request Routed To</a:t>
                      </a:r>
                    </a:p>
                  </a:txBody>
                  <a:tcPr anchor="ctr"/>
                </a:tc>
                <a:extLst>
                  <a:ext uri="{0D108BD9-81ED-4DB2-BD59-A6C34878D82A}">
                    <a16:rowId xmlns:a16="http://schemas.microsoft.com/office/drawing/2014/main" xmlns="" val="3269001745"/>
                  </a:ext>
                </a:extLst>
              </a:tr>
              <a:tr h="434398">
                <a:tc>
                  <a:txBody>
                    <a:bodyPr/>
                    <a:lstStyle/>
                    <a:p>
                      <a:r>
                        <a:rPr lang="en-US" dirty="0">
                          <a:latin typeface="Times New Roman" panose="02020603050405020304" pitchFamily="18" charset="0"/>
                          <a:cs typeface="Times New Roman" panose="02020603050405020304" pitchFamily="18" charset="0"/>
                        </a:rPr>
                        <a:t>High (84)</a:t>
                      </a:r>
                    </a:p>
                  </a:txBody>
                  <a:tcPr anchor="ctr"/>
                </a:tc>
                <a:tc>
                  <a:txBody>
                    <a:bodyPr/>
                    <a:lstStyle/>
                    <a:p>
                      <a:r>
                        <a:rPr lang="en-US">
                          <a:latin typeface="Times New Roman" panose="02020603050405020304" pitchFamily="18" charset="0"/>
                          <a:cs typeface="Times New Roman" panose="02020603050405020304" pitchFamily="18" charset="0"/>
                        </a:rPr>
                        <a:t>Scaling resources UP</a:t>
                      </a:r>
                    </a:p>
                  </a:txBody>
                  <a:tcPr anchor="ctr"/>
                </a:tc>
                <a:tc>
                  <a:txBody>
                    <a:bodyPr/>
                    <a:lstStyle/>
                    <a:p>
                      <a:r>
                        <a:rPr lang="en-US" dirty="0">
                          <a:latin typeface="Times New Roman" panose="02020603050405020304" pitchFamily="18" charset="0"/>
                          <a:cs typeface="Times New Roman" panose="02020603050405020304" pitchFamily="18" charset="0"/>
                        </a:rPr>
                        <a:t>Server 2</a:t>
                      </a:r>
                    </a:p>
                  </a:txBody>
                  <a:tcPr anchor="ctr"/>
                </a:tc>
                <a:extLst>
                  <a:ext uri="{0D108BD9-81ED-4DB2-BD59-A6C34878D82A}">
                    <a16:rowId xmlns:a16="http://schemas.microsoft.com/office/drawing/2014/main" xmlns="" val="3325246696"/>
                  </a:ext>
                </a:extLst>
              </a:tr>
              <a:tr h="434398">
                <a:tc>
                  <a:txBody>
                    <a:bodyPr/>
                    <a:lstStyle/>
                    <a:p>
                      <a:r>
                        <a:rPr lang="en-US" dirty="0">
                          <a:latin typeface="Times New Roman" panose="02020603050405020304" pitchFamily="18" charset="0"/>
                          <a:cs typeface="Times New Roman" panose="02020603050405020304" pitchFamily="18" charset="0"/>
                        </a:rPr>
                        <a:t>Moderate (52)</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a:latin typeface="Times New Roman" panose="02020603050405020304" pitchFamily="18" charset="0"/>
                          <a:cs typeface="Times New Roman" panose="02020603050405020304" pitchFamily="18" charset="0"/>
                        </a:rPr>
                        <a:t>Server 1</a:t>
                      </a:r>
                    </a:p>
                  </a:txBody>
                  <a:tcPr anchor="ctr"/>
                </a:tc>
                <a:extLst>
                  <a:ext uri="{0D108BD9-81ED-4DB2-BD59-A6C34878D82A}">
                    <a16:rowId xmlns:a16="http://schemas.microsoft.com/office/drawing/2014/main" xmlns="" val="1424092528"/>
                  </a:ext>
                </a:extLst>
              </a:tr>
              <a:tr h="434398">
                <a:tc>
                  <a:txBody>
                    <a:bodyPr/>
                    <a:lstStyle/>
                    <a:p>
                      <a:r>
                        <a:rPr lang="en-US" dirty="0">
                          <a:latin typeface="Times New Roman" panose="02020603050405020304" pitchFamily="18" charset="0"/>
                          <a:cs typeface="Times New Roman" panose="02020603050405020304" pitchFamily="18" charset="0"/>
                        </a:rPr>
                        <a:t>Moderate (65)</a:t>
                      </a:r>
                    </a:p>
                  </a:txBody>
                  <a:tcPr anchor="ctr"/>
                </a:tc>
                <a:tc>
                  <a:txBody>
                    <a:bodyPr/>
                    <a:lstStyle/>
                    <a:p>
                      <a:r>
                        <a:rPr lang="en-US">
                          <a:latin typeface="Times New Roman" panose="02020603050405020304" pitchFamily="18" charset="0"/>
                          <a:cs typeface="Times New Roman" panose="02020603050405020304" pitchFamily="18" charset="0"/>
                        </a:rPr>
                        <a:t>No scaling needed</a:t>
                      </a:r>
                    </a:p>
                  </a:txBody>
                  <a:tcPr anchor="ctr"/>
                </a:tc>
                <a:tc>
                  <a:txBody>
                    <a:bodyPr/>
                    <a:lstStyle/>
                    <a:p>
                      <a:r>
                        <a:rPr lang="en-US" dirty="0">
                          <a:latin typeface="Times New Roman" panose="02020603050405020304" pitchFamily="18" charset="0"/>
                          <a:cs typeface="Times New Roman" panose="02020603050405020304" pitchFamily="18" charset="0"/>
                        </a:rPr>
                        <a:t>Server 2</a:t>
                      </a:r>
                    </a:p>
                  </a:txBody>
                  <a:tcPr anchor="ctr"/>
                </a:tc>
                <a:extLst>
                  <a:ext uri="{0D108BD9-81ED-4DB2-BD59-A6C34878D82A}">
                    <a16:rowId xmlns:a16="http://schemas.microsoft.com/office/drawing/2014/main" xmlns="" val="3075834573"/>
                  </a:ext>
                </a:extLst>
              </a:tr>
              <a:tr h="434398">
                <a:tc>
                  <a:txBody>
                    <a:bodyPr/>
                    <a:lstStyle/>
                    <a:p>
                      <a:r>
                        <a:rPr lang="en-US" dirty="0">
                          <a:latin typeface="Times New Roman" panose="02020603050405020304" pitchFamily="18" charset="0"/>
                          <a:cs typeface="Times New Roman" panose="02020603050405020304" pitchFamily="18" charset="0"/>
                        </a:rPr>
                        <a:t>Moderate (30)</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a:latin typeface="Times New Roman" panose="02020603050405020304" pitchFamily="18" charset="0"/>
                          <a:cs typeface="Times New Roman" panose="02020603050405020304" pitchFamily="18" charset="0"/>
                        </a:rPr>
                        <a:t>Server 1</a:t>
                      </a:r>
                    </a:p>
                  </a:txBody>
                  <a:tcPr anchor="ctr"/>
                </a:tc>
                <a:extLst>
                  <a:ext uri="{0D108BD9-81ED-4DB2-BD59-A6C34878D82A}">
                    <a16:rowId xmlns:a16="http://schemas.microsoft.com/office/drawing/2014/main" xmlns="" val="1195252938"/>
                  </a:ext>
                </a:extLst>
              </a:tr>
              <a:tr h="434398">
                <a:tc>
                  <a:txBody>
                    <a:bodyPr/>
                    <a:lstStyle/>
                    <a:p>
                      <a:r>
                        <a:rPr lang="en-US" dirty="0">
                          <a:latin typeface="Times New Roman" panose="02020603050405020304" pitchFamily="18" charset="0"/>
                          <a:cs typeface="Times New Roman" panose="02020603050405020304" pitchFamily="18" charset="0"/>
                        </a:rPr>
                        <a:t>Moderate (26)</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dirty="0">
                          <a:latin typeface="Times New Roman" panose="02020603050405020304" pitchFamily="18" charset="0"/>
                          <a:cs typeface="Times New Roman" panose="02020603050405020304" pitchFamily="18" charset="0"/>
                        </a:rPr>
                        <a:t>Server 1</a:t>
                      </a:r>
                    </a:p>
                  </a:txBody>
                  <a:tcPr anchor="ctr"/>
                </a:tc>
                <a:extLst>
                  <a:ext uri="{0D108BD9-81ED-4DB2-BD59-A6C34878D82A}">
                    <a16:rowId xmlns:a16="http://schemas.microsoft.com/office/drawing/2014/main" xmlns="" val="684948469"/>
                  </a:ext>
                </a:extLst>
              </a:tr>
              <a:tr h="0">
                <a:tc>
                  <a:txBody>
                    <a:bodyPr/>
                    <a:lstStyle/>
                    <a:p>
                      <a:r>
                        <a:rPr lang="en-US">
                          <a:latin typeface="Times New Roman" panose="02020603050405020304" pitchFamily="18" charset="0"/>
                          <a:cs typeface="Times New Roman" panose="02020603050405020304" pitchFamily="18" charset="0"/>
                        </a:rPr>
                        <a:t>Low (18)</a:t>
                      </a:r>
                    </a:p>
                  </a:txBody>
                  <a:tcPr anchor="ctr"/>
                </a:tc>
                <a:tc>
                  <a:txBody>
                    <a:bodyPr/>
                    <a:lstStyle/>
                    <a:p>
                      <a:r>
                        <a:rPr lang="en-US" dirty="0">
                          <a:latin typeface="Times New Roman" panose="02020603050405020304" pitchFamily="18" charset="0"/>
                          <a:cs typeface="Times New Roman" panose="02020603050405020304" pitchFamily="18" charset="0"/>
                        </a:rPr>
                        <a:t>Scaling resources DOWN</a:t>
                      </a:r>
                    </a:p>
                  </a:txBody>
                  <a:tcPr anchor="ctr"/>
                </a:tc>
                <a:tc>
                  <a:txBody>
                    <a:bodyPr/>
                    <a:lstStyle/>
                    <a:p>
                      <a:r>
                        <a:rPr lang="en-US" dirty="0">
                          <a:latin typeface="Times New Roman" panose="02020603050405020304" pitchFamily="18" charset="0"/>
                          <a:cs typeface="Times New Roman" panose="02020603050405020304" pitchFamily="18" charset="0"/>
                        </a:rPr>
                        <a:t>Server 0</a:t>
                      </a:r>
                    </a:p>
                  </a:txBody>
                  <a:tcPr anchor="ctr"/>
                </a:tc>
                <a:extLst>
                  <a:ext uri="{0D108BD9-81ED-4DB2-BD59-A6C34878D82A}">
                    <a16:rowId xmlns:a16="http://schemas.microsoft.com/office/drawing/2014/main" xmlns="" val="3663815488"/>
                  </a:ext>
                </a:extLst>
              </a:tr>
              <a:tr h="434398">
                <a:tc>
                  <a:txBody>
                    <a:bodyPr/>
                    <a:lstStyle/>
                    <a:p>
                      <a:r>
                        <a:rPr lang="en-US" dirty="0">
                          <a:latin typeface="Times New Roman" panose="02020603050405020304" pitchFamily="18" charset="0"/>
                          <a:cs typeface="Times New Roman" panose="02020603050405020304" pitchFamily="18" charset="0"/>
                        </a:rPr>
                        <a:t>Moderate (37)</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dirty="0">
                          <a:latin typeface="Times New Roman" panose="02020603050405020304" pitchFamily="18" charset="0"/>
                          <a:cs typeface="Times New Roman" panose="02020603050405020304" pitchFamily="18" charset="0"/>
                        </a:rPr>
                        <a:t>Server 2</a:t>
                      </a:r>
                    </a:p>
                  </a:txBody>
                  <a:tcPr anchor="ctr"/>
                </a:tc>
                <a:extLst>
                  <a:ext uri="{0D108BD9-81ED-4DB2-BD59-A6C34878D82A}">
                    <a16:rowId xmlns:a16="http://schemas.microsoft.com/office/drawing/2014/main" xmlns="" val="437602266"/>
                  </a:ext>
                </a:extLst>
              </a:tr>
              <a:tr h="434398">
                <a:tc>
                  <a:txBody>
                    <a:bodyPr/>
                    <a:lstStyle/>
                    <a:p>
                      <a:r>
                        <a:rPr lang="en-US" dirty="0">
                          <a:latin typeface="Times New Roman" panose="02020603050405020304" pitchFamily="18" charset="0"/>
                          <a:cs typeface="Times New Roman" panose="02020603050405020304" pitchFamily="18" charset="0"/>
                        </a:rPr>
                        <a:t>Moderate (51)</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dirty="0">
                          <a:latin typeface="Times New Roman" panose="02020603050405020304" pitchFamily="18" charset="0"/>
                          <a:cs typeface="Times New Roman" panose="02020603050405020304" pitchFamily="18" charset="0"/>
                        </a:rPr>
                        <a:t>Server 0</a:t>
                      </a:r>
                    </a:p>
                  </a:txBody>
                  <a:tcPr anchor="ctr"/>
                </a:tc>
                <a:extLst>
                  <a:ext uri="{0D108BD9-81ED-4DB2-BD59-A6C34878D82A}">
                    <a16:rowId xmlns:a16="http://schemas.microsoft.com/office/drawing/2014/main" xmlns="" val="3900128170"/>
                  </a:ext>
                </a:extLst>
              </a:tr>
              <a:tr h="434398">
                <a:tc>
                  <a:txBody>
                    <a:bodyPr/>
                    <a:lstStyle/>
                    <a:p>
                      <a:r>
                        <a:rPr lang="en-US">
                          <a:latin typeface="Times New Roman" panose="02020603050405020304" pitchFamily="18" charset="0"/>
                          <a:cs typeface="Times New Roman" panose="02020603050405020304" pitchFamily="18" charset="0"/>
                        </a:rPr>
                        <a:t>Moderate (54)</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dirty="0">
                          <a:latin typeface="Times New Roman" panose="02020603050405020304" pitchFamily="18" charset="0"/>
                          <a:cs typeface="Times New Roman" panose="02020603050405020304" pitchFamily="18" charset="0"/>
                        </a:rPr>
                        <a:t>Server 1</a:t>
                      </a:r>
                    </a:p>
                  </a:txBody>
                  <a:tcPr anchor="ctr"/>
                </a:tc>
                <a:extLst>
                  <a:ext uri="{0D108BD9-81ED-4DB2-BD59-A6C34878D82A}">
                    <a16:rowId xmlns:a16="http://schemas.microsoft.com/office/drawing/2014/main" xmlns="" val="1202146081"/>
                  </a:ext>
                </a:extLst>
              </a:tr>
              <a:tr h="434398">
                <a:tc>
                  <a:txBody>
                    <a:bodyPr/>
                    <a:lstStyle/>
                    <a:p>
                      <a:r>
                        <a:rPr lang="en-US">
                          <a:latin typeface="Times New Roman" panose="02020603050405020304" pitchFamily="18" charset="0"/>
                          <a:cs typeface="Times New Roman" panose="02020603050405020304" pitchFamily="18" charset="0"/>
                        </a:rPr>
                        <a:t>Moderate (60)</a:t>
                      </a:r>
                    </a:p>
                  </a:txBody>
                  <a:tcPr anchor="ctr"/>
                </a:tc>
                <a:tc>
                  <a:txBody>
                    <a:bodyPr/>
                    <a:lstStyle/>
                    <a:p>
                      <a:r>
                        <a:rPr lang="en-US" dirty="0">
                          <a:latin typeface="Times New Roman" panose="02020603050405020304" pitchFamily="18" charset="0"/>
                          <a:cs typeface="Times New Roman" panose="02020603050405020304" pitchFamily="18" charset="0"/>
                        </a:rPr>
                        <a:t>No scaling needed</a:t>
                      </a:r>
                    </a:p>
                  </a:txBody>
                  <a:tcPr anchor="ctr"/>
                </a:tc>
                <a:tc>
                  <a:txBody>
                    <a:bodyPr/>
                    <a:lstStyle/>
                    <a:p>
                      <a:r>
                        <a:rPr lang="en-US" dirty="0">
                          <a:latin typeface="Times New Roman" panose="02020603050405020304" pitchFamily="18" charset="0"/>
                          <a:cs typeface="Times New Roman" panose="02020603050405020304" pitchFamily="18" charset="0"/>
                        </a:rPr>
                        <a:t>Server  2</a:t>
                      </a:r>
                    </a:p>
                  </a:txBody>
                  <a:tcPr anchor="ctr"/>
                </a:tc>
                <a:extLst>
                  <a:ext uri="{0D108BD9-81ED-4DB2-BD59-A6C34878D82A}">
                    <a16:rowId xmlns:a16="http://schemas.microsoft.com/office/drawing/2014/main" xmlns="" val="1470140645"/>
                  </a:ext>
                </a:extLst>
              </a:tr>
            </a:tbl>
          </a:graphicData>
        </a:graphic>
      </p:graphicFrame>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1065164" y="172011"/>
            <a:ext cx="871846" cy="863181"/>
          </a:xfrm>
          <a:prstGeom prst="rect">
            <a:avLst/>
          </a:prstGeom>
        </p:spPr>
      </p:pic>
    </p:spTree>
    <p:extLst>
      <p:ext uri="{BB962C8B-B14F-4D97-AF65-F5344CB8AC3E}">
        <p14:creationId xmlns:p14="http://schemas.microsoft.com/office/powerpoint/2010/main" val="3365631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rectangular bars with white text&#10;&#10;AI-generated content may be incorrect.">
            <a:extLst>
              <a:ext uri="{FF2B5EF4-FFF2-40B4-BE49-F238E27FC236}">
                <a16:creationId xmlns:a16="http://schemas.microsoft.com/office/drawing/2014/main" xmlns="" id="{BCEF001F-BC72-32EB-B729-E61C6C89F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3555" y="311850"/>
            <a:ext cx="4035252" cy="3209515"/>
          </a:xfrm>
        </p:spPr>
      </p:pic>
      <p:pic>
        <p:nvPicPr>
          <p:cNvPr id="7" name="Picture 6" descr="A graph with blue squares&#10;&#10;AI-generated content may be incorrect.">
            <a:extLst>
              <a:ext uri="{FF2B5EF4-FFF2-40B4-BE49-F238E27FC236}">
                <a16:creationId xmlns:a16="http://schemas.microsoft.com/office/drawing/2014/main" xmlns="" id="{639B98F4-88CF-69A5-1250-6651DE6E1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897" y="127775"/>
            <a:ext cx="4738643" cy="3301225"/>
          </a:xfrm>
          <a:prstGeom prst="rect">
            <a:avLst/>
          </a:prstGeom>
        </p:spPr>
      </p:pic>
      <p:pic>
        <p:nvPicPr>
          <p:cNvPr id="9" name="Picture 8" descr="A graph with blue dots&#10;&#10;AI-generated content may be incorrect.">
            <a:extLst>
              <a:ext uri="{FF2B5EF4-FFF2-40B4-BE49-F238E27FC236}">
                <a16:creationId xmlns:a16="http://schemas.microsoft.com/office/drawing/2014/main" xmlns="" id="{C90A296E-6B7C-03E4-FF6D-4EB93EAAE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7671" y="3664831"/>
            <a:ext cx="4183769" cy="3158415"/>
          </a:xfrm>
          <a:prstGeom prst="rect">
            <a:avLst/>
          </a:prstGeom>
        </p:spPr>
      </p:pic>
      <p:pic>
        <p:nvPicPr>
          <p:cNvPr id="11" name="Picture 10" descr="A diagram of a blue box&#10;&#10;AI-generated content may be incorrect.">
            <a:extLst>
              <a:ext uri="{FF2B5EF4-FFF2-40B4-BE49-F238E27FC236}">
                <a16:creationId xmlns:a16="http://schemas.microsoft.com/office/drawing/2014/main" xmlns="" id="{1FE6079D-6156-ECE3-A770-AA1E7FF106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1440" y="3474857"/>
            <a:ext cx="4350661" cy="3399575"/>
          </a:xfrm>
          <a:prstGeom prst="rect">
            <a:avLst/>
          </a:prstGeom>
        </p:spPr>
      </p:pic>
      <p:sp>
        <p:nvSpPr>
          <p:cNvPr id="14" name="Rectangle 1">
            <a:extLst>
              <a:ext uri="{FF2B5EF4-FFF2-40B4-BE49-F238E27FC236}">
                <a16:creationId xmlns:a16="http://schemas.microsoft.com/office/drawing/2014/main" xmlns="" id="{681E1258-5F3F-6D55-887C-3E0B76FD4BC7}"/>
              </a:ext>
            </a:extLst>
          </p:cNvPr>
          <p:cNvSpPr>
            <a:spLocks noChangeArrowheads="1"/>
          </p:cNvSpPr>
          <p:nvPr/>
        </p:nvSpPr>
        <p:spPr bwMode="auto">
          <a:xfrm>
            <a:off x="68680" y="0"/>
            <a:ext cx="333355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of Requests: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Server 2 and Server 1 handled more requests than Server 0.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Frequency of Scaling Actions: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most often determined that no scaling was necessary.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Load vs. Scaling Action: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predicted loads triggered scaling up, and low loads triggered scaling down.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Load Distribution for Each Scaling Action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Lower predicted loads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crresponded</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scaling down, and higher loads to scaling up </a:t>
            </a:r>
          </a:p>
        </p:txBody>
      </p:sp>
      <p:sp>
        <p:nvSpPr>
          <p:cNvPr id="3" name="TextBox 2"/>
          <p:cNvSpPr txBox="1"/>
          <p:nvPr/>
        </p:nvSpPr>
        <p:spPr>
          <a:xfrm>
            <a:off x="68680" y="5591143"/>
            <a:ext cx="3879272" cy="646331"/>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FIG 7.6.1  HOW IT WORKS IN LSTM IN COST OPTIMIZATION</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018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&amp; FUTURE SCOPE:</a:t>
            </a:r>
          </a:p>
          <a:p>
            <a:r>
              <a:t>CONCLUSION</a:t>
            </a:r>
          </a:p>
          <a:p>
            <a:r>
              <a:t>                                       9. CONCLUSION</a:t>
            </a:r>
          </a:p>
          <a:p>
            <a:r>
              <a:t>The integration of AI-driven predictive scaling with System Centre Operations Manager (SCOM) represents a transformative advancement in IT infrastructure management, enabling dynamic load balancing that ensures optimal resource allocation based on real-time demand. By intelligently distributing workloads, this system prevents underutilization of resources and eliminates over-provisioning, leading to cost savings, enhanced system efficiency, and improved application performance. This intelligent allocation process ensures that computational power is directed precisely where it is needed, minimizing waste, optimizing efficiency, and supporting sustainable IT operations. By proactively predicting workload spikes and adjusting resources accordingly, AI-driven predictive scaling ensures that applications maintain peak performance even during high-traffic scenarios. Instead of waiting for performance bottlenecks to occur, the system anticipates demand fluctuations based on historical trends and real-time monitoring, scaling up or down seamlessly. This results in faster response times, reduced latency, and an overall smoother user experience, even under extreme workload conditions. The ability to adapt to varying demand levels in real time ensures service continuity, high availability, and user satisfaction, making it a crucial feature for businesses relying on mission-critical applications. Moreover, the automation of the scaling process eliminates the need for constant manual intervention, significantly reducing operational overhead and administrative workload. Traditionally, IT teams must continuously monitor system performance and manually allocate resources to handle surges in demand, which is time-consuming and inefficient. By leveraging AI-powered automation, IT personnel can shift their focus to strategic initiatives, such as infrastructure optimization, security enhancements, and innovation-driven projects, rather than being occupied with routine monitoring and scaling tasks. This shift not only enhances operational agility but also ensures that IT resources are utilized efficiently to maximize productivity and business value.In conclusion, AI-driven predictive scaling within SCOM marks a significant step toward intelligent and autonomous IT resource management. By minimizing idle resources, preventing over-provisioning, optimizing application performance, and reducing manual intervention, organizations can achieve a more resilient, cost-effective, and high-performing infrastructure. This approach not only enhances operational efficiency but also strengthens business continuity, customer satisfaction, and long-term scalability, ensuring that IT environments remain adaptive, future-ready, and highly efficient in an ever-evolving digital landscape.</a:t>
            </a:r>
          </a:p>
        </p:txBody>
      </p:sp>
      <p:sp>
        <p:nvSpPr>
          <p:cNvPr id="3" name="Content Placeholder 2"/>
          <p:cNvSpPr>
            <a:spLocks noGrp="1"/>
          </p:cNvSpPr>
          <p:nvPr>
            <p:ph idx="1"/>
          </p:nvPr>
        </p:nvSpPr>
        <p:spPr>
          <a:xfrm>
            <a:off x="838199" y="1613189"/>
            <a:ext cx="10965873" cy="5018520"/>
          </a:xfrm>
        </p:spPr>
        <p:txBody>
          <a:bodyPr>
            <a:normAutofit/>
          </a:bodyPr>
          <a:lstStyle/>
          <a:p>
            <a:r>
              <a:t>CONCLUSION &amp; FUTURE SCOPE:</a:t>
            </a:r>
          </a:p>
          <a:p>
            <a:r>
              <a:t>CONCLUSION</a:t>
            </a:r>
          </a:p>
          <a:p>
            <a:r>
              <a:t>                                       9. CONCLUSION</a:t>
            </a:r>
          </a:p>
          <a:p>
            <a:r>
              <a:t>The integration of AI-driven predictive scaling with System Centre Operations Manager (SCOM) represents a transformative advancement in IT infrastructure management, enabling dynamic load balancing that ensures optimal resource allocation based on real-time demand. By intelligently distributing workloads, this system prevents underutilization of resources and eliminates over-provisioning, leading to cost savings, enhanced system efficiency, and improved application performance. This intelligent allocation process ensures that computational power is directed precisely where it is needed, minimizing waste, optimizing efficiency, and supporting sustainable IT operations. By proactively predicting workload spikes and adjusting resources accordingly, AI-driven predictive scaling ensures that applications maintain peak performance even during high-traffic scenarios. Instead of waiting for performance bottlenecks to occur, the system anticipates demand fluctuations based on historical trends and real-time monitoring, scaling up or down seamlessly. This results in faster response times, reduced latency, and an overall smoother user experience, even under extreme workload conditions. The ability to adapt to varying demand levels in real time ensures service continuity, high availability, and user satisfaction, making it a crucial feature for businesses relying on mission-critical applications. Moreover, the automation of the scaling process eliminates the need for constant manual intervention, significantly reducing operational overhead and administrative workload. Traditionally, IT teams must continuously monitor system performance and manually allocate resources to handle surges in demand, which is time-consuming and inefficient. By leveraging AI-powered automation, IT personnel can shift their focus to strategic initiatives, such as infrastructure optimization, security enhancements, and innovation-driven projects, rather than being occupied with routine monitoring and scaling tasks. This shift not only enhances operational agility but also ensures that IT resources are utilized efficiently to maximize productivity and business value.In conclusion, AI-driven predictive scaling within SCOM marks a significant step toward intelligent and autonomous IT resource management. By minimizing idle resources, preventing over-provisioning, optimizing application performance, and reducing manual intervention, organizations can achieve a more resilient, cost-effective, and high-performing infrastructure. This approach not only enhances operational efficiency but also strengthens business continuity, customer satisfaction, and long-term scalability, ensuring that IT environments remain adaptive, future-ready, and highly efficient in an ever-evolving digital landscape.</a:t>
            </a:r>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1046691" y="172011"/>
            <a:ext cx="890319" cy="881470"/>
          </a:xfrm>
          <a:prstGeom prst="rect">
            <a:avLst/>
          </a:prstGeom>
        </p:spPr>
      </p:pic>
    </p:spTree>
    <p:extLst>
      <p:ext uri="{BB962C8B-B14F-4D97-AF65-F5344CB8AC3E}">
        <p14:creationId xmlns:p14="http://schemas.microsoft.com/office/powerpoint/2010/main" val="6325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LIMITATIONS:</a:t>
            </a:r>
          </a:p>
          <a:p>
            <a:r>
              <a:t>:</a:t>
            </a:r>
          </a:p>
          <a:p>
            <a:r>
              <a:t>LIMITATIONS</a:t>
            </a:r>
          </a:p>
          <a:p>
            <a:r>
              <a:t>                                                  10. LIMITATIONS</a:t>
            </a:r>
          </a:p>
          <a:p>
            <a:r>
              <a:t>10.1 Technical and Operational Constraints</a:t>
            </a:r>
          </a:p>
          <a:p>
            <a:r>
              <a:t>The primary technical limitation lies in prediction accuracy challenges. Machine learning models often struggle with unpredictable traffic spikes and anomalous patterns that weren't present in their training data. For example, a system trained on regular usage patterns may fail to predict sudden viral events or flash sales. Additionally, cold start problems occur when new applications lack sufficient historical data, creating a situation where accurate predictions are impossible until adequate data is collected. Model drift presents another significant challenge as user behaviour and system architectures evolve over time. The AI models require continuous retraining to remain effective, adding computational overhead that can introduce latency in critical scaling decisions. This creates a fundamental trade-off between prediction sophistication and system responsiveness. From an operational perspective, resource management becomes increasingly complex. Organizations must balance between over-provisioning resources based on conservative predictions, which increases costs, and under-provisioning that leads to service degradation. Integration with existing infrastructure often proves challenging, as different applications have varying scaling patterns and requirements that are difficult to accommodate with a single AI-driven solution.</a:t>
            </a:r>
          </a:p>
          <a:p>
            <a:r>
              <a:t>10.2 Economic and Security Implications</a:t>
            </a:r>
          </a:p>
          <a:p>
            <a:r>
              <a:t>The economic limitations are substantial and often underestimated. Maintaining AI processing capabilities requires significant infrastructure investment, while continuous model training and updating consume ongoing operational resources. Prediction errors carry direct financial consequences, as incorrect forecasts can result in paying for unused resources or scrambling for additional capacity at premium rates. Security concerns add another layer of complexity. AI models can become targets for adversarial attacks designed to manipulate predictions and cause inappropriate scaling decisions. The sensitive performance data used for training these models also raises privacy concerns, particularly in regulated industries where data protection is paramount. Vendor lock-in risks further compound economic challenges, as many AI-driven scaling solutions rely on proprietary algorithms and cloud-specific services, limiting organizational flexibility and increasing long-term dependency costs.</a:t>
            </a:r>
          </a:p>
          <a:p>
            <a:r>
              <a:t>10.3 Implementation and Human Factors</a:t>
            </a:r>
          </a:p>
          <a:p>
            <a:r>
              <a:t>Practical implementation faces significant barriers related to skills requirements and system reliability. Organizations need specialized expertise combining system operations knowledge with machine learning concepts, often requiring expensive training or hiring of skilled personnel. The complexity of AI-driven systems makes troubleshooting and optimization more challenging than traditional rule-based approaches. Testing and validation present unique difficulties since AI models can behave differently under various conditions. Unlike traditional systems with predictable behavior patterns, AI-driven scaling requires comprehensive testing across numerous scenarios that may be difficult to recreate in test environments. The dynamic nature of these models means validation is never complete, requiring ongoing testing efforts.System reliability becomes critical when organizations depend heavily on AI predictions. Single points of failure in the prediction system can cause cascading problems throughout the infrastructure, while incorrect scaling decisions can create service disruptions that are difficult to diagnose and resolve quickly.</a:t>
            </a:r>
          </a:p>
        </p:txBody>
      </p:sp>
      <p:sp>
        <p:nvSpPr>
          <p:cNvPr id="4" name="Rectangle 1"/>
          <p:cNvSpPr>
            <a:spLocks noGrp="1" noChangeArrowheads="1"/>
          </p:cNvSpPr>
          <p:nvPr>
            <p:ph idx="1"/>
          </p:nvPr>
        </p:nvSpPr>
        <p:spPr bwMode="auto">
          <a:xfrm>
            <a:off x="553027" y="1591311"/>
            <a:ext cx="1108594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IMPLEMENTATION:</a:t>
            </a:r>
          </a:p>
          <a:p>
            <a:r>
              <a:t>IMPLEMENTATION</a:t>
            </a:r>
          </a:p>
          <a:p>
            <a:r>
              <a:t>6. IMPLEMENTATION</a:t>
            </a:r>
          </a:p>
          <a:p>
            <a:r>
              <a:t>6.1 DATASET</a:t>
            </a:r>
          </a:p>
          <a:p>
            <a:r>
              <a:t>This file contains performance data for 5 major companies across 20 time steps.</a:t>
            </a:r>
          </a:p>
          <a:p>
            <a:r>
              <a:t>Total Rows: 20</a:t>
            </a:r>
          </a:p>
          <a:p>
            <a:r>
              <a:t>Total Columns: 6</a:t>
            </a:r>
          </a:p>
          <a:p>
            <a:r>
              <a:t>TIME – A number showing the time step</a:t>
            </a:r>
          </a:p>
          <a:p>
            <a:r>
              <a:t>LINDE – A value showing Linde's activity or performance at that time.</a:t>
            </a:r>
          </a:p>
          <a:p>
            <a:r>
              <a:t>HONEYWELL – Honeywell's performance at each time step.</a:t>
            </a:r>
          </a:p>
          <a:p>
            <a:r>
              <a:t>SIEMENS – Siemens’ activity data over time.</a:t>
            </a:r>
          </a:p>
          <a:p>
            <a:r>
              <a:t>ROCKWELL AUTOMATION – How Rockwell Automation performed.</a:t>
            </a:r>
          </a:p>
          <a:p>
            <a:r>
              <a:t>MICROSOFT – Microsoft’s activity at each point in time.</a:t>
            </a:r>
          </a:p>
          <a:p>
            <a:r>
              <a:t>6.2 Step 1: Load Historical Latency Data</a:t>
            </a:r>
          </a:p>
          <a:p>
            <a:r>
              <a:t>The system begins by collecting and loading historical latency data between various network nodes (e.g., LINDE, HONEYWELL, etc.). This dataset contains time-stamped measurements that indicate how long it took for data to travel between different network endpoints in the past. This information is crucial because patterns in network latency often repeat due to recurring usage patterns, network congestion during peak hours, or infrastructure limitations. By analyzing this historical data, we can build a system that doesn’t just react to latency but anticipates it. The data is typically stored in a structured format such as a CSV file or a database, with columns like: Each column represents a different route or edge node, and each row is a snapshot of latency values at a given time.</a:t>
            </a:r>
          </a:p>
          <a:p>
            <a:r>
              <a:t>PSEUDO CODE -</a:t>
            </a:r>
          </a:p>
          <a:p>
            <a:r>
              <a:t>Import pandas as pd</a:t>
            </a:r>
          </a:p>
          <a:p>
            <a:r>
              <a:t># Load CSV</a:t>
            </a:r>
          </a:p>
          <a:p>
            <a:r>
              <a:t>df = pd.read_csv('/mnt/data/industrial_data  NEW 2.csv')</a:t>
            </a:r>
          </a:p>
          <a:p>
            <a:r>
              <a:t># Preview data</a:t>
            </a:r>
          </a:p>
          <a:p>
            <a:r>
              <a:t>print (df.head())</a:t>
            </a:r>
          </a:p>
          <a:p>
            <a:r>
              <a:t>print (df.columns)</a:t>
            </a:r>
          </a:p>
          <a:p>
            <a:r>
              <a:t>Step 2: Preprocessing Module</a:t>
            </a:r>
          </a:p>
          <a:p>
            <a:r>
              <a:t>Raw data is rarely ready for machine learning directly. So we apply several preprocessing  steps:</a:t>
            </a:r>
          </a:p>
          <a:p>
            <a:r>
              <a:t>Cleaning: </a:t>
            </a:r>
          </a:p>
          <a:p>
            <a:r>
              <a:t>We remove rows with missing or corrupted values to ensure model quality. If needed, we could also use interpolation or imputation to fill gaps.</a:t>
            </a:r>
          </a:p>
          <a:p>
            <a:r>
              <a:t>Timestamp Conversion:</a:t>
            </a:r>
          </a:p>
          <a:p>
            <a:r>
              <a:t>If there's a timestamp column, it’s converted into useful features like:</a:t>
            </a:r>
          </a:p>
          <a:p>
            <a:r>
              <a:t>Hour of the day (to detect diurnal patterns)</a:t>
            </a:r>
          </a:p>
          <a:p>
            <a:r>
              <a:t>Day of the week (to identify weekday/weekend differences)This helps the model understand periodic fluctuations in latency.</a:t>
            </a:r>
          </a:p>
          <a:p>
            <a:r>
              <a:t>Normalization:</a:t>
            </a:r>
          </a:p>
          <a:p>
            <a:r>
              <a:t>Since the raw latency values can vary widely (e.g., from 10 ms to 400 ms), we scale all values to a range of 0 to 1. This step helps the neural network train efficiently and reduces bias toward larger numerical values.</a:t>
            </a:r>
          </a:p>
          <a:p>
            <a:r>
              <a:t>Feature Selection:</a:t>
            </a:r>
          </a:p>
          <a:p>
            <a:r>
              <a:t>We define the key latency columns (e.g., LINDE, HONEYWELL, etc.) that we want to use for prediction.</a:t>
            </a:r>
          </a:p>
          <a:p>
            <a:r>
              <a:t>PSEUDO CODE -</a:t>
            </a:r>
          </a:p>
          <a:p>
            <a:r>
              <a:t>from sklearn.preprocessing import MinMaxScaler</a:t>
            </a:r>
          </a:p>
          <a:p>
            <a:r>
              <a:t># Drop rows with missing values (if any)</a:t>
            </a:r>
          </a:p>
          <a:p>
            <a:r>
              <a:t>df_clean = df.dropna()</a:t>
            </a:r>
          </a:p>
          <a:p>
            <a:r>
              <a:t># If there's a timestamp column, convert it</a:t>
            </a:r>
          </a:p>
          <a:p>
            <a:r>
              <a:t>if 'timestamp' in df_clean.columns:</a:t>
            </a:r>
          </a:p>
          <a:p>
            <a:r>
              <a:t>df_clean['timestamp'] = pd.to_datetime(df_clean['timestamp'])</a:t>
            </a:r>
          </a:p>
          <a:p>
            <a:r>
              <a:t>df_clean['hour'] = df_clean['timestamp'].dt.hour</a:t>
            </a:r>
          </a:p>
          <a:p>
            <a:r>
              <a:t>df_clean['day'] = df_clean['timestamp'].dt.dayofweek</a:t>
            </a:r>
          </a:p>
          <a:p>
            <a:r>
              <a:t># Define latency columns manually</a:t>
            </a:r>
          </a:p>
          <a:p>
            <a:r>
              <a:t>latency_cols = ['LINDE', 'HONEYWELL', 'SIEMENS', 'ROCKWELL AUTOMATION', 'MICROSOFT']</a:t>
            </a:r>
          </a:p>
          <a:p>
            <a:r>
              <a:t># Normalize latency values between 0 and 1</a:t>
            </a:r>
          </a:p>
          <a:p>
            <a:r>
              <a:t>scaler = MinMaxScaler()</a:t>
            </a:r>
          </a:p>
          <a:p>
            <a:r>
              <a:t>df_clean[latency_cols] = scaler.fit_transform(df_clean[latency_cols])</a:t>
            </a:r>
          </a:p>
          <a:p>
            <a:r>
              <a:t>Step 3: Sequence Creation for LSTM</a:t>
            </a:r>
          </a:p>
          <a:p>
            <a:r>
              <a:t>Since we’re dealing with time-series data, we use a sliding window approach to create sequences of past latency values. Here's how it works:</a:t>
            </a:r>
          </a:p>
          <a:p>
            <a:r>
              <a:t>We define a window size (n steps) for example, 10.</a:t>
            </a:r>
          </a:p>
          <a:p>
            <a:r>
              <a:t>From the dataset, we create samples where each input sequence consists of 10 consecutive latency values.</a:t>
            </a:r>
          </a:p>
          <a:p>
            <a:r>
              <a:t>The corresponding target value is the latency right after that window.</a:t>
            </a:r>
          </a:p>
          <a:p>
            <a:r>
              <a:t>This process allows the model to learn how previous latency values lead to the next one.For instance :This is how the model learns temporal dependencies  a critical strength of  LSTM networks.</a:t>
            </a:r>
          </a:p>
          <a:p>
            <a:r>
              <a:t>PSEUDO CODE –</a:t>
            </a:r>
          </a:p>
          <a:p>
            <a:r>
              <a:t>import numpy as np</a:t>
            </a:r>
          </a:p>
          <a:p>
            <a:r>
              <a:t>def create_sequences(data, n_steps=10):</a:t>
            </a:r>
          </a:p>
          <a:p>
            <a:r>
              <a:t>X, y = [], []</a:t>
            </a:r>
          </a:p>
          <a:p>
            <a:r>
              <a:t>for i in range(len(data) - n_steps):</a:t>
            </a:r>
          </a:p>
          <a:p>
            <a:r>
              <a:t>X.append(data[i:i+n_steps])</a:t>
            </a:r>
          </a:p>
          <a:p>
            <a:r>
              <a:t>y.append(data[i+n_steps])</a:t>
            </a:r>
          </a:p>
          <a:p>
            <a:r>
              <a:t>return np.array(X), np.array(y)</a:t>
            </a:r>
          </a:p>
          <a:p>
            <a:r>
              <a:t># Use one column for example: 'LINDE'</a:t>
            </a:r>
          </a:p>
          <a:p>
            <a:r>
              <a:t>linde_data = df_clean['LINDE'].values</a:t>
            </a:r>
          </a:p>
          <a:p>
            <a:r>
              <a:t># Reshape and create sequences</a:t>
            </a:r>
          </a:p>
          <a:p>
            <a:r>
              <a:t>n_steps = 10</a:t>
            </a:r>
          </a:p>
          <a:p>
            <a:r>
              <a:t>X, y = create_sequences(linde_data, n_steps)</a:t>
            </a:r>
          </a:p>
          <a:p>
            <a:r>
              <a:t>X = X.reshape((X.shape[0], X.shape[1], 1))  # [samples, timesteps, features]</a:t>
            </a:r>
          </a:p>
          <a:p>
            <a:r>
              <a:t>Step 4: Build and Train the LSTM-LFR Model</a:t>
            </a:r>
          </a:p>
          <a:p>
            <a:r>
              <a:t>Now we create and train the actual LSTM-LFR (Latency Forecasting and Routing) model, which is a deep learning architecture designed for sequential data.</a:t>
            </a:r>
          </a:p>
          <a:p>
            <a:r>
              <a:t>LSTM Layer: Captures patterns and dependencies in latency over time.</a:t>
            </a:r>
          </a:p>
          <a:p>
            <a:r>
              <a:t>Dense Layer: Outputs the final prediction (i.e., next latency value).</a:t>
            </a:r>
          </a:p>
          <a:p>
            <a:r>
              <a:t>Loss Function: We use Mean Squared Error (MSE), which measures how far the predicted latency is from the actual one.</a:t>
            </a:r>
          </a:p>
          <a:p>
            <a:r>
              <a:t>Optimizer: Adam is used to minimize the loss function efficiently.</a:t>
            </a:r>
          </a:p>
          <a:p>
            <a:r>
              <a:t>The model is trained over several epochs, gradually learning to predict future latency values accurately based on historical sequences.</a:t>
            </a:r>
          </a:p>
          <a:p>
            <a:r>
              <a:t>PSEUDO CODE –</a:t>
            </a:r>
          </a:p>
          <a:p>
            <a:r>
              <a:t>from tensorflow.keras.models import Sequential</a:t>
            </a:r>
          </a:p>
          <a:p>
            <a:r>
              <a:t>from tensorflow.keras.layers import LSTM, Dense</a:t>
            </a:r>
          </a:p>
          <a:p>
            <a:r>
              <a:t># Build the LSTM model</a:t>
            </a:r>
          </a:p>
          <a:p>
            <a:r>
              <a:t>model = Sequential()</a:t>
            </a:r>
          </a:p>
          <a:p>
            <a:r>
              <a:t>model.add(LSTM(50, activation='relu', input_shape=(n_steps, 1)))</a:t>
            </a:r>
          </a:p>
          <a:p>
            <a:r>
              <a:t>model.add(Dense(1))</a:t>
            </a:r>
          </a:p>
          <a:p>
            <a:r>
              <a:t>model.compile(optimizer='adam', loss='mse')</a:t>
            </a:r>
          </a:p>
          <a:p>
            <a:r>
              <a:t># Train the model</a:t>
            </a:r>
          </a:p>
          <a:p>
            <a:r>
              <a:t>model.fit(X, y, epochs=20, batch_size=32)</a:t>
            </a:r>
          </a:p>
          <a:p>
            <a:r>
              <a:t>Step 5: Predict and Make Routing Decisions</a:t>
            </a:r>
          </a:p>
          <a:p>
            <a:r>
              <a:t>Once the model is trained, it can be used in real-time to decide how to route traffic:</a:t>
            </a:r>
          </a:p>
          <a:p>
            <a:r>
              <a:t>Input Generation:</a:t>
            </a:r>
          </a:p>
          <a:p>
            <a:r>
              <a:t>We take the most recent latency data for two edges — for example, Edge A (LINDE) and Edge B (HONEYWELL).</a:t>
            </a:r>
          </a:p>
          <a:p>
            <a:r>
              <a:t>These sequences are passed into the model to predict future latency.</a:t>
            </a:r>
          </a:p>
          <a:p>
            <a:r>
              <a:t>Prediction:</a:t>
            </a:r>
          </a:p>
          <a:p>
            <a:r>
              <a:t>The model outputs predicted latency values for both routes.</a:t>
            </a:r>
          </a:p>
          <a:p>
            <a:r>
              <a:t>Decision Logic:</a:t>
            </a:r>
          </a:p>
          <a:p>
            <a:r>
              <a:t>If the predicted latency for Edge A is below a defined threshold (say, 0.5), we select it as the primary route.</a:t>
            </a:r>
          </a:p>
          <a:p>
            <a:r>
              <a:t>If not, we route the traffic through Edge B (the alternate).</a:t>
            </a:r>
          </a:p>
          <a:p>
            <a:r>
              <a:t>This logic enables the system to dynamically adapt to predicted network conditions instead of reacting after delays occur.</a:t>
            </a:r>
          </a:p>
          <a:p>
            <a:r>
              <a:t>PSEUDO CODE –</a:t>
            </a:r>
          </a:p>
          <a:p>
            <a:r>
              <a:t># Get recent sequences for A and B</a:t>
            </a:r>
          </a:p>
          <a:p>
            <a:r>
              <a:t>input_A = df_clean['LINDE'].values[-n_steps:]</a:t>
            </a:r>
          </a:p>
          <a:p>
            <a:r>
              <a:t>input_B = df_clean['HONEYWELL'].values[-n_steps:]</a:t>
            </a:r>
          </a:p>
          <a:p>
            <a:r>
              <a:t># Reshape</a:t>
            </a:r>
          </a:p>
          <a:p>
            <a:r>
              <a:t>input_A = input_A.reshape((1, n_steps, 1))</a:t>
            </a:r>
          </a:p>
          <a:p>
            <a:r>
              <a:t>input_B = input_B.reshape((1, n_steps, 1))</a:t>
            </a:r>
          </a:p>
          <a:p>
            <a:r>
              <a:t># Predict</a:t>
            </a:r>
          </a:p>
          <a:p>
            <a:r>
              <a:t>pred_A = model.predict(input_A)[0][0]</a:t>
            </a:r>
          </a:p>
          <a:p>
            <a:r>
              <a:t>pred_B = model.predict(input_B)[0][0]</a:t>
            </a:r>
          </a:p>
          <a:p>
            <a:r>
              <a:t># Define threshold</a:t>
            </a:r>
          </a:p>
          <a:p>
            <a:r>
              <a:t>threshold = 0.5</a:t>
            </a:r>
          </a:p>
          <a:p>
            <a:r>
              <a:t># Routing Logic</a:t>
            </a:r>
          </a:p>
          <a:p>
            <a:r>
              <a:t>if pred_A &lt; threshold:</a:t>
            </a:r>
          </a:p>
          <a:p>
            <a:r>
              <a:t>route = "Closest Node (A - LINDE)"</a:t>
            </a:r>
          </a:p>
          <a:p>
            <a:r>
              <a:t>else:</a:t>
            </a:r>
          </a:p>
          <a:p>
            <a:r>
              <a:t>route = "Alternate Node (B - HONEYWELL)"</a:t>
            </a:r>
          </a:p>
          <a:p>
            <a:r>
              <a:t>print(f"Predicted Latency A: {pred_A:.4f}")</a:t>
            </a:r>
          </a:p>
          <a:p>
            <a:r>
              <a:t>print(f"Predicted Latency B: {pred_B:.4f}")</a:t>
            </a:r>
          </a:p>
          <a:p>
            <a:r>
              <a:t>print(f"Selected Route: {route}")</a:t>
            </a:r>
          </a:p>
          <a:p>
            <a:r>
              <a:t>Final Output  Example-</a:t>
            </a:r>
          </a:p>
          <a:p>
            <a:r>
              <a:t>Let’s say the model predicts:</a:t>
            </a:r>
          </a:p>
          <a:p>
            <a:r>
              <a:t>Predicted Latency A (LINDE): 0.3210</a:t>
            </a:r>
          </a:p>
          <a:p>
            <a:r>
              <a:t>Predicted Latency B (HONEYWELL): 0.5821</a:t>
            </a:r>
          </a:p>
          <a:p>
            <a:r>
              <a:t>And we set the threshold to 0.5. Since 0.3210 &lt; 0.5, the system will automatically route traffic through LINDE (Edge A), which is expected to have lower latency in the near future</a:t>
            </a:r>
          </a:p>
          <a:p>
            <a:r>
              <a:t>How it Benefit-</a:t>
            </a:r>
          </a:p>
          <a:p>
            <a:r>
              <a:t>This predictive routing approach helps in:</a:t>
            </a:r>
          </a:p>
          <a:p>
            <a:r>
              <a:t>Improving user experience by minimizing latency before it spikes.</a:t>
            </a:r>
          </a:p>
          <a:p>
            <a:r>
              <a:t>Avoiding congestion by rerouting ahead of time.</a:t>
            </a:r>
          </a:p>
          <a:p>
            <a:r>
              <a:t>Saving cost and bandwidth by intelligently selecting optimal paths.</a:t>
            </a:r>
          </a:p>
          <a:p>
            <a:r>
              <a:t>By combining historical latency analysis with machine learning, we transform a static    network into a dynamic, adaptive system.</a:t>
            </a:r>
          </a:p>
        </p:txBody>
      </p:sp>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1046691" y="172011"/>
            <a:ext cx="890319" cy="881470"/>
          </a:xfrm>
          <a:prstGeom prst="rect">
            <a:avLst/>
          </a:prstGeom>
        </p:spPr>
      </p:pic>
    </p:spTree>
    <p:extLst>
      <p:ext uri="{BB962C8B-B14F-4D97-AF65-F5344CB8AC3E}">
        <p14:creationId xmlns:p14="http://schemas.microsoft.com/office/powerpoint/2010/main" val="2352520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8446413-E3C8-48DF-A2C0-BB2B48712A1B}"/>
              </a:ext>
            </a:extLst>
          </p:cNvPr>
          <p:cNvSpPr txBox="1"/>
          <p:nvPr/>
        </p:nvSpPr>
        <p:spPr>
          <a:xfrm>
            <a:off x="578340" y="144185"/>
            <a:ext cx="10454495" cy="704019"/>
          </a:xfrm>
          <a:prstGeom prst="rect">
            <a:avLst/>
          </a:prstGeom>
        </p:spPr>
        <p:txBody>
          <a:bodyPr vert="horz" lIns="91440" tIns="45720" rIns="91440" bIns="45720" rtlCol="0" anchor="ctr">
            <a:noAutofit/>
          </a:bodyPr>
          <a:lstStyle/>
          <a:p>
            <a:pPr>
              <a:lnSpc>
                <a:spcPct val="90000"/>
              </a:lnSpc>
              <a:spcBef>
                <a:spcPct val="0"/>
              </a:spcBef>
              <a:spcAft>
                <a:spcPts val="600"/>
              </a:spcAft>
            </a:pPr>
            <a:r>
              <a:rPr lang="en-IN" sz="4000" b="1" dirty="0" smtClean="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10. GANTT CHART : </a:t>
            </a:r>
            <a:endParaRPr lang="en-IN" sz="28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xmlns="" id="{8BCE6185-869C-D568-627F-8F5725F32862}"/>
              </a:ext>
            </a:extLst>
          </p:cNvPr>
          <p:cNvGraphicFramePr>
            <a:graphicFrameLocks noGrp="1"/>
          </p:cNvGraphicFramePr>
          <p:nvPr>
            <p:extLst>
              <p:ext uri="{D42A27DB-BD31-4B8C-83A1-F6EECF244321}">
                <p14:modId xmlns:p14="http://schemas.microsoft.com/office/powerpoint/2010/main" val="3763544347"/>
              </p:ext>
            </p:extLst>
          </p:nvPr>
        </p:nvGraphicFramePr>
        <p:xfrm>
          <a:off x="1738088" y="6236446"/>
          <a:ext cx="8319726" cy="518160"/>
        </p:xfrm>
        <a:graphic>
          <a:graphicData uri="http://schemas.openxmlformats.org/drawingml/2006/table">
            <a:tbl>
              <a:tblPr firstRow="1" bandRow="1">
                <a:tableStyleId>{5940675A-B579-460E-94D1-54222C63F5DA}</a:tableStyleId>
              </a:tblPr>
              <a:tblGrid>
                <a:gridCol w="1389853">
                  <a:extLst>
                    <a:ext uri="{9D8B030D-6E8A-4147-A177-3AD203B41FA5}">
                      <a16:colId xmlns:a16="http://schemas.microsoft.com/office/drawing/2014/main" xmlns="" val="3498196393"/>
                    </a:ext>
                  </a:extLst>
                </a:gridCol>
                <a:gridCol w="1168757">
                  <a:extLst>
                    <a:ext uri="{9D8B030D-6E8A-4147-A177-3AD203B41FA5}">
                      <a16:colId xmlns:a16="http://schemas.microsoft.com/office/drawing/2014/main" xmlns="" val="1800541959"/>
                    </a:ext>
                  </a:extLst>
                </a:gridCol>
                <a:gridCol w="1555597">
                  <a:extLst>
                    <a:ext uri="{9D8B030D-6E8A-4147-A177-3AD203B41FA5}">
                      <a16:colId xmlns:a16="http://schemas.microsoft.com/office/drawing/2014/main" xmlns="" val="2110317083"/>
                    </a:ext>
                  </a:extLst>
                </a:gridCol>
                <a:gridCol w="1377450">
                  <a:extLst>
                    <a:ext uri="{9D8B030D-6E8A-4147-A177-3AD203B41FA5}">
                      <a16:colId xmlns:a16="http://schemas.microsoft.com/office/drawing/2014/main" xmlns="" val="526507358"/>
                    </a:ext>
                  </a:extLst>
                </a:gridCol>
                <a:gridCol w="1399931">
                  <a:extLst>
                    <a:ext uri="{9D8B030D-6E8A-4147-A177-3AD203B41FA5}">
                      <a16:colId xmlns:a16="http://schemas.microsoft.com/office/drawing/2014/main" xmlns="" val="706577204"/>
                    </a:ext>
                  </a:extLst>
                </a:gridCol>
                <a:gridCol w="1428138">
                  <a:extLst>
                    <a:ext uri="{9D8B030D-6E8A-4147-A177-3AD203B41FA5}">
                      <a16:colId xmlns:a16="http://schemas.microsoft.com/office/drawing/2014/main" xmlns="" val="3047953701"/>
                    </a:ext>
                  </a:extLst>
                </a:gridCol>
              </a:tblGrid>
              <a:tr h="419763">
                <a:tc>
                  <a:txBody>
                    <a:bodyPr/>
                    <a:lstStyle/>
                    <a:p>
                      <a:r>
                        <a:rPr lang="en-IN" sz="1400" dirty="0">
                          <a:latin typeface="Times New Roman" panose="02020603050405020304" pitchFamily="18" charset="0"/>
                          <a:cs typeface="Times New Roman" panose="02020603050405020304" pitchFamily="18" charset="0"/>
                        </a:rPr>
                        <a:t>Proposed Activity</a:t>
                      </a:r>
                    </a:p>
                  </a:txBody>
                  <a:tcPr>
                    <a:lnT w="12700" cap="flat" cmpd="sng" algn="ctr">
                      <a:solidFill>
                        <a:schemeClr val="tx1"/>
                      </a:solidFill>
                      <a:prstDash val="solid"/>
                      <a:round/>
                      <a:headEnd type="none" w="med" len="med"/>
                      <a:tailEnd type="none" w="med" len="med"/>
                    </a:lnT>
                  </a:tcPr>
                </a:tc>
                <a:tc>
                  <a:txBody>
                    <a:bodyPr/>
                    <a:lstStyle/>
                    <a:p>
                      <a:endParaRPr lang="en-IN" sz="14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rgbClr val="FF0000"/>
                    </a:solidFill>
                  </a:tcPr>
                </a:tc>
                <a:tc>
                  <a:txBody>
                    <a:bodyPr/>
                    <a:lstStyle/>
                    <a:p>
                      <a:r>
                        <a:rPr lang="en-IN" sz="1400">
                          <a:latin typeface="Times New Roman" panose="02020603050405020304" pitchFamily="18" charset="0"/>
                          <a:cs typeface="Times New Roman" panose="02020603050405020304" pitchFamily="18" charset="0"/>
                        </a:rPr>
                        <a:t>Activity Achieved</a:t>
                      </a:r>
                    </a:p>
                  </a:txBody>
                  <a:tcPr>
                    <a:lnT w="12700" cap="flat" cmpd="sng" algn="ctr">
                      <a:solidFill>
                        <a:schemeClr val="tx1"/>
                      </a:solidFill>
                      <a:prstDash val="solid"/>
                      <a:round/>
                      <a:headEnd type="none" w="med" len="med"/>
                      <a:tailEnd type="none" w="med" len="med"/>
                    </a:lnT>
                  </a:tcPr>
                </a:tc>
                <a:tc>
                  <a:txBody>
                    <a:bodyPr/>
                    <a:lstStyle/>
                    <a:p>
                      <a:endParaRPr lang="en-IN" sz="14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rgbClr val="92D050"/>
                    </a:solidFill>
                  </a:tcPr>
                </a:tc>
                <a:tc>
                  <a:txBody>
                    <a:bodyPr/>
                    <a:lstStyle/>
                    <a:p>
                      <a:r>
                        <a:rPr lang="en-IN" sz="1400">
                          <a:latin typeface="Times New Roman" panose="02020603050405020304" pitchFamily="18" charset="0"/>
                          <a:cs typeface="Times New Roman" panose="02020603050405020304" pitchFamily="18" charset="0"/>
                        </a:rPr>
                        <a:t>Present Position</a:t>
                      </a:r>
                    </a:p>
                  </a:txBody>
                  <a:tcPr>
                    <a:lnT w="12700" cap="flat" cmpd="sng" algn="ctr">
                      <a:solidFill>
                        <a:schemeClr val="tx1"/>
                      </a:solidFill>
                      <a:prstDash val="solid"/>
                      <a:round/>
                      <a:headEnd type="none" w="med" len="med"/>
                      <a:tailEnd type="none" w="med" len="med"/>
                    </a:lnT>
                  </a:tcPr>
                </a:tc>
                <a:tc>
                  <a:txBody>
                    <a:bodyPr/>
                    <a:lstStyle/>
                    <a:p>
                      <a:endParaRPr lang="en-IN" sz="14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520627442"/>
                  </a:ext>
                </a:extLst>
              </a:tr>
            </a:tbl>
          </a:graphicData>
        </a:graphic>
      </p:graphicFrame>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017" y="1043711"/>
            <a:ext cx="8395855" cy="5143776"/>
          </a:xfrm>
          <a:prstGeom prst="rect">
            <a:avLst/>
          </a:prstGeom>
        </p:spPr>
      </p:pic>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4"/>
          <a:stretch>
            <a:fillRect/>
          </a:stretch>
        </p:blipFill>
        <p:spPr>
          <a:xfrm>
            <a:off x="11046691" y="172011"/>
            <a:ext cx="890319" cy="881470"/>
          </a:xfrm>
          <a:prstGeom prst="rect">
            <a:avLst/>
          </a:prstGeom>
        </p:spPr>
      </p:pic>
    </p:spTree>
    <p:extLst>
      <p:ext uri="{BB962C8B-B14F-4D97-AF65-F5344CB8AC3E}">
        <p14:creationId xmlns:p14="http://schemas.microsoft.com/office/powerpoint/2010/main" val="2811967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9780"/>
            <a:ext cx="10515600" cy="1325563"/>
          </a:xfrm>
        </p:spPr>
        <p:txBody>
          <a:bodyPr/>
          <a:lstStyle/>
          <a:p>
            <a:r>
              <a:rPr lang="en-US" dirty="0" smtClean="0"/>
              <a:t>         </a:t>
            </a:r>
            <a:r>
              <a:rPr lang="en-US" sz="2800" b="1" dirty="0" smtClean="0">
                <a:latin typeface="Times New Roman" panose="02020603050405020304" pitchFamily="18" charset="0"/>
                <a:cs typeface="Times New Roman" panose="02020603050405020304" pitchFamily="18" charset="0"/>
              </a:rPr>
              <a:t>ACKNOWLAGEMENT</a:t>
            </a:r>
            <a:endParaRPr lang="en-IN" sz="28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59874" y="2024529"/>
            <a:ext cx="1055947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 express my sincere gratitude to Mrs.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Chitrapriya</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Ningthoujam</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Assistant Professor (SG), SMIT, for her valuable guidance and support in my project </a:t>
            </a:r>
            <a:r>
              <a:rPr kumimoji="0" lang="en-US" altLang="en-US" sz="180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“Dynamic Load Balancing Mechanism Using AI-Driven Predictive Scaling (SCOM)”</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 thank Dr.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Udit</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Kumar Chakraborty, Professor &amp; HOD, CSE, SMIT, for granting permission and providing support throughout the project duration </a:t>
            </a:r>
            <a:r>
              <a:rPr kumimoji="0" lang="en-US" altLang="en-US" sz="180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(June 4, 2024 – June 8, 2025)</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 heartfelt thanks to Mr.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Tawal</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Kumar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Koirala</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Assistant Professor &amp; Project Coordinator, CSE, SMIT, for his continuous encouragement and timely guidance.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 extend my sincere appreciation to my external guide Mr. Prakash Kumar, Technical Manager – Cloud Operations,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Linde</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Group, for his expert mentorship and unwavering support during my one-year internship.</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Finally, I thank all faculty members, staff, friends, and fellow researchers of the CSE Department, SMIT, for their support throughout this journey</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1046691" y="172011"/>
            <a:ext cx="890319" cy="881470"/>
          </a:xfrm>
          <a:prstGeom prst="rect">
            <a:avLst/>
          </a:prstGeom>
        </p:spPr>
      </p:pic>
    </p:spTree>
    <p:extLst>
      <p:ext uri="{BB962C8B-B14F-4D97-AF65-F5344CB8AC3E}">
        <p14:creationId xmlns:p14="http://schemas.microsoft.com/office/powerpoint/2010/main" val="3500830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D0198-591F-4162-56EB-9E6FBA446997}"/>
              </a:ext>
            </a:extLst>
          </p:cNvPr>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11. References </a:t>
            </a:r>
            <a:r>
              <a:rPr lang="en-US"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010E368D-E8FE-4807-257A-00476A4F65A1}"/>
              </a:ext>
            </a:extLst>
          </p:cNvPr>
          <p:cNvSpPr>
            <a:spLocks noGrp="1"/>
          </p:cNvSpPr>
          <p:nvPr>
            <p:ph idx="1"/>
          </p:nvPr>
        </p:nvSpPr>
        <p:spPr>
          <a:xfrm>
            <a:off x="838199" y="1825625"/>
            <a:ext cx="10849303" cy="4351338"/>
          </a:xfrm>
        </p:spPr>
        <p:txBody>
          <a:bodyPr>
            <a:normAutofit/>
          </a:bodyPr>
          <a:lstStyle/>
          <a:p>
            <a:pPr marL="0" indent="0">
              <a:buNone/>
            </a:pPr>
            <a:r>
              <a:rPr lang="en-US" sz="2000" dirty="0">
                <a:solidFill>
                  <a:srgbClr val="222222"/>
                </a:solidFill>
                <a:latin typeface="Times New Roman" panose="02020603050405020304" pitchFamily="18" charset="0"/>
                <a:cs typeface="Times New Roman" panose="02020603050405020304" pitchFamily="18" charset="0"/>
              </a:rPr>
              <a:t>[1]. </a:t>
            </a:r>
            <a:r>
              <a:rPr lang="en-US" sz="2000" b="0" i="0" dirty="0" err="1">
                <a:solidFill>
                  <a:srgbClr val="222222"/>
                </a:solidFill>
                <a:effectLst/>
                <a:latin typeface="Times New Roman" panose="02020603050405020304" pitchFamily="18" charset="0"/>
                <a:cs typeface="Times New Roman" panose="02020603050405020304" pitchFamily="18" charset="0"/>
              </a:rPr>
              <a:t>Lekkala</a:t>
            </a:r>
            <a:r>
              <a:rPr lang="en-US" sz="2000" b="0" i="0" dirty="0">
                <a:solidFill>
                  <a:srgbClr val="222222"/>
                </a:solidFill>
                <a:effectLst/>
                <a:latin typeface="Times New Roman" panose="02020603050405020304" pitchFamily="18" charset="0"/>
                <a:cs typeface="Times New Roman" panose="02020603050405020304" pitchFamily="18" charset="0"/>
              </a:rPr>
              <a:t>, C. "AI-Driven Dynamic Resource Allocation in Cloud Computing: Predictive Models and Real-Time Optimization." </a:t>
            </a:r>
            <a:r>
              <a:rPr lang="en-US" sz="2000" b="0" i="1" dirty="0">
                <a:solidFill>
                  <a:srgbClr val="222222"/>
                </a:solidFill>
                <a:effectLst/>
                <a:latin typeface="Times New Roman" panose="02020603050405020304" pitchFamily="18" charset="0"/>
                <a:cs typeface="Times New Roman" panose="02020603050405020304" pitchFamily="18" charset="0"/>
              </a:rPr>
              <a:t>J </a:t>
            </a:r>
            <a:r>
              <a:rPr lang="en-US" sz="2000" b="0" i="1" dirty="0" err="1">
                <a:solidFill>
                  <a:srgbClr val="222222"/>
                </a:solidFill>
                <a:effectLst/>
                <a:latin typeface="Times New Roman" panose="02020603050405020304" pitchFamily="18" charset="0"/>
                <a:cs typeface="Times New Roman" panose="02020603050405020304" pitchFamily="18" charset="0"/>
              </a:rPr>
              <a:t>Artif</a:t>
            </a:r>
            <a:r>
              <a:rPr lang="en-US" sz="2000" b="0" i="1" dirty="0">
                <a:solidFill>
                  <a:srgbClr val="222222"/>
                </a:solidFill>
                <a:effectLst/>
                <a:latin typeface="Times New Roman" panose="02020603050405020304" pitchFamily="18" charset="0"/>
                <a:cs typeface="Times New Roman" panose="02020603050405020304" pitchFamily="18" charset="0"/>
              </a:rPr>
              <a:t> </a:t>
            </a:r>
            <a:r>
              <a:rPr lang="en-US" sz="2000" b="0" i="1" dirty="0" err="1">
                <a:solidFill>
                  <a:srgbClr val="222222"/>
                </a:solidFill>
                <a:effectLst/>
                <a:latin typeface="Times New Roman" panose="02020603050405020304" pitchFamily="18" charset="0"/>
                <a:cs typeface="Times New Roman" panose="02020603050405020304" pitchFamily="18" charset="0"/>
              </a:rPr>
              <a:t>Intell</a:t>
            </a:r>
            <a:r>
              <a:rPr lang="en-US" sz="2000" b="0" i="1" dirty="0">
                <a:solidFill>
                  <a:srgbClr val="222222"/>
                </a:solidFill>
                <a:effectLst/>
                <a:latin typeface="Times New Roman" panose="02020603050405020304" pitchFamily="18" charset="0"/>
                <a:cs typeface="Times New Roman" panose="02020603050405020304" pitchFamily="18" charset="0"/>
              </a:rPr>
              <a:t> Mach Learn &amp; Data Sci</a:t>
            </a:r>
            <a:r>
              <a:rPr lang="en-US" sz="2000" b="0" i="0" dirty="0">
                <a:solidFill>
                  <a:srgbClr val="222222"/>
                </a:solidFill>
                <a:effectLst/>
                <a:latin typeface="Times New Roman" panose="02020603050405020304" pitchFamily="18" charset="0"/>
                <a:cs typeface="Times New Roman" panose="02020603050405020304" pitchFamily="18" charset="0"/>
              </a:rPr>
              <a:t> 2.2 (2024): 450-456.</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[2]. </a:t>
            </a:r>
            <a:r>
              <a:rPr lang="en-US" sz="2000" b="0" i="0" dirty="0">
                <a:solidFill>
                  <a:srgbClr val="222222"/>
                </a:solidFill>
                <a:effectLst/>
                <a:latin typeface="Times New Roman" panose="02020603050405020304" pitchFamily="18" charset="0"/>
                <a:cs typeface="Times New Roman" panose="02020603050405020304" pitchFamily="18" charset="0"/>
              </a:rPr>
              <a:t>Lu, Jun, </a:t>
            </a:r>
            <a:r>
              <a:rPr lang="en-US" sz="2000" b="0" i="0" dirty="0" err="1">
                <a:solidFill>
                  <a:srgbClr val="222222"/>
                </a:solidFill>
                <a:effectLst/>
                <a:latin typeface="Times New Roman" panose="02020603050405020304" pitchFamily="18" charset="0"/>
                <a:cs typeface="Times New Roman" panose="02020603050405020304" pitchFamily="18" charset="0"/>
              </a:rPr>
              <a:t>Jinsu</a:t>
            </a:r>
            <a:r>
              <a:rPr lang="en-US" sz="2000" b="0" i="0" dirty="0">
                <a:solidFill>
                  <a:srgbClr val="222222"/>
                </a:solidFill>
                <a:effectLst/>
                <a:latin typeface="Times New Roman" panose="02020603050405020304" pitchFamily="18" charset="0"/>
                <a:cs typeface="Times New Roman" panose="02020603050405020304" pitchFamily="18" charset="0"/>
              </a:rPr>
              <a:t> Wang, and Tatsuya Suda. "Scalable coverage maintenance for dense wireless sensor networks." </a:t>
            </a:r>
            <a:r>
              <a:rPr lang="en-US" sz="2000" b="0" i="1" dirty="0">
                <a:solidFill>
                  <a:srgbClr val="222222"/>
                </a:solidFill>
                <a:effectLst/>
                <a:latin typeface="Times New Roman" panose="02020603050405020304" pitchFamily="18" charset="0"/>
                <a:cs typeface="Times New Roman" panose="02020603050405020304" pitchFamily="18" charset="0"/>
              </a:rPr>
              <a:t>EURASIP Journal on Wireless Communications and Networking</a:t>
            </a:r>
            <a:r>
              <a:rPr lang="en-US" sz="2000" b="0" i="0" dirty="0">
                <a:solidFill>
                  <a:srgbClr val="222222"/>
                </a:solidFill>
                <a:effectLst/>
                <a:latin typeface="Times New Roman" panose="02020603050405020304" pitchFamily="18" charset="0"/>
                <a:cs typeface="Times New Roman" panose="02020603050405020304" pitchFamily="18" charset="0"/>
              </a:rPr>
              <a:t> 2007 (2007): 1-13.</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[3[. </a:t>
            </a:r>
            <a:r>
              <a:rPr lang="en-US" sz="2000" b="0" i="0" dirty="0">
                <a:solidFill>
                  <a:srgbClr val="222222"/>
                </a:solidFill>
                <a:effectLst/>
                <a:latin typeface="Times New Roman" panose="02020603050405020304" pitchFamily="18" charset="0"/>
                <a:cs typeface="Times New Roman" panose="02020603050405020304" pitchFamily="18" charset="0"/>
              </a:rPr>
              <a:t>Li, </a:t>
            </a:r>
            <a:r>
              <a:rPr lang="en-US" sz="2000" b="0" i="0" dirty="0" err="1">
                <a:solidFill>
                  <a:srgbClr val="222222"/>
                </a:solidFill>
                <a:effectLst/>
                <a:latin typeface="Times New Roman" panose="02020603050405020304" pitchFamily="18" charset="0"/>
                <a:cs typeface="Times New Roman" panose="02020603050405020304" pitchFamily="18" charset="0"/>
              </a:rPr>
              <a:t>Dawei</a:t>
            </a:r>
            <a:r>
              <a:rPr lang="en-US" sz="2000" b="0" i="0" dirty="0">
                <a:solidFill>
                  <a:srgbClr val="222222"/>
                </a:solidFill>
                <a:effectLst/>
                <a:latin typeface="Times New Roman" panose="02020603050405020304" pitchFamily="18" charset="0"/>
                <a:cs typeface="Times New Roman" panose="02020603050405020304" pitchFamily="18" charset="0"/>
              </a:rPr>
              <a:t>, and Mooi Choo </a:t>
            </a:r>
            <a:r>
              <a:rPr lang="en-US" sz="2000" b="0" i="0" dirty="0" err="1">
                <a:solidFill>
                  <a:srgbClr val="222222"/>
                </a:solidFill>
                <a:effectLst/>
                <a:latin typeface="Times New Roman" panose="02020603050405020304" pitchFamily="18" charset="0"/>
                <a:cs typeface="Times New Roman" panose="02020603050405020304" pitchFamily="18" charset="0"/>
              </a:rPr>
              <a:t>Chuah</a:t>
            </a:r>
            <a:r>
              <a:rPr lang="en-US" sz="2000" b="0" i="0" dirty="0">
                <a:solidFill>
                  <a:srgbClr val="222222"/>
                </a:solidFill>
                <a:effectLst/>
                <a:latin typeface="Times New Roman" panose="02020603050405020304" pitchFamily="18" charset="0"/>
                <a:cs typeface="Times New Roman" panose="02020603050405020304" pitchFamily="18" charset="0"/>
              </a:rPr>
              <a:t>. "SCOM: A scalable content centric network architecture with mobility support." </a:t>
            </a:r>
            <a:r>
              <a:rPr lang="en-US" sz="2000" b="0" i="1" dirty="0">
                <a:solidFill>
                  <a:srgbClr val="222222"/>
                </a:solidFill>
                <a:effectLst/>
                <a:latin typeface="Times New Roman" panose="02020603050405020304" pitchFamily="18" charset="0"/>
                <a:cs typeface="Times New Roman" panose="02020603050405020304" pitchFamily="18" charset="0"/>
              </a:rPr>
              <a:t>2013 IEEE 9th international conference on mobile ad-hoc and sensor networks</a:t>
            </a:r>
            <a:r>
              <a:rPr lang="en-US" sz="2000" b="0" i="0" dirty="0">
                <a:solidFill>
                  <a:srgbClr val="222222"/>
                </a:solidFill>
                <a:effectLst/>
                <a:latin typeface="Times New Roman" panose="02020603050405020304" pitchFamily="18" charset="0"/>
                <a:cs typeface="Times New Roman" panose="02020603050405020304" pitchFamily="18" charset="0"/>
              </a:rPr>
              <a:t>. IEEE, 2013.</a:t>
            </a:r>
          </a:p>
          <a:p>
            <a:pPr marL="0" indent="0">
              <a:buNone/>
            </a:pPr>
            <a:r>
              <a:rPr lang="en-US" sz="2000" dirty="0">
                <a:solidFill>
                  <a:srgbClr val="222222"/>
                </a:solidFill>
                <a:latin typeface="Times New Roman" panose="02020603050405020304" pitchFamily="18" charset="0"/>
                <a:cs typeface="Times New Roman" panose="02020603050405020304" pitchFamily="18" charset="0"/>
              </a:rPr>
              <a:t>[4]. </a:t>
            </a:r>
            <a:r>
              <a:rPr lang="en-US" sz="2000" b="0" i="0" dirty="0">
                <a:solidFill>
                  <a:srgbClr val="222222"/>
                </a:solidFill>
                <a:effectLst/>
                <a:latin typeface="Times New Roman" panose="02020603050405020304" pitchFamily="18" charset="0"/>
                <a:cs typeface="Times New Roman" panose="02020603050405020304" pitchFamily="18" charset="0"/>
              </a:rPr>
              <a:t>Li, </a:t>
            </a:r>
            <a:r>
              <a:rPr lang="en-US" sz="2000" b="0" i="0" dirty="0" err="1">
                <a:solidFill>
                  <a:srgbClr val="222222"/>
                </a:solidFill>
                <a:effectLst/>
                <a:latin typeface="Times New Roman" panose="02020603050405020304" pitchFamily="18" charset="0"/>
                <a:cs typeface="Times New Roman" panose="02020603050405020304" pitchFamily="18" charset="0"/>
              </a:rPr>
              <a:t>Shangzhou</a:t>
            </a:r>
            <a:r>
              <a:rPr lang="en-US" sz="2000" b="0" i="0" dirty="0">
                <a:solidFill>
                  <a:srgbClr val="222222"/>
                </a:solidFill>
                <a:effectLst/>
                <a:latin typeface="Times New Roman" panose="02020603050405020304" pitchFamily="18" charset="0"/>
                <a:cs typeface="Times New Roman" panose="02020603050405020304" pitchFamily="18" charset="0"/>
              </a:rPr>
              <a:t>, et al. "Load-modifiable content-based Publish/Subscribe Architecture over structured peer-to-peer networks." </a:t>
            </a:r>
            <a:r>
              <a:rPr lang="en-US" sz="2000" b="0" i="1" dirty="0">
                <a:solidFill>
                  <a:srgbClr val="222222"/>
                </a:solidFill>
                <a:effectLst/>
                <a:latin typeface="Times New Roman" panose="02020603050405020304" pitchFamily="18" charset="0"/>
                <a:cs typeface="Times New Roman" panose="02020603050405020304" pitchFamily="18" charset="0"/>
              </a:rPr>
              <a:t>2014 9th International Conference on Computer Science &amp; Education</a:t>
            </a:r>
            <a:r>
              <a:rPr lang="en-US" sz="2000" b="0" i="0" dirty="0">
                <a:solidFill>
                  <a:srgbClr val="222222"/>
                </a:solidFill>
                <a:effectLst/>
                <a:latin typeface="Times New Roman" panose="02020603050405020304" pitchFamily="18" charset="0"/>
                <a:cs typeface="Times New Roman" panose="02020603050405020304" pitchFamily="18" charset="0"/>
              </a:rPr>
              <a:t>. IEEE, 2014.</a:t>
            </a:r>
          </a:p>
          <a:p>
            <a:pPr marL="0" indent="0">
              <a:buNone/>
            </a:pPr>
            <a:r>
              <a:rPr lang="en-US" sz="2000" b="0" i="0" dirty="0">
                <a:solidFill>
                  <a:srgbClr val="222222"/>
                </a:solidFill>
                <a:effectLst/>
                <a:latin typeface="Times New Roman" panose="02020603050405020304" pitchFamily="18" charset="0"/>
                <a:cs typeface="Times New Roman" panose="02020603050405020304" pitchFamily="18" charset="0"/>
              </a:rPr>
              <a:t>[5].</a:t>
            </a:r>
            <a:r>
              <a:rPr lang="en-US" sz="1400" b="0" i="0" dirty="0">
                <a:solidFill>
                  <a:srgbClr val="222222"/>
                </a:solidFill>
                <a:effectLst/>
                <a:latin typeface="Arial" panose="020B0604020202020204" pitchFamily="34" charset="0"/>
              </a:rPr>
              <a:t> </a:t>
            </a:r>
            <a:r>
              <a:rPr lang="en-US" sz="2000" b="0" i="0" dirty="0" err="1">
                <a:solidFill>
                  <a:srgbClr val="222222"/>
                </a:solidFill>
                <a:effectLst/>
                <a:latin typeface="Times New Roman" panose="02020603050405020304" pitchFamily="18" charset="0"/>
                <a:cs typeface="Times New Roman" panose="02020603050405020304" pitchFamily="18" charset="0"/>
              </a:rPr>
              <a:t>Udayasankaran</a:t>
            </a:r>
            <a:r>
              <a:rPr lang="en-US" sz="2000" b="0" i="0" dirty="0">
                <a:solidFill>
                  <a:srgbClr val="222222"/>
                </a:solidFill>
                <a:effectLst/>
                <a:latin typeface="Times New Roman" panose="02020603050405020304" pitchFamily="18" charset="0"/>
                <a:cs typeface="Times New Roman" panose="02020603050405020304" pitchFamily="18" charset="0"/>
              </a:rPr>
              <a:t>, P., and S. John Justin </a:t>
            </a:r>
            <a:r>
              <a:rPr lang="en-US" sz="2000" b="0" i="0" dirty="0" err="1">
                <a:solidFill>
                  <a:srgbClr val="222222"/>
                </a:solidFill>
                <a:effectLst/>
                <a:latin typeface="Times New Roman" panose="02020603050405020304" pitchFamily="18" charset="0"/>
                <a:cs typeface="Times New Roman" panose="02020603050405020304" pitchFamily="18" charset="0"/>
              </a:rPr>
              <a:t>Thangaraj</a:t>
            </a:r>
            <a:r>
              <a:rPr lang="en-US" sz="2000" b="0" i="0" dirty="0">
                <a:solidFill>
                  <a:srgbClr val="222222"/>
                </a:solidFill>
                <a:effectLst/>
                <a:latin typeface="Times New Roman" panose="02020603050405020304" pitchFamily="18" charset="0"/>
                <a:cs typeface="Times New Roman" panose="02020603050405020304" pitchFamily="18" charset="0"/>
              </a:rPr>
              <a:t>. "Energy efficient resource utilization and load balancing in virtual machines using prediction algorithms." </a:t>
            </a:r>
            <a:r>
              <a:rPr lang="en-US" sz="2000" b="0" i="1" dirty="0">
                <a:solidFill>
                  <a:srgbClr val="222222"/>
                </a:solidFill>
                <a:effectLst/>
                <a:latin typeface="Times New Roman" panose="02020603050405020304" pitchFamily="18" charset="0"/>
                <a:cs typeface="Times New Roman" panose="02020603050405020304" pitchFamily="18" charset="0"/>
              </a:rPr>
              <a:t>International Journal of Cognitive Computing in Engineering</a:t>
            </a:r>
            <a:r>
              <a:rPr lang="en-US" sz="2000" b="0" i="0" dirty="0">
                <a:solidFill>
                  <a:srgbClr val="222222"/>
                </a:solidFill>
                <a:effectLst/>
                <a:latin typeface="Times New Roman" panose="02020603050405020304" pitchFamily="18" charset="0"/>
                <a:cs typeface="Times New Roman" panose="02020603050405020304" pitchFamily="18" charset="0"/>
              </a:rPr>
              <a:t> 4 (2023): 127-134</a:t>
            </a:r>
            <a:r>
              <a:rPr lang="en-US" sz="1400" b="0" i="0" dirty="0">
                <a:solidFill>
                  <a:srgbClr val="222222"/>
                </a:solidFill>
                <a:effectLst/>
                <a:latin typeface="Arial" panose="020B0604020202020204" pitchFamily="34" charset="0"/>
              </a:rPr>
              <a:t>.</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US" sz="2000" b="0" dirty="0">
              <a:solidFill>
                <a:srgbClr val="222222"/>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340399C-0365-6932-324E-8FBF044FD7C7}"/>
              </a:ext>
            </a:extLst>
          </p:cNvPr>
          <p:cNvPicPr>
            <a:picLocks noChangeAspect="1"/>
          </p:cNvPicPr>
          <p:nvPr/>
        </p:nvPicPr>
        <p:blipFill>
          <a:blip r:embed="rId2"/>
          <a:stretch>
            <a:fillRect/>
          </a:stretch>
        </p:blipFill>
        <p:spPr>
          <a:xfrm>
            <a:off x="10562371" y="112259"/>
            <a:ext cx="1212742" cy="1212742"/>
          </a:xfrm>
          <a:prstGeom prst="rect">
            <a:avLst/>
          </a:prstGeom>
        </p:spPr>
      </p:pic>
      <p:sp>
        <p:nvSpPr>
          <p:cNvPr id="6" name="Rectangle 1">
            <a:extLst>
              <a:ext uri="{FF2B5EF4-FFF2-40B4-BE49-F238E27FC236}">
                <a16:creationId xmlns:a16="http://schemas.microsoft.com/office/drawing/2014/main" xmlns="" id="{99F0A308-7152-1DAD-E868-2180F4636B3F}"/>
              </a:ext>
            </a:extLst>
          </p:cNvPr>
          <p:cNvSpPr>
            <a:spLocks noChangeArrowheads="1"/>
          </p:cNvSpPr>
          <p:nvPr/>
        </p:nvSpPr>
        <p:spPr bwMode="auto">
          <a:xfrm>
            <a:off x="5180013" y="18018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1871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78F7D9-6C48-81FD-A01F-00F3ADDBCEDA}"/>
              </a:ext>
            </a:extLst>
          </p:cNvPr>
          <p:cNvSpPr>
            <a:spLocks noGrp="1"/>
          </p:cNvSpPr>
          <p:nvPr>
            <p:ph idx="1"/>
          </p:nvPr>
        </p:nvSpPr>
        <p:spPr/>
        <p:txBody>
          <a:bodyPr/>
          <a:lstStyle/>
          <a:p>
            <a:endParaRPr lang="en-US" dirty="0"/>
          </a:p>
          <a:p>
            <a:endParaRPr lang="en-US" dirty="0"/>
          </a:p>
          <a:p>
            <a:endParaRPr lang="en-US" dirty="0"/>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THANK  YOU !</a:t>
            </a:r>
          </a:p>
        </p:txBody>
      </p:sp>
      <p:pic>
        <p:nvPicPr>
          <p:cNvPr id="4" name="Picture 3">
            <a:extLst>
              <a:ext uri="{FF2B5EF4-FFF2-40B4-BE49-F238E27FC236}">
                <a16:creationId xmlns:a16="http://schemas.microsoft.com/office/drawing/2014/main" xmlns="" id="{4A4D20C8-19E6-1623-0B85-A5D069D050F6}"/>
              </a:ext>
            </a:extLst>
          </p:cNvPr>
          <p:cNvPicPr>
            <a:picLocks noChangeAspect="1"/>
          </p:cNvPicPr>
          <p:nvPr/>
        </p:nvPicPr>
        <p:blipFill>
          <a:blip r:embed="rId2"/>
          <a:stretch>
            <a:fillRect/>
          </a:stretch>
        </p:blipFill>
        <p:spPr>
          <a:xfrm>
            <a:off x="10562371" y="112259"/>
            <a:ext cx="1212742" cy="1212742"/>
          </a:xfrm>
          <a:prstGeom prst="rect">
            <a:avLst/>
          </a:prstGeom>
        </p:spPr>
      </p:pic>
    </p:spTree>
    <p:extLst>
      <p:ext uri="{BB962C8B-B14F-4D97-AF65-F5344CB8AC3E}">
        <p14:creationId xmlns:p14="http://schemas.microsoft.com/office/powerpoint/2010/main" val="107850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8C42DA-F44C-3378-1D16-EC1DEB3EF7EA}"/>
              </a:ext>
            </a:extLst>
          </p:cNvPr>
          <p:cNvSpPr>
            <a:spLocks noGrp="1"/>
          </p:cNvSpPr>
          <p:nvPr>
            <p:ph type="title"/>
          </p:nvPr>
        </p:nvSpPr>
        <p:spPr>
          <a:xfrm>
            <a:off x="304474" y="365125"/>
            <a:ext cx="10515600" cy="1325563"/>
          </a:xfrm>
        </p:spPr>
        <p:txBody>
          <a:bodyPr>
            <a:normAutofit/>
          </a:bodyPr>
          <a:lstStyle/>
          <a:p>
            <a:r>
              <a:t>INTRODUCTION:</a:t>
            </a:r>
          </a:p>
          <a:p>
            <a:r>
              <a:t>INTRODUCTION</a:t>
            </a:r>
          </a:p>
          <a:p>
            <a:r>
              <a:t>INTRODUCTION</a:t>
            </a:r>
          </a:p>
          <a:p>
            <a:r>
              <a:t>1.1 LSTM –BASED LOAD BALANCING IN DISTRIBUTED SYSTEMS</a:t>
            </a:r>
          </a:p>
          <a:p>
            <a:r>
              <a:t>In today’s digital era, most organizations rely heavily on distributed computing systems to support their online services, data processing, and real-time applications. These systems are designed to handle enormous amounts of data and serve millions of users. However, one of the biggest challenges in such environments is managing how workload or traffic is distributed across various resources—commonly referred to as load balancing.</a:t>
            </a:r>
          </a:p>
          <a:p>
            <a:r>
              <a:t>Traditionally, load balancing has been handled through static rules or reactive strategies. These methods either rely on predefined thresholds or respond only after an imbalance or issue (like overload or underutilization) is detected. While this may work under stable and predictable workloads, it often proves inefficient in modern systems where workload patterns change frequently and unpredictably. For example, a sudden spike in user requests—like during a sale on an e-commerce platform—can overwhelm servers if the system isn’t prepared in advance. This leads to slower response times, poor user experience, and sometimes even service outages.</a:t>
            </a:r>
          </a:p>
          <a:p>
            <a:r>
              <a:t>To tackle this issue, the field has seen a shift toward intelligent, data-driven solutions that not only respond to changes but also predict them before they happen. This is where Artificial Intelligence (AI), particularly deep learning, comes into play. AI can analyze past patterns of system behavior and learn to recognize signs of upcoming changes. Among the various deep learning models available, Long Short-Term Memory (LSTM) networks stand out as especially useful for load balancing in distributed systems.</a:t>
            </a:r>
          </a:p>
          <a:p>
            <a:r>
              <a:t>LSTM is a special type of Recurrent Neural Network (RNN) that is particularly good at understanding patterns in time-series data—like how system loads change over time. Unlike traditional models, which may only consider current or recent data, LSTM can remember long-term trends and sequences, making it far more effective at predicting future workloads. For example, if there is a pattern where user activity increases every Monday morning, the LSTM model can learn and predict this in advance, allowing the system to prepare for the expected increase.</a:t>
            </a:r>
          </a:p>
          <a:p>
            <a:r>
              <a:t>By integrating LSTM models into the load balancing mechanism, systems become proactive rather than reactive. They don’t just react to high loads; they anticipate them. When a spike in workload is predicted, the system can automatically allocate more computing resources—such as additional virtual machines, increased memory, or CPU power—before the spike actually hits. On the other hand, if a drop in demand is expected, resources can be scaled down to save energy and cost.</a:t>
            </a:r>
          </a:p>
          <a:p>
            <a:r>
              <a:t>This proactive approach brings many benefits:</a:t>
            </a:r>
          </a:p>
          <a:p>
            <a:r>
              <a:t>•Reduced latency: Users experience faster response times because the system is already scaled appropriately.</a:t>
            </a:r>
          </a:p>
          <a:p>
            <a:r>
              <a:t>•Improved resource utilization: Resources aren’t sitting idle during low usage, nor are they overwhelmed during peaks.</a:t>
            </a:r>
          </a:p>
          <a:p>
            <a:r>
              <a:t>•Increased system stability: Sudden surges don’t crash the system because it’s prepared.</a:t>
            </a:r>
          </a:p>
          <a:p>
            <a:r>
              <a:t>•Better Quality of Service (QoS): Overall, users enjoy smoother, more reliable service.</a:t>
            </a:r>
          </a:p>
          <a:p>
            <a:r>
              <a:t>•Scalability and efficiency: The system can handle growth without needing constant manual tuning.</a:t>
            </a:r>
          </a:p>
          <a:p>
            <a:r>
              <a:t>Another significant advantage of using LSTM models is that they continuously learn and adapt. As the system evolves and new usage patterns emerge, the model adjusts its understanding accordingly. This makes it more robust in the face of change, unlike traditional methods that rely on hard-coded rules which may quickly become outdated.</a:t>
            </a:r>
          </a:p>
          <a:p>
            <a:r>
              <a:t>In conclusion, the combination of LSTM neural networks with load balancing mechanisms represents a major leap forward for managing distributed systems. Instead of simply dividing work evenly or following fixed policies, the system can now think ahead, predict what's coming, and make smart decisions in real-time. This intelligent, learning-based approach leads to more efficient operations, reduced costs, and better user experiences making it a key innovation for the future of cloud and distributed computing.</a:t>
            </a:r>
          </a:p>
          <a:p>
            <a:r>
              <a:t>1.2 TECHNICAL TOOLS USED IN SCOM LOAD BALANCING</a:t>
            </a:r>
          </a:p>
          <a:p>
            <a:r>
              <a:t>Network Load Balancing (NLB)</a:t>
            </a:r>
          </a:p>
          <a:p>
            <a:r>
              <a:t>Network Load Balancing is a critical component in distributing client requests and agent-to-server communications across multiple Management Servers. NLB ensures uninterrupted operations by automatically redirecting traffic to an available server in the event of a server failure. This enhances the resilience and fault tolerance of the SCOM infrastructure.</a:t>
            </a:r>
          </a:p>
          <a:p>
            <a:r>
              <a:t>IIS (Internet Information Services) Load Balancing</a:t>
            </a:r>
          </a:p>
          <a:p>
            <a:r>
              <a:t>IIS can host multiple instances of the SCOM Web Console, enabling better scalability and availability. Load-balancing mechanisms for IIS distribute user requests across these instances, ensuring a consistent and responsive user experience. This is particularly beneficial during periods of high demand.</a:t>
            </a:r>
          </a:p>
          <a:p>
            <a:r>
              <a:t>SQL Server Load Balancing</a:t>
            </a:r>
          </a:p>
          <a:p>
            <a:r>
              <a:t>The Always On feature in SQL Server provides high availability and disaster recovery for SCOM databases. It synchronizes database replicas and makes them readily available in case of a failover scenario. This ensures uninterrupted database operations, which are crucial for SCOM monitoring and reporting.</a:t>
            </a:r>
          </a:p>
          <a:p>
            <a:r>
              <a:t>Azure Load Balancer</a:t>
            </a:r>
          </a:p>
          <a:p>
            <a:r>
              <a:t>Azure Load Balancer can be used to manage traffic distribution between on-premises SCOM servers and cloud-based resources. This hybrid approach is ideal for organizations using a mix of on-premises and cloud environments, ensuring balanced workloads and seamless integration between the two.</a:t>
            </a:r>
          </a:p>
          <a:p>
            <a:r>
              <a:t>Windows Network Load Balancing (NLB)</a:t>
            </a:r>
          </a:p>
          <a:p>
            <a:r>
              <a:t>Windows NLB can distribute loads among multiple SCOM Web Console servers or Management Servers. By evenly distributing the traffic, it prevents server overloads and improves the performance and scalability of the SCOM infrastructure.</a:t>
            </a:r>
          </a:p>
          <a:p>
            <a:r>
              <a:t>Application Performance Monitoring (APM)</a:t>
            </a:r>
          </a:p>
          <a:p>
            <a:r>
              <a:t>SCOM's Application Performance Monitoring capabilities are leveraged for load balancing in scenarios where application dependencies and services in cloud environments are being monitored. By ensuring the efficient distribution of monitoring workloads, APM enhances the performance and reliability of applications under observation.</a:t>
            </a:r>
          </a:p>
        </p:txBody>
      </p:sp>
      <p:sp>
        <p:nvSpPr>
          <p:cNvPr id="3" name="Content Placeholder 2">
            <a:extLst>
              <a:ext uri="{FF2B5EF4-FFF2-40B4-BE49-F238E27FC236}">
                <a16:creationId xmlns:a16="http://schemas.microsoft.com/office/drawing/2014/main" xmlns="" id="{C86606AD-39A7-D43B-5277-9A2F9E148837}"/>
              </a:ext>
            </a:extLst>
          </p:cNvPr>
          <p:cNvSpPr>
            <a:spLocks noGrp="1"/>
          </p:cNvSpPr>
          <p:nvPr>
            <p:ph idx="1"/>
          </p:nvPr>
        </p:nvSpPr>
        <p:spPr>
          <a:xfrm>
            <a:off x="304474" y="1690688"/>
            <a:ext cx="11470639" cy="4851514"/>
          </a:xfrm>
        </p:spPr>
        <p:txBody>
          <a:bodyPr>
            <a:normAutofit/>
          </a:bodyPr>
          <a:lstStyle/>
          <a:p>
            <a:r>
              <a:t>LIMITATIONS:</a:t>
            </a:r>
          </a:p>
          <a:p>
            <a:r>
              <a:t>:</a:t>
            </a:r>
          </a:p>
          <a:p>
            <a:r>
              <a:t>LIMITATIONS</a:t>
            </a:r>
          </a:p>
          <a:p>
            <a:r>
              <a:t>                                                  10. LIMITATIONS</a:t>
            </a:r>
          </a:p>
          <a:p>
            <a:r>
              <a:t>10.1 Technical and Operational Constraints</a:t>
            </a:r>
          </a:p>
          <a:p>
            <a:r>
              <a:t>The primary technical limitation lies in prediction accuracy challenges. Machine learning models often struggle with unpredictable traffic spikes and anomalous patterns that weren't present in their training data. For example, a system trained on regular usage patterns may fail to predict sudden viral events or flash sales. Additionally, cold start problems occur when new applications lack sufficient historical data, creating a situation where accurate predictions are impossible until adequate data is collected. Model drift presents another significant challenge as user behaviour and system architectures evolve over time. The AI models require continuous retraining to remain effective, adding computational overhead that can introduce latency in critical scaling decisions. This creates a fundamental trade-off between prediction sophistication and system responsiveness. From an operational perspective, resource management becomes increasingly complex. Organizations must balance between over-provisioning resources based on conservative predictions, which increases costs, and under-provisioning that leads to service degradation. Integration with existing infrastructure often proves challenging, as different applications have varying scaling patterns and requirements that are difficult to accommodate with a single AI-driven solution.</a:t>
            </a:r>
          </a:p>
          <a:p>
            <a:r>
              <a:t>10.2 Economic and Security Implications</a:t>
            </a:r>
          </a:p>
          <a:p>
            <a:r>
              <a:t>The economic limitations are substantial and often underestimated. Maintaining AI processing capabilities requires significant infrastructure investment, while continuous model training and updating consume ongoing operational resources. Prediction errors carry direct financial consequences, as incorrect forecasts can result in paying for unused resources or scrambling for additional capacity at premium rates. Security concerns add another layer of complexity. AI models can become targets for adversarial attacks designed to manipulate predictions and cause inappropriate scaling decisions. The sensitive performance data used for training these models also raises privacy concerns, particularly in regulated industries where data protection is paramount. Vendor lock-in risks further compound economic challenges, as many AI-driven scaling solutions rely on proprietary algorithms and cloud-specific services, limiting organizational flexibility and increasing long-term dependency costs.</a:t>
            </a:r>
          </a:p>
          <a:p>
            <a:r>
              <a:t>10.3 Implementation and Human Factors</a:t>
            </a:r>
          </a:p>
          <a:p>
            <a:r>
              <a:t>Practical implementation faces significant barriers related to skills requirements and system reliability. Organizations need specialized expertise combining system operations knowledge with machine learning concepts, often requiring expensive training or hiring of skilled personnel. The complexity of AI-driven systems makes troubleshooting and optimization more challenging than traditional rule-based approaches. Testing and validation present unique difficulties since AI models can behave differently under various conditions. Unlike traditional systems with predictable behavior patterns, AI-driven scaling requires comprehensive testing across numerous scenarios that may be difficult to recreate in test environments. The dynamic nature of these models means validation is never complete, requiring ongoing testing efforts.System reliability becomes critical when organizations depend heavily on AI predictions. Single points of failure in the prediction system can cause cascading problems throughout the infrastructure, while incorrect scaling decisions can create service disruptions that are difficult to diagnose and resolve quickly.</a:t>
            </a:r>
          </a:p>
        </p:txBody>
      </p:sp>
      <p:pic>
        <p:nvPicPr>
          <p:cNvPr id="4" name="Picture 3">
            <a:extLst>
              <a:ext uri="{FF2B5EF4-FFF2-40B4-BE49-F238E27FC236}">
                <a16:creationId xmlns:a16="http://schemas.microsoft.com/office/drawing/2014/main" xmlns="" id="{9F9BD845-FE6B-DC8F-DBC1-23827B71ED45}"/>
              </a:ext>
            </a:extLst>
          </p:cNvPr>
          <p:cNvPicPr>
            <a:picLocks noChangeAspect="1"/>
          </p:cNvPicPr>
          <p:nvPr/>
        </p:nvPicPr>
        <p:blipFill>
          <a:blip r:embed="rId2"/>
          <a:stretch>
            <a:fillRect/>
          </a:stretch>
        </p:blipFill>
        <p:spPr>
          <a:xfrm>
            <a:off x="10562371" y="112259"/>
            <a:ext cx="1212742" cy="1212742"/>
          </a:xfrm>
          <a:prstGeom prst="rect">
            <a:avLst/>
          </a:prstGeom>
        </p:spPr>
      </p:pic>
    </p:spTree>
    <p:extLst>
      <p:ext uri="{BB962C8B-B14F-4D97-AF65-F5344CB8AC3E}">
        <p14:creationId xmlns:p14="http://schemas.microsoft.com/office/powerpoint/2010/main" val="37480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a:t>
            </a:r>
          </a:p>
          <a:p>
            <a:r>
              <a:t>INTRODUCTION</a:t>
            </a:r>
          </a:p>
          <a:p>
            <a:r>
              <a:t>INTRODUCTION</a:t>
            </a:r>
          </a:p>
          <a:p>
            <a:r>
              <a:t>1.1 LSTM –BASED LOAD BALANCING IN DISTRIBUTED SYSTEMS</a:t>
            </a:r>
          </a:p>
          <a:p>
            <a:r>
              <a:t>In today’s digital era, most organizations rely heavily on distributed computing systems to support their online services, data processing, and real-time applications. These systems are designed to handle enormous amounts of data and serve millions of users. However, one of the biggest challenges in such environments is managing how workload or traffic is distributed across various resources—commonly referred to as load balancing.</a:t>
            </a:r>
          </a:p>
          <a:p>
            <a:r>
              <a:t>Traditionally, load balancing has been handled through static rules or reactive strategies. These methods either rely on predefined thresholds or respond only after an imbalance or issue (like overload or underutilization) is detected. While this may work under stable and predictable workloads, it often proves inefficient in modern systems where workload patterns change frequently and unpredictably. For example, a sudden spike in user requests—like during a sale on an e-commerce platform—can overwhelm servers if the system isn’t prepared in advance. This leads to slower response times, poor user experience, and sometimes even service outages.</a:t>
            </a:r>
          </a:p>
          <a:p>
            <a:r>
              <a:t>To tackle this issue, the field has seen a shift toward intelligent, data-driven solutions that not only respond to changes but also predict them before they happen. This is where Artificial Intelligence (AI), particularly deep learning, comes into play. AI can analyze past patterns of system behavior and learn to recognize signs of upcoming changes. Among the various deep learning models available, Long Short-Term Memory (LSTM) networks stand out as especially useful for load balancing in distributed systems.</a:t>
            </a:r>
          </a:p>
          <a:p>
            <a:r>
              <a:t>LSTM is a special type of Recurrent Neural Network (RNN) that is particularly good at understanding patterns in time-series data—like how system loads change over time. Unlike traditional models, which may only consider current or recent data, LSTM can remember long-term trends and sequences, making it far more effective at predicting future workloads. For example, if there is a pattern where user activity increases every Monday morning, the LSTM model can learn and predict this in advance, allowing the system to prepare for the expected increase.</a:t>
            </a:r>
          </a:p>
          <a:p>
            <a:r>
              <a:t>By integrating LSTM models into the load balancing mechanism, systems become proactive rather than reactive. They don’t just react to high loads; they anticipate them. When a spike in workload is predicted, the system can automatically allocate more computing resources—such as additional virtual machines, increased memory, or CPU power—before the spike actually hits. On the other hand, if a drop in demand is expected, resources can be scaled down to save energy and cost.</a:t>
            </a:r>
          </a:p>
          <a:p>
            <a:r>
              <a:t>This proactive approach brings many benefits:</a:t>
            </a:r>
          </a:p>
          <a:p>
            <a:r>
              <a:t>•Reduced latency: Users experience faster response times because the system is already scaled appropriately.</a:t>
            </a:r>
          </a:p>
          <a:p>
            <a:r>
              <a:t>•Improved resource utilization: Resources aren’t sitting idle during low usage, nor are they overwhelmed during peaks.</a:t>
            </a:r>
          </a:p>
          <a:p>
            <a:r>
              <a:t>•Increased system stability: Sudden surges don’t crash the system because it’s prepared.</a:t>
            </a:r>
          </a:p>
          <a:p>
            <a:r>
              <a:t>•Better Quality of Service (QoS): Overall, users enjoy smoother, more reliable service.</a:t>
            </a:r>
          </a:p>
          <a:p>
            <a:r>
              <a:t>•Scalability and efficiency: The system can handle growth without needing constant manual tuning.</a:t>
            </a:r>
          </a:p>
          <a:p>
            <a:r>
              <a:t>Another significant advantage of using LSTM models is that they continuously learn and adapt. As the system evolves and new usage patterns emerge, the model adjusts its understanding accordingly. This makes it more robust in the face of change, unlike traditional methods that rely on hard-coded rules which may quickly become outdated.</a:t>
            </a:r>
          </a:p>
          <a:p>
            <a:r>
              <a:t>In conclusion, the combination of LSTM neural networks with load balancing mechanisms represents a major leap forward for managing distributed systems. Instead of simply dividing work evenly or following fixed policies, the system can now think ahead, predict what's coming, and make smart decisions in real-time. This intelligent, learning-based approach leads to more efficient operations, reduced costs, and better user experiences making it a key innovation for the future of cloud and distributed computing.</a:t>
            </a:r>
          </a:p>
          <a:p>
            <a:r>
              <a:t>1.2 TECHNICAL TOOLS USED IN SCOM LOAD BALANCING</a:t>
            </a:r>
          </a:p>
          <a:p>
            <a:r>
              <a:t>Network Load Balancing (NLB)</a:t>
            </a:r>
          </a:p>
          <a:p>
            <a:r>
              <a:t>Network Load Balancing is a critical component in distributing client requests and agent-to-server communications across multiple Management Servers. NLB ensures uninterrupted operations by automatically redirecting traffic to an available server in the event of a server failure. This enhances the resilience and fault tolerance of the SCOM infrastructure.</a:t>
            </a:r>
          </a:p>
          <a:p>
            <a:r>
              <a:t>IIS (Internet Information Services) Load Balancing</a:t>
            </a:r>
          </a:p>
          <a:p>
            <a:r>
              <a:t>IIS can host multiple instances of the SCOM Web Console, enabling better scalability and availability. Load-balancing mechanisms for IIS distribute user requests across these instances, ensuring a consistent and responsive user experience. This is particularly beneficial during periods of high demand.</a:t>
            </a:r>
          </a:p>
          <a:p>
            <a:r>
              <a:t>SQL Server Load Balancing</a:t>
            </a:r>
          </a:p>
          <a:p>
            <a:r>
              <a:t>The Always On feature in SQL Server provides high availability and disaster recovery for SCOM databases. It synchronizes database replicas and makes them readily available in case of a failover scenario. This ensures uninterrupted database operations, which are crucial for SCOM monitoring and reporting.</a:t>
            </a:r>
          </a:p>
          <a:p>
            <a:r>
              <a:t>Azure Load Balancer</a:t>
            </a:r>
          </a:p>
          <a:p>
            <a:r>
              <a:t>Azure Load Balancer can be used to manage traffic distribution between on-premises SCOM servers and cloud-based resources. This hybrid approach is ideal for organizations using a mix of on-premises and cloud environments, ensuring balanced workloads and seamless integration between the two.</a:t>
            </a:r>
          </a:p>
          <a:p>
            <a:r>
              <a:t>Windows Network Load Balancing (NLB)</a:t>
            </a:r>
          </a:p>
          <a:p>
            <a:r>
              <a:t>Windows NLB can distribute loads among multiple SCOM Web Console servers or Management Servers. By evenly distributing the traffic, it prevents server overloads and improves the performance and scalability of the SCOM infrastructure.</a:t>
            </a:r>
          </a:p>
          <a:p>
            <a:r>
              <a:t>Application Performance Monitoring (APM)</a:t>
            </a:r>
          </a:p>
          <a:p>
            <a:r>
              <a:t>SCOM's Application Performance Monitoring capabilities are leveraged for load balancing in scenarios where application dependencies and services in cloud environments are being monitored. By ensuring the efficient distribution of monitoring workloads, APM enhances the performance and reliability of applications under observation.</a:t>
            </a:r>
          </a:p>
        </p:txBody>
      </p:sp>
      <p:sp>
        <p:nvSpPr>
          <p:cNvPr id="3" name="Content Placeholder 2"/>
          <p:cNvSpPr>
            <a:spLocks noGrp="1"/>
          </p:cNvSpPr>
          <p:nvPr>
            <p:ph idx="1"/>
          </p:nvPr>
        </p:nvSpPr>
        <p:spPr/>
        <p:txBody>
          <a:bodyPr/>
          <a:lstStyle/>
          <a:p>
            <a:pPr marL="0" indent="0">
              <a:buNone/>
            </a:pPr>
            <a:r>
              <a:rPr lang="en-US" sz="1800" b="1" u="sng" dirty="0">
                <a:latin typeface="Times New Roman" panose="02020603050405020304" pitchFamily="18" charset="0"/>
                <a:cs typeface="Times New Roman" panose="02020603050405020304" pitchFamily="18" charset="0"/>
              </a:rPr>
              <a:t>1.3 Enter AI – The Smart </a:t>
            </a:r>
            <a:r>
              <a:rPr lang="en-US" sz="1800" b="1" u="sng" dirty="0" smtClean="0">
                <a:latin typeface="Times New Roman" panose="02020603050405020304" pitchFamily="18" charset="0"/>
                <a:cs typeface="Times New Roman" panose="02020603050405020304" pitchFamily="18" charset="0"/>
              </a:rPr>
              <a:t>Solution</a:t>
            </a:r>
          </a:p>
          <a:p>
            <a:r>
              <a:rPr lang="en-US" sz="1800" dirty="0">
                <a:latin typeface="Times New Roman" panose="02020603050405020304" pitchFamily="18" charset="0"/>
                <a:cs typeface="Times New Roman" panose="02020603050405020304" pitchFamily="18" charset="0"/>
              </a:rPr>
              <a:t>Artificial Intelligence (AI) enables proactive resource management.</a:t>
            </a:r>
          </a:p>
          <a:p>
            <a:r>
              <a:rPr lang="en-US" sz="1800" dirty="0">
                <a:latin typeface="Times New Roman" panose="02020603050405020304" pitchFamily="18" charset="0"/>
                <a:cs typeface="Times New Roman" panose="02020603050405020304" pitchFamily="18" charset="0"/>
              </a:rPr>
              <a:t>AI learns from historical workload patterns.</a:t>
            </a:r>
          </a:p>
          <a:p>
            <a:r>
              <a:rPr lang="en-US" sz="1800" dirty="0">
                <a:latin typeface="Times New Roman" panose="02020603050405020304" pitchFamily="18" charset="0"/>
                <a:cs typeface="Times New Roman" panose="02020603050405020304" pitchFamily="18" charset="0"/>
              </a:rPr>
              <a:t>Can predict future traffic and act before problems arise.</a:t>
            </a:r>
          </a:p>
          <a:p>
            <a:endParaRPr lang="en-US" sz="1800" b="1" u="sng" dirty="0" smtClean="0">
              <a:latin typeface="Times New Roman" panose="02020603050405020304" pitchFamily="18" charset="0"/>
              <a:cs typeface="Times New Roman" panose="02020603050405020304" pitchFamily="18" charset="0"/>
            </a:endParaRPr>
          </a:p>
          <a:p>
            <a:pPr marL="0" indent="0">
              <a:buNone/>
            </a:pPr>
            <a:r>
              <a:rPr lang="en-US" sz="1800" b="1" u="sng" dirty="0" smtClean="0">
                <a:latin typeface="Times New Roman" panose="02020603050405020304" pitchFamily="18" charset="0"/>
                <a:cs typeface="Times New Roman" panose="02020603050405020304" pitchFamily="18" charset="0"/>
              </a:rPr>
              <a:t>1.4</a:t>
            </a:r>
            <a:r>
              <a:rPr lang="en-US" sz="1800" b="1" u="sng" dirty="0">
                <a:latin typeface="Times New Roman" panose="02020603050405020304" pitchFamily="18" charset="0"/>
                <a:cs typeface="Times New Roman" panose="02020603050405020304" pitchFamily="18" charset="0"/>
              </a:rPr>
              <a:t>: Role of LSTM in Load </a:t>
            </a:r>
            <a:r>
              <a:rPr lang="en-US" sz="1800" b="1" u="sng" dirty="0" smtClean="0">
                <a:latin typeface="Times New Roman" panose="02020603050405020304" pitchFamily="18" charset="0"/>
                <a:cs typeface="Times New Roman" panose="02020603050405020304" pitchFamily="18" charset="0"/>
              </a:rPr>
              <a:t>Balancing</a:t>
            </a:r>
            <a:endParaRPr lang="en-US" sz="1800" b="1" u="sng" dirty="0">
              <a:latin typeface="Times New Roman" panose="02020603050405020304" pitchFamily="18" charset="0"/>
              <a:cs typeface="Times New Roman" panose="02020603050405020304" pitchFamily="18" charset="0"/>
            </a:endParaRPr>
          </a:p>
          <a:p>
            <a:pPr marL="0" indent="0">
              <a:buNone/>
            </a:pPr>
            <a:endParaRPr lang="en-US" sz="1800" b="1" u="sng" dirty="0" smtClean="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8200" y="4364545"/>
            <a:ext cx="103008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LSTM (Long Short-Term Memory) is a deep learning model specialized for time-series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Remembers both short-term and long-term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Ideal for forecasting system loads in distributed environments.</a:t>
            </a:r>
          </a:p>
        </p:txBody>
      </p:sp>
      <p:pic>
        <p:nvPicPr>
          <p:cNvPr id="5" name="Picture 4">
            <a:extLst>
              <a:ext uri="{FF2B5EF4-FFF2-40B4-BE49-F238E27FC236}">
                <a16:creationId xmlns:a16="http://schemas.microsoft.com/office/drawing/2014/main" xmlns="" id="{AAB2DDE4-B6C9-AA44-5CE6-DF2A66EA312B}"/>
              </a:ext>
            </a:extLst>
          </p:cNvPr>
          <p:cNvPicPr>
            <a:picLocks noChangeAspect="1"/>
          </p:cNvPicPr>
          <p:nvPr/>
        </p:nvPicPr>
        <p:blipFill>
          <a:blip r:embed="rId3"/>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377866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a:t>
            </a:r>
          </a:p>
          <a:p>
            <a:r>
              <a:t>INTRODUCTION</a:t>
            </a:r>
          </a:p>
          <a:p>
            <a:r>
              <a:t>INTRODUCTION</a:t>
            </a:r>
          </a:p>
          <a:p>
            <a:r>
              <a:t>1.1 LSTM –BASED LOAD BALANCING IN DISTRIBUTED SYSTEMS</a:t>
            </a:r>
          </a:p>
          <a:p>
            <a:r>
              <a:t>In today’s digital era, most organizations rely heavily on distributed computing systems to support their online services, data processing, and real-time applications. These systems are designed to handle enormous amounts of data and serve millions of users. However, one of the biggest challenges in such environments is managing how workload or traffic is distributed across various resources—commonly referred to as load balancing.</a:t>
            </a:r>
          </a:p>
          <a:p>
            <a:r>
              <a:t>Traditionally, load balancing has been handled through static rules or reactive strategies. These methods either rely on predefined thresholds or respond only after an imbalance or issue (like overload or underutilization) is detected. While this may work under stable and predictable workloads, it often proves inefficient in modern systems where workload patterns change frequently and unpredictably. For example, a sudden spike in user requests—like during a sale on an e-commerce platform—can overwhelm servers if the system isn’t prepared in advance. This leads to slower response times, poor user experience, and sometimes even service outages.</a:t>
            </a:r>
          </a:p>
          <a:p>
            <a:r>
              <a:t>To tackle this issue, the field has seen a shift toward intelligent, data-driven solutions that not only respond to changes but also predict them before they happen. This is where Artificial Intelligence (AI), particularly deep learning, comes into play. AI can analyze past patterns of system behavior and learn to recognize signs of upcoming changes. Among the various deep learning models available, Long Short-Term Memory (LSTM) networks stand out as especially useful for load balancing in distributed systems.</a:t>
            </a:r>
          </a:p>
          <a:p>
            <a:r>
              <a:t>LSTM is a special type of Recurrent Neural Network (RNN) that is particularly good at understanding patterns in time-series data—like how system loads change over time. Unlike traditional models, which may only consider current or recent data, LSTM can remember long-term trends and sequences, making it far more effective at predicting future workloads. For example, if there is a pattern where user activity increases every Monday morning, the LSTM model can learn and predict this in advance, allowing the system to prepare for the expected increase.</a:t>
            </a:r>
          </a:p>
          <a:p>
            <a:r>
              <a:t>By integrating LSTM models into the load balancing mechanism, systems become proactive rather than reactive. They don’t just react to high loads; they anticipate them. When a spike in workload is predicted, the system can automatically allocate more computing resources—such as additional virtual machines, increased memory, or CPU power—before the spike actually hits. On the other hand, if a drop in demand is expected, resources can be scaled down to save energy and cost.</a:t>
            </a:r>
          </a:p>
          <a:p>
            <a:r>
              <a:t>This proactive approach brings many benefits:</a:t>
            </a:r>
          </a:p>
          <a:p>
            <a:r>
              <a:t>•Reduced latency: Users experience faster response times because the system is already scaled appropriately.</a:t>
            </a:r>
          </a:p>
          <a:p>
            <a:r>
              <a:t>•Improved resource utilization: Resources aren’t sitting idle during low usage, nor are they overwhelmed during peaks.</a:t>
            </a:r>
          </a:p>
          <a:p>
            <a:r>
              <a:t>•Increased system stability: Sudden surges don’t crash the system because it’s prepared.</a:t>
            </a:r>
          </a:p>
          <a:p>
            <a:r>
              <a:t>•Better Quality of Service (QoS): Overall, users enjoy smoother, more reliable service.</a:t>
            </a:r>
          </a:p>
          <a:p>
            <a:r>
              <a:t>•Scalability and efficiency: The system can handle growth without needing constant manual tuning.</a:t>
            </a:r>
          </a:p>
          <a:p>
            <a:r>
              <a:t>Another significant advantage of using LSTM models is that they continuously learn and adapt. As the system evolves and new usage patterns emerge, the model adjusts its understanding accordingly. This makes it more robust in the face of change, unlike traditional methods that rely on hard-coded rules which may quickly become outdated.</a:t>
            </a:r>
          </a:p>
          <a:p>
            <a:r>
              <a:t>In conclusion, the combination of LSTM neural networks with load balancing mechanisms represents a major leap forward for managing distributed systems. Instead of simply dividing work evenly or following fixed policies, the system can now think ahead, predict what's coming, and make smart decisions in real-time. This intelligent, learning-based approach leads to more efficient operations, reduced costs, and better user experiences making it a key innovation for the future of cloud and distributed computing.</a:t>
            </a:r>
          </a:p>
          <a:p>
            <a:r>
              <a:t>1.2 TECHNICAL TOOLS USED IN SCOM LOAD BALANCING</a:t>
            </a:r>
          </a:p>
          <a:p>
            <a:r>
              <a:t>Network Load Balancing (NLB)</a:t>
            </a:r>
          </a:p>
          <a:p>
            <a:r>
              <a:t>Network Load Balancing is a critical component in distributing client requests and agent-to-server communications across multiple Management Servers. NLB ensures uninterrupted operations by automatically redirecting traffic to an available server in the event of a server failure. This enhances the resilience and fault tolerance of the SCOM infrastructure.</a:t>
            </a:r>
          </a:p>
          <a:p>
            <a:r>
              <a:t>IIS (Internet Information Services) Load Balancing</a:t>
            </a:r>
          </a:p>
          <a:p>
            <a:r>
              <a:t>IIS can host multiple instances of the SCOM Web Console, enabling better scalability and availability. Load-balancing mechanisms for IIS distribute user requests across these instances, ensuring a consistent and responsive user experience. This is particularly beneficial during periods of high demand.</a:t>
            </a:r>
          </a:p>
          <a:p>
            <a:r>
              <a:t>SQL Server Load Balancing</a:t>
            </a:r>
          </a:p>
          <a:p>
            <a:r>
              <a:t>The Always On feature in SQL Server provides high availability and disaster recovery for SCOM databases. It synchronizes database replicas and makes them readily available in case of a failover scenario. This ensures uninterrupted database operations, which are crucial for SCOM monitoring and reporting.</a:t>
            </a:r>
          </a:p>
          <a:p>
            <a:r>
              <a:t>Azure Load Balancer</a:t>
            </a:r>
          </a:p>
          <a:p>
            <a:r>
              <a:t>Azure Load Balancer can be used to manage traffic distribution between on-premises SCOM servers and cloud-based resources. This hybrid approach is ideal for organizations using a mix of on-premises and cloud environments, ensuring balanced workloads and seamless integration between the two.</a:t>
            </a:r>
          </a:p>
          <a:p>
            <a:r>
              <a:t>Windows Network Load Balancing (NLB)</a:t>
            </a:r>
          </a:p>
          <a:p>
            <a:r>
              <a:t>Windows NLB can distribute loads among multiple SCOM Web Console servers or Management Servers. By evenly distributing the traffic, it prevents server overloads and improves the performance and scalability of the SCOM infrastructure.</a:t>
            </a:r>
          </a:p>
          <a:p>
            <a:r>
              <a:t>Application Performance Monitoring (APM)</a:t>
            </a:r>
          </a:p>
          <a:p>
            <a:r>
              <a:t>SCOM's Application Performance Monitoring capabilities are leveraged for load balancing in scenarios where application dependencies and services in cloud environments are being monitored. By ensuring the efficient distribution of monitoring workloads, APM enhances the performance and reliability of applications under observation.</a:t>
            </a:r>
          </a:p>
        </p:txBody>
      </p:sp>
      <p:sp>
        <p:nvSpPr>
          <p:cNvPr id="3" name="Content Placeholder 2"/>
          <p:cNvSpPr>
            <a:spLocks noGrp="1"/>
          </p:cNvSpPr>
          <p:nvPr>
            <p:ph idx="1"/>
          </p:nvPr>
        </p:nvSpPr>
        <p:spPr/>
        <p:txBody>
          <a:bodyPr/>
          <a:lstStyle/>
          <a:p>
            <a:pPr marL="0" indent="0" algn="just">
              <a:buNone/>
            </a:pPr>
            <a:r>
              <a:rPr lang="en-US" sz="1800" b="1" u="sng" dirty="0" smtClean="0">
                <a:latin typeface="Times New Roman" panose="02020603050405020304" pitchFamily="18" charset="0"/>
                <a:cs typeface="Times New Roman" panose="02020603050405020304" pitchFamily="18" charset="0"/>
              </a:rPr>
              <a:t>1.5 .Why </a:t>
            </a:r>
            <a:r>
              <a:rPr lang="en-US" sz="1800" b="1" u="sng" dirty="0">
                <a:latin typeface="Times New Roman" panose="02020603050405020304" pitchFamily="18" charset="0"/>
                <a:cs typeface="Times New Roman" panose="02020603050405020304" pitchFamily="18" charset="0"/>
              </a:rPr>
              <a:t>LSTM Works Well</a:t>
            </a:r>
          </a:p>
          <a:p>
            <a:pPr algn="just"/>
            <a:r>
              <a:rPr lang="en-US" sz="1800" dirty="0">
                <a:latin typeface="Times New Roman" panose="02020603050405020304" pitchFamily="18" charset="0"/>
                <a:cs typeface="Times New Roman" panose="02020603050405020304" pitchFamily="18" charset="0"/>
              </a:rPr>
              <a:t>Detects patterns </a:t>
            </a:r>
            <a:r>
              <a:rPr lang="en-US" sz="1800" dirty="0" smtClean="0">
                <a:latin typeface="Times New Roman" panose="02020603050405020304" pitchFamily="18" charset="0"/>
                <a:cs typeface="Times New Roman" panose="02020603050405020304" pitchFamily="18" charset="0"/>
              </a:rPr>
              <a:t>like Regular </a:t>
            </a:r>
            <a:r>
              <a:rPr lang="en-US" sz="1800" dirty="0">
                <a:latin typeface="Times New Roman" panose="02020603050405020304" pitchFamily="18" charset="0"/>
                <a:cs typeface="Times New Roman" panose="02020603050405020304" pitchFamily="18" charset="0"/>
              </a:rPr>
              <a:t>Monday </a:t>
            </a:r>
            <a:r>
              <a:rPr lang="en-US" sz="1800" dirty="0" smtClean="0">
                <a:latin typeface="Times New Roman" panose="02020603050405020304" pitchFamily="18" charset="0"/>
                <a:cs typeface="Times New Roman" panose="02020603050405020304" pitchFamily="18" charset="0"/>
              </a:rPr>
              <a:t>spikes at Daily </a:t>
            </a:r>
            <a:r>
              <a:rPr lang="en-US" sz="1800" dirty="0">
                <a:latin typeface="Times New Roman" panose="02020603050405020304" pitchFamily="18" charset="0"/>
                <a:cs typeface="Times New Roman" panose="02020603050405020304" pitchFamily="18" charset="0"/>
              </a:rPr>
              <a:t>peak </a:t>
            </a:r>
            <a:r>
              <a:rPr lang="en-US" sz="1800" dirty="0" smtClean="0">
                <a:latin typeface="Times New Roman" panose="02020603050405020304" pitchFamily="18" charset="0"/>
                <a:cs typeface="Times New Roman" panose="02020603050405020304" pitchFamily="18" charset="0"/>
              </a:rPr>
              <a:t>hours.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Allows proactive scaling of </a:t>
            </a:r>
            <a:r>
              <a:rPr lang="en-US" sz="1800" dirty="0" smtClean="0">
                <a:latin typeface="Times New Roman" panose="02020603050405020304" pitchFamily="18" charset="0"/>
                <a:cs typeface="Times New Roman" panose="02020603050405020304" pitchFamily="18" charset="0"/>
              </a:rPr>
              <a:t>resources to add </a:t>
            </a:r>
            <a:r>
              <a:rPr lang="en-US" sz="1800" dirty="0">
                <a:latin typeface="Times New Roman" panose="02020603050405020304" pitchFamily="18" charset="0"/>
                <a:cs typeface="Times New Roman" panose="02020603050405020304" pitchFamily="18" charset="0"/>
              </a:rPr>
              <a:t>compute power before a </a:t>
            </a:r>
            <a:r>
              <a:rPr lang="en-US" sz="1800" dirty="0" smtClean="0">
                <a:latin typeface="Times New Roman" panose="02020603050405020304" pitchFamily="18" charset="0"/>
                <a:cs typeface="Times New Roman" panose="02020603050405020304" pitchFamily="18" charset="0"/>
              </a:rPr>
              <a:t>spike Scale </a:t>
            </a:r>
            <a:r>
              <a:rPr lang="en-US" sz="1800" dirty="0">
                <a:latin typeface="Times New Roman" panose="02020603050405020304" pitchFamily="18" charset="0"/>
                <a:cs typeface="Times New Roman" panose="02020603050405020304" pitchFamily="18" charset="0"/>
              </a:rPr>
              <a:t>down during low usage to save </a:t>
            </a:r>
            <a:r>
              <a:rPr lang="en-US" sz="1800" dirty="0" smtClean="0">
                <a:latin typeface="Times New Roman" panose="02020603050405020304" pitchFamily="18" charset="0"/>
                <a:cs typeface="Times New Roman" panose="02020603050405020304" pitchFamily="18" charset="0"/>
              </a:rPr>
              <a:t>costs.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IN" sz="1800" b="1" u="sng" dirty="0" smtClean="0">
                <a:latin typeface="Times New Roman" panose="02020603050405020304" pitchFamily="18" charset="0"/>
                <a:cs typeface="Times New Roman" panose="02020603050405020304" pitchFamily="18" charset="0"/>
              </a:rPr>
              <a:t>1.6 Benefits </a:t>
            </a:r>
            <a:r>
              <a:rPr lang="en-IN" sz="1800" b="1" u="sng" dirty="0">
                <a:latin typeface="Times New Roman" panose="02020603050405020304" pitchFamily="18" charset="0"/>
                <a:cs typeface="Times New Roman" panose="02020603050405020304" pitchFamily="18" charset="0"/>
              </a:rPr>
              <a:t>in Brief</a:t>
            </a:r>
          </a:p>
          <a:p>
            <a:pPr algn="just"/>
            <a:r>
              <a:rPr lang="en-IN" sz="1800" dirty="0" smtClean="0">
                <a:latin typeface="Times New Roman" panose="02020603050405020304" pitchFamily="18" charset="0"/>
                <a:cs typeface="Times New Roman" panose="02020603050405020304" pitchFamily="18" charset="0"/>
              </a:rPr>
              <a:t>Faster </a:t>
            </a:r>
            <a:r>
              <a:rPr lang="en-IN" sz="1800" dirty="0">
                <a:latin typeface="Times New Roman" panose="02020603050405020304" pitchFamily="18" charset="0"/>
                <a:cs typeface="Times New Roman" panose="02020603050405020304" pitchFamily="18" charset="0"/>
              </a:rPr>
              <a:t>system response</a:t>
            </a:r>
          </a:p>
          <a:p>
            <a:pPr algn="just"/>
            <a:r>
              <a:rPr lang="en-IN" sz="1800" dirty="0" smtClean="0">
                <a:latin typeface="Times New Roman" panose="02020603050405020304" pitchFamily="18" charset="0"/>
                <a:cs typeface="Times New Roman" panose="02020603050405020304" pitchFamily="18" charset="0"/>
              </a:rPr>
              <a:t>Smarter </a:t>
            </a:r>
            <a:r>
              <a:rPr lang="en-IN" sz="1800" dirty="0">
                <a:latin typeface="Times New Roman" panose="02020603050405020304" pitchFamily="18" charset="0"/>
                <a:cs typeface="Times New Roman" panose="02020603050405020304" pitchFamily="18" charset="0"/>
              </a:rPr>
              <a:t>resource usage</a:t>
            </a:r>
          </a:p>
          <a:p>
            <a:pPr algn="just"/>
            <a:r>
              <a:rPr lang="en-IN" sz="1800" dirty="0" smtClean="0">
                <a:latin typeface="Times New Roman" panose="02020603050405020304" pitchFamily="18" charset="0"/>
                <a:cs typeface="Times New Roman" panose="02020603050405020304" pitchFamily="18" charset="0"/>
              </a:rPr>
              <a:t>Lower </a:t>
            </a:r>
            <a:r>
              <a:rPr lang="en-IN" sz="1800" dirty="0">
                <a:latin typeface="Times New Roman" panose="02020603050405020304" pitchFamily="18" charset="0"/>
                <a:cs typeface="Times New Roman" panose="02020603050405020304" pitchFamily="18" charset="0"/>
              </a:rPr>
              <a:t>operational costs</a:t>
            </a:r>
          </a:p>
          <a:p>
            <a:pPr algn="just"/>
            <a:r>
              <a:rPr lang="en-IN" sz="1800" dirty="0" smtClean="0">
                <a:latin typeface="Times New Roman" panose="02020603050405020304" pitchFamily="18" charset="0"/>
                <a:cs typeface="Times New Roman" panose="02020603050405020304" pitchFamily="18" charset="0"/>
              </a:rPr>
              <a:t>Improved </a:t>
            </a:r>
            <a:r>
              <a:rPr lang="en-IN" sz="1800" dirty="0">
                <a:latin typeface="Times New Roman" panose="02020603050405020304" pitchFamily="18" charset="0"/>
                <a:cs typeface="Times New Roman" panose="02020603050405020304" pitchFamily="18" charset="0"/>
              </a:rPr>
              <a:t>system reliability</a:t>
            </a:r>
          </a:p>
          <a:p>
            <a:pPr algn="just"/>
            <a:r>
              <a:rPr lang="en-IN" sz="1800" dirty="0" smtClean="0">
                <a:latin typeface="Times New Roman" panose="02020603050405020304" pitchFamily="18" charset="0"/>
                <a:cs typeface="Times New Roman" panose="02020603050405020304" pitchFamily="18" charset="0"/>
              </a:rPr>
              <a:t>Better </a:t>
            </a:r>
            <a:r>
              <a:rPr lang="en-IN" sz="1800" dirty="0">
                <a:latin typeface="Times New Roman" panose="02020603050405020304" pitchFamily="18" charset="0"/>
                <a:cs typeface="Times New Roman" panose="02020603050405020304" pitchFamily="18" charset="0"/>
              </a:rPr>
              <a:t>end-user experience</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xmlns="" id="{AAB2DDE4-B6C9-AA44-5CE6-DF2A66EA312B}"/>
              </a:ext>
            </a:extLst>
          </p:cNvPr>
          <p:cNvPicPr>
            <a:picLocks noChangeAspect="1"/>
          </p:cNvPicPr>
          <p:nvPr/>
        </p:nvPicPr>
        <p:blipFill>
          <a:blip r:embed="rId2"/>
          <a:stretch>
            <a:fillRect/>
          </a:stretch>
        </p:blipFill>
        <p:spPr>
          <a:xfrm>
            <a:off x="10562371" y="75313"/>
            <a:ext cx="1212742" cy="1200689"/>
          </a:xfrm>
          <a:prstGeom prst="rect">
            <a:avLst/>
          </a:prstGeom>
        </p:spPr>
      </p:pic>
    </p:spTree>
    <p:extLst>
      <p:ext uri="{BB962C8B-B14F-4D97-AF65-F5344CB8AC3E}">
        <p14:creationId xmlns:p14="http://schemas.microsoft.com/office/powerpoint/2010/main" val="268864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86590-1B57-5914-2350-7734BAB2A980}"/>
              </a:ext>
            </a:extLst>
          </p:cNvPr>
          <p:cNvSpPr>
            <a:spLocks noGrp="1"/>
          </p:cNvSpPr>
          <p:nvPr>
            <p:ph type="title"/>
          </p:nvPr>
        </p:nvSpPr>
        <p:spPr>
          <a:xfrm>
            <a:off x="199102" y="55849"/>
            <a:ext cx="10602875" cy="63748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t>
            </a:r>
            <a:r>
              <a:rPr lang="en-US" sz="3100" b="1" dirty="0" smtClean="0">
                <a:latin typeface="Times New Roman" panose="02020603050405020304" pitchFamily="18" charset="0"/>
                <a:cs typeface="Times New Roman" panose="02020603050405020304" pitchFamily="18" charset="0"/>
              </a:rPr>
              <a:t>2.LITERATURE  SURVEY-</a:t>
            </a:r>
            <a:endParaRPr lang="en-US" sz="31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62C23EAB-A37F-CD5D-691C-72F3E6F48D87}"/>
              </a:ext>
            </a:extLst>
          </p:cNvPr>
          <p:cNvGraphicFramePr>
            <a:graphicFrameLocks noGrp="1"/>
          </p:cNvGraphicFramePr>
          <p:nvPr>
            <p:ph idx="1"/>
            <p:extLst>
              <p:ext uri="{D42A27DB-BD31-4B8C-83A1-F6EECF244321}">
                <p14:modId xmlns:p14="http://schemas.microsoft.com/office/powerpoint/2010/main" val="3176719346"/>
              </p:ext>
            </p:extLst>
          </p:nvPr>
        </p:nvGraphicFramePr>
        <p:xfrm>
          <a:off x="199102" y="656481"/>
          <a:ext cx="11452121" cy="5915134"/>
        </p:xfrm>
        <a:graphic>
          <a:graphicData uri="http://schemas.openxmlformats.org/drawingml/2006/table">
            <a:tbl>
              <a:tblPr firstRow="1" bandRow="1">
                <a:tableStyleId>{5C22544A-7EE6-4342-B048-85BDC9FD1C3A}</a:tableStyleId>
              </a:tblPr>
              <a:tblGrid>
                <a:gridCol w="612004">
                  <a:extLst>
                    <a:ext uri="{9D8B030D-6E8A-4147-A177-3AD203B41FA5}">
                      <a16:colId xmlns:a16="http://schemas.microsoft.com/office/drawing/2014/main" xmlns="" val="3705327327"/>
                    </a:ext>
                  </a:extLst>
                </a:gridCol>
                <a:gridCol w="1434944">
                  <a:extLst>
                    <a:ext uri="{9D8B030D-6E8A-4147-A177-3AD203B41FA5}">
                      <a16:colId xmlns:a16="http://schemas.microsoft.com/office/drawing/2014/main" xmlns="" val="586355002"/>
                    </a:ext>
                  </a:extLst>
                </a:gridCol>
                <a:gridCol w="2864430">
                  <a:extLst>
                    <a:ext uri="{9D8B030D-6E8A-4147-A177-3AD203B41FA5}">
                      <a16:colId xmlns:a16="http://schemas.microsoft.com/office/drawing/2014/main" xmlns="" val="3008609704"/>
                    </a:ext>
                  </a:extLst>
                </a:gridCol>
                <a:gridCol w="1714416">
                  <a:extLst>
                    <a:ext uri="{9D8B030D-6E8A-4147-A177-3AD203B41FA5}">
                      <a16:colId xmlns:a16="http://schemas.microsoft.com/office/drawing/2014/main" xmlns="" val="866868826"/>
                    </a:ext>
                  </a:extLst>
                </a:gridCol>
                <a:gridCol w="2169475">
                  <a:extLst>
                    <a:ext uri="{9D8B030D-6E8A-4147-A177-3AD203B41FA5}">
                      <a16:colId xmlns:a16="http://schemas.microsoft.com/office/drawing/2014/main" xmlns="" val="2642554288"/>
                    </a:ext>
                  </a:extLst>
                </a:gridCol>
                <a:gridCol w="2656852">
                  <a:extLst>
                    <a:ext uri="{9D8B030D-6E8A-4147-A177-3AD203B41FA5}">
                      <a16:colId xmlns:a16="http://schemas.microsoft.com/office/drawing/2014/main" xmlns="" val="1903711258"/>
                    </a:ext>
                  </a:extLst>
                </a:gridCol>
              </a:tblGrid>
              <a:tr h="678757">
                <a:tc>
                  <a:txBody>
                    <a:bodyPr/>
                    <a:lstStyle/>
                    <a:p>
                      <a:r>
                        <a:rPr lang="en-US" sz="1400" dirty="0">
                          <a:solidFill>
                            <a:schemeClr val="tx1"/>
                          </a:solidFill>
                          <a:latin typeface="Times New Roman" panose="02020603050405020304" pitchFamily="18" charset="0"/>
                          <a:cs typeface="Times New Roman" panose="02020603050405020304" pitchFamily="18" charset="0"/>
                        </a:rPr>
                        <a:t>SL.NO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 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 Paper and Publications </a:t>
                      </a:r>
                    </a:p>
                    <a:p>
                      <a:r>
                        <a:rPr lang="en-US" dirty="0">
                          <a:solidFill>
                            <a:schemeClr val="tx1"/>
                          </a:solidFill>
                          <a:latin typeface="Times New Roman" panose="02020603050405020304" pitchFamily="18" charset="0"/>
                          <a:cs typeface="Times New Roman" panose="02020603050405020304" pitchFamily="18" charset="0"/>
                        </a:rPr>
                        <a:t>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solidFill>
                            <a:schemeClr val="tx1"/>
                          </a:solidFill>
                          <a:latin typeface="Times New Roman" panose="02020603050405020304" pitchFamily="18" charset="0"/>
                          <a:cs typeface="Times New Roman" panose="02020603050405020304" pitchFamily="18" charset="0"/>
                        </a:rPr>
                        <a:t>Inference of the </a:t>
                      </a:r>
                    </a:p>
                    <a:p>
                      <a:r>
                        <a:rPr lang="en-US" sz="1600" b="1" dirty="0">
                          <a:solidFill>
                            <a:schemeClr val="tx1"/>
                          </a:solidFill>
                          <a:latin typeface="Times New Roman" panose="02020603050405020304" pitchFamily="18" charset="0"/>
                          <a:cs typeface="Times New Roman" panose="02020603050405020304" pitchFamily="18" charset="0"/>
                        </a:rPr>
                        <a:t>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  Relevance of the</a:t>
                      </a:r>
                    </a:p>
                    <a:p>
                      <a:r>
                        <a:rPr lang="en-US" dirty="0">
                          <a:solidFill>
                            <a:schemeClr val="tx1"/>
                          </a:solidFill>
                          <a:latin typeface="Times New Roman" panose="02020603050405020304" pitchFamily="18" charset="0"/>
                          <a:cs typeface="Times New Roman" panose="02020603050405020304" pitchFamily="18" charset="0"/>
                        </a:rPr>
                        <a:t>       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   </a:t>
                      </a:r>
                      <a:r>
                        <a:rPr lang="en-US" dirty="0" smtClean="0">
                          <a:solidFill>
                            <a:schemeClr val="tx1"/>
                          </a:solidFill>
                          <a:latin typeface="Times New Roman" panose="02020603050405020304" pitchFamily="18" charset="0"/>
                          <a:cs typeface="Times New Roman" panose="02020603050405020304" pitchFamily="18" charset="0"/>
                        </a:rPr>
                        <a:t>Research </a:t>
                      </a:r>
                      <a:r>
                        <a:rPr lang="en-US" dirty="0">
                          <a:solidFill>
                            <a:schemeClr val="tx1"/>
                          </a:solidFill>
                          <a:latin typeface="Times New Roman" panose="02020603050405020304" pitchFamily="18" charset="0"/>
                          <a:cs typeface="Times New Roman" panose="02020603050405020304" pitchFamily="18" charset="0"/>
                        </a:rPr>
                        <a:t>Gap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719019530"/>
                  </a:ext>
                </a:extLst>
              </a:tr>
              <a:tr h="2627162">
                <a:tc>
                  <a:txBody>
                    <a:bodyPr/>
                    <a:lstStyle/>
                    <a:p>
                      <a:r>
                        <a:rPr lang="en-US" sz="2000" dirty="0">
                          <a:latin typeface="Times New Roman" panose="02020603050405020304" pitchFamily="18" charset="0"/>
                          <a:cs typeface="Times New Roman" panose="02020603050405020304" pitchFamily="18" charset="0"/>
                        </a:rPr>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err="1">
                          <a:latin typeface="Times New Roman" panose="02020603050405020304" pitchFamily="18" charset="0"/>
                          <a:cs typeface="Times New Roman" panose="02020603050405020304" pitchFamily="18" charset="0"/>
                        </a:rPr>
                        <a:t>Chandrakanth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Lekkala</a:t>
                      </a:r>
                      <a:r>
                        <a:rPr lang="en-US" sz="16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AI-Driven Dynamic Resource Allocation in Cloud Computing: Predictive Models and Real-Time Optimization.</a:t>
                      </a:r>
                    </a:p>
                    <a:p>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a:t>
                      </a:r>
                      <a:r>
                        <a:rPr lang="en-US" sz="1800" b="0" i="1" kern="1200" dirty="0">
                          <a:solidFill>
                            <a:schemeClr val="dk1"/>
                          </a:solidFill>
                          <a:effectLst/>
                          <a:latin typeface="Times New Roman" panose="02020603050405020304" pitchFamily="18" charset="0"/>
                          <a:ea typeface="+mn-ea"/>
                          <a:cs typeface="Times New Roman" panose="02020603050405020304" pitchFamily="18" charset="0"/>
                        </a:rPr>
                        <a:t>J </a:t>
                      </a:r>
                      <a:r>
                        <a:rPr lang="en-US" sz="1800" b="0" i="1" kern="1200" dirty="0" err="1">
                          <a:solidFill>
                            <a:schemeClr val="dk1"/>
                          </a:solidFill>
                          <a:effectLst/>
                          <a:latin typeface="Times New Roman" panose="02020603050405020304" pitchFamily="18" charset="0"/>
                          <a:ea typeface="+mn-ea"/>
                          <a:cs typeface="Times New Roman" panose="02020603050405020304" pitchFamily="18" charset="0"/>
                        </a:rPr>
                        <a:t>Artif</a:t>
                      </a:r>
                      <a:r>
                        <a:rPr lang="en-US" sz="1800" b="0" i="1"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1" kern="1200" dirty="0" err="1">
                          <a:solidFill>
                            <a:schemeClr val="dk1"/>
                          </a:solidFill>
                          <a:effectLst/>
                          <a:latin typeface="Times New Roman" panose="02020603050405020304" pitchFamily="18" charset="0"/>
                          <a:ea typeface="+mn-ea"/>
                          <a:cs typeface="Times New Roman" panose="02020603050405020304" pitchFamily="18" charset="0"/>
                        </a:rPr>
                        <a:t>Intell</a:t>
                      </a:r>
                      <a:r>
                        <a:rPr lang="en-US" sz="1800" b="0" i="1" kern="1200" dirty="0">
                          <a:solidFill>
                            <a:schemeClr val="dk1"/>
                          </a:solidFill>
                          <a:effectLst/>
                          <a:latin typeface="Times New Roman" panose="02020603050405020304" pitchFamily="18" charset="0"/>
                          <a:ea typeface="+mn-ea"/>
                          <a:cs typeface="Times New Roman" panose="02020603050405020304" pitchFamily="18" charset="0"/>
                        </a:rPr>
                        <a:t> Mach Learn &amp; Data Sci 2.2 (2024): 450-456.)</a:t>
                      </a:r>
                      <a:endParaRPr lang="en-US" sz="1600" i="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The paper aims to show that AI-driven predictive models can lead to more efficient allocation of resources.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tabLst>
                          <a:tab pos="1828800" algn="l"/>
                        </a:tabLst>
                      </a:pPr>
                      <a:r>
                        <a:rPr lang="en-US" sz="1600" dirty="0">
                          <a:latin typeface="Times New Roman" panose="02020603050405020304" pitchFamily="18" charset="0"/>
                          <a:cs typeface="Times New Roman" panose="02020603050405020304" pitchFamily="18" charset="0"/>
                        </a:rPr>
                        <a:t>The paper is highly relevant because it directly addresses the critical need for efficient, cost-effective, and performance-optimized resource management in the rapidly evolving world of cloud computing.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lnSpc>
                          <a:spcPct val="107000"/>
                        </a:lnSpc>
                        <a:spcAft>
                          <a:spcPts val="800"/>
                        </a:spcAft>
                        <a:buFont typeface="Arial" panose="020B0604020202020204" pitchFamily="34" charset="0"/>
                        <a:buNone/>
                        <a:tabLst>
                          <a:tab pos="1828800" algn="l"/>
                        </a:tabLst>
                      </a:pPr>
                      <a:r>
                        <a:rPr lang="en-US" sz="1600" dirty="0">
                          <a:latin typeface="Times New Roman" panose="02020603050405020304" pitchFamily="18" charset="0"/>
                          <a:cs typeface="Times New Roman" panose="02020603050405020304" pitchFamily="18" charset="0"/>
                        </a:rPr>
                        <a:t>Many existing AI-driven resource allocation models focus on prediction but lack effective real-time adaptation mechanisms. They may struggle to respond quickly to sudden, unexpected changes in workload patterns.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03507884"/>
                  </a:ext>
                </a:extLst>
              </a:tr>
              <a:tr h="2553420">
                <a:tc>
                  <a:txBody>
                    <a:bodyPr/>
                    <a:lstStyle/>
                    <a:p>
                      <a:r>
                        <a:rPr lang="en-US" sz="2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tabLst>
                          <a:tab pos="1828800" algn="l"/>
                        </a:tabLst>
                      </a:pPr>
                      <a:r>
                        <a:rPr lang="en-US" sz="16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P.Udayasankaran</a:t>
                      </a:r>
                      <a:r>
                        <a:rPr lang="en-US"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smtClean="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tabLst>
                          <a:tab pos="1828800" algn="l"/>
                        </a:tabLst>
                      </a:pPr>
                      <a:r>
                        <a:rPr lang="en-US"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John Justin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Thangaraj</a:t>
                      </a:r>
                      <a:r>
                        <a:rPr lang="en-US" sz="1600" kern="100" dirty="0">
                          <a:effectLst/>
                          <a:latin typeface="Cambria Math" panose="02040503050406030204" pitchFamily="18" charset="0"/>
                          <a:ea typeface="Calibri" panose="020F0502020204030204" pitchFamily="34" charset="0"/>
                          <a:cs typeface="Cambria Math" panose="020405030504060302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tabLst>
                          <a:tab pos="18288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Energy efficient resource utilization and load balancing in virtual machines using prediction Algorithms</a:t>
                      </a:r>
                      <a:r>
                        <a:rPr lang="en-US" sz="12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Aft>
                          <a:spcPts val="800"/>
                        </a:spcAft>
                        <a:tabLst>
                          <a:tab pos="1828800" algn="l"/>
                        </a:tabLst>
                      </a:pPr>
                      <a:r>
                        <a:rPr lang="en-US" sz="1800" i="1" kern="1200" dirty="0" smtClean="0">
                          <a:solidFill>
                            <a:schemeClr val="dk1"/>
                          </a:solidFill>
                          <a:effectLst/>
                          <a:latin typeface="Times New Roman" panose="02020603050405020304" pitchFamily="18" charset="0"/>
                          <a:ea typeface="+mn-ea"/>
                          <a:cs typeface="Times New Roman" panose="02020603050405020304" pitchFamily="18" charset="0"/>
                        </a:rPr>
                        <a:t>(International Journal of Cognitive Computing in Engineering 4 (2023): 127-134.)</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lnSpc>
                          <a:spcPct val="107000"/>
                        </a:lnSpc>
                        <a:spcAft>
                          <a:spcPts val="800"/>
                        </a:spcAft>
                        <a:tabLst>
                          <a:tab pos="18288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paper aims to minimize the energy required to run virtual machines (VMs). This leads to lower operational costs and a smaller carbon footprint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 </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Cloud data centers consume vast amounts of energy to power servers and cooling systems. By optimizing resource utilization and balancing loads, the project aims to reduce energy waste and lower operational .</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The Research gap mainly focuses on Designing load balancing algorithms that can dynamically adjust workload distribution based on predicted resource availability and demand, ensuring both performance and energy efficiency.</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3661876"/>
                  </a:ext>
                </a:extLst>
              </a:tr>
            </a:tbl>
          </a:graphicData>
        </a:graphic>
      </p:graphicFrame>
      <p:pic>
        <p:nvPicPr>
          <p:cNvPr id="3" name="Picture 2">
            <a:extLst>
              <a:ext uri="{FF2B5EF4-FFF2-40B4-BE49-F238E27FC236}">
                <a16:creationId xmlns:a16="http://schemas.microsoft.com/office/drawing/2014/main" xmlns="" id="{52E64830-1E0E-69E9-E974-E47A864F3810}"/>
              </a:ext>
            </a:extLst>
          </p:cNvPr>
          <p:cNvPicPr>
            <a:picLocks noChangeAspect="1"/>
          </p:cNvPicPr>
          <p:nvPr/>
        </p:nvPicPr>
        <p:blipFill>
          <a:blip r:embed="rId2"/>
          <a:stretch>
            <a:fillRect/>
          </a:stretch>
        </p:blipFill>
        <p:spPr>
          <a:xfrm>
            <a:off x="11364636" y="64682"/>
            <a:ext cx="827364" cy="827364"/>
          </a:xfrm>
          <a:prstGeom prst="rect">
            <a:avLst/>
          </a:prstGeom>
        </p:spPr>
      </p:pic>
    </p:spTree>
    <p:extLst>
      <p:ext uri="{BB962C8B-B14F-4D97-AF65-F5344CB8AC3E}">
        <p14:creationId xmlns:p14="http://schemas.microsoft.com/office/powerpoint/2010/main" val="67396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CD363D98-F192-FF6D-B4A8-7339D7F1391C}"/>
              </a:ext>
            </a:extLst>
          </p:cNvPr>
          <p:cNvGraphicFramePr>
            <a:graphicFrameLocks noGrp="1"/>
          </p:cNvGraphicFramePr>
          <p:nvPr>
            <p:ph idx="1"/>
            <p:extLst>
              <p:ext uri="{D42A27DB-BD31-4B8C-83A1-F6EECF244321}">
                <p14:modId xmlns:p14="http://schemas.microsoft.com/office/powerpoint/2010/main" val="1428943333"/>
              </p:ext>
            </p:extLst>
          </p:nvPr>
        </p:nvGraphicFramePr>
        <p:xfrm>
          <a:off x="128192" y="81724"/>
          <a:ext cx="11907296" cy="6653340"/>
        </p:xfrm>
        <a:graphic>
          <a:graphicData uri="http://schemas.openxmlformats.org/drawingml/2006/table">
            <a:tbl>
              <a:tblPr firstRow="1" bandRow="1">
                <a:tableStyleId>{5940675A-B579-460E-94D1-54222C63F5DA}</a:tableStyleId>
              </a:tblPr>
              <a:tblGrid>
                <a:gridCol w="801997">
                  <a:extLst>
                    <a:ext uri="{9D8B030D-6E8A-4147-A177-3AD203B41FA5}">
                      <a16:colId xmlns:a16="http://schemas.microsoft.com/office/drawing/2014/main" xmlns="" val="870289369"/>
                    </a:ext>
                  </a:extLst>
                </a:gridCol>
                <a:gridCol w="1141588">
                  <a:extLst>
                    <a:ext uri="{9D8B030D-6E8A-4147-A177-3AD203B41FA5}">
                      <a16:colId xmlns:a16="http://schemas.microsoft.com/office/drawing/2014/main" xmlns="" val="376117266"/>
                    </a:ext>
                  </a:extLst>
                </a:gridCol>
                <a:gridCol w="3038232">
                  <a:extLst>
                    <a:ext uri="{9D8B030D-6E8A-4147-A177-3AD203B41FA5}">
                      <a16:colId xmlns:a16="http://schemas.microsoft.com/office/drawing/2014/main" xmlns="" val="3447409719"/>
                    </a:ext>
                  </a:extLst>
                </a:gridCol>
                <a:gridCol w="2085191">
                  <a:extLst>
                    <a:ext uri="{9D8B030D-6E8A-4147-A177-3AD203B41FA5}">
                      <a16:colId xmlns:a16="http://schemas.microsoft.com/office/drawing/2014/main" xmlns="" val="3841987053"/>
                    </a:ext>
                  </a:extLst>
                </a:gridCol>
                <a:gridCol w="2387120">
                  <a:extLst>
                    <a:ext uri="{9D8B030D-6E8A-4147-A177-3AD203B41FA5}">
                      <a16:colId xmlns:a16="http://schemas.microsoft.com/office/drawing/2014/main" xmlns="" val="3497083854"/>
                    </a:ext>
                  </a:extLst>
                </a:gridCol>
                <a:gridCol w="2453168">
                  <a:extLst>
                    <a:ext uri="{9D8B030D-6E8A-4147-A177-3AD203B41FA5}">
                      <a16:colId xmlns:a16="http://schemas.microsoft.com/office/drawing/2014/main" xmlns="" val="3678514496"/>
                    </a:ext>
                  </a:extLst>
                </a:gridCol>
              </a:tblGrid>
              <a:tr h="3050040">
                <a:tc>
                  <a:txBody>
                    <a:bodyPr/>
                    <a:lstStyle/>
                    <a:p>
                      <a:r>
                        <a:rPr lang="en-US" sz="2400" dirty="0"/>
                        <a:t>3.</a:t>
                      </a:r>
                      <a:endParaRPr lang="en-US" sz="2400"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tabLst>
                          <a:tab pos="1828800" algn="l"/>
                        </a:tabLst>
                      </a:pP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Alexande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Dolgui</a:t>
                      </a:r>
                      <a:r>
                        <a:rPr lang="en-IN"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IN" sz="1600" kern="1200" dirty="0" smtClean="0">
                          <a:solidFill>
                            <a:schemeClr val="tx1"/>
                          </a:solidFill>
                          <a:effectLst/>
                          <a:latin typeface="Times New Roman" panose="02020603050405020304" pitchFamily="18" charset="0"/>
                          <a:ea typeface="+mn-ea"/>
                          <a:cs typeface="Times New Roman" panose="02020603050405020304" pitchFamily="18" charset="0"/>
                        </a:rPr>
                        <a:t> Dmitry Ivanov</a:t>
                      </a:r>
                      <a:r>
                        <a:rPr lang="en-IN" sz="1800" kern="1200" dirty="0" smtClean="0">
                          <a:solidFill>
                            <a:schemeClr val="tx1"/>
                          </a:solidFill>
                          <a:effectLst/>
                          <a:latin typeface="+mn-lt"/>
                          <a:ea typeface="+mn-ea"/>
                          <a:cs typeface="+mn-cs"/>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tabLst>
                          <a:tab pos="1828800" algn="l"/>
                        </a:tabLst>
                      </a:pP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Metaverse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supply chain and operations management</a:t>
                      </a:r>
                      <a:r>
                        <a:rPr lang="en-US"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Aft>
                          <a:spcPts val="800"/>
                        </a:spcAft>
                        <a:tabLst>
                          <a:tab pos="1828800" algn="l"/>
                        </a:tabLst>
                      </a:pP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US" sz="1600" i="1" kern="1200" dirty="0" smtClean="0">
                          <a:solidFill>
                            <a:schemeClr val="tx1"/>
                          </a:solidFill>
                          <a:effectLst/>
                          <a:latin typeface="Times New Roman" panose="02020603050405020304" pitchFamily="18" charset="0"/>
                          <a:ea typeface="+mn-ea"/>
                          <a:cs typeface="Times New Roman" panose="02020603050405020304" pitchFamily="18" charset="0"/>
                        </a:rPr>
                        <a:t>International Journal of Production Research</a:t>
                      </a: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 61.23 (2023): 8179-8191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tabLst>
                          <a:tab pos="18288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paper emphasizes the significant potential of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metaverse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technologies to reshape supply chain and operations management by introducing novel processes, decision-making areas, and performance measures that bridge the digital and physical worlds.​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tabLst>
                          <a:tab pos="18288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It aims to the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metaverse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enables real-time digital twins of supply chains, allowing companies to simulate, analyze, and optimize logistics, inventory, and production in a virtual space before implementing changes in the real world.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tabLst>
                          <a:tab pos="18288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paper addresses the absence of standardized protocols and governance structures poses challenges for interoperability and seamless integration of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metaverse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platforms in </a:t>
                      </a:r>
                      <a:r>
                        <a:rPr lang="en-US" sz="1600" kern="100" dirty="0" err="1" smtClean="0">
                          <a:effectLst/>
                          <a:latin typeface="Times New Roman" panose="02020603050405020304" pitchFamily="18" charset="0"/>
                          <a:ea typeface="Calibri" panose="020F0502020204030204" pitchFamily="34" charset="0"/>
                          <a:cs typeface="Times New Roman" panose="02020603050405020304" pitchFamily="18" charset="0"/>
                        </a:rPr>
                        <a:t>supplychains.Investigating</a:t>
                      </a:r>
                      <a:r>
                        <a:rPr lang="en-US" sz="1600"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frameworks that can establish clear guidelines and standards for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metaverse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applications in SCOM is crucial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xmlns="" val="4256116466"/>
                  </a:ext>
                </a:extLst>
              </a:tr>
              <a:tr h="2918251">
                <a:tc>
                  <a:txBody>
                    <a:bodyPr/>
                    <a:lstStyle/>
                    <a:p>
                      <a:r>
                        <a:rPr lang="en-US" sz="2400" dirty="0"/>
                        <a:t>4.</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Shangzhou</a:t>
                      </a: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Li</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p>
                    <a:p>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PinLv</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p>
                    <a:p>
                      <a:r>
                        <a:rPr lang="en-US"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Haibo</a:t>
                      </a: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Wang</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p>
                    <a:p>
                      <a:r>
                        <a:rPr lang="en-US"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Junping</a:t>
                      </a: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Song</a:t>
                      </a:r>
                      <a:endParaRPr lang="en-US" sz="16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Load-Modifiable content-based Publish/Subscribe Architecture over structured peer-to-peer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dirty="0">
                          <a:latin typeface="Times New Roman" panose="02020603050405020304" pitchFamily="18" charset="0"/>
                          <a:cs typeface="Times New Roman" panose="02020603050405020304" pitchFamily="18" charset="0"/>
                        </a:rPr>
                        <a:t>(</a:t>
                      </a:r>
                      <a:r>
                        <a:rPr lang="en-US" sz="1800" b="0" i="1" kern="1200" dirty="0">
                          <a:solidFill>
                            <a:schemeClr val="tx1"/>
                          </a:solidFill>
                          <a:effectLst/>
                          <a:latin typeface="Times New Roman" panose="02020603050405020304" pitchFamily="18" charset="0"/>
                          <a:ea typeface="+mn-ea"/>
                          <a:cs typeface="Times New Roman" panose="02020603050405020304" pitchFamily="18" charset="0"/>
                        </a:rPr>
                        <a:t>2014 9th International Conference on Computer Science &amp; Education. IEEE, 2014.)</a:t>
                      </a:r>
                      <a:endParaRPr lang="en-US" sz="1800" b="0" i="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 It  focus on techniques for content-based routing, load balancing, and resource management in structured P2P networks. The goal is likely to provide a scalable and robust solution for </a:t>
                      </a:r>
                      <a:r>
                        <a:rPr lang="en-US" sz="1600" dirty="0" err="1">
                          <a:latin typeface="Times New Roman" panose="02020603050405020304" pitchFamily="18" charset="0"/>
                          <a:cs typeface="Times New Roman" panose="02020603050405020304" pitchFamily="18" charset="0"/>
                        </a:rPr>
                        <a:t>informationdissemination</a:t>
                      </a:r>
                      <a:r>
                        <a:rPr lang="en-US" sz="1600" dirty="0">
                          <a:latin typeface="Times New Roman" panose="02020603050405020304" pitchFamily="18" charset="0"/>
                          <a:cs typeface="Times New Roman" panose="02020603050405020304" pitchFamily="18" charset="0"/>
                        </a:rPr>
                        <a:t> in large-scale distributed systems.</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It aims to address the challenges of scalability, load balancing, and efficient content delivery, making it relevant for various applications, such as content delivery networks, social media .</a:t>
                      </a:r>
                    </a:p>
                  </a:txBody>
                  <a:tcPr/>
                </a:tc>
                <a:tc>
                  <a:txBody>
                    <a:bodyPr/>
                    <a:lstStyle/>
                    <a:p>
                      <a:r>
                        <a:rPr lang="en-US" sz="1600" dirty="0">
                          <a:latin typeface="Times New Roman" panose="02020603050405020304" pitchFamily="18" charset="0"/>
                          <a:cs typeface="Times New Roman" panose="02020603050405020304" pitchFamily="18" charset="0"/>
                        </a:rPr>
                        <a:t>The paper likely addresses</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Scalibility</a:t>
                      </a:r>
                      <a:r>
                        <a:rPr lang="en-US" sz="1600" dirty="0">
                          <a:latin typeface="Times New Roman" panose="02020603050405020304" pitchFamily="18" charset="0"/>
                          <a:cs typeface="Times New Roman" panose="02020603050405020304" pitchFamily="18" charset="0"/>
                        </a:rPr>
                        <a:t> which addresses</a:t>
                      </a:r>
                    </a:p>
                    <a:p>
                      <a:r>
                        <a:rPr lang="en-US" sz="1600" dirty="0">
                          <a:latin typeface="Times New Roman" panose="02020603050405020304" pitchFamily="18" charset="0"/>
                          <a:cs typeface="Times New Roman" panose="02020603050405020304" pitchFamily="18" charset="0"/>
                        </a:rPr>
                        <a:t>the amount of data and the number of users in distributed systems grow, efficient content distribution and management become critical. Traditional centralized approaches struggle to handle the scale and complexity.</a:t>
                      </a:r>
                    </a:p>
                  </a:txBody>
                  <a:tcPr/>
                </a:tc>
                <a:extLst>
                  <a:ext uri="{0D108BD9-81ED-4DB2-BD59-A6C34878D82A}">
                    <a16:rowId xmlns:a16="http://schemas.microsoft.com/office/drawing/2014/main" xmlns="" val="1403141745"/>
                  </a:ext>
                </a:extLst>
              </a:tr>
            </a:tbl>
          </a:graphicData>
        </a:graphic>
      </p:graphicFrame>
    </p:spTree>
    <p:extLst>
      <p:ext uri="{BB962C8B-B14F-4D97-AF65-F5344CB8AC3E}">
        <p14:creationId xmlns:p14="http://schemas.microsoft.com/office/powerpoint/2010/main" val="217766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F30140-A920-D397-E1D9-4C7706AED734}"/>
              </a:ext>
            </a:extLst>
          </p:cNvPr>
          <p:cNvSpPr>
            <a:spLocks noGrp="1"/>
          </p:cNvSpPr>
          <p:nvPr>
            <p:ph type="title"/>
          </p:nvPr>
        </p:nvSpPr>
        <p:spPr>
          <a:xfrm>
            <a:off x="602768" y="219196"/>
            <a:ext cx="10515600" cy="1325563"/>
          </a:xfrm>
        </p:spPr>
        <p:txBody>
          <a:bodyPr>
            <a:normAutofit/>
          </a:bodyPr>
          <a:lstStyle/>
          <a:p>
            <a:r>
              <a:t>PROBLEM DEFINITION:</a:t>
            </a:r>
          </a:p>
          <a:p>
            <a:r>
              <a:t>(PROBLEM DEFINATION)</a:t>
            </a:r>
          </a:p>
          <a:p>
            <a:r>
              <a:t>                      3.  PROBLEM DEFINATION</a:t>
            </a:r>
          </a:p>
          <a:p>
            <a:r>
              <a:t>The main, most critical problem with traditional load balancing today is its inability to efficiently scale, adapt, and remain resilient in dynamic, distributed, and cloud-native environments. This makes it a bottleneck for modern applications, driving the need for next-generation, distributed, and automated load balancing solutions that can keep pace with evolving infrastructure demands.</a:t>
            </a:r>
          </a:p>
          <a:p>
            <a:r>
              <a:t>Key Points …</a:t>
            </a:r>
          </a:p>
          <a:p>
            <a:r>
              <a:t>1. Scalability Limitations</a:t>
            </a:r>
          </a:p>
          <a:p>
            <a:r>
              <a:t>Traditional load balancers, especially hardware-based ones, are not designed for the elastic nature of modern applications. As application traffic grows due to increased user demand or new feature rollouts, these systems often become performance bottlenecks.</a:t>
            </a:r>
          </a:p>
          <a:p>
            <a:r>
              <a:t>Scaling such load balancers typically involves:</a:t>
            </a:r>
          </a:p>
          <a:p>
            <a:r>
              <a:t>Purchasing expensive hardware upgrades, which leads to high capital expenditure (CapEx).</a:t>
            </a:r>
          </a:p>
          <a:p>
            <a:r>
              <a:t>Complex reconfiguration processes, requiring service downtime or traffic rerouting.</a:t>
            </a:r>
          </a:p>
          <a:p>
            <a:r>
              <a:t>Limited horizontal scalability, making them unsuitable for cloud-native applications that require auto-scaling based on demand.</a:t>
            </a:r>
          </a:p>
          <a:p>
            <a:r>
              <a:t>This inability to scale seamlessly hampers system responsiveness and user experience, particularly during peak usage or sudden traffic spikes.</a:t>
            </a:r>
          </a:p>
          <a:p>
            <a:r>
              <a:t>2. Lack of Flexibility in Dynamic Environments.</a:t>
            </a:r>
          </a:p>
          <a:p>
            <a:r>
              <a:t>Traditional load balancers generally operate based on static rules and manual configurations. This rigid setup makes them ill-suited for:</a:t>
            </a:r>
          </a:p>
          <a:p>
            <a:r>
              <a:t>Dynamic cloud environments, where application instances can be spun up or down in real time.</a:t>
            </a:r>
          </a:p>
          <a:p>
            <a:r>
              <a:t>Containerized and microservices architectures, which are inherently ephemeral and distributed.</a:t>
            </a:r>
          </a:p>
          <a:p>
            <a:r>
              <a:t>Multi-cloud or hybrid cloud setups, where routing decisions must adapt quickly to topology changes.</a:t>
            </a:r>
          </a:p>
          <a:p>
            <a:r>
              <a:t>Because they lack built-in intelligence or real-time adaptability, traditional solutions struggle to distribute workloads effectively when service endpoints change rapidly. This results in inefficient resource utilization and reduced application performance.</a:t>
            </a:r>
          </a:p>
          <a:p>
            <a:r>
              <a:t>3. Configuration Complexity and Risk of Misconfiguration</a:t>
            </a:r>
          </a:p>
          <a:p>
            <a:r>
              <a:t>Modern load balancing solutions come with a wide range of configuration parameters, including health checks, routing rules, SSL termination, sticky session policies, and more. While these features offer flexibility, they also introduce significant complexity.</a:t>
            </a:r>
          </a:p>
          <a:p>
            <a:r>
              <a:t>Common issues include:</a:t>
            </a:r>
          </a:p>
          <a:p>
            <a:r>
              <a:t>Misconfigured routing rules, leading to uneven traffic distribution or unintended server overloads.</a:t>
            </a:r>
          </a:p>
          <a:p>
            <a:r>
              <a:t>Incorrect health-check thresholds, potentially removing healthy instances or directing traffic to degraded nodes.</a:t>
            </a:r>
          </a:p>
          <a:p>
            <a:r>
              <a:t>Poorly managed failover settings, which can cause partial or full service outages.</a:t>
            </a:r>
          </a:p>
          <a:p>
            <a:r>
              <a:t>Given the complexity, managing these configurations often requires highly specialized expertise. Even minor errors in configuration can compromise performance, availability, and security, increasing the operational risk and maintenance burden.</a:t>
            </a:r>
          </a:p>
          <a:p>
            <a:r>
              <a:t>4. Latency and Performance Overhead</a:t>
            </a:r>
          </a:p>
          <a:p>
            <a:r>
              <a:t>While load balancers are crucial for distributing traffic and enhancing availability, they inherently introduce an additional network hop between clients and servers. This can cause:</a:t>
            </a:r>
          </a:p>
          <a:p>
            <a:r>
              <a:t>Increased latency, particularly noticeable in real-time or latency-sensitive applications like gaming, financial services, or video conferencing.</a:t>
            </a:r>
          </a:p>
          <a:p>
            <a:r>
              <a:t>Processing overhead, especially when SSL termination, compression, or content switching is performed at the load balancer level.</a:t>
            </a:r>
          </a:p>
          <a:p>
            <a:r>
              <a:t>Compounding delays, if inefficient algorithms or multiple layers of load balancing (global + local) are involved.</a:t>
            </a:r>
          </a:p>
          <a:p>
            <a:r>
              <a:t>In environments where performance is critical, this overhead must be minimized through optimized algorithms and lightweight routing mechanisms.</a:t>
            </a:r>
          </a:p>
          <a:p>
            <a:r>
              <a:t>5. Sticky Sessions and Uneven Distribution</a:t>
            </a:r>
          </a:p>
          <a:p>
            <a:r>
              <a:t>Sticky sessions (session persistence) are often used to ensure that a user's requests are always handled by the same server—for example, to maintain session data without central storage. While useful in certain cases, they introduce several issues:</a:t>
            </a:r>
          </a:p>
          <a:p>
            <a:r>
              <a:t>Uneven load distribution, as some servers may become overloaded while others remain underutilized.</a:t>
            </a:r>
          </a:p>
          <a:p>
            <a:r>
              <a:t>Reduced fault tolerance, since the failure of a session-bound server can lead to session loss unless session replication is used.</a:t>
            </a:r>
          </a:p>
          <a:p>
            <a:r>
              <a:t>Complicated scaling, because adding or removing servers may disrupt existing session mappings or require session data migration.</a:t>
            </a:r>
          </a:p>
          <a:p>
            <a:r>
              <a:t>Sticky sessions can undermine the core principle of load balancing, which is to evenly distribute workloads for optimized performance and availability</a:t>
            </a:r>
          </a:p>
        </p:txBody>
      </p:sp>
      <p:sp>
        <p:nvSpPr>
          <p:cNvPr id="3" name="Content Placeholder 2">
            <a:extLst>
              <a:ext uri="{FF2B5EF4-FFF2-40B4-BE49-F238E27FC236}">
                <a16:creationId xmlns:a16="http://schemas.microsoft.com/office/drawing/2014/main" xmlns="" id="{94ACF51E-A2D8-8252-AA54-D4EF99C27F26}"/>
              </a:ext>
            </a:extLst>
          </p:cNvPr>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458C0503-3908-4FBC-726F-A16E275DA3CA}"/>
              </a:ext>
            </a:extLst>
          </p:cNvPr>
          <p:cNvPicPr>
            <a:picLocks noChangeAspect="1"/>
          </p:cNvPicPr>
          <p:nvPr/>
        </p:nvPicPr>
        <p:blipFill>
          <a:blip r:embed="rId2"/>
          <a:stretch>
            <a:fillRect/>
          </a:stretch>
        </p:blipFill>
        <p:spPr>
          <a:xfrm>
            <a:off x="10562371" y="112259"/>
            <a:ext cx="1212742" cy="1212742"/>
          </a:xfrm>
          <a:prstGeom prst="rect">
            <a:avLst/>
          </a:prstGeom>
        </p:spPr>
      </p:pic>
      <p:sp>
        <p:nvSpPr>
          <p:cNvPr id="5" name="Rectangle 1"/>
          <p:cNvSpPr>
            <a:spLocks noChangeArrowheads="1"/>
          </p:cNvSpPr>
          <p:nvPr/>
        </p:nvSpPr>
        <p:spPr bwMode="auto">
          <a:xfrm>
            <a:off x="602768" y="1351347"/>
            <a:ext cx="109633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RESULTS AND ANALYSIS:</a:t>
            </a:r>
          </a:p>
          <a:p>
            <a:r>
              <a:t>RESULTS  AND ANALYSIS</a:t>
            </a:r>
          </a:p>
          <a:p>
            <a:r>
              <a:t>FIG -7. 1 LSTM LATENCY PREDICTION PERFORMANCE ANALYSIS</a:t>
            </a:r>
          </a:p>
          <a:p>
            <a:r>
              <a:t>This graph shows a comparison between actual network latency measurements (blue solid line) and LSTM model predictions (red dashed line) over approximately 100 time steps during a training phase.</a:t>
            </a:r>
          </a:p>
          <a:p>
            <a:r>
              <a:t>Key Observations:</a:t>
            </a:r>
          </a:p>
          <a:p>
            <a:r>
              <a:t>Original Latency (Blue Line):</a:t>
            </a:r>
          </a:p>
          <a:p>
            <a:r>
              <a:t>Shows highly volatile, spiky behavior with extreme fluctuations</a:t>
            </a:r>
          </a:p>
          <a:p>
            <a:r>
              <a:t>Values range dramatically from around -8 to +9 units</a:t>
            </a:r>
          </a:p>
          <a:p>
            <a:r>
              <a:t>Contains frequent sharp peaks and deep valleys</a:t>
            </a:r>
          </a:p>
          <a:p>
            <a:r>
              <a:t>Exhibits very irregular, unpredictable patterns</a:t>
            </a:r>
          </a:p>
          <a:p>
            <a:r>
              <a:t>LSTM Predictions (Red Dashed Line):</a:t>
            </a:r>
          </a:p>
          <a:p>
            <a:r>
              <a:t>Much smoother and more stable than the original data</a:t>
            </a:r>
          </a:p>
          <a:p>
            <a:r>
              <a:t>Stays within a narrower range (roughly -3 to +3)</a:t>
            </a:r>
          </a:p>
          <a:p>
            <a:r>
              <a:t>Follows general trends but with significantly dampened volatility</a:t>
            </a:r>
          </a:p>
          <a:p>
            <a:r>
              <a:t>Shows the model is learning some underlying patterns but struggling with extreme variations Model Performance Analysis: The LSTM appears to be having difficulty capturing the full volatility of the latency data. This is common in time series prediction when dealing with highly erratic data because:</a:t>
            </a:r>
          </a:p>
          <a:p>
            <a:r>
              <a:t>Smoothing Effect: LSTMs tend to produce smoother predictions than highly volatile input data</a:t>
            </a:r>
          </a:p>
          <a:p>
            <a:r>
              <a:t>Training Challenge: The extreme spikes may be treated as noise rather than signal</a:t>
            </a:r>
          </a:p>
          <a:p>
            <a:r>
              <a:t>Underfitting: The model may need more complexity or different architecture to capture such irregular patterns</a:t>
            </a:r>
          </a:p>
          <a:p>
            <a:r>
              <a:t>This suggests the network latency has very unpredictable characteristics that are challenging for standard LSTM models to accurately forecast, which is typical for real-world network performance data influenced by various external factors.</a:t>
            </a:r>
          </a:p>
          <a:p>
            <a:r>
              <a:t>FIG 7.2 -ACTUAL VS PREDICTED LATENCY</a:t>
            </a:r>
          </a:p>
          <a:p>
            <a:r>
              <a:t>Think of this like predicting the weather, but for internet speed:</a:t>
            </a:r>
          </a:p>
          <a:p>
            <a:r>
              <a:t>The Blue Line (Actual Latency): This is what really happened - like checking the actual temperature every hour. It's very jumpy and unpredictable, going up and down wildly. This represents how fast or slow your internet connection was at different times.</a:t>
            </a:r>
          </a:p>
          <a:p>
            <a:r>
              <a:t>The Orange Line (Predicted Latency): This is what the computer's "brain" (AI model) thought would happen - like a weather forecast. Notice how it's much smoother and doesn't have those crazy spikes.</a:t>
            </a:r>
          </a:p>
          <a:p>
            <a:r>
              <a:t>What's happening?</a:t>
            </a:r>
          </a:p>
          <a:p>
            <a:r>
              <a:t>The computer is trying to learn patterns from past internet speeds to predict future ones</a:t>
            </a:r>
          </a:p>
          <a:p>
            <a:r>
              <a:t>But internet speed is really hard to predict! It jumps around a lot due to network traffic, server issues, etc.</a:t>
            </a:r>
          </a:p>
          <a:p>
            <a:r>
              <a:t>The AI does okay at following the general trend (when it goes up or down overall)</a:t>
            </a:r>
          </a:p>
          <a:p>
            <a:r>
              <a:t>But it completely misses those sudden spikes - like missing that it might suddenly storm when you predicted sunny weather</a:t>
            </a:r>
          </a:p>
          <a:p>
            <a:r>
              <a:t>The bottom line: The AI is learning, but internet latency is just too wild and unpredictable for it to get exactly right. It's like trying to predict exactly when someone will sneeze - you might notice they're getting a cold, but the exact timing is nearly impossible to nail down. This is totally normal when dealing with network data - it's one of the trickiest things to predict accurately.</a:t>
            </a:r>
          </a:p>
          <a:p>
            <a:r>
              <a:t>FIG 7.3 -IMPACT OF LSTM-BASED LOAD BALANCING ON SERVER LOAD</a:t>
            </a:r>
          </a:p>
          <a:p>
            <a:r>
              <a:t>This chart demonstrates the effectiveness of LSTM-based load balancing implementation across five major technology organizations, comparing server load distribution before and after the predictive system deployment.</a:t>
            </a:r>
          </a:p>
          <a:p>
            <a:r>
              <a:t>7.3.1 Pre-Implementation Load Analysis</a:t>
            </a:r>
          </a:p>
          <a:p>
            <a:r>
              <a:t>Before LSTM implementation, the organizations exhibited significant load imbalances and suboptimal resource utilization. Rockwell Automation experienced the highest server load at 93%, indicating potential performance bottlenecks and resource strain. Honeywell followed closely at 89% utilization, while Linde operated at 80% capacity. These elevated load levels suggest systems operating near or beyond optimal efficiency thresholds. Siemens maintained a more moderate 70% load, and Microsoft demonstrated the most balanced pre-implementation performance at 65% utilization, indicating existing load management capabilities within their infrastructure.</a:t>
            </a:r>
          </a:p>
          <a:p>
            <a:r>
              <a:t>7.3.2 Post-Implementation Performance Improvements</a:t>
            </a:r>
          </a:p>
          <a:p>
            <a:r>
              <a:t>Following LSTM-based load balancing deployment, all organizations achieved remarkable load optimization and standardization. The system successfully normalized load distribution across all five organizations to approximately 59-62% utilization, representing a significant convergence toward optimal operating parameters. Rockwell Automation realized the most substantial improvement, with load reduction from 93% to 59%, representing a 37% decrease in server strain. Honeywell achieved similar benefits with load dropping from 89% to 62%, a 30% improvement. These dramatic reductions indicate the LSTM system's ability to predict and redistribute load before bottlenecks occur.</a:t>
            </a:r>
          </a:p>
          <a:p>
            <a:r>
              <a:t>7.3.3 System Optimization Results</a:t>
            </a:r>
          </a:p>
          <a:p>
            <a:r>
              <a:t>The LSTM implementation demonstrates consistent performance gains across diverse organizational infrastructures. Linde's load decreased from 80% to 60%, while Siemens improved from 70% to 61%. Even Microsoft, which showed relatively balanced pre-implementation performance, benefited from optimization, reducing from 65% to 58% utilization.</a:t>
            </a:r>
          </a:p>
          <a:p>
            <a:r>
              <a:t>7.6.4 Operational Impact Assessment</a:t>
            </a:r>
          </a:p>
          <a:p>
            <a:r>
              <a:t>The standardized post-implementation load levels around 60% represent optimal operating efficiency, providing adequate performance headroom while maximizing resource utilization. This consistent target across all organizations suggests the LSTM system applies sophisticated algorithms that account for different infrastructure configurations and workload patterns. The uniform load distribution indicates successful elimination of server hotspots and improved overall system reliability. Organizations can now expect more predictable performance, reduced risk of system failures, and enhanced capacity for handling unexpected load spikes through the maintained performance buffer.</a:t>
            </a:r>
          </a:p>
          <a:p>
            <a:r>
              <a:t>7.6.5 FINAL CALCULATION -</a:t>
            </a:r>
          </a:p>
          <a:p>
            <a:r>
              <a:t>The average percentage reduction:</a:t>
            </a:r>
          </a:p>
          <a:p/>
          <a:p>
            <a:r>
              <a:t>Average Percentage Reduction = (25%+31.11%+12.86%+36.84%+10.77%)/5 Average Percentage </a:t>
            </a:r>
          </a:p>
          <a:p/>
          <a:p>
            <a:r>
              <a:t>Reduction = 116.58%/5 Average Percentage Reduction =23.32%.</a:t>
            </a:r>
          </a:p>
        </p:txBody>
      </p:sp>
    </p:spTree>
    <p:extLst>
      <p:ext uri="{BB962C8B-B14F-4D97-AF65-F5344CB8AC3E}">
        <p14:creationId xmlns:p14="http://schemas.microsoft.com/office/powerpoint/2010/main" val="3850828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3792</Words>
  <Application>Microsoft Office PowerPoint</Application>
  <PresentationFormat>Widescreen</PresentationFormat>
  <Paragraphs>469</Paragraphs>
  <Slides>38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Aptos</vt:lpstr>
      <vt:lpstr>Aptos Display</vt:lpstr>
      <vt:lpstr>Arial</vt:lpstr>
      <vt:lpstr>Calibri</vt:lpstr>
      <vt:lpstr>Cambria Math</vt:lpstr>
      <vt:lpstr>Times New Roman</vt:lpstr>
      <vt:lpstr>Office Theme</vt:lpstr>
      <vt:lpstr>                                                     Mtech Internal  Presentation                                                                       on                 Dynamic Load Balancing Mechanism Using AI-Driven predictive scaling(SCOM)</vt:lpstr>
      <vt:lpstr>Contents -                                                                  </vt:lpstr>
      <vt:lpstr>ABSTRACT -</vt:lpstr>
      <vt:lpstr>1. INTRODUCTION -</vt:lpstr>
      <vt:lpstr>1.INTRODUCTION(CONTINUES)</vt:lpstr>
      <vt:lpstr>1.INTRODUCTION(CONTINUES)</vt:lpstr>
      <vt:lpstr> 2.LITERATURE  SURVEY-</vt:lpstr>
      <vt:lpstr>PowerPoint Presentation</vt:lpstr>
      <vt:lpstr>3. PROBLEM DEFINITION -</vt:lpstr>
      <vt:lpstr>4.  SOLUTION STRATEGY</vt:lpstr>
      <vt:lpstr>Fig 5.1 – Overall Scom Load Balancer Architecture In AI  Driven  Model.(Ist Method)</vt:lpstr>
      <vt:lpstr>Fig -PROPOSED DIAGRAM OF LSTM ROLE IN LOAD BALANCING(SCOM)(2nd Method).</vt:lpstr>
      <vt:lpstr>6. IMPLEMENTATION-</vt:lpstr>
      <vt:lpstr>6.2 IMPLEMENTATION (Ist Method)</vt:lpstr>
      <vt:lpstr>PowerPoint Presentation</vt:lpstr>
      <vt:lpstr>6.2 IMPLEMENTATION CONTINUES</vt:lpstr>
      <vt:lpstr>6.2 IMPLEMENTATION CONTINUES…………………….</vt:lpstr>
      <vt:lpstr> 6.3 IMPLEMENTATION (2ND METHOD)</vt:lpstr>
      <vt:lpstr>6.3 IMPLEMENTATION CONTINUES..</vt:lpstr>
      <vt:lpstr>6.3 IMPLEMENTATION CONTINUES</vt:lpstr>
      <vt:lpstr>6.3 IMPLEMENTATION CONTINUES …..</vt:lpstr>
      <vt:lpstr>6.3 IMPLEMENTATION CONTINUES</vt:lpstr>
      <vt:lpstr>6.3 IMPLEMENTATION CONTINUES ………</vt:lpstr>
      <vt:lpstr>PowerPoint Presentation</vt:lpstr>
      <vt:lpstr> X-axis: Represents time units (the specific unit isn't defined, but it could be minutes, hours, or any consistent time interval).   Y-axis: Represents the "Load" on a system, specified as "Load (e.g., CPU Utilization %)". This indicates the level of resource consumption.   Blue Line: Represents the "Actual Load" experienced by the system over time. It shows fluctuations and peaks in resource utilization.   Red Dashed Line: Represents the "Predicted Load" as forecasted by an LSTM (Long Short-Term Memory) model. LSTM is a type of recurrent neural network capable of learning long-termdependencies in sequential data, making it suitable for time series forecasting like system load.    </vt:lpstr>
      <vt:lpstr>This graph demonstrates an auto-scaling mechanism where the number of servers dynamically adjusts based on predicted CPU load using an LSTM model.  Higher predicted load → more servers provisioned (up to 5)  Lower predicted load → fewer servers maintained (as low as 3) This approach optimizes resource usage and improves system efficiency by responding in real-time to predicted demands.  </vt:lpstr>
      <vt:lpstr>PowerPoint Presentation</vt:lpstr>
      <vt:lpstr>The graph clearly shows a trend: as the number of requests increases, the response time also generally increases. However, the increase isn't perfectly linear. There are some fluctuations:    Initially, from 10 to 20 requests, the response time increases slightly from 50 ms to 55 ms.  Then, from 20 to 30 requests, the response time decreases slightly to around 53 ms.  Beyond 30 requests, the response time shows a more consistent upward trend:   At 40 requests, it's around 60 ms.  At 60 requests, it reaches 70 ms.  At 80 requests, it climbs to 80 ms.  There's a slight dip at 90 requests (around 78 ms) before sharply increasing to 85 ms at 100 requests. </vt:lpstr>
      <vt:lpstr>PowerPoint Presentation</vt:lpstr>
      <vt:lpstr>The  average percentage reduction:  Average Percentage Reduction = (25%+31.11%+12.86%+36.84%+10.77%)/5 Average Percentage   Reduction = 116.58%/5 Average Percentage Reduction =23.32%. </vt:lpstr>
      <vt:lpstr>FIG 7.6.2 -INTELLIGENT SERVER LOAD MANAGEMENT:   TABLE 2- AN LSTM-BASED APPROACH TO PREDICTIVE SCALING AND COST OPTIMIZATION-  </vt:lpstr>
      <vt:lpstr>PowerPoint Presentation</vt:lpstr>
      <vt:lpstr>                             8. CONCLUSION AND FUTURE SCOPE</vt:lpstr>
      <vt:lpstr>                                       9. LIMITATIONS</vt:lpstr>
      <vt:lpstr>PowerPoint Presentation</vt:lpstr>
      <vt:lpstr>         ACKNOWLAGEMENT</vt:lpstr>
      <vt:lpstr>                          11. References -</vt:lpstr>
      <vt:lpstr>PowerPoint Presentation</vt:lpstr>
    </vt:vector>
  </TitlesOfParts>
  <Company>Linde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Major Progress Presentation                                                                       on                 Dynamic Load Balancing Mechanism Using AI-Driven predictive scaling(SCOM)</dc:title>
  <dc:creator>Prakash Kumar</dc:creator>
  <cp:lastModifiedBy>Microsoft account</cp:lastModifiedBy>
  <cp:revision>606</cp:revision>
  <dcterms:created xsi:type="dcterms:W3CDTF">2024-08-07T04:35:07Z</dcterms:created>
  <dcterms:modified xsi:type="dcterms:W3CDTF">2025-06-04T03:56:09Z</dcterms:modified>
</cp:coreProperties>
</file>