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4" r:id="rId7"/>
    <p:sldId id="265" r:id="rId8"/>
    <p:sldId id="263"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326E03-F074-4651-AD28-B294C4B34674}">
          <p14:sldIdLst>
            <p14:sldId id="257"/>
            <p14:sldId id="258"/>
            <p14:sldId id="260"/>
            <p14:sldId id="261"/>
            <p14:sldId id="262"/>
            <p14:sldId id="264"/>
            <p14:sldId id="265"/>
            <p14:sldId id="263"/>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CE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dezine.com/products/powerpoint/learn/interface/365/file-menu-backstage-view.html" TargetMode="External"/><Relationship Id="rId1" Type="http://schemas.openxmlformats.org/officeDocument/2006/relationships/slideLayout" Target="../slideLayouts/slideLayout7.xml"/><Relationship Id="rId5" Type="http://schemas.openxmlformats.org/officeDocument/2006/relationships/hyperlink" Target="https://presglossary.indezine.com/onedriv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636237-BDA4-2960-E568-76477AB8091D}"/>
              </a:ext>
            </a:extLst>
          </p:cNvPr>
          <p:cNvSpPr/>
          <p:nvPr/>
        </p:nvSpPr>
        <p:spPr>
          <a:xfrm>
            <a:off x="1158669" y="448986"/>
            <a:ext cx="9874661"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POWERPOINT</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5B17339-9B68-7320-DA9E-A0864CFA658F}"/>
              </a:ext>
            </a:extLst>
          </p:cNvPr>
          <p:cNvSpPr/>
          <p:nvPr/>
        </p:nvSpPr>
        <p:spPr>
          <a:xfrm>
            <a:off x="2308485" y="2578308"/>
            <a:ext cx="9323881" cy="4093428"/>
          </a:xfrm>
          <a:prstGeom prst="rect">
            <a:avLst/>
          </a:prstGeom>
          <a:noFill/>
        </p:spPr>
        <p:txBody>
          <a:bodyPr wrap="square" lIns="91440" tIns="45720" rIns="91440" bIns="45720">
            <a:spAutoFit/>
          </a:bodyPr>
          <a:lstStyle/>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File</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Home</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Insert</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Draw</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Transitions</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Animation</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Slide show</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Record</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a:t>
            </a:r>
          </a:p>
          <a:p>
            <a:pPr marL="914400" indent="-914400">
              <a:buFont typeface="+mj-lt"/>
              <a:buAutoNum type="arabicPeriod"/>
            </a:pPr>
            <a:r>
              <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Help</a:t>
            </a:r>
          </a:p>
          <a:p>
            <a:endPar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914400" indent="-914400">
              <a:buFont typeface="+mj-lt"/>
              <a:buAutoNum type="arabicPeriod"/>
            </a:pPr>
            <a:endParaRPr lang="en-US" sz="2000" dirty="0">
              <a:ln w="0"/>
              <a:solidFill>
                <a:schemeClr val="accent6">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129611F-C7B2-DBB1-28E8-BA7D1B3069BD}"/>
              </a:ext>
            </a:extLst>
          </p:cNvPr>
          <p:cNvSpPr/>
          <p:nvPr/>
        </p:nvSpPr>
        <p:spPr>
          <a:xfrm>
            <a:off x="1867554" y="1513647"/>
            <a:ext cx="779732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 About Ribbon</a:t>
            </a:r>
            <a:endPar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249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3CD8A-D320-10D2-0C23-BE44B7B693B0}"/>
              </a:ext>
            </a:extLst>
          </p:cNvPr>
          <p:cNvSpPr txBox="1"/>
          <p:nvPr/>
        </p:nvSpPr>
        <p:spPr>
          <a:xfrm>
            <a:off x="1723869" y="779489"/>
            <a:ext cx="1867819"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3. </a:t>
            </a:r>
            <a:r>
              <a:rPr lang="en-US" sz="4000" dirty="0">
                <a:solidFill>
                  <a:schemeClr val="accent1"/>
                </a:solidFill>
                <a:latin typeface="Times New Roman" panose="02020603050405020304" pitchFamily="18" charset="0"/>
                <a:cs typeface="Times New Roman" panose="02020603050405020304" pitchFamily="18" charset="0"/>
              </a:rPr>
              <a:t>Insert</a:t>
            </a:r>
          </a:p>
        </p:txBody>
      </p:sp>
      <p:sp>
        <p:nvSpPr>
          <p:cNvPr id="3" name="TextBox 2">
            <a:extLst>
              <a:ext uri="{FF2B5EF4-FFF2-40B4-BE49-F238E27FC236}">
                <a16:creationId xmlns:a16="http://schemas.microsoft.com/office/drawing/2014/main" id="{8CA080E0-6875-72C9-DCA2-E964149EBA97}"/>
              </a:ext>
            </a:extLst>
          </p:cNvPr>
          <p:cNvSpPr txBox="1"/>
          <p:nvPr/>
        </p:nvSpPr>
        <p:spPr>
          <a:xfrm>
            <a:off x="1723869" y="1288515"/>
            <a:ext cx="5771213" cy="1754326"/>
          </a:xfrm>
          <a:prstGeom prst="rect">
            <a:avLst/>
          </a:prstGeom>
          <a:noFill/>
        </p:spPr>
        <p:txBody>
          <a:bodyPr wrap="square" rtlCol="0">
            <a:spAutoFit/>
          </a:bodyPr>
          <a:lstStyle/>
          <a:p>
            <a:pPr algn="just"/>
            <a:r>
              <a:rPr lang="en-US" dirty="0">
                <a:ln w="0"/>
                <a:latin typeface="Times New Roman" panose="02020603050405020304" pitchFamily="18" charset="0"/>
                <a:cs typeface="Times New Roman" panose="02020603050405020304" pitchFamily="18" charset="0"/>
              </a:rPr>
              <a:t>That’s have many type of tools like t</a:t>
            </a:r>
            <a:r>
              <a:rPr lang="en-US" sz="1800" dirty="0">
                <a:ln w="0"/>
                <a:latin typeface="Times New Roman" panose="02020603050405020304" pitchFamily="18" charset="0"/>
                <a:cs typeface="Times New Roman" panose="02020603050405020304" pitchFamily="18" charset="0"/>
              </a:rPr>
              <a:t>able, </a:t>
            </a:r>
            <a:r>
              <a:rPr lang="en-US" dirty="0">
                <a:latin typeface="Times New Roman" panose="02020603050405020304" pitchFamily="18" charset="0"/>
                <a:cs typeface="Times New Roman" panose="02020603050405020304" pitchFamily="18" charset="0"/>
              </a:rPr>
              <a:t>Image, picture, screen shot, photo album, </a:t>
            </a:r>
            <a:r>
              <a:rPr lang="en-US" sz="1800" dirty="0">
                <a:ln w="0"/>
                <a:latin typeface="Times New Roman" panose="02020603050405020304" pitchFamily="18" charset="0"/>
                <a:cs typeface="Times New Roman" panose="02020603050405020304" pitchFamily="18" charset="0"/>
              </a:rPr>
              <a:t>IIIsutrations Shapes , Icons , 3D  Models, SmartArt ,Chart </a:t>
            </a:r>
            <a:endParaRPr lang="en-US" i="1" dirty="0">
              <a:ln w="3175">
                <a:solidFill>
                  <a:srgbClr val="FF0000"/>
                </a:solidFill>
              </a:ln>
              <a:latin typeface="Times New Roman" panose="02020603050405020304" pitchFamily="18" charset="0"/>
              <a:cs typeface="Times New Roman" panose="02020603050405020304" pitchFamily="18" charset="0"/>
            </a:endParaRPr>
          </a:p>
          <a:p>
            <a:r>
              <a:rPr lang="en-US" sz="1800" dirty="0">
                <a:ln w="0"/>
                <a:latin typeface="Times New Roman" panose="02020603050405020304" pitchFamily="18" charset="0"/>
                <a:cs typeface="Times New Roman" panose="02020603050405020304" pitchFamily="18" charset="0"/>
              </a:rPr>
              <a:t>Links , Zoom , Link, Action Text, Text box , Header &amp; Footer , WordArt, Date &amp; time , Slide number</a:t>
            </a:r>
            <a:endParaRPr lang="en-US" sz="1800" i="1" dirty="0">
              <a:ln w="3175">
                <a:solidFill>
                  <a:srgbClr val="FF0000"/>
                </a:solidFill>
              </a:ln>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1AB159F-E0C7-9D1B-EB83-372E64EFB1E9}"/>
              </a:ext>
            </a:extLst>
          </p:cNvPr>
          <p:cNvPicPr>
            <a:picLocks noChangeAspect="1"/>
          </p:cNvPicPr>
          <p:nvPr/>
        </p:nvPicPr>
        <p:blipFill>
          <a:blip r:embed="rId2"/>
          <a:stretch>
            <a:fillRect/>
          </a:stretch>
        </p:blipFill>
        <p:spPr>
          <a:xfrm>
            <a:off x="1723869" y="2910159"/>
            <a:ext cx="10193173" cy="905001"/>
          </a:xfrm>
          <a:prstGeom prst="rect">
            <a:avLst/>
          </a:prstGeom>
        </p:spPr>
      </p:pic>
      <p:pic>
        <p:nvPicPr>
          <p:cNvPr id="9" name="Picture 8">
            <a:extLst>
              <a:ext uri="{FF2B5EF4-FFF2-40B4-BE49-F238E27FC236}">
                <a16:creationId xmlns:a16="http://schemas.microsoft.com/office/drawing/2014/main" id="{1A5D29DD-08B7-C609-FF4D-F821CA471426}"/>
              </a:ext>
            </a:extLst>
          </p:cNvPr>
          <p:cNvPicPr>
            <a:picLocks noChangeAspect="1"/>
          </p:cNvPicPr>
          <p:nvPr/>
        </p:nvPicPr>
        <p:blipFill>
          <a:blip r:embed="rId3"/>
          <a:stretch>
            <a:fillRect/>
          </a:stretch>
        </p:blipFill>
        <p:spPr>
          <a:xfrm>
            <a:off x="8424401" y="4596141"/>
            <a:ext cx="3258005" cy="866896"/>
          </a:xfrm>
          <a:prstGeom prst="rect">
            <a:avLst/>
          </a:prstGeom>
        </p:spPr>
      </p:pic>
      <p:sp>
        <p:nvSpPr>
          <p:cNvPr id="10" name="TextBox 9">
            <a:extLst>
              <a:ext uri="{FF2B5EF4-FFF2-40B4-BE49-F238E27FC236}">
                <a16:creationId xmlns:a16="http://schemas.microsoft.com/office/drawing/2014/main" id="{5C99272E-8D5F-23B2-79AB-B3BAC39BEA6E}"/>
              </a:ext>
            </a:extLst>
          </p:cNvPr>
          <p:cNvSpPr txBox="1"/>
          <p:nvPr/>
        </p:nvSpPr>
        <p:spPr>
          <a:xfrm>
            <a:off x="1754326" y="4321703"/>
            <a:ext cx="1837362"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4. </a:t>
            </a:r>
            <a:r>
              <a:rPr lang="en-US" sz="4000" dirty="0">
                <a:solidFill>
                  <a:schemeClr val="accent1"/>
                </a:solidFill>
                <a:latin typeface="Times New Roman" panose="02020603050405020304" pitchFamily="18" charset="0"/>
                <a:cs typeface="Times New Roman" panose="02020603050405020304" pitchFamily="18" charset="0"/>
              </a:rPr>
              <a:t>Draw</a:t>
            </a:r>
            <a:endParaRPr lang="en-US" sz="4000" dirty="0"/>
          </a:p>
        </p:txBody>
      </p:sp>
      <p:sp>
        <p:nvSpPr>
          <p:cNvPr id="11" name="TextBox 10">
            <a:extLst>
              <a:ext uri="{FF2B5EF4-FFF2-40B4-BE49-F238E27FC236}">
                <a16:creationId xmlns:a16="http://schemas.microsoft.com/office/drawing/2014/main" id="{167E7301-166B-1594-19A4-EC33A6B05EC9}"/>
              </a:ext>
            </a:extLst>
          </p:cNvPr>
          <p:cNvSpPr txBox="1"/>
          <p:nvPr/>
        </p:nvSpPr>
        <p:spPr>
          <a:xfrm>
            <a:off x="1948721" y="5201587"/>
            <a:ext cx="4259179" cy="369332"/>
          </a:xfrm>
          <a:prstGeom prst="rect">
            <a:avLst/>
          </a:prstGeom>
          <a:noFill/>
        </p:spPr>
        <p:txBody>
          <a:bodyPr wrap="none" rtlCol="0">
            <a:spAutoFit/>
          </a:bodyPr>
          <a:lstStyle/>
          <a:p>
            <a:r>
              <a:rPr lang="en-US" dirty="0"/>
              <a:t>That’s use for draw something on your ppt.</a:t>
            </a:r>
          </a:p>
        </p:txBody>
      </p:sp>
    </p:spTree>
    <p:extLst>
      <p:ext uri="{BB962C8B-B14F-4D97-AF65-F5344CB8AC3E}">
        <p14:creationId xmlns:p14="http://schemas.microsoft.com/office/powerpoint/2010/main" val="26996484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CE065-0155-A057-365E-608C82108B5B}"/>
              </a:ext>
            </a:extLst>
          </p:cNvPr>
          <p:cNvSpPr txBox="1"/>
          <p:nvPr/>
        </p:nvSpPr>
        <p:spPr>
          <a:xfrm>
            <a:off x="1858780" y="719528"/>
            <a:ext cx="215155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5. </a:t>
            </a:r>
            <a:r>
              <a:rPr lang="en-US" sz="4000" dirty="0">
                <a:solidFill>
                  <a:schemeClr val="accent1"/>
                </a:solidFill>
                <a:latin typeface="Times New Roman" panose="02020603050405020304" pitchFamily="18" charset="0"/>
                <a:cs typeface="Times New Roman" panose="02020603050405020304" pitchFamily="18" charset="0"/>
              </a:rPr>
              <a:t>Design</a:t>
            </a:r>
            <a:endParaRPr lang="en-US" sz="4000" dirty="0"/>
          </a:p>
        </p:txBody>
      </p:sp>
      <p:sp>
        <p:nvSpPr>
          <p:cNvPr id="3" name="TextBox 2">
            <a:extLst>
              <a:ext uri="{FF2B5EF4-FFF2-40B4-BE49-F238E27FC236}">
                <a16:creationId xmlns:a16="http://schemas.microsoft.com/office/drawing/2014/main" id="{5ADCFD5B-9C38-1207-7404-423BF4FE4329}"/>
              </a:ext>
            </a:extLst>
          </p:cNvPr>
          <p:cNvSpPr txBox="1"/>
          <p:nvPr/>
        </p:nvSpPr>
        <p:spPr>
          <a:xfrm>
            <a:off x="2068643" y="1723869"/>
            <a:ext cx="7828105" cy="369332"/>
          </a:xfrm>
          <a:prstGeom prst="rect">
            <a:avLst/>
          </a:prstGeom>
          <a:noFill/>
        </p:spPr>
        <p:txBody>
          <a:bodyPr wrap="none" rtlCol="0">
            <a:spAutoFit/>
          </a:bodyPr>
          <a:lstStyle/>
          <a:p>
            <a:r>
              <a:rPr lang="en-US" dirty="0"/>
              <a:t>There have many type of themes and variants &amp; you can format background also</a:t>
            </a:r>
          </a:p>
        </p:txBody>
      </p:sp>
      <p:pic>
        <p:nvPicPr>
          <p:cNvPr id="5" name="Picture 4">
            <a:extLst>
              <a:ext uri="{FF2B5EF4-FFF2-40B4-BE49-F238E27FC236}">
                <a16:creationId xmlns:a16="http://schemas.microsoft.com/office/drawing/2014/main" id="{50E10D32-7DCB-B787-8FC1-A28B0C85EB40}"/>
              </a:ext>
            </a:extLst>
          </p:cNvPr>
          <p:cNvPicPr>
            <a:picLocks noChangeAspect="1"/>
          </p:cNvPicPr>
          <p:nvPr/>
        </p:nvPicPr>
        <p:blipFill>
          <a:blip r:embed="rId2"/>
          <a:stretch>
            <a:fillRect/>
          </a:stretch>
        </p:blipFill>
        <p:spPr>
          <a:xfrm>
            <a:off x="1424065" y="2093201"/>
            <a:ext cx="10333220" cy="750056"/>
          </a:xfrm>
          <a:prstGeom prst="rect">
            <a:avLst/>
          </a:prstGeom>
        </p:spPr>
      </p:pic>
      <p:sp>
        <p:nvSpPr>
          <p:cNvPr id="6" name="TextBox 5">
            <a:extLst>
              <a:ext uri="{FF2B5EF4-FFF2-40B4-BE49-F238E27FC236}">
                <a16:creationId xmlns:a16="http://schemas.microsoft.com/office/drawing/2014/main" id="{4FF8F845-EA19-79C9-9B36-2B9CC11DF1C0}"/>
              </a:ext>
            </a:extLst>
          </p:cNvPr>
          <p:cNvSpPr txBox="1"/>
          <p:nvPr/>
        </p:nvSpPr>
        <p:spPr>
          <a:xfrm>
            <a:off x="1963711" y="3567659"/>
            <a:ext cx="2980239"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6. </a:t>
            </a:r>
            <a:r>
              <a:rPr lang="en-US" sz="4000" dirty="0">
                <a:solidFill>
                  <a:schemeClr val="accent1"/>
                </a:solidFill>
                <a:latin typeface="Times New Roman" panose="02020603050405020304" pitchFamily="18" charset="0"/>
                <a:cs typeface="Times New Roman" panose="02020603050405020304" pitchFamily="18" charset="0"/>
              </a:rPr>
              <a:t>Transitions</a:t>
            </a:r>
            <a:endParaRPr lang="en-US" sz="4000" dirty="0"/>
          </a:p>
        </p:txBody>
      </p:sp>
      <p:sp>
        <p:nvSpPr>
          <p:cNvPr id="7" name="TextBox 6">
            <a:extLst>
              <a:ext uri="{FF2B5EF4-FFF2-40B4-BE49-F238E27FC236}">
                <a16:creationId xmlns:a16="http://schemas.microsoft.com/office/drawing/2014/main" id="{86325EAC-09AA-FBBC-825A-11C9E431A634}"/>
              </a:ext>
            </a:extLst>
          </p:cNvPr>
          <p:cNvSpPr txBox="1"/>
          <p:nvPr/>
        </p:nvSpPr>
        <p:spPr>
          <a:xfrm>
            <a:off x="2293495" y="4572000"/>
            <a:ext cx="4599336" cy="369332"/>
          </a:xfrm>
          <a:prstGeom prst="rect">
            <a:avLst/>
          </a:prstGeom>
          <a:noFill/>
        </p:spPr>
        <p:txBody>
          <a:bodyPr wrap="none" rtlCol="0">
            <a:spAutoFit/>
          </a:bodyPr>
          <a:lstStyle/>
          <a:p>
            <a:r>
              <a:rPr lang="en-US" dirty="0"/>
              <a:t>There have a animations which is use for slides</a:t>
            </a:r>
          </a:p>
        </p:txBody>
      </p:sp>
      <p:pic>
        <p:nvPicPr>
          <p:cNvPr id="9" name="Picture 8">
            <a:extLst>
              <a:ext uri="{FF2B5EF4-FFF2-40B4-BE49-F238E27FC236}">
                <a16:creationId xmlns:a16="http://schemas.microsoft.com/office/drawing/2014/main" id="{54794DE2-F3B2-0187-1AC1-DE7E8C4C1432}"/>
              </a:ext>
            </a:extLst>
          </p:cNvPr>
          <p:cNvPicPr>
            <a:picLocks noChangeAspect="1"/>
          </p:cNvPicPr>
          <p:nvPr/>
        </p:nvPicPr>
        <p:blipFill>
          <a:blip r:embed="rId3"/>
          <a:stretch>
            <a:fillRect/>
          </a:stretch>
        </p:blipFill>
        <p:spPr>
          <a:xfrm>
            <a:off x="5498487" y="4986302"/>
            <a:ext cx="6258798" cy="924054"/>
          </a:xfrm>
          <a:prstGeom prst="rect">
            <a:avLst/>
          </a:prstGeom>
        </p:spPr>
      </p:pic>
    </p:spTree>
    <p:extLst>
      <p:ext uri="{BB962C8B-B14F-4D97-AF65-F5344CB8AC3E}">
        <p14:creationId xmlns:p14="http://schemas.microsoft.com/office/powerpoint/2010/main" val="28857199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xit" presetSubtype="0" fill="hold" grpId="0" nodeType="clickEffect">
                                  <p:stCondLst>
                                    <p:cond delay="0"/>
                                  </p:stCondLst>
                                  <p:childTnLst>
                                    <p:animEffect transition="out" filter="wipe(down)">
                                      <p:cBhvr>
                                        <p:cTn id="20" dur="180" accel="50000">
                                          <p:stCondLst>
                                            <p:cond delay="1820"/>
                                          </p:stCondLst>
                                        </p:cTn>
                                        <p:tgtEl>
                                          <p:spTgt spid="2"/>
                                        </p:tgtEl>
                                      </p:cBhvr>
                                    </p:animEffect>
                                    <p:anim calcmode="lin" valueType="num">
                                      <p:cBhvr>
                                        <p:cTn id="21"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22"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23"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5"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7"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28" dur="26">
                                          <p:stCondLst>
                                            <p:cond delay="620"/>
                                          </p:stCondLst>
                                        </p:cTn>
                                        <p:tgtEl>
                                          <p:spTgt spid="2"/>
                                        </p:tgtEl>
                                      </p:cBhvr>
                                      <p:to x="100000" y="60000"/>
                                    </p:animScale>
                                    <p:animScale>
                                      <p:cBhvr>
                                        <p:cTn id="29" dur="166" decel="50000">
                                          <p:stCondLst>
                                            <p:cond delay="646"/>
                                          </p:stCondLst>
                                        </p:cTn>
                                        <p:tgtEl>
                                          <p:spTgt spid="2"/>
                                        </p:tgtEl>
                                      </p:cBhvr>
                                      <p:to x="100000" y="100000"/>
                                    </p:animScale>
                                    <p:animScale>
                                      <p:cBhvr>
                                        <p:cTn id="30" dur="26">
                                          <p:stCondLst>
                                            <p:cond delay="1312"/>
                                          </p:stCondLst>
                                        </p:cTn>
                                        <p:tgtEl>
                                          <p:spTgt spid="2"/>
                                        </p:tgtEl>
                                      </p:cBhvr>
                                      <p:to x="100000" y="80000"/>
                                    </p:animScale>
                                    <p:animScale>
                                      <p:cBhvr>
                                        <p:cTn id="31" dur="166" decel="50000">
                                          <p:stCondLst>
                                            <p:cond delay="1338"/>
                                          </p:stCondLst>
                                        </p:cTn>
                                        <p:tgtEl>
                                          <p:spTgt spid="2"/>
                                        </p:tgtEl>
                                      </p:cBhvr>
                                      <p:to x="100000" y="100000"/>
                                    </p:animScale>
                                    <p:animScale>
                                      <p:cBhvr>
                                        <p:cTn id="32" dur="26">
                                          <p:stCondLst>
                                            <p:cond delay="1642"/>
                                          </p:stCondLst>
                                        </p:cTn>
                                        <p:tgtEl>
                                          <p:spTgt spid="2"/>
                                        </p:tgtEl>
                                      </p:cBhvr>
                                      <p:to x="100000" y="90000"/>
                                    </p:animScale>
                                    <p:animScale>
                                      <p:cBhvr>
                                        <p:cTn id="33" dur="166" decel="50000">
                                          <p:stCondLst>
                                            <p:cond delay="1668"/>
                                          </p:stCondLst>
                                        </p:cTn>
                                        <p:tgtEl>
                                          <p:spTgt spid="2"/>
                                        </p:tgtEl>
                                      </p:cBhvr>
                                      <p:to x="100000" y="100000"/>
                                    </p:animScale>
                                    <p:animScale>
                                      <p:cBhvr>
                                        <p:cTn id="34" dur="26">
                                          <p:stCondLst>
                                            <p:cond delay="1808"/>
                                          </p:stCondLst>
                                        </p:cTn>
                                        <p:tgtEl>
                                          <p:spTgt spid="2"/>
                                        </p:tgtEl>
                                      </p:cBhvr>
                                      <p:to x="100000" y="95000"/>
                                    </p:animScale>
                                    <p:animScale>
                                      <p:cBhvr>
                                        <p:cTn id="35" dur="166" decel="50000">
                                          <p:stCondLst>
                                            <p:cond delay="1834"/>
                                          </p:stCondLst>
                                        </p:cTn>
                                        <p:tgtEl>
                                          <p:spTgt spid="2"/>
                                        </p:tgtEl>
                                      </p:cBhvr>
                                      <p:to x="100000" y="100000"/>
                                    </p:animScale>
                                    <p:set>
                                      <p:cBhvr>
                                        <p:cTn id="36" dur="1" fill="hold">
                                          <p:stCondLst>
                                            <p:cond delay="1999"/>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6" presetClass="exit" presetSubtype="0" fill="hold" grpId="0" nodeType="clickEffect">
                                  <p:stCondLst>
                                    <p:cond delay="0"/>
                                  </p:stCondLst>
                                  <p:childTnLst>
                                    <p:animEffect transition="out" filter="wipe(down)">
                                      <p:cBhvr>
                                        <p:cTn id="40" dur="180" accel="50000">
                                          <p:stCondLst>
                                            <p:cond delay="1820"/>
                                          </p:stCondLst>
                                        </p:cTn>
                                        <p:tgtEl>
                                          <p:spTgt spid="6"/>
                                        </p:tgtEl>
                                      </p:cBhvr>
                                    </p:animEffect>
                                    <p:anim calcmode="lin" valueType="num">
                                      <p:cBhvr>
                                        <p:cTn id="41"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42"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43"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4"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5"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6"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7"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48" dur="26">
                                          <p:stCondLst>
                                            <p:cond delay="620"/>
                                          </p:stCondLst>
                                        </p:cTn>
                                        <p:tgtEl>
                                          <p:spTgt spid="6"/>
                                        </p:tgtEl>
                                      </p:cBhvr>
                                      <p:to x="100000" y="60000"/>
                                    </p:animScale>
                                    <p:animScale>
                                      <p:cBhvr>
                                        <p:cTn id="49" dur="166" decel="50000">
                                          <p:stCondLst>
                                            <p:cond delay="646"/>
                                          </p:stCondLst>
                                        </p:cTn>
                                        <p:tgtEl>
                                          <p:spTgt spid="6"/>
                                        </p:tgtEl>
                                      </p:cBhvr>
                                      <p:to x="100000" y="100000"/>
                                    </p:animScale>
                                    <p:animScale>
                                      <p:cBhvr>
                                        <p:cTn id="50" dur="26">
                                          <p:stCondLst>
                                            <p:cond delay="1312"/>
                                          </p:stCondLst>
                                        </p:cTn>
                                        <p:tgtEl>
                                          <p:spTgt spid="6"/>
                                        </p:tgtEl>
                                      </p:cBhvr>
                                      <p:to x="100000" y="80000"/>
                                    </p:animScale>
                                    <p:animScale>
                                      <p:cBhvr>
                                        <p:cTn id="51" dur="166" decel="50000">
                                          <p:stCondLst>
                                            <p:cond delay="1338"/>
                                          </p:stCondLst>
                                        </p:cTn>
                                        <p:tgtEl>
                                          <p:spTgt spid="6"/>
                                        </p:tgtEl>
                                      </p:cBhvr>
                                      <p:to x="100000" y="100000"/>
                                    </p:animScale>
                                    <p:animScale>
                                      <p:cBhvr>
                                        <p:cTn id="52" dur="26">
                                          <p:stCondLst>
                                            <p:cond delay="1642"/>
                                          </p:stCondLst>
                                        </p:cTn>
                                        <p:tgtEl>
                                          <p:spTgt spid="6"/>
                                        </p:tgtEl>
                                      </p:cBhvr>
                                      <p:to x="100000" y="90000"/>
                                    </p:animScale>
                                    <p:animScale>
                                      <p:cBhvr>
                                        <p:cTn id="53" dur="166" decel="50000">
                                          <p:stCondLst>
                                            <p:cond delay="1668"/>
                                          </p:stCondLst>
                                        </p:cTn>
                                        <p:tgtEl>
                                          <p:spTgt spid="6"/>
                                        </p:tgtEl>
                                      </p:cBhvr>
                                      <p:to x="100000" y="100000"/>
                                    </p:animScale>
                                    <p:animScale>
                                      <p:cBhvr>
                                        <p:cTn id="54" dur="26">
                                          <p:stCondLst>
                                            <p:cond delay="1808"/>
                                          </p:stCondLst>
                                        </p:cTn>
                                        <p:tgtEl>
                                          <p:spTgt spid="6"/>
                                        </p:tgtEl>
                                      </p:cBhvr>
                                      <p:to x="100000" y="95000"/>
                                    </p:animScale>
                                    <p:animScale>
                                      <p:cBhvr>
                                        <p:cTn id="55" dur="166" decel="50000">
                                          <p:stCondLst>
                                            <p:cond delay="1834"/>
                                          </p:stCondLst>
                                        </p:cTn>
                                        <p:tgtEl>
                                          <p:spTgt spid="6"/>
                                        </p:tgtEl>
                                      </p:cBhvr>
                                      <p:to x="100000" y="100000"/>
                                    </p:animScale>
                                    <p:set>
                                      <p:cBhvr>
                                        <p:cTn id="5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CCB42-8134-F4DF-FB93-983189B45176}"/>
              </a:ext>
            </a:extLst>
          </p:cNvPr>
          <p:cNvSpPr txBox="1"/>
          <p:nvPr/>
        </p:nvSpPr>
        <p:spPr>
          <a:xfrm>
            <a:off x="1828799" y="779489"/>
            <a:ext cx="3064237"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7. </a:t>
            </a:r>
            <a:r>
              <a:rPr lang="en-US" sz="4000" dirty="0">
                <a:solidFill>
                  <a:schemeClr val="accent1"/>
                </a:solidFill>
                <a:latin typeface="Times New Roman" panose="02020603050405020304" pitchFamily="18" charset="0"/>
                <a:cs typeface="Times New Roman" panose="02020603050405020304" pitchFamily="18" charset="0"/>
              </a:rPr>
              <a:t>Animations</a:t>
            </a:r>
            <a:endParaRPr lang="en-US" sz="4000" dirty="0"/>
          </a:p>
        </p:txBody>
      </p:sp>
      <p:sp>
        <p:nvSpPr>
          <p:cNvPr id="3" name="TextBox 2">
            <a:extLst>
              <a:ext uri="{FF2B5EF4-FFF2-40B4-BE49-F238E27FC236}">
                <a16:creationId xmlns:a16="http://schemas.microsoft.com/office/drawing/2014/main" id="{47DB7011-6BA2-6A2E-40F7-8BAE6A34724B}"/>
              </a:ext>
            </a:extLst>
          </p:cNvPr>
          <p:cNvSpPr txBox="1"/>
          <p:nvPr/>
        </p:nvSpPr>
        <p:spPr>
          <a:xfrm>
            <a:off x="2353456" y="1813810"/>
            <a:ext cx="9193222" cy="646331"/>
          </a:xfrm>
          <a:prstGeom prst="rect">
            <a:avLst/>
          </a:prstGeom>
          <a:noFill/>
        </p:spPr>
        <p:txBody>
          <a:bodyPr wrap="none" rtlCol="0">
            <a:spAutoFit/>
          </a:bodyPr>
          <a:lstStyle/>
          <a:p>
            <a:r>
              <a:rPr lang="en-US" dirty="0"/>
              <a:t>That’s very enjoyable part into the ppt. if you are make a video on ppt that’s have many type of </a:t>
            </a:r>
          </a:p>
          <a:p>
            <a:r>
              <a:rPr lang="en-US"/>
              <a:t>Animations.</a:t>
            </a:r>
            <a:endParaRPr lang="en-US" dirty="0"/>
          </a:p>
        </p:txBody>
      </p:sp>
      <p:pic>
        <p:nvPicPr>
          <p:cNvPr id="5" name="Picture 4">
            <a:extLst>
              <a:ext uri="{FF2B5EF4-FFF2-40B4-BE49-F238E27FC236}">
                <a16:creationId xmlns:a16="http://schemas.microsoft.com/office/drawing/2014/main" id="{BCEB26AD-4A04-BEB8-01E4-9CE91D80E6C9}"/>
              </a:ext>
            </a:extLst>
          </p:cNvPr>
          <p:cNvPicPr>
            <a:picLocks noChangeAspect="1"/>
          </p:cNvPicPr>
          <p:nvPr/>
        </p:nvPicPr>
        <p:blipFill>
          <a:blip r:embed="rId2"/>
          <a:stretch>
            <a:fillRect/>
          </a:stretch>
        </p:blipFill>
        <p:spPr>
          <a:xfrm>
            <a:off x="2353456" y="2704999"/>
            <a:ext cx="7097115" cy="724001"/>
          </a:xfrm>
          <a:prstGeom prst="rect">
            <a:avLst/>
          </a:prstGeom>
        </p:spPr>
      </p:pic>
      <p:sp>
        <p:nvSpPr>
          <p:cNvPr id="6" name="TextBox 5">
            <a:extLst>
              <a:ext uri="{FF2B5EF4-FFF2-40B4-BE49-F238E27FC236}">
                <a16:creationId xmlns:a16="http://schemas.microsoft.com/office/drawing/2014/main" id="{790F5F2F-D27F-C8B4-F973-72B17EEC3F8F}"/>
              </a:ext>
            </a:extLst>
          </p:cNvPr>
          <p:cNvSpPr txBox="1"/>
          <p:nvPr/>
        </p:nvSpPr>
        <p:spPr>
          <a:xfrm>
            <a:off x="1828799" y="4062334"/>
            <a:ext cx="296427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8. </a:t>
            </a:r>
            <a:r>
              <a:rPr lang="en-US" sz="4000" dirty="0">
                <a:solidFill>
                  <a:schemeClr val="accent1"/>
                </a:solidFill>
                <a:latin typeface="Times New Roman" panose="02020603050405020304" pitchFamily="18" charset="0"/>
                <a:cs typeface="Times New Roman" panose="02020603050405020304" pitchFamily="18" charset="0"/>
              </a:rPr>
              <a:t>Slide show</a:t>
            </a:r>
            <a:endParaRPr lang="en-US" sz="4000" dirty="0"/>
          </a:p>
        </p:txBody>
      </p:sp>
      <p:sp>
        <p:nvSpPr>
          <p:cNvPr id="7" name="TextBox 6">
            <a:extLst>
              <a:ext uri="{FF2B5EF4-FFF2-40B4-BE49-F238E27FC236}">
                <a16:creationId xmlns:a16="http://schemas.microsoft.com/office/drawing/2014/main" id="{34FC57D3-3232-842E-914B-7A946BEDC63F}"/>
              </a:ext>
            </a:extLst>
          </p:cNvPr>
          <p:cNvSpPr txBox="1"/>
          <p:nvPr/>
        </p:nvSpPr>
        <p:spPr>
          <a:xfrm>
            <a:off x="2353456" y="5126636"/>
            <a:ext cx="6271269" cy="646331"/>
          </a:xfrm>
          <a:prstGeom prst="rect">
            <a:avLst/>
          </a:prstGeom>
          <a:noFill/>
        </p:spPr>
        <p:txBody>
          <a:bodyPr wrap="none" rtlCol="0">
            <a:spAutoFit/>
          </a:bodyPr>
          <a:lstStyle/>
          <a:p>
            <a:r>
              <a:rPr lang="en-US" dirty="0"/>
              <a:t>That’s have many type of tools like a beginning, from record etc.</a:t>
            </a:r>
          </a:p>
          <a:p>
            <a:endParaRPr lang="en-US" dirty="0"/>
          </a:p>
        </p:txBody>
      </p:sp>
      <p:pic>
        <p:nvPicPr>
          <p:cNvPr id="9" name="Picture 8">
            <a:extLst>
              <a:ext uri="{FF2B5EF4-FFF2-40B4-BE49-F238E27FC236}">
                <a16:creationId xmlns:a16="http://schemas.microsoft.com/office/drawing/2014/main" id="{993EBC3B-6CBD-BFC7-B01B-651A0873E6FC}"/>
              </a:ext>
            </a:extLst>
          </p:cNvPr>
          <p:cNvPicPr>
            <a:picLocks noChangeAspect="1"/>
          </p:cNvPicPr>
          <p:nvPr/>
        </p:nvPicPr>
        <p:blipFill>
          <a:blip r:embed="rId3"/>
          <a:stretch>
            <a:fillRect/>
          </a:stretch>
        </p:blipFill>
        <p:spPr>
          <a:xfrm>
            <a:off x="5871616" y="5772967"/>
            <a:ext cx="5506218" cy="876422"/>
          </a:xfrm>
          <a:prstGeom prst="rect">
            <a:avLst/>
          </a:prstGeom>
        </p:spPr>
      </p:pic>
    </p:spTree>
    <p:extLst>
      <p:ext uri="{BB962C8B-B14F-4D97-AF65-F5344CB8AC3E}">
        <p14:creationId xmlns:p14="http://schemas.microsoft.com/office/powerpoint/2010/main" val="9148781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565938-B116-DA26-1055-FA40608EF020}"/>
              </a:ext>
            </a:extLst>
          </p:cNvPr>
          <p:cNvSpPr txBox="1"/>
          <p:nvPr/>
        </p:nvSpPr>
        <p:spPr>
          <a:xfrm>
            <a:off x="1528997" y="404735"/>
            <a:ext cx="742013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1. </a:t>
            </a:r>
            <a:r>
              <a:rPr lang="en-US" sz="4000" dirty="0">
                <a:solidFill>
                  <a:schemeClr val="accent1"/>
                </a:solidFill>
                <a:latin typeface="Times New Roman" panose="02020603050405020304" pitchFamily="18" charset="0"/>
                <a:cs typeface="Times New Roman" panose="02020603050405020304" pitchFamily="18" charset="0"/>
              </a:rPr>
              <a:t>FILE</a:t>
            </a:r>
          </a:p>
        </p:txBody>
      </p:sp>
      <p:sp>
        <p:nvSpPr>
          <p:cNvPr id="7" name="TextBox 6">
            <a:extLst>
              <a:ext uri="{FF2B5EF4-FFF2-40B4-BE49-F238E27FC236}">
                <a16:creationId xmlns:a16="http://schemas.microsoft.com/office/drawing/2014/main" id="{3DE45210-C6FC-22FD-0C2F-00F85A41F346}"/>
              </a:ext>
            </a:extLst>
          </p:cNvPr>
          <p:cNvSpPr txBox="1"/>
          <p:nvPr/>
        </p:nvSpPr>
        <p:spPr>
          <a:xfrm>
            <a:off x="2053653" y="1470193"/>
            <a:ext cx="7270229"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At one end of the ribbon is the file tab, which you use for the behind-the-screen stuff you do with a file, such as opening, saving, sharing, exporting, printing and managing your presentation. Click the file tab to open a new view called the Backstage, to return to the presentation that you were working on.</a:t>
            </a:r>
          </a:p>
        </p:txBody>
      </p:sp>
      <p:sp>
        <p:nvSpPr>
          <p:cNvPr id="8" name="TextBox 7">
            <a:extLst>
              <a:ext uri="{FF2B5EF4-FFF2-40B4-BE49-F238E27FC236}">
                <a16:creationId xmlns:a16="http://schemas.microsoft.com/office/drawing/2014/main" id="{73B584A8-B3C5-2649-956C-9297315B70F5}"/>
              </a:ext>
            </a:extLst>
          </p:cNvPr>
          <p:cNvSpPr txBox="1"/>
          <p:nvPr/>
        </p:nvSpPr>
        <p:spPr>
          <a:xfrm>
            <a:off x="1528997" y="3458982"/>
            <a:ext cx="7420131" cy="2308324"/>
          </a:xfrm>
          <a:prstGeom prst="rect">
            <a:avLst/>
          </a:prstGeom>
          <a:noFill/>
        </p:spPr>
        <p:txBody>
          <a:bodyPr wrap="square" rtlCol="0">
            <a:spAutoFit/>
          </a:bodyPr>
          <a:lstStyle/>
          <a:p>
            <a:r>
              <a:rPr lang="en-US" dirty="0">
                <a:solidFill>
                  <a:srgbClr val="202124"/>
                </a:solidFill>
                <a:latin typeface="Times New Roman" panose="02020603050405020304" pitchFamily="18" charset="0"/>
                <a:cs typeface="Times New Roman" panose="02020603050405020304" pitchFamily="18" charset="0"/>
              </a:rPr>
              <a:t>1.1 </a:t>
            </a:r>
            <a:r>
              <a:rPr lang="en-US" dirty="0">
                <a:solidFill>
                  <a:srgbClr val="FF0000"/>
                </a:solidFill>
                <a:latin typeface="Times New Roman" panose="02020603050405020304" pitchFamily="18" charset="0"/>
                <a:cs typeface="Times New Roman" panose="02020603050405020304" pitchFamily="18" charset="0"/>
              </a:rPr>
              <a:t>New</a:t>
            </a:r>
          </a:p>
          <a:p>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Click the File tab to open a new view called the Backstage.</a:t>
            </a:r>
          </a:p>
          <a:p>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1.2 </a:t>
            </a:r>
            <a:r>
              <a:rPr lang="en-US" b="0" i="0" dirty="0">
                <a:solidFill>
                  <a:srgbClr val="FF0000"/>
                </a:solidFill>
                <a:effectLst/>
                <a:latin typeface="Times New Roman" panose="02020603050405020304" pitchFamily="18" charset="0"/>
                <a:cs typeface="Times New Roman" panose="02020603050405020304" pitchFamily="18" charset="0"/>
              </a:rPr>
              <a:t>Open</a:t>
            </a:r>
          </a:p>
          <a:p>
            <a:r>
              <a:rPr lang="en-US" dirty="0">
                <a:solidFill>
                  <a:srgbClr val="202124"/>
                </a:solidFill>
                <a:latin typeface="Times New Roman" panose="02020603050405020304" pitchFamily="18" charset="0"/>
                <a:cs typeface="Times New Roman" panose="02020603050405020304" pitchFamily="18" charset="0"/>
              </a:rPr>
              <a:t>	that’s used for open a save file.</a:t>
            </a:r>
          </a:p>
          <a:p>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a:t>
            </a: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DE326FB-F3FC-58BD-7A4B-4A8A38E15302}"/>
              </a:ext>
            </a:extLst>
          </p:cNvPr>
          <p:cNvPicPr>
            <a:picLocks noChangeAspect="1"/>
          </p:cNvPicPr>
          <p:nvPr/>
        </p:nvPicPr>
        <p:blipFill>
          <a:blip r:embed="rId2"/>
          <a:stretch>
            <a:fillRect/>
          </a:stretch>
        </p:blipFill>
        <p:spPr>
          <a:xfrm>
            <a:off x="7901145" y="3286595"/>
            <a:ext cx="3826393" cy="3166670"/>
          </a:xfrm>
          <a:prstGeom prst="rect">
            <a:avLst/>
          </a:prstGeom>
        </p:spPr>
      </p:pic>
    </p:spTree>
    <p:extLst>
      <p:ext uri="{BB962C8B-B14F-4D97-AF65-F5344CB8AC3E}">
        <p14:creationId xmlns:p14="http://schemas.microsoft.com/office/powerpoint/2010/main" val="30190755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7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C12647-2014-2002-D6DF-E0C1AB88B6DA}"/>
              </a:ext>
            </a:extLst>
          </p:cNvPr>
          <p:cNvSpPr txBox="1"/>
          <p:nvPr/>
        </p:nvSpPr>
        <p:spPr>
          <a:xfrm>
            <a:off x="1772734" y="810573"/>
            <a:ext cx="10114466" cy="2585323"/>
          </a:xfrm>
          <a:prstGeom prst="rect">
            <a:avLst/>
          </a:prstGeom>
          <a:noFill/>
        </p:spPr>
        <p:txBody>
          <a:bodyPr wrap="square" rtlCol="0">
            <a:spAutoFit/>
          </a:bodyPr>
          <a:lstStyle/>
          <a:p>
            <a:pPr algn="just"/>
            <a:r>
              <a:rPr lang="en-US" dirty="0"/>
              <a:t>1.3 </a:t>
            </a:r>
            <a:r>
              <a:rPr lang="en-US" dirty="0">
                <a:solidFill>
                  <a:srgbClr val="FF0000"/>
                </a:solidFill>
              </a:rPr>
              <a:t>Info</a:t>
            </a:r>
          </a:p>
          <a:p>
            <a:pPr algn="just"/>
            <a:r>
              <a:rPr lang="en-US" dirty="0">
                <a:solidFill>
                  <a:srgbClr val="FF0000"/>
                </a:solidFill>
              </a:rPr>
              <a:t>	</a:t>
            </a:r>
            <a:r>
              <a:rPr lang="en-US" dirty="0">
                <a:solidFill>
                  <a:srgbClr val="000000"/>
                </a:solidFill>
                <a:latin typeface="Verdana" panose="020B0604030504040204" pitchFamily="34" charset="0"/>
              </a:rPr>
              <a:t>A</a:t>
            </a:r>
            <a:r>
              <a:rPr lang="en-US" b="0" i="0" dirty="0">
                <a:solidFill>
                  <a:srgbClr val="000000"/>
                </a:solidFill>
                <a:effectLst/>
                <a:latin typeface="Verdana" panose="020B0604030504040204" pitchFamily="34" charset="0"/>
              </a:rPr>
              <a:t>ll information that you need about your currently active presentation is available   	in a single easily accessible location. This location is the </a:t>
            </a:r>
            <a:r>
              <a:rPr lang="en-US" b="1" i="0" dirty="0">
                <a:solidFill>
                  <a:srgbClr val="000000"/>
                </a:solidFill>
                <a:effectLst/>
                <a:latin typeface="Verdana" panose="020B0604030504040204" pitchFamily="34" charset="0"/>
              </a:rPr>
              <a:t>Info</a:t>
            </a:r>
            <a:r>
              <a:rPr lang="en-US" b="0" i="0" dirty="0">
                <a:solidFill>
                  <a:srgbClr val="000000"/>
                </a:solidFill>
                <a:effectLst/>
                <a:latin typeface="Verdana" panose="020B0604030504040204" pitchFamily="34" charset="0"/>
              </a:rPr>
              <a:t> tab of </a:t>
            </a:r>
            <a:r>
              <a:rPr lang="en-US" i="0" u="sng" dirty="0">
                <a:effectLst/>
                <a:latin typeface="Verdana" panose="020B0604030504040204" pitchFamily="34" charset="0"/>
                <a:hlinkClick r:id="rId2">
                  <a:extLst>
                    <a:ext uri="{A12FA001-AC4F-418D-AE19-62706E023703}">
                      <ahyp:hlinkClr xmlns:ahyp="http://schemas.microsoft.com/office/drawing/2018/hyperlinkcolor" val="tx"/>
                    </a:ext>
                  </a:extLst>
                </a:hlinkClick>
              </a:rPr>
              <a:t>Backstage 	View</a:t>
            </a:r>
            <a:r>
              <a:rPr lang="en-US" b="0" i="0" dirty="0">
                <a:solidFill>
                  <a:srgbClr val="000000"/>
                </a:solidFill>
                <a:effectLst/>
                <a:latin typeface="Verdana" panose="020B0604030504040204" pitchFamily="34" charset="0"/>
              </a:rPr>
              <a:t>. Using the options available within this tab, you can access information 	about permissions set for the active presentation, prepare your content for 	sharing, and also possibly recover older versions of unsaved files. In addition, 	the </a:t>
            </a:r>
            <a:r>
              <a:rPr lang="en-US" b="1" i="0" dirty="0">
                <a:solidFill>
                  <a:srgbClr val="000000"/>
                </a:solidFill>
                <a:effectLst/>
                <a:latin typeface="Verdana" panose="020B0604030504040204" pitchFamily="34" charset="0"/>
              </a:rPr>
              <a:t>Info</a:t>
            </a:r>
            <a:r>
              <a:rPr lang="en-US" b="0" i="0" dirty="0">
                <a:solidFill>
                  <a:srgbClr val="000000"/>
                </a:solidFill>
                <a:effectLst/>
                <a:latin typeface="Verdana" panose="020B0604030504040204" pitchFamily="34" charset="0"/>
              </a:rPr>
              <a:t> tab also provides access to many more properties that we will discuss 	on this page.</a:t>
            </a:r>
            <a:endParaRPr lang="en-US" dirty="0">
              <a:solidFill>
                <a:srgbClr val="FF0000"/>
              </a:solidFill>
            </a:endParaRPr>
          </a:p>
          <a:p>
            <a:pPr algn="just"/>
            <a:r>
              <a:rPr lang="en-US" dirty="0">
                <a:solidFill>
                  <a:srgbClr val="FF0000"/>
                </a:solidFill>
              </a:rPr>
              <a:t>	</a:t>
            </a:r>
          </a:p>
        </p:txBody>
      </p:sp>
      <p:pic>
        <p:nvPicPr>
          <p:cNvPr id="4" name="Picture 3">
            <a:extLst>
              <a:ext uri="{FF2B5EF4-FFF2-40B4-BE49-F238E27FC236}">
                <a16:creationId xmlns:a16="http://schemas.microsoft.com/office/drawing/2014/main" id="{32DF1CCE-2A4B-53F1-6614-9C84207E6AFB}"/>
              </a:ext>
            </a:extLst>
          </p:cNvPr>
          <p:cNvPicPr>
            <a:picLocks noChangeAspect="1"/>
          </p:cNvPicPr>
          <p:nvPr/>
        </p:nvPicPr>
        <p:blipFill>
          <a:blip r:embed="rId3"/>
          <a:stretch>
            <a:fillRect/>
          </a:stretch>
        </p:blipFill>
        <p:spPr>
          <a:xfrm>
            <a:off x="6299763" y="4310159"/>
            <a:ext cx="5587437" cy="661891"/>
          </a:xfrm>
          <a:prstGeom prst="rect">
            <a:avLst/>
          </a:prstGeom>
        </p:spPr>
      </p:pic>
      <p:pic>
        <p:nvPicPr>
          <p:cNvPr id="6" name="Picture 5">
            <a:extLst>
              <a:ext uri="{FF2B5EF4-FFF2-40B4-BE49-F238E27FC236}">
                <a16:creationId xmlns:a16="http://schemas.microsoft.com/office/drawing/2014/main" id="{4585F9EC-8D28-60EB-46D0-B21132058159}"/>
              </a:ext>
            </a:extLst>
          </p:cNvPr>
          <p:cNvPicPr>
            <a:picLocks noChangeAspect="1"/>
          </p:cNvPicPr>
          <p:nvPr/>
        </p:nvPicPr>
        <p:blipFill>
          <a:blip r:embed="rId4"/>
          <a:stretch>
            <a:fillRect/>
          </a:stretch>
        </p:blipFill>
        <p:spPr>
          <a:xfrm>
            <a:off x="7590825" y="2738341"/>
            <a:ext cx="4296375" cy="1381318"/>
          </a:xfrm>
          <a:prstGeom prst="rect">
            <a:avLst/>
          </a:prstGeom>
        </p:spPr>
      </p:pic>
      <p:sp>
        <p:nvSpPr>
          <p:cNvPr id="7" name="TextBox 6">
            <a:extLst>
              <a:ext uri="{FF2B5EF4-FFF2-40B4-BE49-F238E27FC236}">
                <a16:creationId xmlns:a16="http://schemas.microsoft.com/office/drawing/2014/main" id="{2A1AD43D-8DE5-3BEF-5CEF-F6877B8E124E}"/>
              </a:ext>
            </a:extLst>
          </p:cNvPr>
          <p:cNvSpPr txBox="1"/>
          <p:nvPr/>
        </p:nvSpPr>
        <p:spPr>
          <a:xfrm>
            <a:off x="1787724" y="3571406"/>
            <a:ext cx="4512039" cy="2862322"/>
          </a:xfrm>
          <a:prstGeom prst="rect">
            <a:avLst/>
          </a:prstGeom>
          <a:noFill/>
        </p:spPr>
        <p:txBody>
          <a:bodyPr wrap="square" rtlCol="0">
            <a:spAutoFit/>
          </a:bodyPr>
          <a:lstStyle/>
          <a:p>
            <a:pPr algn="just"/>
            <a:r>
              <a:rPr lang="en-US" dirty="0">
                <a:solidFill>
                  <a:srgbClr val="FF0000"/>
                </a:solidFill>
                <a:highlight>
                  <a:srgbClr val="FFFF00"/>
                </a:highlight>
                <a:latin typeface="Times New Roman" panose="02020603050405020304" pitchFamily="18" charset="0"/>
                <a:cs typeface="Times New Roman" panose="02020603050405020304" pitchFamily="18" charset="0"/>
              </a:rPr>
              <a:t>A       </a:t>
            </a:r>
          </a:p>
          <a:p>
            <a:pPr algn="just"/>
            <a:r>
              <a:rPr lang="en-US" b="1" i="0" dirty="0">
                <a:solidFill>
                  <a:srgbClr val="000000"/>
                </a:solidFill>
                <a:effectLst/>
                <a:latin typeface="Times New Roman" panose="02020603050405020304" pitchFamily="18" charset="0"/>
                <a:cs typeface="Times New Roman" panose="02020603050405020304" pitchFamily="18" charset="0"/>
              </a:rPr>
              <a:t>	Upload:</a:t>
            </a:r>
            <a:r>
              <a:rPr lang="en-US" b="0" i="0" dirty="0">
                <a:solidFill>
                  <a:srgbClr val="000000"/>
                </a:solidFill>
                <a:effectLst/>
                <a:latin typeface="Times New Roman" panose="02020603050405020304" pitchFamily="18" charset="0"/>
                <a:cs typeface="Times New Roman" panose="02020603050405020304" pitchFamily="18" charset="0"/>
              </a:rPr>
              <a:t> This option is only 	available for local files. If you see 	no </a:t>
            </a:r>
            <a:r>
              <a:rPr lang="en-US" b="1" i="0" dirty="0">
                <a:solidFill>
                  <a:srgbClr val="000000"/>
                </a:solidFill>
                <a:effectLst/>
                <a:latin typeface="Times New Roman" panose="02020603050405020304" pitchFamily="18" charset="0"/>
                <a:cs typeface="Times New Roman" panose="02020603050405020304" pitchFamily="18" charset="0"/>
              </a:rPr>
              <a:t>Upload</a:t>
            </a:r>
            <a:r>
              <a:rPr lang="en-US" b="0" i="0" dirty="0">
                <a:solidFill>
                  <a:srgbClr val="000000"/>
                </a:solidFill>
                <a:effectLst/>
                <a:latin typeface="Times New Roman" panose="02020603050405020304" pitchFamily="18" charset="0"/>
                <a:cs typeface="Times New Roman" panose="02020603050405020304" pitchFamily="18" charset="0"/>
              </a:rPr>
              <a:t> button, you may have 	opened a file from 	your </a:t>
            </a:r>
            <a:r>
              <a:rPr lang="en-US" b="1" i="0" u="sng" dirty="0">
                <a:solidFill>
                  <a:srgbClr val="006699"/>
                </a:solidFill>
                <a:effectLst/>
                <a:latin typeface="Times New Roman" panose="02020603050405020304" pitchFamily="18" charset="0"/>
                <a:cs typeface="Times New Roman" panose="02020603050405020304" pitchFamily="18" charset="0"/>
                <a:hlinkClick r:id="rId5"/>
              </a:rPr>
              <a:t>OneDrive account</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r>
              <a:rPr lang="en-US" dirty="0">
                <a:solidFill>
                  <a:srgbClr val="000000"/>
                </a:solidFill>
                <a:highlight>
                  <a:srgbClr val="FFFF00"/>
                </a:highlight>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 Share: </a:t>
            </a:r>
            <a:r>
              <a:rPr lang="en-US" b="0" i="0" dirty="0">
                <a:solidFill>
                  <a:srgbClr val="000000"/>
                </a:solidFill>
                <a:effectLst/>
                <a:latin typeface="Times New Roman" panose="02020603050405020304" pitchFamily="18" charset="0"/>
                <a:cs typeface="Times New Roman" panose="02020603050405020304" pitchFamily="18" charset="0"/>
              </a:rPr>
              <a:t>Once we sign in to OneDrive (or multiple OneDrive accounts), you will see a slightly different </a:t>
            </a:r>
            <a:r>
              <a:rPr lang="en-US" b="1" i="0" dirty="0">
                <a:solidFill>
                  <a:srgbClr val="000000"/>
                </a:solidFill>
                <a:effectLst/>
                <a:latin typeface="Times New Roman" panose="02020603050405020304" pitchFamily="18" charset="0"/>
                <a:cs typeface="Times New Roman" panose="02020603050405020304" pitchFamily="18" charset="0"/>
              </a:rPr>
              <a:t>Share</a:t>
            </a:r>
            <a:r>
              <a:rPr lang="en-US" b="0" i="0" dirty="0">
                <a:solidFill>
                  <a:srgbClr val="000000"/>
                </a:solidFill>
                <a:effectLst/>
                <a:latin typeface="Times New Roman" panose="02020603050405020304" pitchFamily="18" charset="0"/>
                <a:cs typeface="Times New Roman" panose="02020603050405020304" pitchFamily="18" charset="0"/>
              </a:rPr>
              <a:t> dialog box</a:t>
            </a:r>
            <a:endParaRPr lang="en-US" dirty="0">
              <a:solidFill>
                <a:srgbClr val="FF0000"/>
              </a:solidFill>
              <a:highlight>
                <a:srgbClr val="FFFF00"/>
              </a:highlight>
              <a:latin typeface="Times New Roman" panose="02020603050405020304" pitchFamily="18" charset="0"/>
              <a:cs typeface="Times New Roman" panose="02020603050405020304" pitchFamily="18" charset="0"/>
            </a:endParaRPr>
          </a:p>
          <a:p>
            <a:pPr algn="just"/>
            <a:endParaRPr lang="en-US" dirty="0">
              <a:solidFill>
                <a:srgbClr val="FF0000"/>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4187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D5B0A3-71B8-F9D2-9A40-2B298C189BBA}"/>
              </a:ext>
            </a:extLst>
          </p:cNvPr>
          <p:cNvSpPr txBox="1"/>
          <p:nvPr/>
        </p:nvSpPr>
        <p:spPr>
          <a:xfrm>
            <a:off x="1663908" y="745759"/>
            <a:ext cx="5843714" cy="4801314"/>
          </a:xfrm>
          <a:prstGeom prst="rect">
            <a:avLst/>
          </a:prstGeom>
          <a:noFill/>
        </p:spPr>
        <p:txBody>
          <a:bodyPr wrap="square" rtlCol="0">
            <a:spAutoFit/>
          </a:bodyPr>
          <a:lstStyle/>
          <a:p>
            <a:pPr algn="just"/>
            <a:r>
              <a:rPr lang="en-US" dirty="0">
                <a:solidFill>
                  <a:srgbClr val="FF0000"/>
                </a:solidFill>
                <a:highlight>
                  <a:srgbClr val="FFFF00"/>
                </a:highlight>
              </a:rPr>
              <a:t>B</a:t>
            </a:r>
          </a:p>
          <a:p>
            <a:pPr algn="just"/>
            <a:r>
              <a:rPr lang="en-US" b="1" i="0" dirty="0">
                <a:solidFill>
                  <a:srgbClr val="000000"/>
                </a:solidFill>
                <a:effectLst/>
                <a:latin typeface="Verdana" panose="020B0604030504040204" pitchFamily="34" charset="0"/>
              </a:rPr>
              <a:t>Protect Presentation</a:t>
            </a:r>
            <a:r>
              <a:rPr lang="en-US" b="0" i="0" dirty="0">
                <a:solidFill>
                  <a:srgbClr val="000000"/>
                </a:solidFill>
                <a:effectLst/>
                <a:latin typeface="Verdana" panose="020B0604030504040204" pitchFamily="34" charset="0"/>
              </a:rPr>
              <a:t>: Brings up a flyout menu that provides several options to protect your presentation, as shown in image. Essentially, you can control the types of changes users can make to this presentation.</a:t>
            </a:r>
            <a:br>
              <a:rPr lang="en-US" dirty="0">
                <a:solidFill>
                  <a:srgbClr val="FF0000"/>
                </a:solidFill>
                <a:highlight>
                  <a:srgbClr val="FFFF00"/>
                </a:highlight>
              </a:rPr>
            </a:br>
            <a:endParaRPr lang="en-US" dirty="0">
              <a:solidFill>
                <a:srgbClr val="FF0000"/>
              </a:solidFill>
              <a:highlight>
                <a:srgbClr val="FFFF00"/>
              </a:highlight>
            </a:endParaRPr>
          </a:p>
          <a:p>
            <a:pPr algn="just"/>
            <a:r>
              <a:rPr lang="en-US" dirty="0">
                <a:solidFill>
                  <a:srgbClr val="FF0000"/>
                </a:solidFill>
                <a:highlight>
                  <a:srgbClr val="FFFF00"/>
                </a:highlight>
              </a:rPr>
              <a:t>C</a:t>
            </a:r>
          </a:p>
          <a:p>
            <a:pPr algn="just"/>
            <a:r>
              <a:rPr lang="en-US" b="0" i="0" dirty="0">
                <a:solidFill>
                  <a:srgbClr val="000000"/>
                </a:solidFill>
                <a:effectLst/>
                <a:latin typeface="Verdana" panose="020B0604030504040204" pitchFamily="34" charset="0"/>
              </a:rPr>
              <a:t>If you are planning to share your presentation with others, you should inspect your presentation for confidential information, validate its accessibility, and check for compatibility with previous versions. You can also do a spell check, and examine the presentation for hidden data and personal information stored in comments, notes, or document properties.</a:t>
            </a:r>
            <a:endParaRPr lang="en-US" dirty="0">
              <a:solidFill>
                <a:srgbClr val="FF0000"/>
              </a:solidFill>
              <a:highlight>
                <a:srgbClr val="FFFF00"/>
              </a:highlight>
            </a:endParaRPr>
          </a:p>
        </p:txBody>
      </p:sp>
      <p:pic>
        <p:nvPicPr>
          <p:cNvPr id="6" name="Picture 5">
            <a:extLst>
              <a:ext uri="{FF2B5EF4-FFF2-40B4-BE49-F238E27FC236}">
                <a16:creationId xmlns:a16="http://schemas.microsoft.com/office/drawing/2014/main" id="{90C4E63D-96D6-1E78-6B74-B98D68851BFD}"/>
              </a:ext>
            </a:extLst>
          </p:cNvPr>
          <p:cNvPicPr>
            <a:picLocks noChangeAspect="1"/>
          </p:cNvPicPr>
          <p:nvPr/>
        </p:nvPicPr>
        <p:blipFill>
          <a:blip r:embed="rId2"/>
          <a:stretch>
            <a:fillRect/>
          </a:stretch>
        </p:blipFill>
        <p:spPr>
          <a:xfrm>
            <a:off x="7507622" y="491479"/>
            <a:ext cx="4490003" cy="1247223"/>
          </a:xfrm>
          <a:prstGeom prst="rect">
            <a:avLst/>
          </a:prstGeom>
        </p:spPr>
      </p:pic>
      <p:pic>
        <p:nvPicPr>
          <p:cNvPr id="8" name="Picture 7">
            <a:extLst>
              <a:ext uri="{FF2B5EF4-FFF2-40B4-BE49-F238E27FC236}">
                <a16:creationId xmlns:a16="http://schemas.microsoft.com/office/drawing/2014/main" id="{0B0B82C3-8290-50D7-B7BA-24B9741D14F5}"/>
              </a:ext>
            </a:extLst>
          </p:cNvPr>
          <p:cNvPicPr>
            <a:picLocks noChangeAspect="1"/>
          </p:cNvPicPr>
          <p:nvPr/>
        </p:nvPicPr>
        <p:blipFill>
          <a:blip r:embed="rId3"/>
          <a:stretch>
            <a:fillRect/>
          </a:stretch>
        </p:blipFill>
        <p:spPr>
          <a:xfrm>
            <a:off x="7809252" y="3146416"/>
            <a:ext cx="3886742" cy="1467055"/>
          </a:xfrm>
          <a:prstGeom prst="rect">
            <a:avLst/>
          </a:prstGeom>
        </p:spPr>
      </p:pic>
    </p:spTree>
    <p:extLst>
      <p:ext uri="{BB962C8B-B14F-4D97-AF65-F5344CB8AC3E}">
        <p14:creationId xmlns:p14="http://schemas.microsoft.com/office/powerpoint/2010/main" val="2618043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D3D53-BF3C-2061-5909-1D37B81D6526}"/>
              </a:ext>
            </a:extLst>
          </p:cNvPr>
          <p:cNvPicPr>
            <a:picLocks noChangeAspect="1"/>
          </p:cNvPicPr>
          <p:nvPr/>
        </p:nvPicPr>
        <p:blipFill>
          <a:blip r:embed="rId2"/>
          <a:stretch>
            <a:fillRect/>
          </a:stretch>
        </p:blipFill>
        <p:spPr>
          <a:xfrm>
            <a:off x="8541661" y="476645"/>
            <a:ext cx="3353268" cy="1047896"/>
          </a:xfrm>
          <a:prstGeom prst="rect">
            <a:avLst/>
          </a:prstGeom>
        </p:spPr>
      </p:pic>
      <p:sp>
        <p:nvSpPr>
          <p:cNvPr id="4" name="TextBox 3">
            <a:extLst>
              <a:ext uri="{FF2B5EF4-FFF2-40B4-BE49-F238E27FC236}">
                <a16:creationId xmlns:a16="http://schemas.microsoft.com/office/drawing/2014/main" id="{95D16AA7-F84D-B0FF-536C-3695B75D6092}"/>
              </a:ext>
            </a:extLst>
          </p:cNvPr>
          <p:cNvSpPr txBox="1"/>
          <p:nvPr/>
        </p:nvSpPr>
        <p:spPr>
          <a:xfrm>
            <a:off x="1618938" y="854439"/>
            <a:ext cx="6550701" cy="4524315"/>
          </a:xfrm>
          <a:prstGeom prst="rect">
            <a:avLst/>
          </a:prstGeom>
          <a:noFill/>
        </p:spPr>
        <p:txBody>
          <a:bodyPr wrap="square" rtlCol="0">
            <a:spAutoFit/>
          </a:bodyPr>
          <a:lstStyle/>
          <a:p>
            <a:pPr algn="just"/>
            <a:r>
              <a:rPr lang="en-US" dirty="0">
                <a:solidFill>
                  <a:srgbClr val="FF0000"/>
                </a:solidFill>
                <a:highlight>
                  <a:srgbClr val="FFFF00"/>
                </a:highlight>
              </a:rPr>
              <a:t>D</a:t>
            </a:r>
          </a:p>
          <a:p>
            <a:pPr algn="just"/>
            <a:r>
              <a:rPr lang="en-US" b="1" dirty="0"/>
              <a:t>	Version History:</a:t>
            </a:r>
          </a:p>
          <a:p>
            <a:pPr algn="just"/>
            <a:r>
              <a:rPr lang="en-US" b="1" dirty="0"/>
              <a:t>	</a:t>
            </a:r>
            <a:r>
              <a:rPr lang="en-US" b="0" i="0" dirty="0">
                <a:solidFill>
                  <a:srgbClr val="000000"/>
                </a:solidFill>
                <a:effectLst/>
                <a:latin typeface="Verdana" panose="020B0604030504040204" pitchFamily="34" charset="0"/>
              </a:rPr>
              <a:t> If you are not signed into your Microsoft account 	and open a local file, and not something that is 	from a OneDrive location, then clicking 	the </a:t>
            </a:r>
            <a:r>
              <a:rPr lang="en-US" b="1" i="0" dirty="0">
                <a:solidFill>
                  <a:srgbClr val="000000"/>
                </a:solidFill>
                <a:effectLst/>
                <a:latin typeface="Verdana" panose="020B0604030504040204" pitchFamily="34" charset="0"/>
              </a:rPr>
              <a:t>Version History</a:t>
            </a:r>
            <a:r>
              <a:rPr lang="en-US" b="0" i="0" dirty="0">
                <a:solidFill>
                  <a:srgbClr val="000000"/>
                </a:solidFill>
                <a:effectLst/>
                <a:latin typeface="Verdana" panose="020B0604030504040204" pitchFamily="34" charset="0"/>
              </a:rPr>
              <a:t> button will bring up the </a:t>
            </a:r>
            <a:r>
              <a:rPr lang="en-US" b="1" i="0" dirty="0">
                <a:solidFill>
                  <a:srgbClr val="000000"/>
                </a:solidFill>
                <a:effectLst/>
                <a:latin typeface="Verdana" panose="020B0604030504040204" pitchFamily="34" charset="0"/>
              </a:rPr>
              <a:t>Turn 	on Version History?</a:t>
            </a:r>
            <a:r>
              <a:rPr lang="en-US" b="0" i="0" dirty="0">
                <a:solidFill>
                  <a:srgbClr val="000000"/>
                </a:solidFill>
                <a:effectLst/>
                <a:latin typeface="Verdana" panose="020B0604030504040204" pitchFamily="34" charset="0"/>
              </a:rPr>
              <a:t> dialog box, as shown in 	image.</a:t>
            </a:r>
            <a:endParaRPr lang="en-US" b="1" dirty="0"/>
          </a:p>
          <a:p>
            <a:pPr algn="just"/>
            <a:endParaRPr lang="en-US" b="1" dirty="0"/>
          </a:p>
          <a:p>
            <a:pPr algn="just"/>
            <a:r>
              <a:rPr lang="en-US" b="1" dirty="0">
                <a:solidFill>
                  <a:srgbClr val="FF0000"/>
                </a:solidFill>
                <a:highlight>
                  <a:srgbClr val="FFFF00"/>
                </a:highlight>
              </a:rPr>
              <a:t>E</a:t>
            </a:r>
          </a:p>
          <a:p>
            <a:pPr algn="just"/>
            <a:r>
              <a:rPr lang="en-US" b="1" dirty="0"/>
              <a:t>	Manage Presentation:</a:t>
            </a:r>
            <a:r>
              <a:rPr lang="en-US" b="0" i="0" dirty="0">
                <a:solidFill>
                  <a:srgbClr val="000000"/>
                </a:solidFill>
                <a:effectLst/>
                <a:latin typeface="Verdana" panose="020B0604030504040204" pitchFamily="34" charset="0"/>
              </a:rPr>
              <a:t> </a:t>
            </a:r>
          </a:p>
          <a:p>
            <a:pPr algn="just"/>
            <a:r>
              <a:rPr lang="en-US" b="0" i="0" dirty="0">
                <a:solidFill>
                  <a:srgbClr val="000000"/>
                </a:solidFill>
                <a:effectLst/>
                <a:latin typeface="Verdana" panose="020B0604030504040204" pitchFamily="34" charset="0"/>
              </a:rPr>
              <a:t>	In this section see image, you are provided 	with options to recover your unsaved 	presentations. This can be so helpful if you 	inadvertently closed your 	file without saving it, 	or if your computer or application 	crashed.</a:t>
            </a:r>
            <a:endParaRPr lang="en-US" b="1" dirty="0"/>
          </a:p>
        </p:txBody>
      </p:sp>
      <p:pic>
        <p:nvPicPr>
          <p:cNvPr id="6" name="Picture 5">
            <a:extLst>
              <a:ext uri="{FF2B5EF4-FFF2-40B4-BE49-F238E27FC236}">
                <a16:creationId xmlns:a16="http://schemas.microsoft.com/office/drawing/2014/main" id="{9FB4EF7A-CD2D-B36B-A5AC-8F866C954C27}"/>
              </a:ext>
            </a:extLst>
          </p:cNvPr>
          <p:cNvPicPr>
            <a:picLocks noChangeAspect="1"/>
          </p:cNvPicPr>
          <p:nvPr/>
        </p:nvPicPr>
        <p:blipFill>
          <a:blip r:embed="rId3"/>
          <a:stretch>
            <a:fillRect/>
          </a:stretch>
        </p:blipFill>
        <p:spPr>
          <a:xfrm>
            <a:off x="8296494" y="3943435"/>
            <a:ext cx="3598435" cy="1047896"/>
          </a:xfrm>
          <a:prstGeom prst="rect">
            <a:avLst/>
          </a:prstGeom>
        </p:spPr>
      </p:pic>
    </p:spTree>
    <p:extLst>
      <p:ext uri="{BB962C8B-B14F-4D97-AF65-F5344CB8AC3E}">
        <p14:creationId xmlns:p14="http://schemas.microsoft.com/office/powerpoint/2010/main" val="35793694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0F109-4762-564B-C71D-3E931434D9E8}"/>
              </a:ext>
            </a:extLst>
          </p:cNvPr>
          <p:cNvSpPr txBox="1"/>
          <p:nvPr/>
        </p:nvSpPr>
        <p:spPr>
          <a:xfrm>
            <a:off x="1603948" y="1004342"/>
            <a:ext cx="7749914"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1.4 </a:t>
            </a:r>
            <a:r>
              <a:rPr lang="en-US" dirty="0">
                <a:solidFill>
                  <a:srgbClr val="FF0000"/>
                </a:solidFill>
                <a:latin typeface="Times New Roman" panose="02020603050405020304" pitchFamily="18" charset="0"/>
                <a:cs typeface="Times New Roman" panose="02020603050405020304" pitchFamily="18" charset="0"/>
              </a:rPr>
              <a:t>Save</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Save, pick or browse to a folder, type a name for your presentation in the 	File name box, and click Save. Save your work as you go. Hit Ctrl+S often</a:t>
            </a:r>
            <a:r>
              <a:rPr lang="en-US" i="0" dirty="0">
                <a:solidFill>
                  <a:srgbClr val="FF0000"/>
                </a:solidFill>
                <a:effectLst/>
                <a:latin typeface="Times New Roman" panose="02020603050405020304" pitchFamily="18" charset="0"/>
                <a:cs typeface="Times New Roman" panose="02020603050405020304" pitchFamily="18" charset="0"/>
              </a:rPr>
              <a:t>.</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1.5 </a:t>
            </a:r>
            <a:r>
              <a:rPr lang="en-US" dirty="0">
                <a:solidFill>
                  <a:srgbClr val="FF0000"/>
                </a:solidFill>
                <a:latin typeface="Times New Roman" panose="02020603050405020304" pitchFamily="18" charset="0"/>
                <a:cs typeface="Times New Roman" panose="02020603050405020304" pitchFamily="18" charset="0"/>
              </a:rPr>
              <a:t>Save As</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b="0" i="0" dirty="0">
                <a:solidFill>
                  <a:srgbClr val="1E1E1E"/>
                </a:solidFill>
                <a:effectLst/>
                <a:latin typeface="Segoe UI" panose="020B0502040204020203" pitchFamily="34" charset="0"/>
              </a:rPr>
              <a:t>When you save your files to the cloud, you can share and collaborate 	with others, and get to your files from anywhere - on your computer, 	tablet, or phone.</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1.5 </a:t>
            </a:r>
            <a:r>
              <a:rPr lang="en-US" dirty="0">
                <a:solidFill>
                  <a:srgbClr val="FF0000"/>
                </a:solidFill>
                <a:latin typeface="Times New Roman" panose="02020603050405020304" pitchFamily="18" charset="0"/>
                <a:cs typeface="Times New Roman" panose="02020603050405020304" pitchFamily="18" charset="0"/>
              </a:rPr>
              <a:t>Export</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That’s use fore exporting your file to pdf &amp; video.</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1.6 </a:t>
            </a:r>
            <a:r>
              <a:rPr lang="en-US" dirty="0">
                <a:solidFill>
                  <a:srgbClr val="FF0000"/>
                </a:solidFill>
                <a:latin typeface="Times New Roman" panose="02020603050405020304" pitchFamily="18" charset="0"/>
                <a:cs typeface="Times New Roman" panose="02020603050405020304" pitchFamily="18" charset="0"/>
              </a:rPr>
              <a:t>Close</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That’s use for close your ppt window.</a:t>
            </a:r>
            <a:r>
              <a:rPr lang="en-US" dirty="0">
                <a:solidFill>
                  <a:srgbClr val="FF0000"/>
                </a:solidFill>
                <a:latin typeface="Times New Roman" panose="02020603050405020304" pitchFamily="18" charset="0"/>
                <a:cs typeface="Times New Roman" panose="02020603050405020304" pitchFamily="18" charset="0"/>
              </a:rPr>
              <a:t> </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4DCE4B-06F4-A3D1-52AE-E3A877F2AEEA}"/>
              </a:ext>
            </a:extLst>
          </p:cNvPr>
          <p:cNvPicPr>
            <a:picLocks noChangeAspect="1"/>
          </p:cNvPicPr>
          <p:nvPr/>
        </p:nvPicPr>
        <p:blipFill>
          <a:blip r:embed="rId2"/>
          <a:stretch>
            <a:fillRect/>
          </a:stretch>
        </p:blipFill>
        <p:spPr>
          <a:xfrm>
            <a:off x="9972154" y="332687"/>
            <a:ext cx="1720173" cy="6192626"/>
          </a:xfrm>
          <a:prstGeom prst="rect">
            <a:avLst/>
          </a:prstGeom>
        </p:spPr>
      </p:pic>
    </p:spTree>
    <p:extLst>
      <p:ext uri="{BB962C8B-B14F-4D97-AF65-F5344CB8AC3E}">
        <p14:creationId xmlns:p14="http://schemas.microsoft.com/office/powerpoint/2010/main" val="23231289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9DC99-E753-AE64-2FA6-2E08F75FE7DD}"/>
              </a:ext>
            </a:extLst>
          </p:cNvPr>
          <p:cNvSpPr txBox="1"/>
          <p:nvPr/>
        </p:nvSpPr>
        <p:spPr>
          <a:xfrm>
            <a:off x="1454046" y="856938"/>
            <a:ext cx="7764905"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1.7 </a:t>
            </a:r>
            <a:r>
              <a:rPr lang="en-US" dirty="0">
                <a:solidFill>
                  <a:srgbClr val="FF0000"/>
                </a:solidFill>
                <a:latin typeface="Times New Roman" panose="02020603050405020304" pitchFamily="18" charset="0"/>
                <a:cs typeface="Times New Roman" panose="02020603050405020304" pitchFamily="18" charset="0"/>
              </a:rPr>
              <a:t>Account</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That’s show your one drive current login id’s.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1.8 </a:t>
            </a:r>
            <a:r>
              <a:rPr lang="en-US" dirty="0">
                <a:solidFill>
                  <a:srgbClr val="FF0000"/>
                </a:solidFill>
                <a:latin typeface="Times New Roman" panose="02020603050405020304" pitchFamily="18" charset="0"/>
                <a:cs typeface="Times New Roman" panose="02020603050405020304" pitchFamily="18" charset="0"/>
              </a:rPr>
              <a:t>Feedback</a:t>
            </a:r>
          </a:p>
          <a:p>
            <a:pPr algn="just"/>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are facing some issue then you can report this.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1.9 </a:t>
            </a:r>
            <a:r>
              <a:rPr lang="en-US" dirty="0">
                <a:solidFill>
                  <a:srgbClr val="FF0000"/>
                </a:solidFill>
                <a:latin typeface="Times New Roman" panose="02020603050405020304" pitchFamily="18" charset="0"/>
                <a:cs typeface="Times New Roman" panose="02020603050405020304" pitchFamily="18" charset="0"/>
              </a:rPr>
              <a:t>Options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That’s show many type of Power Point option like a general, advance, 	language.</a:t>
            </a:r>
          </a:p>
          <a:p>
            <a:pPr algn="just"/>
            <a:r>
              <a:rPr lang="en-US" dirty="0">
                <a:solidFill>
                  <a:srgbClr val="FF0000"/>
                </a:solidFill>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p:pic>
        <p:nvPicPr>
          <p:cNvPr id="6" name="Picture 5">
            <a:extLst>
              <a:ext uri="{FF2B5EF4-FFF2-40B4-BE49-F238E27FC236}">
                <a16:creationId xmlns:a16="http://schemas.microsoft.com/office/drawing/2014/main" id="{77374FFD-6071-A15B-95B2-6F4D6497633D}"/>
              </a:ext>
            </a:extLst>
          </p:cNvPr>
          <p:cNvPicPr>
            <a:picLocks noChangeAspect="1"/>
          </p:cNvPicPr>
          <p:nvPr/>
        </p:nvPicPr>
        <p:blipFill>
          <a:blip r:embed="rId2"/>
          <a:stretch>
            <a:fillRect/>
          </a:stretch>
        </p:blipFill>
        <p:spPr>
          <a:xfrm>
            <a:off x="9637606" y="856938"/>
            <a:ext cx="1275233" cy="1826259"/>
          </a:xfrm>
          <a:prstGeom prst="rect">
            <a:avLst/>
          </a:prstGeom>
        </p:spPr>
      </p:pic>
    </p:spTree>
    <p:extLst>
      <p:ext uri="{BB962C8B-B14F-4D97-AF65-F5344CB8AC3E}">
        <p14:creationId xmlns:p14="http://schemas.microsoft.com/office/powerpoint/2010/main" val="15686563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3B8A0-083A-A312-75B5-33D198D93FDE}"/>
              </a:ext>
            </a:extLst>
          </p:cNvPr>
          <p:cNvSpPr txBox="1"/>
          <p:nvPr/>
        </p:nvSpPr>
        <p:spPr>
          <a:xfrm>
            <a:off x="1723869" y="584616"/>
            <a:ext cx="54264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2. </a:t>
            </a:r>
            <a:r>
              <a:rPr lang="en-US" sz="4000" dirty="0">
                <a:solidFill>
                  <a:schemeClr val="accent1"/>
                </a:solidFill>
                <a:latin typeface="Times New Roman" panose="02020603050405020304" pitchFamily="18" charset="0"/>
                <a:cs typeface="Times New Roman" panose="02020603050405020304" pitchFamily="18" charset="0"/>
              </a:rPr>
              <a:t>Home</a:t>
            </a:r>
            <a:endParaRPr lang="en-US" sz="4000" dirty="0"/>
          </a:p>
        </p:txBody>
      </p:sp>
      <p:pic>
        <p:nvPicPr>
          <p:cNvPr id="4" name="Picture 3">
            <a:extLst>
              <a:ext uri="{FF2B5EF4-FFF2-40B4-BE49-F238E27FC236}">
                <a16:creationId xmlns:a16="http://schemas.microsoft.com/office/drawing/2014/main" id="{C855C2EC-D425-CF9F-1C1C-2A468BEA3187}"/>
              </a:ext>
            </a:extLst>
          </p:cNvPr>
          <p:cNvPicPr>
            <a:picLocks noChangeAspect="1"/>
          </p:cNvPicPr>
          <p:nvPr/>
        </p:nvPicPr>
        <p:blipFill>
          <a:blip r:embed="rId2"/>
          <a:stretch>
            <a:fillRect/>
          </a:stretch>
        </p:blipFill>
        <p:spPr>
          <a:xfrm>
            <a:off x="1454046" y="1292502"/>
            <a:ext cx="10553076" cy="1009480"/>
          </a:xfrm>
          <a:prstGeom prst="rect">
            <a:avLst/>
          </a:prstGeom>
        </p:spPr>
      </p:pic>
      <p:sp>
        <p:nvSpPr>
          <p:cNvPr id="3" name="TextBox 2">
            <a:extLst>
              <a:ext uri="{FF2B5EF4-FFF2-40B4-BE49-F238E27FC236}">
                <a16:creationId xmlns:a16="http://schemas.microsoft.com/office/drawing/2014/main" id="{43A2C3FC-85C0-EC69-7059-0C6AC8E106BA}"/>
              </a:ext>
            </a:extLst>
          </p:cNvPr>
          <p:cNvSpPr txBox="1"/>
          <p:nvPr/>
        </p:nvSpPr>
        <p:spPr>
          <a:xfrm>
            <a:off x="2218544" y="2548203"/>
            <a:ext cx="6655633" cy="923330"/>
          </a:xfrm>
          <a:prstGeom prst="rect">
            <a:avLst/>
          </a:prstGeom>
          <a:noFill/>
        </p:spPr>
        <p:txBody>
          <a:bodyPr wrap="square" rtlCol="0">
            <a:spAutoFit/>
          </a:bodyPr>
          <a:lstStyle/>
          <a:p>
            <a:r>
              <a:rPr lang="en-US" dirty="0"/>
              <a:t>That’s have many type tools. Which use into the project who’s given by your teachers for example paste, new slid, layout, reset, section, language type, font size etc.</a:t>
            </a:r>
          </a:p>
        </p:txBody>
      </p:sp>
      <p:sp>
        <p:nvSpPr>
          <p:cNvPr id="5" name="TextBox 4">
            <a:extLst>
              <a:ext uri="{FF2B5EF4-FFF2-40B4-BE49-F238E27FC236}">
                <a16:creationId xmlns:a16="http://schemas.microsoft.com/office/drawing/2014/main" id="{39BBBEB5-975E-B80B-F7BF-07D3576D900E}"/>
              </a:ext>
            </a:extLst>
          </p:cNvPr>
          <p:cNvSpPr txBox="1"/>
          <p:nvPr/>
        </p:nvSpPr>
        <p:spPr>
          <a:xfrm>
            <a:off x="1723869" y="3909688"/>
            <a:ext cx="6655633" cy="1754326"/>
          </a:xfrm>
          <a:prstGeom prst="rect">
            <a:avLst/>
          </a:prstGeom>
          <a:noFill/>
        </p:spPr>
        <p:txBody>
          <a:bodyPr wrap="square" rtlCol="0">
            <a:spAutoFit/>
          </a:bodyPr>
          <a:lstStyle/>
          <a:p>
            <a:pPr algn="just"/>
            <a:r>
              <a:rPr lang="en-US" dirty="0">
                <a:solidFill>
                  <a:srgbClr val="FF0000"/>
                </a:solidFill>
              </a:rPr>
              <a:t>New Slide</a:t>
            </a:r>
          </a:p>
          <a:p>
            <a:pPr algn="just"/>
            <a:r>
              <a:rPr lang="en-US" dirty="0">
                <a:solidFill>
                  <a:srgbClr val="FF0000"/>
                </a:solidFill>
              </a:rPr>
              <a:t>	</a:t>
            </a:r>
            <a:r>
              <a:rPr lang="en-US" dirty="0"/>
              <a:t>That’s use for insert a new slide.</a:t>
            </a:r>
          </a:p>
          <a:p>
            <a:pPr algn="just"/>
            <a:endParaRPr lang="en-US" dirty="0"/>
          </a:p>
          <a:p>
            <a:pPr algn="just"/>
            <a:r>
              <a:rPr lang="en-US" dirty="0">
                <a:solidFill>
                  <a:srgbClr val="FF0000"/>
                </a:solidFill>
              </a:rPr>
              <a:t>Layout</a:t>
            </a:r>
          </a:p>
          <a:p>
            <a:pPr algn="just"/>
            <a:r>
              <a:rPr lang="en-US" dirty="0"/>
              <a:t>	That’s use for insert a new slid but different type like a pic, 	heading &amp; sub heading.</a:t>
            </a:r>
          </a:p>
        </p:txBody>
      </p:sp>
    </p:spTree>
    <p:extLst>
      <p:ext uri="{BB962C8B-B14F-4D97-AF65-F5344CB8AC3E}">
        <p14:creationId xmlns:p14="http://schemas.microsoft.com/office/powerpoint/2010/main" val="9238938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759AE-0E56-5B12-94A9-184D0232BD3E}"/>
              </a:ext>
            </a:extLst>
          </p:cNvPr>
          <p:cNvSpPr txBox="1"/>
          <p:nvPr/>
        </p:nvSpPr>
        <p:spPr>
          <a:xfrm>
            <a:off x="1573219" y="974361"/>
            <a:ext cx="7315948" cy="3970318"/>
          </a:xfrm>
          <a:prstGeom prst="rect">
            <a:avLst/>
          </a:prstGeom>
          <a:noFill/>
        </p:spPr>
        <p:txBody>
          <a:bodyPr wrap="square" rtlCol="0">
            <a:spAutoFit/>
          </a:bodyPr>
          <a:lstStyle/>
          <a:p>
            <a:r>
              <a:rPr lang="en-US" dirty="0">
                <a:solidFill>
                  <a:srgbClr val="FF0000"/>
                </a:solidFill>
              </a:rPr>
              <a:t>Reset</a:t>
            </a:r>
          </a:p>
          <a:p>
            <a:r>
              <a:rPr lang="en-US" dirty="0"/>
              <a:t>	That’s use to reset your working page.</a:t>
            </a:r>
          </a:p>
          <a:p>
            <a:endParaRPr lang="en-US" dirty="0"/>
          </a:p>
          <a:p>
            <a:r>
              <a:rPr lang="en-US" dirty="0">
                <a:solidFill>
                  <a:srgbClr val="FF0000"/>
                </a:solidFill>
              </a:rPr>
              <a:t>Section</a:t>
            </a:r>
          </a:p>
          <a:p>
            <a:r>
              <a:rPr lang="en-US" dirty="0"/>
              <a:t>	That’s use to divided you ppt by sections.</a:t>
            </a:r>
          </a:p>
          <a:p>
            <a:endParaRPr lang="en-US" dirty="0"/>
          </a:p>
          <a:p>
            <a:r>
              <a:rPr lang="en-US" dirty="0">
                <a:solidFill>
                  <a:srgbClr val="FF0000"/>
                </a:solidFill>
              </a:rPr>
              <a:t>Language</a:t>
            </a:r>
          </a:p>
          <a:p>
            <a:r>
              <a:rPr lang="en-US" dirty="0"/>
              <a:t>	That’s have many type of languages.</a:t>
            </a:r>
          </a:p>
          <a:p>
            <a:endParaRPr lang="en-US" dirty="0"/>
          </a:p>
          <a:p>
            <a:r>
              <a:rPr lang="en-US" dirty="0">
                <a:solidFill>
                  <a:srgbClr val="FF0000"/>
                </a:solidFill>
              </a:rPr>
              <a:t>Font</a:t>
            </a:r>
            <a:r>
              <a:rPr lang="en-US" dirty="0"/>
              <a:t> </a:t>
            </a:r>
            <a:r>
              <a:rPr lang="en-US" dirty="0">
                <a:solidFill>
                  <a:srgbClr val="FF0000"/>
                </a:solidFill>
              </a:rPr>
              <a:t>size</a:t>
            </a:r>
          </a:p>
          <a:p>
            <a:r>
              <a:rPr lang="en-US" dirty="0"/>
              <a:t>	That’s use to manage your font size.</a:t>
            </a:r>
          </a:p>
          <a:p>
            <a:endParaRPr lang="en-US" dirty="0"/>
          </a:p>
          <a:p>
            <a:r>
              <a:rPr lang="en-US" dirty="0"/>
              <a:t>Home tab also have many type of feature like a bold, colored, text direction, shape etc.</a:t>
            </a:r>
          </a:p>
        </p:txBody>
      </p:sp>
      <p:pic>
        <p:nvPicPr>
          <p:cNvPr id="4" name="Picture 3">
            <a:extLst>
              <a:ext uri="{FF2B5EF4-FFF2-40B4-BE49-F238E27FC236}">
                <a16:creationId xmlns:a16="http://schemas.microsoft.com/office/drawing/2014/main" id="{BB684FF4-5C36-66CA-4FC1-2C4DFE3786A1}"/>
              </a:ext>
            </a:extLst>
          </p:cNvPr>
          <p:cNvPicPr>
            <a:picLocks noChangeAspect="1"/>
          </p:cNvPicPr>
          <p:nvPr/>
        </p:nvPicPr>
        <p:blipFill>
          <a:blip r:embed="rId2"/>
          <a:stretch>
            <a:fillRect/>
          </a:stretch>
        </p:blipFill>
        <p:spPr>
          <a:xfrm>
            <a:off x="6096000" y="974361"/>
            <a:ext cx="5288276" cy="1378891"/>
          </a:xfrm>
          <a:prstGeom prst="rect">
            <a:avLst/>
          </a:prstGeom>
        </p:spPr>
      </p:pic>
    </p:spTree>
    <p:extLst>
      <p:ext uri="{BB962C8B-B14F-4D97-AF65-F5344CB8AC3E}">
        <p14:creationId xmlns:p14="http://schemas.microsoft.com/office/powerpoint/2010/main" val="31287849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426</TotalTime>
  <Words>911</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Segoe UI</vt:lpstr>
      <vt:lpstr>Times New Roman</vt:lpstr>
      <vt:lpstr>Verdana</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SINDHU</dc:creator>
  <cp:lastModifiedBy>ANIKET SINDHU</cp:lastModifiedBy>
  <cp:revision>16</cp:revision>
  <dcterms:created xsi:type="dcterms:W3CDTF">2022-09-09T08:35:10Z</dcterms:created>
  <dcterms:modified xsi:type="dcterms:W3CDTF">2022-09-13T11:55:23Z</dcterms:modified>
</cp:coreProperties>
</file>