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73" r:id="rId5"/>
    <p:sldId id="257" r:id="rId6"/>
    <p:sldId id="258" r:id="rId7"/>
    <p:sldId id="288" r:id="rId8"/>
    <p:sldId id="289" r:id="rId9"/>
    <p:sldId id="290" r:id="rId10"/>
    <p:sldId id="291" r:id="rId11"/>
    <p:sldId id="292" r:id="rId12"/>
    <p:sldId id="293"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0704" autoAdjust="0"/>
  </p:normalViewPr>
  <p:slideViewPr>
    <p:cSldViewPr snapToGrid="0">
      <p:cViewPr varScale="1">
        <p:scale>
          <a:sx n="82" d="100"/>
          <a:sy n="82" d="100"/>
        </p:scale>
        <p:origin x="95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001208" y="5001208"/>
            <a:ext cx="6356603" cy="555834"/>
          </a:xfrm>
        </p:spPr>
        <p:txBody>
          <a:bodyPr/>
          <a:lstStyle/>
          <a:p>
            <a:pPr algn="l" fontAlgn="base"/>
            <a:r>
              <a:rPr lang="en-US" b="1" dirty="0">
                <a:latin typeface="Source Sans 3"/>
              </a:rPr>
              <a:t>Expressjs templating pug</a:t>
            </a:r>
            <a:endParaRPr lang="en-US" b="1" i="0" dirty="0">
              <a:effectLst/>
              <a:latin typeface="Source Sans 3"/>
            </a:endParaRP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001208" y="5534378"/>
            <a:ext cx="4941770" cy="396660"/>
          </a:xfrm>
        </p:spPr>
        <p:txBody>
          <a:bodyPr>
            <a:normAutofit/>
          </a:bodyPr>
          <a:lstStyle/>
          <a:p>
            <a:r>
              <a:rPr lang="en-US" dirty="0"/>
              <a:t>Padam Singh, NSTI MUMBAI</a:t>
            </a:r>
          </a:p>
        </p:txBody>
      </p:sp>
      <p:pic>
        <p:nvPicPr>
          <p:cNvPr id="6" name="Picture 5">
            <a:extLst>
              <a:ext uri="{FF2B5EF4-FFF2-40B4-BE49-F238E27FC236}">
                <a16:creationId xmlns:a16="http://schemas.microsoft.com/office/drawing/2014/main" id="{CF5D519D-48CE-3BDB-EC59-BEFFEC6A450F}"/>
              </a:ext>
            </a:extLst>
          </p:cNvPr>
          <p:cNvPicPr>
            <a:picLocks noChangeAspect="1"/>
          </p:cNvPicPr>
          <p:nvPr/>
        </p:nvPicPr>
        <p:blipFill>
          <a:blip r:embed="rId2"/>
          <a:stretch>
            <a:fillRect/>
          </a:stretch>
        </p:blipFill>
        <p:spPr>
          <a:xfrm>
            <a:off x="7322975" y="-85725"/>
            <a:ext cx="3286125" cy="3286125"/>
          </a:xfrm>
          <a:prstGeom prst="rect">
            <a:avLst/>
          </a:prstGeom>
        </p:spPr>
      </p:pic>
      <p:pic>
        <p:nvPicPr>
          <p:cNvPr id="8" name="Picture 7">
            <a:extLst>
              <a:ext uri="{FF2B5EF4-FFF2-40B4-BE49-F238E27FC236}">
                <a16:creationId xmlns:a16="http://schemas.microsoft.com/office/drawing/2014/main" id="{F32B4B30-A378-993D-7837-3A02A0A1C3E2}"/>
              </a:ext>
            </a:extLst>
          </p:cNvPr>
          <p:cNvPicPr>
            <a:picLocks noChangeAspect="1"/>
          </p:cNvPicPr>
          <p:nvPr/>
        </p:nvPicPr>
        <p:blipFill>
          <a:blip r:embed="rId3"/>
          <a:stretch>
            <a:fillRect/>
          </a:stretch>
        </p:blipFill>
        <p:spPr>
          <a:xfrm>
            <a:off x="6473112" y="2267973"/>
            <a:ext cx="5718888" cy="1864854"/>
          </a:xfrm>
          <a:prstGeom prst="rect">
            <a:avLst/>
          </a:prstGeom>
        </p:spPr>
      </p:pic>
      <p:pic>
        <p:nvPicPr>
          <p:cNvPr id="10" name="Picture 9">
            <a:extLst>
              <a:ext uri="{FF2B5EF4-FFF2-40B4-BE49-F238E27FC236}">
                <a16:creationId xmlns:a16="http://schemas.microsoft.com/office/drawing/2014/main" id="{0734674F-966F-B7F8-F3FF-2EFEC894B8DF}"/>
              </a:ext>
            </a:extLst>
          </p:cNvPr>
          <p:cNvPicPr>
            <a:picLocks noChangeAspect="1"/>
          </p:cNvPicPr>
          <p:nvPr/>
        </p:nvPicPr>
        <p:blipFill>
          <a:blip r:embed="rId4"/>
          <a:stretch>
            <a:fillRect/>
          </a:stretch>
        </p:blipFill>
        <p:spPr>
          <a:xfrm>
            <a:off x="8556901" y="3200400"/>
            <a:ext cx="3052105" cy="1526053"/>
          </a:xfrm>
          <a:prstGeom prst="rect">
            <a:avLst/>
          </a:prstGeom>
        </p:spPr>
      </p:pic>
    </p:spTree>
    <p:extLst>
      <p:ext uri="{BB962C8B-B14F-4D97-AF65-F5344CB8AC3E}">
        <p14:creationId xmlns:p14="http://schemas.microsoft.com/office/powerpoint/2010/main" val="572724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069946FE-0BB9-7DE7-36F2-F205802597CD}"/>
              </a:ext>
            </a:extLst>
          </p:cNvPr>
          <p:cNvSpPr txBox="1"/>
          <p:nvPr/>
        </p:nvSpPr>
        <p:spPr>
          <a:xfrm>
            <a:off x="2533904" y="2279284"/>
            <a:ext cx="8132849" cy="1938992"/>
          </a:xfrm>
          <a:prstGeom prst="rect">
            <a:avLst/>
          </a:prstGeom>
          <a:noFill/>
        </p:spPr>
        <p:txBody>
          <a:bodyPr wrap="square" rtlCol="0">
            <a:spAutoFit/>
          </a:bodyPr>
          <a:lstStyle/>
          <a:p>
            <a:r>
              <a:rPr lang="en-US" sz="1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Jumble" panose="02000503000000020004" pitchFamily="2" charset="0"/>
              </a:rPr>
              <a:t>Thankyou</a:t>
            </a:r>
          </a:p>
        </p:txBody>
      </p:sp>
    </p:spTree>
    <p:extLst>
      <p:ext uri="{BB962C8B-B14F-4D97-AF65-F5344CB8AC3E}">
        <p14:creationId xmlns:p14="http://schemas.microsoft.com/office/powerpoint/2010/main" val="291661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222085" y="1166327"/>
            <a:ext cx="4031050" cy="563860"/>
          </a:xfrm>
        </p:spPr>
        <p:txBody>
          <a:bodyPr>
            <a:normAutofit/>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22086" y="1730187"/>
            <a:ext cx="5935047" cy="4372033"/>
          </a:xfrm>
        </p:spPr>
        <p:txBody>
          <a:bodyPr>
            <a:normAutofit/>
          </a:bodyPr>
          <a:lstStyle/>
          <a:p>
            <a:pPr>
              <a:lnSpc>
                <a:spcPct val="100000"/>
              </a:lnSpc>
            </a:pPr>
            <a:r>
              <a:rPr lang="en-US" dirty="0">
                <a:latin typeface="Times New Roman" panose="02020603050405020304" pitchFamily="18" charset="0"/>
                <a:cs typeface="Times New Roman" panose="02020603050405020304" pitchFamily="18" charset="0"/>
              </a:rPr>
              <a:t>Introduction</a:t>
            </a:r>
          </a:p>
          <a:p>
            <a:pPr>
              <a:lnSpc>
                <a:spcPct val="100000"/>
              </a:lnSpc>
            </a:pPr>
            <a:r>
              <a:rPr lang="en-US" sz="1400" kern="1200" dirty="0">
                <a:effectLst/>
                <a:latin typeface="Times New Roman" panose="02020603050405020304" pitchFamily="18" charset="0"/>
                <a:ea typeface="+mn-ea"/>
                <a:cs typeface="Times New Roman" panose="02020603050405020304" pitchFamily="18" charset="0"/>
              </a:rPr>
              <a:t>Required Packages to Install</a:t>
            </a: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Basic Pug Syntax</a:t>
            </a:r>
          </a:p>
          <a:p>
            <a:pPr>
              <a:lnSpc>
                <a:spcPct val="100000"/>
              </a:lnSpc>
            </a:pPr>
            <a:r>
              <a:rPr lang="en-US" dirty="0">
                <a:latin typeface="Times New Roman" panose="02020603050405020304" pitchFamily="18" charset="0"/>
                <a:cs typeface="Times New Roman" panose="02020603050405020304" pitchFamily="18" charset="0"/>
              </a:rPr>
              <a:t>Code</a:t>
            </a:r>
          </a:p>
          <a:p>
            <a:pPr>
              <a:lnSpc>
                <a:spcPct val="100000"/>
              </a:lnSpc>
            </a:pPr>
            <a:r>
              <a:rPr lang="en-US" dirty="0">
                <a:latin typeface="Times New Roman" panose="02020603050405020304" pitchFamily="18" charset="0"/>
                <a:cs typeface="Times New Roman" panose="02020603050405020304" pitchFamily="18" charset="0"/>
              </a:rPr>
              <a:t>Conclusion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pic>
        <p:nvPicPr>
          <p:cNvPr id="4" name="Picture 3">
            <a:extLst>
              <a:ext uri="{FF2B5EF4-FFF2-40B4-BE49-F238E27FC236}">
                <a16:creationId xmlns:a16="http://schemas.microsoft.com/office/drawing/2014/main" id="{77E188A0-DE61-EC25-68ED-754BD21D5FB9}"/>
              </a:ext>
            </a:extLst>
          </p:cNvPr>
          <p:cNvPicPr>
            <a:picLocks noChangeAspect="1"/>
          </p:cNvPicPr>
          <p:nvPr/>
        </p:nvPicPr>
        <p:blipFill>
          <a:blip r:embed="rId2"/>
          <a:stretch>
            <a:fillRect/>
          </a:stretch>
        </p:blipFill>
        <p:spPr>
          <a:xfrm>
            <a:off x="7013598" y="14596"/>
            <a:ext cx="4031050" cy="4031050"/>
          </a:xfrm>
          <a:prstGeom prst="rect">
            <a:avLst/>
          </a:prstGeom>
        </p:spPr>
      </p:pic>
      <p:pic>
        <p:nvPicPr>
          <p:cNvPr id="5" name="Picture 4">
            <a:extLst>
              <a:ext uri="{FF2B5EF4-FFF2-40B4-BE49-F238E27FC236}">
                <a16:creationId xmlns:a16="http://schemas.microsoft.com/office/drawing/2014/main" id="{B2569266-97BA-5A3A-E480-3A6235AFBB92}"/>
              </a:ext>
            </a:extLst>
          </p:cNvPr>
          <p:cNvPicPr>
            <a:picLocks noChangeAspect="1"/>
          </p:cNvPicPr>
          <p:nvPr/>
        </p:nvPicPr>
        <p:blipFill>
          <a:blip r:embed="rId3"/>
          <a:stretch>
            <a:fillRect/>
          </a:stretch>
        </p:blipFill>
        <p:spPr>
          <a:xfrm>
            <a:off x="5712934" y="2786339"/>
            <a:ext cx="7015291" cy="2287594"/>
          </a:xfrm>
          <a:prstGeom prst="rect">
            <a:avLst/>
          </a:prstGeom>
        </p:spPr>
      </p:pic>
      <p:pic>
        <p:nvPicPr>
          <p:cNvPr id="7" name="Picture 6">
            <a:extLst>
              <a:ext uri="{FF2B5EF4-FFF2-40B4-BE49-F238E27FC236}">
                <a16:creationId xmlns:a16="http://schemas.microsoft.com/office/drawing/2014/main" id="{6E1FD71A-8757-F6D5-D606-96D0736E99B8}"/>
              </a:ext>
            </a:extLst>
          </p:cNvPr>
          <p:cNvPicPr>
            <a:picLocks noChangeAspect="1"/>
          </p:cNvPicPr>
          <p:nvPr/>
        </p:nvPicPr>
        <p:blipFill>
          <a:blip r:embed="rId4"/>
          <a:stretch>
            <a:fillRect/>
          </a:stretch>
        </p:blipFill>
        <p:spPr>
          <a:xfrm>
            <a:off x="7428014" y="3930136"/>
            <a:ext cx="3743980" cy="1871991"/>
          </a:xfrm>
          <a:prstGeom prst="rect">
            <a:avLst/>
          </a:prstGeom>
        </p:spPr>
      </p:pic>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33500" y="1146627"/>
            <a:ext cx="5111750" cy="459922"/>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33500" y="1836892"/>
            <a:ext cx="5978940" cy="4076228"/>
          </a:xfrm>
        </p:spPr>
        <p:txBody>
          <a:bodyPr>
            <a:normAutofit/>
          </a:bodyPr>
          <a:lstStyle/>
          <a:p>
            <a:pPr algn="just"/>
            <a:r>
              <a:rPr lang="en-US" sz="1800" b="1" dirty="0">
                <a:latin typeface="Times New Roman" panose="02020603050405020304" pitchFamily="18" charset="0"/>
                <a:cs typeface="Times New Roman" panose="02020603050405020304" pitchFamily="18" charset="0"/>
              </a:rPr>
              <a:t>Express.js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Express.js: a web application framework for Node.js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Widely used in web development due to its speed and scalability.</a:t>
            </a:r>
          </a:p>
          <a:p>
            <a:pPr algn="just"/>
            <a:r>
              <a:rPr lang="en-US" sz="1800" b="1" dirty="0">
                <a:latin typeface="Times New Roman" panose="02020603050405020304" pitchFamily="18" charset="0"/>
                <a:cs typeface="Times New Roman" panose="02020603050405020304" pitchFamily="18" charset="0"/>
              </a:rPr>
              <a:t>Pug (formerly Jade)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Pug: a high-performance template engine for Node.js and browsers.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Known for its clean, concise syntax.</a:t>
            </a:r>
          </a:p>
          <a:p>
            <a:pPr algn="just"/>
            <a:r>
              <a:rPr lang="en-US" sz="1800" b="1" dirty="0">
                <a:latin typeface="Times New Roman" panose="02020603050405020304" pitchFamily="18" charset="0"/>
                <a:cs typeface="Times New Roman" panose="02020603050405020304" pitchFamily="18" charset="0"/>
              </a:rPr>
              <a:t>Nodemon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utility that monitors changes in your Node.js application.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Automatically restarts the server when changes are detected in the codebase.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14E48-826B-8025-876A-F20E6EFD5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842173-68B5-7578-5008-6EEF9785EDA7}"/>
              </a:ext>
            </a:extLst>
          </p:cNvPr>
          <p:cNvSpPr>
            <a:spLocks noGrp="1"/>
          </p:cNvSpPr>
          <p:nvPr>
            <p:ph type="title"/>
          </p:nvPr>
        </p:nvSpPr>
        <p:spPr>
          <a:xfrm>
            <a:off x="1333500" y="1146627"/>
            <a:ext cx="5111750" cy="459922"/>
          </a:xfrm>
        </p:spPr>
        <p:txBody>
          <a:bodyPr>
            <a:normAutofit/>
          </a:bodyPr>
          <a:lstStyle/>
          <a:p>
            <a:pPr marL="0" indent="0" algn="l" rtl="0" eaLnBrk="1" latinLnBrk="0" hangingPunct="1">
              <a:spcBef>
                <a:spcPts val="1000"/>
              </a:spcBef>
              <a:spcAft>
                <a:spcPts val="0"/>
              </a:spcAft>
            </a:pPr>
            <a:r>
              <a:rPr lang="en-US" sz="1800" kern="1200" dirty="0">
                <a:effectLst/>
                <a:latin typeface="Times New Roman" panose="02020603050405020304" pitchFamily="18" charset="0"/>
                <a:ea typeface="+mn-ea"/>
                <a:cs typeface="Times New Roman" panose="02020603050405020304" pitchFamily="18" charset="0"/>
              </a:rPr>
              <a:t>Required Packages to Install</a:t>
            </a:r>
            <a:endParaRPr lang="en-IN" dirty="0">
              <a:effectLst/>
            </a:endParaRPr>
          </a:p>
        </p:txBody>
      </p:sp>
      <p:sp>
        <p:nvSpPr>
          <p:cNvPr id="3" name="Text Placeholder 2">
            <a:extLst>
              <a:ext uri="{FF2B5EF4-FFF2-40B4-BE49-F238E27FC236}">
                <a16:creationId xmlns:a16="http://schemas.microsoft.com/office/drawing/2014/main" id="{A4FBF9C8-CF3A-A66E-A607-4228979D2DF9}"/>
              </a:ext>
            </a:extLst>
          </p:cNvPr>
          <p:cNvSpPr>
            <a:spLocks noGrp="1"/>
          </p:cNvSpPr>
          <p:nvPr>
            <p:ph type="body" idx="1"/>
          </p:nvPr>
        </p:nvSpPr>
        <p:spPr>
          <a:xfrm>
            <a:off x="1333500" y="1836892"/>
            <a:ext cx="5978940" cy="4076228"/>
          </a:xfrm>
        </p:spPr>
        <p:txBody>
          <a:bodyPr>
            <a:normAutofit/>
          </a:bodyPr>
          <a:lstStyle/>
          <a:p>
            <a:pPr algn="just"/>
            <a:r>
              <a:rPr lang="en-US" sz="1800" b="1" dirty="0">
                <a:latin typeface="Times New Roman" panose="02020603050405020304" pitchFamily="18" charset="0"/>
                <a:cs typeface="Times New Roman" panose="02020603050405020304" pitchFamily="18" charset="0"/>
              </a:rPr>
              <a:t>Initializing Your Project</a:t>
            </a:r>
          </a:p>
          <a:p>
            <a:pPr algn="just"/>
            <a:r>
              <a:rPr lang="en-US" dirty="0">
                <a:latin typeface="Times New Roman" panose="02020603050405020304" pitchFamily="18" charset="0"/>
                <a:cs typeface="Times New Roman" panose="02020603050405020304" pitchFamily="18" charset="0"/>
              </a:rPr>
              <a:t>To set up your project directory and initialize npm:</a:t>
            </a:r>
          </a:p>
          <a:p>
            <a:pPr algn="just"/>
            <a:r>
              <a:rPr lang="en-US" dirty="0">
                <a:latin typeface="Times New Roman" panose="02020603050405020304" pitchFamily="18" charset="0"/>
                <a:cs typeface="Times New Roman" panose="02020603050405020304" pitchFamily="18" charset="0"/>
              </a:rPr>
              <a:t>npm init -y</a:t>
            </a:r>
          </a:p>
          <a:p>
            <a:pPr algn="just"/>
            <a:r>
              <a:rPr lang="en-US" dirty="0">
                <a:latin typeface="Times New Roman" panose="02020603050405020304" pitchFamily="18" charset="0"/>
                <a:cs typeface="Times New Roman" panose="02020603050405020304" pitchFamily="18" charset="0"/>
              </a:rPr>
              <a:t>This command creates a package.json file with default settings.</a:t>
            </a:r>
          </a:p>
        </p:txBody>
      </p:sp>
      <p:sp>
        <p:nvSpPr>
          <p:cNvPr id="6" name="Slide Number Placeholder 5">
            <a:extLst>
              <a:ext uri="{FF2B5EF4-FFF2-40B4-BE49-F238E27FC236}">
                <a16:creationId xmlns:a16="http://schemas.microsoft.com/office/drawing/2014/main" id="{E24EDE02-1C53-0E80-B2AE-25CF1611B41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79D6F0-0024-4396-AD3B-18A071F7F4EF}"/>
              </a:ext>
            </a:extLst>
          </p:cNvPr>
          <p:cNvPicPr>
            <a:picLocks noChangeAspect="1"/>
          </p:cNvPicPr>
          <p:nvPr/>
        </p:nvPicPr>
        <p:blipFill>
          <a:blip r:embed="rId2"/>
          <a:stretch>
            <a:fillRect/>
          </a:stretch>
        </p:blipFill>
        <p:spPr>
          <a:xfrm>
            <a:off x="7121782" y="2812193"/>
            <a:ext cx="4232018" cy="1438886"/>
          </a:xfrm>
          <a:prstGeom prst="rect">
            <a:avLst/>
          </a:prstGeom>
        </p:spPr>
      </p:pic>
    </p:spTree>
    <p:extLst>
      <p:ext uri="{BB962C8B-B14F-4D97-AF65-F5344CB8AC3E}">
        <p14:creationId xmlns:p14="http://schemas.microsoft.com/office/powerpoint/2010/main" val="146491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642EC-7DD6-B8D5-2425-C087E1A9F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D95E1E-5A23-CC26-4FE0-D26D1D2F82FA}"/>
              </a:ext>
            </a:extLst>
          </p:cNvPr>
          <p:cNvSpPr>
            <a:spLocks noGrp="1"/>
          </p:cNvSpPr>
          <p:nvPr>
            <p:ph type="title"/>
          </p:nvPr>
        </p:nvSpPr>
        <p:spPr>
          <a:xfrm>
            <a:off x="1333500" y="1146627"/>
            <a:ext cx="5111750" cy="459922"/>
          </a:xfrm>
        </p:spPr>
        <p:txBody>
          <a:bodyPr>
            <a:normAutofit/>
          </a:bodyPr>
          <a:lstStyle/>
          <a:p>
            <a:pPr marL="0" indent="0" algn="l" rtl="0" eaLnBrk="1" latinLnBrk="0" hangingPunct="1">
              <a:spcBef>
                <a:spcPts val="1000"/>
              </a:spcBef>
              <a:spcAft>
                <a:spcPts val="0"/>
              </a:spcAft>
            </a:pPr>
            <a:r>
              <a:rPr lang="en-US" sz="1800" kern="1200" dirty="0">
                <a:effectLst/>
                <a:latin typeface="Times New Roman" panose="02020603050405020304" pitchFamily="18" charset="0"/>
                <a:ea typeface="+mn-ea"/>
                <a:cs typeface="Times New Roman" panose="02020603050405020304" pitchFamily="18" charset="0"/>
              </a:rPr>
              <a:t>Required Packages to Install</a:t>
            </a:r>
            <a:endParaRPr lang="en-IN" dirty="0">
              <a:effectLst/>
            </a:endParaRPr>
          </a:p>
        </p:txBody>
      </p:sp>
      <p:sp>
        <p:nvSpPr>
          <p:cNvPr id="3" name="Text Placeholder 2">
            <a:extLst>
              <a:ext uri="{FF2B5EF4-FFF2-40B4-BE49-F238E27FC236}">
                <a16:creationId xmlns:a16="http://schemas.microsoft.com/office/drawing/2014/main" id="{C75817BF-FAAF-8726-45F6-F7650BE5A750}"/>
              </a:ext>
            </a:extLst>
          </p:cNvPr>
          <p:cNvSpPr>
            <a:spLocks noGrp="1"/>
          </p:cNvSpPr>
          <p:nvPr>
            <p:ph type="body" idx="1"/>
          </p:nvPr>
        </p:nvSpPr>
        <p:spPr>
          <a:xfrm>
            <a:off x="1333500" y="1836892"/>
            <a:ext cx="5978940" cy="4076228"/>
          </a:xfrm>
        </p:spPr>
        <p:txBody>
          <a:bodyPr>
            <a:normAutofit/>
          </a:bodyPr>
          <a:lstStyle/>
          <a:p>
            <a:pPr algn="just"/>
            <a:r>
              <a:rPr lang="en-US" sz="1800" b="1" dirty="0">
                <a:latin typeface="Times New Roman" panose="02020603050405020304" pitchFamily="18" charset="0"/>
                <a:cs typeface="Times New Roman" panose="02020603050405020304" pitchFamily="18" charset="0"/>
              </a:rPr>
              <a:t>Installing Dependencies</a:t>
            </a:r>
          </a:p>
          <a:p>
            <a:pPr algn="just"/>
            <a:r>
              <a:rPr lang="en-US" dirty="0">
                <a:latin typeface="Times New Roman" panose="02020603050405020304" pitchFamily="18" charset="0"/>
                <a:cs typeface="Times New Roman" panose="02020603050405020304" pitchFamily="18" charset="0"/>
              </a:rPr>
              <a:t>To install the required dependencies for your Express.js project:</a:t>
            </a:r>
          </a:p>
          <a:p>
            <a:pPr algn="just"/>
            <a:r>
              <a:rPr lang="en-US" dirty="0">
                <a:latin typeface="Times New Roman" panose="02020603050405020304" pitchFamily="18" charset="0"/>
                <a:cs typeface="Times New Roman" panose="02020603050405020304" pitchFamily="18" charset="0"/>
              </a:rPr>
              <a:t>npm install express</a:t>
            </a:r>
          </a:p>
          <a:p>
            <a:pPr algn="just"/>
            <a:r>
              <a:rPr lang="en-US" dirty="0">
                <a:latin typeface="Times New Roman" panose="02020603050405020304" pitchFamily="18" charset="0"/>
                <a:cs typeface="Times New Roman" panose="02020603050405020304" pitchFamily="18" charset="0"/>
              </a:rPr>
              <a:t>npm install nodemon --save-dev</a:t>
            </a:r>
          </a:p>
          <a:p>
            <a:pPr algn="just"/>
            <a:r>
              <a:rPr lang="en-US" dirty="0">
                <a:latin typeface="Times New Roman" panose="02020603050405020304" pitchFamily="18" charset="0"/>
                <a:cs typeface="Times New Roman" panose="02020603050405020304" pitchFamily="18" charset="0"/>
              </a:rPr>
              <a:t>npm install pug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Express.js: Provides web framework functionality.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Nodemon: Automatically restarts the server during development.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Pug: Templating engine for rendering HTML.</a:t>
            </a:r>
          </a:p>
          <a:p>
            <a:pPr algn="just"/>
            <a:r>
              <a:rPr lang="en-US" dirty="0">
                <a:latin typeface="Times New Roman" panose="02020603050405020304" pitchFamily="18" charset="0"/>
                <a:cs typeface="Times New Roman" panose="02020603050405020304" pitchFamily="18" charset="0"/>
              </a:rPr>
              <a:t>The --save-dev flag adds Nodemon as a development dependency.</a:t>
            </a:r>
          </a:p>
        </p:txBody>
      </p:sp>
      <p:sp>
        <p:nvSpPr>
          <p:cNvPr id="6" name="Slide Number Placeholder 5">
            <a:extLst>
              <a:ext uri="{FF2B5EF4-FFF2-40B4-BE49-F238E27FC236}">
                <a16:creationId xmlns:a16="http://schemas.microsoft.com/office/drawing/2014/main" id="{99894EC1-FBCE-EB1D-AF52-3BCC0ADD21C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85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EA1F4-9821-DFB7-9074-445EF9ABD7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8BAB30-4F46-4397-4B88-C6ECA5D6A810}"/>
              </a:ext>
            </a:extLst>
          </p:cNvPr>
          <p:cNvSpPr>
            <a:spLocks noGrp="1"/>
          </p:cNvSpPr>
          <p:nvPr>
            <p:ph type="title"/>
          </p:nvPr>
        </p:nvSpPr>
        <p:spPr>
          <a:xfrm>
            <a:off x="1333500" y="1146627"/>
            <a:ext cx="5111750" cy="459922"/>
          </a:xfrm>
        </p:spPr>
        <p:txBody>
          <a:bodyPr>
            <a:normAutofit/>
          </a:bodyPr>
          <a:lstStyle/>
          <a:p>
            <a:pPr marL="0" indent="0" algn="l" rtl="0" eaLnBrk="1" latinLnBrk="0" hangingPunct="1">
              <a:spcBef>
                <a:spcPts val="1000"/>
              </a:spcBef>
              <a:spcAft>
                <a:spcPts val="0"/>
              </a:spcAft>
            </a:pPr>
            <a:r>
              <a:rPr lang="en-US" sz="1800" kern="1200" dirty="0">
                <a:effectLst/>
                <a:latin typeface="Times New Roman" panose="02020603050405020304" pitchFamily="18" charset="0"/>
                <a:ea typeface="+mn-ea"/>
                <a:cs typeface="Times New Roman" panose="02020603050405020304" pitchFamily="18" charset="0"/>
              </a:rPr>
              <a:t>Basic Pug Syntax</a:t>
            </a:r>
            <a:endParaRPr lang="en-IN" dirty="0">
              <a:effectLst/>
            </a:endParaRPr>
          </a:p>
        </p:txBody>
      </p:sp>
      <p:sp>
        <p:nvSpPr>
          <p:cNvPr id="3" name="Text Placeholder 2">
            <a:extLst>
              <a:ext uri="{FF2B5EF4-FFF2-40B4-BE49-F238E27FC236}">
                <a16:creationId xmlns:a16="http://schemas.microsoft.com/office/drawing/2014/main" id="{986BE242-9810-4238-8DCF-D12F87597BE0}"/>
              </a:ext>
            </a:extLst>
          </p:cNvPr>
          <p:cNvSpPr>
            <a:spLocks noGrp="1"/>
          </p:cNvSpPr>
          <p:nvPr>
            <p:ph type="body" idx="1"/>
          </p:nvPr>
        </p:nvSpPr>
        <p:spPr>
          <a:xfrm>
            <a:off x="1333500" y="1836892"/>
            <a:ext cx="5260340" cy="2298228"/>
          </a:xfrm>
        </p:spPr>
        <p:txBody>
          <a:bodyPr>
            <a:noAutofit/>
          </a:bodyPr>
          <a:lstStyle/>
          <a:p>
            <a:pPr algn="just"/>
            <a:r>
              <a:rPr lang="en-US" dirty="0">
                <a:latin typeface="Times New Roman" panose="02020603050405020304" pitchFamily="18" charset="0"/>
                <a:cs typeface="Times New Roman" panose="02020603050405020304" pitchFamily="18" charset="0"/>
              </a:rPr>
              <a:t>doctype html</a:t>
            </a:r>
          </a:p>
          <a:p>
            <a:pPr algn="just"/>
            <a:r>
              <a:rPr lang="en-US" dirty="0">
                <a:latin typeface="Times New Roman" panose="02020603050405020304" pitchFamily="18" charset="0"/>
                <a:cs typeface="Times New Roman" panose="02020603050405020304" pitchFamily="18" charset="0"/>
              </a:rPr>
              <a:t>html</a:t>
            </a:r>
          </a:p>
          <a:p>
            <a:pPr algn="just"/>
            <a:r>
              <a:rPr lang="en-US" dirty="0">
                <a:latin typeface="Times New Roman" panose="02020603050405020304" pitchFamily="18" charset="0"/>
                <a:cs typeface="Times New Roman" panose="02020603050405020304" pitchFamily="18" charset="0"/>
              </a:rPr>
              <a:t>    head</a:t>
            </a:r>
          </a:p>
          <a:p>
            <a:pPr algn="just"/>
            <a:r>
              <a:rPr lang="en-US" dirty="0">
                <a:latin typeface="Times New Roman" panose="02020603050405020304" pitchFamily="18" charset="0"/>
                <a:cs typeface="Times New Roman" panose="02020603050405020304" pitchFamily="18" charset="0"/>
              </a:rPr>
              <a:t>        title </a:t>
            </a:r>
            <a:r>
              <a:rPr lang="en-US" dirty="0" err="1">
                <a:latin typeface="Times New Roman" panose="02020603050405020304" pitchFamily="18" charset="0"/>
                <a:cs typeface="Times New Roman" panose="02020603050405020304" pitchFamily="18" charset="0"/>
              </a:rPr>
              <a:t>GeeksForGeeks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body</a:t>
            </a:r>
          </a:p>
          <a:p>
            <a:pPr algn="just"/>
            <a:r>
              <a:rPr lang="en-US" dirty="0">
                <a:latin typeface="Times New Roman" panose="02020603050405020304" pitchFamily="18" charset="0"/>
                <a:cs typeface="Times New Roman" panose="02020603050405020304" pitchFamily="18" charset="0"/>
              </a:rPr>
              <a:t>        h1 Welcome to </a:t>
            </a:r>
            <a:r>
              <a:rPr lang="en-US" dirty="0" err="1">
                <a:latin typeface="Times New Roman" panose="02020603050405020304" pitchFamily="18" charset="0"/>
                <a:cs typeface="Times New Roman" panose="02020603050405020304" pitchFamily="18" charset="0"/>
              </a:rPr>
              <a:t>GeeksForGeeks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p We successfully made a Sample Pug Template!</a:t>
            </a:r>
          </a:p>
        </p:txBody>
      </p:sp>
      <p:sp>
        <p:nvSpPr>
          <p:cNvPr id="6" name="Slide Number Placeholder 5">
            <a:extLst>
              <a:ext uri="{FF2B5EF4-FFF2-40B4-BE49-F238E27FC236}">
                <a16:creationId xmlns:a16="http://schemas.microsoft.com/office/drawing/2014/main" id="{5AFAFD78-D944-74A3-3EE5-D7C4D55F229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6A2E6F6-FCA6-89D1-9C6A-40C53242E516}"/>
              </a:ext>
            </a:extLst>
          </p:cNvPr>
          <p:cNvSpPr txBox="1">
            <a:spLocks/>
          </p:cNvSpPr>
          <p:nvPr/>
        </p:nvSpPr>
        <p:spPr>
          <a:xfrm>
            <a:off x="6242050" y="1146627"/>
            <a:ext cx="5111750" cy="4599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spcBef>
                <a:spcPts val="1000"/>
              </a:spcBef>
            </a:pPr>
            <a:r>
              <a:rPr lang="en-IN" sz="1800" dirty="0">
                <a:latin typeface="Times New Roman" panose="02020603050405020304" pitchFamily="18" charset="0"/>
                <a:ea typeface="+mn-ea"/>
                <a:cs typeface="Times New Roman" panose="02020603050405020304" pitchFamily="18" charset="0"/>
              </a:rPr>
              <a:t>Html syntax</a:t>
            </a:r>
            <a:endParaRPr lang="en-IN" dirty="0"/>
          </a:p>
        </p:txBody>
      </p:sp>
      <p:sp>
        <p:nvSpPr>
          <p:cNvPr id="7" name="Text Placeholder 2">
            <a:extLst>
              <a:ext uri="{FF2B5EF4-FFF2-40B4-BE49-F238E27FC236}">
                <a16:creationId xmlns:a16="http://schemas.microsoft.com/office/drawing/2014/main" id="{6180F155-1E06-AD1B-C34E-A48688843C33}"/>
              </a:ext>
            </a:extLst>
          </p:cNvPr>
          <p:cNvSpPr txBox="1">
            <a:spLocks/>
          </p:cNvSpPr>
          <p:nvPr/>
        </p:nvSpPr>
        <p:spPr>
          <a:xfrm>
            <a:off x="6096000" y="1836891"/>
            <a:ext cx="5260340" cy="345646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highlight>
                  <a:srgbClr val="FFFFFF"/>
                </a:highlight>
                <a:latin typeface="Times New Roman" panose="02020603050405020304" pitchFamily="18" charset="0"/>
                <a:cs typeface="Times New Roman" panose="02020603050405020304" pitchFamily="18" charset="0"/>
              </a:rPr>
              <a:t>&lt;!DOCTYPE html&gt;</a:t>
            </a:r>
          </a:p>
          <a:p>
            <a:pPr algn="just"/>
            <a:r>
              <a:rPr lang="en-US" dirty="0">
                <a:highlight>
                  <a:srgbClr val="FFFFFF"/>
                </a:highlight>
                <a:latin typeface="Times New Roman" panose="02020603050405020304" pitchFamily="18" charset="0"/>
                <a:cs typeface="Times New Roman" panose="02020603050405020304" pitchFamily="18" charset="0"/>
              </a:rPr>
              <a:t>&lt;html&gt;</a:t>
            </a:r>
          </a:p>
          <a:p>
            <a:pPr algn="just"/>
            <a:r>
              <a:rPr lang="en-US" dirty="0">
                <a:highlight>
                  <a:srgbClr val="FFFFFF"/>
                </a:highlight>
                <a:latin typeface="Times New Roman" panose="02020603050405020304" pitchFamily="18" charset="0"/>
                <a:cs typeface="Times New Roman" panose="02020603050405020304" pitchFamily="18" charset="0"/>
              </a:rPr>
              <a:t>    &lt;head&gt;</a:t>
            </a:r>
          </a:p>
          <a:p>
            <a:pPr algn="just"/>
            <a:r>
              <a:rPr lang="en-US" dirty="0">
                <a:highlight>
                  <a:srgbClr val="FFFFFF"/>
                </a:highlight>
                <a:latin typeface="Times New Roman" panose="02020603050405020304" pitchFamily="18" charset="0"/>
                <a:cs typeface="Times New Roman" panose="02020603050405020304" pitchFamily="18" charset="0"/>
              </a:rPr>
              <a:t>        &lt;title&gt;</a:t>
            </a:r>
            <a:r>
              <a:rPr lang="en-US" dirty="0" err="1">
                <a:highlight>
                  <a:srgbClr val="FFFFFF"/>
                </a:highlight>
                <a:latin typeface="Times New Roman" panose="02020603050405020304" pitchFamily="18" charset="0"/>
                <a:cs typeface="Times New Roman" panose="02020603050405020304" pitchFamily="18" charset="0"/>
              </a:rPr>
              <a:t>GeeksForGeeks</a:t>
            </a:r>
            <a:r>
              <a:rPr lang="en-US" dirty="0">
                <a:highlight>
                  <a:srgbClr val="FFFFFF"/>
                </a:highlight>
                <a:latin typeface="Times New Roman" panose="02020603050405020304" pitchFamily="18" charset="0"/>
                <a:cs typeface="Times New Roman" panose="02020603050405020304" pitchFamily="18" charset="0"/>
              </a:rPr>
              <a:t>&lt;/title&gt;</a:t>
            </a:r>
          </a:p>
          <a:p>
            <a:pPr algn="just"/>
            <a:r>
              <a:rPr lang="en-US" dirty="0">
                <a:highlight>
                  <a:srgbClr val="FFFFFF"/>
                </a:highlight>
                <a:latin typeface="Times New Roman" panose="02020603050405020304" pitchFamily="18" charset="0"/>
                <a:cs typeface="Times New Roman" panose="02020603050405020304" pitchFamily="18" charset="0"/>
              </a:rPr>
              <a:t>    &lt;/head&gt;</a:t>
            </a:r>
          </a:p>
          <a:p>
            <a:pPr algn="just"/>
            <a:r>
              <a:rPr lang="en-US" dirty="0">
                <a:highlight>
                  <a:srgbClr val="FFFFFF"/>
                </a:highlight>
                <a:latin typeface="Times New Roman" panose="02020603050405020304" pitchFamily="18" charset="0"/>
                <a:cs typeface="Times New Roman" panose="02020603050405020304" pitchFamily="18" charset="0"/>
              </a:rPr>
              <a:t>    &lt;body&gt;</a:t>
            </a:r>
          </a:p>
          <a:p>
            <a:pPr algn="just"/>
            <a:r>
              <a:rPr lang="en-US" dirty="0">
                <a:highlight>
                  <a:srgbClr val="FFFFFF"/>
                </a:highlight>
                <a:latin typeface="Times New Roman" panose="02020603050405020304" pitchFamily="18" charset="0"/>
                <a:cs typeface="Times New Roman" panose="02020603050405020304" pitchFamily="18" charset="0"/>
              </a:rPr>
              <a:t>        &lt;h1&gt;Welcome to </a:t>
            </a:r>
            <a:r>
              <a:rPr lang="en-US" dirty="0" err="1">
                <a:highlight>
                  <a:srgbClr val="FFFFFF"/>
                </a:highlight>
                <a:latin typeface="Times New Roman" panose="02020603050405020304" pitchFamily="18" charset="0"/>
                <a:cs typeface="Times New Roman" panose="02020603050405020304" pitchFamily="18" charset="0"/>
              </a:rPr>
              <a:t>GeeksForGeeks</a:t>
            </a:r>
            <a:r>
              <a:rPr lang="en-US" dirty="0">
                <a:highlight>
                  <a:srgbClr val="FFFFFF"/>
                </a:highlight>
                <a:latin typeface="Times New Roman" panose="02020603050405020304" pitchFamily="18" charset="0"/>
                <a:cs typeface="Times New Roman" panose="02020603050405020304" pitchFamily="18" charset="0"/>
              </a:rPr>
              <a:t>&lt;/h1&gt;</a:t>
            </a:r>
          </a:p>
          <a:p>
            <a:pPr algn="just"/>
            <a:r>
              <a:rPr lang="en-US" dirty="0">
                <a:highlight>
                  <a:srgbClr val="FFFFFF"/>
                </a:highlight>
                <a:latin typeface="Times New Roman" panose="02020603050405020304" pitchFamily="18" charset="0"/>
                <a:cs typeface="Times New Roman" panose="02020603050405020304" pitchFamily="18" charset="0"/>
              </a:rPr>
              <a:t>        &lt;p&gt;We successfully made a Sample Pug Template!&lt;/p&gt;</a:t>
            </a:r>
          </a:p>
          <a:p>
            <a:pPr algn="just"/>
            <a:r>
              <a:rPr lang="en-US" dirty="0">
                <a:highlight>
                  <a:srgbClr val="FFFFFF"/>
                </a:highlight>
                <a:latin typeface="Times New Roman" panose="02020603050405020304" pitchFamily="18" charset="0"/>
                <a:cs typeface="Times New Roman" panose="02020603050405020304" pitchFamily="18" charset="0"/>
              </a:rPr>
              <a:t>    &lt;/body&gt;</a:t>
            </a:r>
          </a:p>
          <a:p>
            <a:pPr algn="just"/>
            <a:r>
              <a:rPr lang="en-US" dirty="0">
                <a:highlight>
                  <a:srgbClr val="FFFFFF"/>
                </a:highlight>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19887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09BC0-F6B6-50F2-7368-2B9914078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324DA-0DFE-3DB3-2F71-1D7C55DD2ABD}"/>
              </a:ext>
            </a:extLst>
          </p:cNvPr>
          <p:cNvSpPr>
            <a:spLocks noGrp="1"/>
          </p:cNvSpPr>
          <p:nvPr>
            <p:ph type="title"/>
          </p:nvPr>
        </p:nvSpPr>
        <p:spPr>
          <a:xfrm>
            <a:off x="1333500" y="1146627"/>
            <a:ext cx="5111750" cy="459922"/>
          </a:xfrm>
        </p:spPr>
        <p:txBody>
          <a:bodyPr>
            <a:normAutofit/>
          </a:bodyPr>
          <a:lstStyle/>
          <a:p>
            <a:pPr marL="0" indent="0" algn="l" rtl="0" eaLnBrk="1" latinLnBrk="0" hangingPunct="1">
              <a:spcBef>
                <a:spcPts val="1000"/>
              </a:spcBef>
              <a:spcAft>
                <a:spcPts val="0"/>
              </a:spcAft>
            </a:pPr>
            <a:r>
              <a:rPr lang="en-US" sz="1800" kern="1200" dirty="0">
                <a:effectLst/>
                <a:latin typeface="Times New Roman" panose="02020603050405020304" pitchFamily="18" charset="0"/>
                <a:ea typeface="+mn-ea"/>
                <a:cs typeface="Times New Roman" panose="02020603050405020304" pitchFamily="18" charset="0"/>
              </a:rPr>
              <a:t>Code</a:t>
            </a:r>
            <a:endParaRPr lang="en-IN" dirty="0">
              <a:effectLst/>
            </a:endParaRPr>
          </a:p>
        </p:txBody>
      </p:sp>
      <p:sp>
        <p:nvSpPr>
          <p:cNvPr id="3" name="Text Placeholder 2">
            <a:extLst>
              <a:ext uri="{FF2B5EF4-FFF2-40B4-BE49-F238E27FC236}">
                <a16:creationId xmlns:a16="http://schemas.microsoft.com/office/drawing/2014/main" id="{13DD85ED-954F-5ADB-9AB1-A44C0A09FA31}"/>
              </a:ext>
            </a:extLst>
          </p:cNvPr>
          <p:cNvSpPr>
            <a:spLocks noGrp="1"/>
          </p:cNvSpPr>
          <p:nvPr>
            <p:ph type="body" idx="1"/>
          </p:nvPr>
        </p:nvSpPr>
        <p:spPr>
          <a:xfrm>
            <a:off x="1333500" y="1836892"/>
            <a:ext cx="5978940" cy="4076228"/>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//index.js</a:t>
            </a:r>
          </a:p>
          <a:p>
            <a:pPr algn="just"/>
            <a:r>
              <a:rPr lang="en-US" dirty="0">
                <a:latin typeface="Times New Roman" panose="02020603050405020304" pitchFamily="18" charset="0"/>
                <a:cs typeface="Times New Roman" panose="02020603050405020304" pitchFamily="18" charset="0"/>
              </a:rPr>
              <a:t>const express=require('express');</a:t>
            </a:r>
          </a:p>
          <a:p>
            <a:pPr algn="just"/>
            <a:r>
              <a:rPr lang="en-US" dirty="0">
                <a:latin typeface="Times New Roman" panose="02020603050405020304" pitchFamily="18" charset="0"/>
                <a:cs typeface="Times New Roman" panose="02020603050405020304" pitchFamily="18" charset="0"/>
              </a:rPr>
              <a:t>const app =express();</a:t>
            </a:r>
          </a:p>
          <a:p>
            <a:pPr algn="just"/>
            <a:r>
              <a:rPr lang="en-US" dirty="0">
                <a:latin typeface="Times New Roman" panose="02020603050405020304" pitchFamily="18" charset="0"/>
                <a:cs typeface="Times New Roman" panose="02020603050405020304" pitchFamily="18" charset="0"/>
              </a:rPr>
              <a:t>//set the views</a:t>
            </a:r>
          </a:p>
          <a:p>
            <a:pPr algn="just"/>
            <a:r>
              <a:rPr lang="en-US" dirty="0" err="1">
                <a:latin typeface="Times New Roman" panose="02020603050405020304" pitchFamily="18" charset="0"/>
                <a:cs typeface="Times New Roman" panose="02020603050405020304" pitchFamily="18" charset="0"/>
              </a:rPr>
              <a:t>app.set</a:t>
            </a:r>
            <a:r>
              <a:rPr lang="en-US" dirty="0">
                <a:latin typeface="Times New Roman" panose="02020603050405020304" pitchFamily="18" charset="0"/>
                <a:cs typeface="Times New Roman" panose="02020603050405020304" pitchFamily="18" charset="0"/>
              </a:rPr>
              <a:t>('views','./views');</a:t>
            </a:r>
          </a:p>
          <a:p>
            <a:pPr algn="just"/>
            <a:r>
              <a:rPr lang="en-US" dirty="0">
                <a:latin typeface="Times New Roman" panose="02020603050405020304" pitchFamily="18" charset="0"/>
                <a:cs typeface="Times New Roman" panose="02020603050405020304" pitchFamily="18" charset="0"/>
              </a:rPr>
              <a:t>//set the pug </a:t>
            </a:r>
          </a:p>
          <a:p>
            <a:pPr algn="just"/>
            <a:r>
              <a:rPr lang="en-US" dirty="0" err="1">
                <a:latin typeface="Times New Roman" panose="02020603050405020304" pitchFamily="18" charset="0"/>
                <a:cs typeface="Times New Roman" panose="02020603050405020304" pitchFamily="18" charset="0"/>
              </a:rPr>
              <a:t>app.set</a:t>
            </a:r>
            <a:r>
              <a:rPr lang="en-US" dirty="0">
                <a:latin typeface="Times New Roman" panose="02020603050405020304" pitchFamily="18" charset="0"/>
                <a:cs typeface="Times New Roman" panose="02020603050405020304" pitchFamily="18" charset="0"/>
              </a:rPr>
              <a:t>('view </a:t>
            </a:r>
            <a:r>
              <a:rPr lang="en-US" dirty="0" err="1">
                <a:latin typeface="Times New Roman" panose="02020603050405020304" pitchFamily="18" charset="0"/>
                <a:cs typeface="Times New Roman" panose="02020603050405020304" pitchFamily="18" charset="0"/>
              </a:rPr>
              <a:t>engine','pug</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//Define a route to render the home page</a:t>
            </a:r>
          </a:p>
          <a:p>
            <a:pPr algn="just"/>
            <a:r>
              <a:rPr lang="en-US" dirty="0" err="1">
                <a:latin typeface="Times New Roman" panose="02020603050405020304" pitchFamily="18" charset="0"/>
                <a:cs typeface="Times New Roman" panose="02020603050405020304" pitchFamily="18" charset="0"/>
              </a:rPr>
              <a:t>app.get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req,res</a:t>
            </a:r>
            <a:r>
              <a:rPr lang="en-US" dirty="0">
                <a:latin typeface="Times New Roman" panose="02020603050405020304" pitchFamily="18" charset="0"/>
                <a:cs typeface="Times New Roman" panose="02020603050405020304" pitchFamily="18" charset="0"/>
              </a:rPr>
              <a:t>)=&gt;{</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res.render</a:t>
            </a:r>
            <a:r>
              <a:rPr lang="en-US" dirty="0">
                <a:latin typeface="Times New Roman" panose="02020603050405020304" pitchFamily="18" charset="0"/>
                <a:cs typeface="Times New Roman" panose="02020603050405020304" pitchFamily="18" charset="0"/>
              </a:rPr>
              <a:t>('sample');</a:t>
            </a:r>
          </a:p>
          <a:p>
            <a:pPr algn="just"/>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//start the server</a:t>
            </a:r>
          </a:p>
          <a:p>
            <a:pPr algn="just"/>
            <a:r>
              <a:rPr lang="en-US" dirty="0" err="1">
                <a:latin typeface="Times New Roman" panose="02020603050405020304" pitchFamily="18" charset="0"/>
                <a:cs typeface="Times New Roman" panose="02020603050405020304" pitchFamily="18" charset="0"/>
              </a:rPr>
              <a:t>app.listen</a:t>
            </a:r>
            <a:r>
              <a:rPr lang="en-US" dirty="0">
                <a:latin typeface="Times New Roman" panose="02020603050405020304" pitchFamily="18" charset="0"/>
                <a:cs typeface="Times New Roman" panose="02020603050405020304" pitchFamily="18" charset="0"/>
              </a:rPr>
              <a:t>(5000, function(){</a:t>
            </a:r>
          </a:p>
          <a:p>
            <a:pPr algn="just"/>
            <a:r>
              <a:rPr lang="en-US" dirty="0">
                <a:latin typeface="Times New Roman" panose="02020603050405020304" pitchFamily="18" charset="0"/>
                <a:cs typeface="Times New Roman" panose="02020603050405020304" pitchFamily="18" charset="0"/>
              </a:rPr>
              <a:t>	console.log("Server is running on port: http://localhost:5000/");</a:t>
            </a:r>
          </a:p>
          <a:p>
            <a:pPr algn="just"/>
            <a:r>
              <a:rPr lang="en-US"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8120D7D7-667E-3A87-4E20-AEB9CA0C585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8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E7101-A4A3-6D92-8EDF-71EC50C995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CF665-A93D-0B67-8861-128BB7D9019B}"/>
              </a:ext>
            </a:extLst>
          </p:cNvPr>
          <p:cNvSpPr>
            <a:spLocks noGrp="1"/>
          </p:cNvSpPr>
          <p:nvPr>
            <p:ph type="title"/>
          </p:nvPr>
        </p:nvSpPr>
        <p:spPr>
          <a:xfrm>
            <a:off x="1333500" y="1146627"/>
            <a:ext cx="5111750" cy="459922"/>
          </a:xfrm>
        </p:spPr>
        <p:txBody>
          <a:bodyPr>
            <a:normAutofit/>
          </a:bodyPr>
          <a:lstStyle/>
          <a:p>
            <a:pPr marL="0" indent="0" algn="l" rtl="0" eaLnBrk="1" latinLnBrk="0" hangingPunct="1">
              <a:spcBef>
                <a:spcPts val="1000"/>
              </a:spcBef>
              <a:spcAft>
                <a:spcPts val="0"/>
              </a:spcAft>
            </a:pPr>
            <a:r>
              <a:rPr lang="en-US" sz="1800" kern="1200" dirty="0">
                <a:effectLst/>
                <a:latin typeface="Times New Roman" panose="02020603050405020304" pitchFamily="18" charset="0"/>
                <a:ea typeface="+mn-ea"/>
                <a:cs typeface="Times New Roman" panose="02020603050405020304" pitchFamily="18" charset="0"/>
              </a:rPr>
              <a:t>Code</a:t>
            </a:r>
            <a:endParaRPr lang="en-IN" dirty="0">
              <a:effectLst/>
            </a:endParaRPr>
          </a:p>
        </p:txBody>
      </p:sp>
      <p:sp>
        <p:nvSpPr>
          <p:cNvPr id="3" name="Text Placeholder 2">
            <a:extLst>
              <a:ext uri="{FF2B5EF4-FFF2-40B4-BE49-F238E27FC236}">
                <a16:creationId xmlns:a16="http://schemas.microsoft.com/office/drawing/2014/main" id="{EDEEC998-5890-188E-53DF-9144025F07DC}"/>
              </a:ext>
            </a:extLst>
          </p:cNvPr>
          <p:cNvSpPr>
            <a:spLocks noGrp="1"/>
          </p:cNvSpPr>
          <p:nvPr>
            <p:ph type="body" idx="1"/>
          </p:nvPr>
        </p:nvSpPr>
        <p:spPr>
          <a:xfrm>
            <a:off x="1333500" y="1836892"/>
            <a:ext cx="5978940" cy="4076228"/>
          </a:xfrm>
        </p:spPr>
        <p:txBody>
          <a:bodyPr>
            <a:normAutofit fontScale="47500" lnSpcReduction="20000"/>
          </a:bodyPr>
          <a:lstStyle/>
          <a:p>
            <a:pPr algn="just"/>
            <a:r>
              <a:rPr lang="en-US" dirty="0">
                <a:latin typeface="Times New Roman" panose="02020603050405020304" pitchFamily="18" charset="0"/>
                <a:cs typeface="Times New Roman" panose="02020603050405020304" pitchFamily="18" charset="0"/>
              </a:rPr>
              <a:t>View folder.   File name </a:t>
            </a:r>
            <a:r>
              <a:rPr lang="en-US" dirty="0" err="1">
                <a:latin typeface="Times New Roman" panose="02020603050405020304" pitchFamily="18" charset="0"/>
                <a:cs typeface="Times New Roman" panose="02020603050405020304" pitchFamily="18" charset="0"/>
              </a:rPr>
              <a:t>smaple.pug</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doctype html</a:t>
            </a:r>
          </a:p>
          <a:p>
            <a:pPr algn="just"/>
            <a:r>
              <a:rPr lang="en-US" dirty="0">
                <a:latin typeface="Times New Roman" panose="02020603050405020304" pitchFamily="18" charset="0"/>
                <a:cs typeface="Times New Roman" panose="02020603050405020304" pitchFamily="18" charset="0"/>
              </a:rPr>
              <a:t>html</a:t>
            </a:r>
          </a:p>
          <a:p>
            <a:pPr algn="just"/>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header.pug</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body </a:t>
            </a:r>
          </a:p>
          <a:p>
            <a:pPr algn="just"/>
            <a:r>
              <a:rPr lang="en-US" dirty="0">
                <a:latin typeface="Times New Roman" panose="02020603050405020304" pitchFamily="18" charset="0"/>
                <a:cs typeface="Times New Roman" panose="02020603050405020304" pitchFamily="18" charset="0"/>
              </a:rPr>
              <a:t>    h1 Hello to the first program of PUG.</a:t>
            </a:r>
          </a:p>
          <a:p>
            <a:pPr algn="just"/>
            <a:r>
              <a:rPr lang="en-US" dirty="0">
                <a:latin typeface="Times New Roman" panose="02020603050405020304" pitchFamily="18" charset="0"/>
                <a:cs typeface="Times New Roman" panose="02020603050405020304" pitchFamily="18" charset="0"/>
              </a:rPr>
              <a:t>    p  This is a paragraph that explains what this code does. It's just an example.</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li  Item one</a:t>
            </a:r>
          </a:p>
          <a:p>
            <a:pPr algn="just"/>
            <a:r>
              <a:rPr lang="en-US" dirty="0">
                <a:latin typeface="Times New Roman" panose="02020603050405020304" pitchFamily="18" charset="0"/>
                <a:cs typeface="Times New Roman" panose="02020603050405020304" pitchFamily="18" charset="0"/>
              </a:rPr>
              <a:t>        li  Item two</a:t>
            </a:r>
          </a:p>
          <a:p>
            <a:pPr algn="just"/>
            <a:r>
              <a:rPr lang="en-US" dirty="0">
                <a:latin typeface="Times New Roman" panose="02020603050405020304" pitchFamily="18" charset="0"/>
                <a:cs typeface="Times New Roman" panose="02020603050405020304" pitchFamily="18" charset="0"/>
              </a:rPr>
              <a:t>        li  Item three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 To insert multiline text </a:t>
            </a:r>
          </a:p>
          <a:p>
            <a:pPr algn="just"/>
            <a:r>
              <a:rPr lang="en-US" dirty="0">
                <a:latin typeface="Times New Roman" panose="02020603050405020304" pitchFamily="18" charset="0"/>
                <a:cs typeface="Times New Roman" panose="02020603050405020304" pitchFamily="18" charset="0"/>
              </a:rPr>
              <a:t>div    </a:t>
            </a:r>
          </a:p>
          <a:p>
            <a:pPr algn="just"/>
            <a:r>
              <a:rPr lang="en-US" dirty="0">
                <a:latin typeface="Times New Roman" panose="02020603050405020304" pitchFamily="18" charset="0"/>
                <a:cs typeface="Times New Roman" panose="02020603050405020304" pitchFamily="18" charset="0"/>
              </a:rPr>
              <a:t>        Lorem ipsum dolor sit </a:t>
            </a:r>
            <a:r>
              <a:rPr lang="en-US" dirty="0" err="1">
                <a:latin typeface="Times New Roman" panose="02020603050405020304" pitchFamily="18" charset="0"/>
                <a:cs typeface="Times New Roman" panose="02020603050405020304" pitchFamily="18" charset="0"/>
              </a:rPr>
              <a:t>amet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consectetur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adipisicing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Officia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veritatis</a:t>
            </a:r>
            <a:r>
              <a:rPr lang="en-US" dirty="0">
                <a:latin typeface="Times New Roman" panose="02020603050405020304" pitchFamily="18" charset="0"/>
                <a:cs typeface="Times New Roman" panose="02020603050405020304" pitchFamily="18" charset="0"/>
              </a:rPr>
              <a:t> qui </a:t>
            </a:r>
            <a:r>
              <a:rPr lang="en-US" dirty="0" err="1">
                <a:latin typeface="Times New Roman" panose="02020603050405020304" pitchFamily="18" charset="0"/>
                <a:cs typeface="Times New Roman" panose="02020603050405020304" pitchFamily="18" charset="0"/>
              </a:rPr>
              <a:t>sequi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adipisci</a:t>
            </a:r>
            <a:r>
              <a:rPr lang="en-US" dirty="0">
                <a:latin typeface="Times New Roman" panose="02020603050405020304" pitchFamily="18" charset="0"/>
                <a:cs typeface="Times New Roman" panose="02020603050405020304" pitchFamily="18" charset="0"/>
              </a:rPr>
              <a:t>, porro </a:t>
            </a:r>
            <a:r>
              <a:rPr lang="en-US" dirty="0" err="1">
                <a:latin typeface="Times New Roman" panose="02020603050405020304" pitchFamily="18" charset="0"/>
                <a:cs typeface="Times New Roman" panose="02020603050405020304" pitchFamily="18" charset="0"/>
              </a:rPr>
              <a:t>iusto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Natus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repellendus</a:t>
            </a:r>
            <a:r>
              <a:rPr lang="en-US" dirty="0">
                <a:latin typeface="Times New Roman" panose="02020603050405020304" pitchFamily="18" charset="0"/>
                <a:cs typeface="Times New Roman" panose="02020603050405020304" pitchFamily="18" charset="0"/>
              </a:rPr>
              <a:t>? Ut </a:t>
            </a:r>
            <a:r>
              <a:rPr lang="en-US" dirty="0" err="1">
                <a:latin typeface="Times New Roman" panose="02020603050405020304" pitchFamily="18" charset="0"/>
                <a:cs typeface="Times New Roman" panose="02020603050405020304" pitchFamily="18" charset="0"/>
              </a:rPr>
              <a:t>possimus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architecto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magni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necessitatibus</a:t>
            </a:r>
            <a:r>
              <a:rPr lang="en-US" dirty="0">
                <a:latin typeface="Times New Roman" panose="02020603050405020304" pitchFamily="18" charset="0"/>
                <a:cs typeface="Times New Roman" panose="02020603050405020304" pitchFamily="18" charset="0"/>
              </a:rPr>
              <a:t> alias </a:t>
            </a:r>
            <a:r>
              <a:rPr lang="en-US" dirty="0" err="1">
                <a:latin typeface="Times New Roman" panose="02020603050405020304" pitchFamily="18" charset="0"/>
                <a:cs typeface="Times New Roman" panose="02020603050405020304" pitchFamily="18" charset="0"/>
              </a:rPr>
              <a:t>eius</a:t>
            </a:r>
            <a:r>
              <a:rPr lang="en-US" dirty="0">
                <a:latin typeface="Times New Roman" panose="02020603050405020304" pitchFamily="18" charset="0"/>
                <a:cs typeface="Times New Roman" panose="02020603050405020304" pitchFamily="18" charset="0"/>
              </a:rPr>
              <a:t>? Minima </a:t>
            </a:r>
            <a:r>
              <a:rPr lang="en-US" dirty="0" err="1">
                <a:latin typeface="Times New Roman" panose="02020603050405020304" pitchFamily="18" charset="0"/>
                <a:cs typeface="Times New Roman" panose="02020603050405020304" pitchFamily="18" charset="0"/>
              </a:rPr>
              <a:t>maxime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consequuntur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eaque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accusamus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footer.pug</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B2B5E4D-3832-37A1-3D04-0E7D11DE850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53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19CAB-AE8E-71FF-3C29-7D56D91CC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47AF7-CBAC-0F95-C129-D4AA523DC48F}"/>
              </a:ext>
            </a:extLst>
          </p:cNvPr>
          <p:cNvSpPr>
            <a:spLocks noGrp="1"/>
          </p:cNvSpPr>
          <p:nvPr>
            <p:ph type="title"/>
          </p:nvPr>
        </p:nvSpPr>
        <p:spPr>
          <a:xfrm>
            <a:off x="1333500" y="1146627"/>
            <a:ext cx="5111750" cy="459922"/>
          </a:xfrm>
        </p:spPr>
        <p:txBody>
          <a:bodyPr>
            <a:normAutofit/>
          </a:bodyPr>
          <a:lstStyle/>
          <a:p>
            <a:pPr marL="0" indent="0" algn="l" rtl="0" eaLnBrk="1" latinLnBrk="0" hangingPunct="1">
              <a:spcBef>
                <a:spcPts val="1000"/>
              </a:spcBef>
              <a:spcAft>
                <a:spcPts val="0"/>
              </a:spcAft>
            </a:pPr>
            <a:r>
              <a:rPr lang="en-US" sz="1800" kern="1200" dirty="0">
                <a:effectLst/>
                <a:latin typeface="Times New Roman" panose="02020603050405020304" pitchFamily="18" charset="0"/>
                <a:ea typeface="+mn-ea"/>
                <a:cs typeface="Times New Roman" panose="02020603050405020304" pitchFamily="18" charset="0"/>
              </a:rPr>
              <a:t>Conclusion</a:t>
            </a:r>
            <a:endParaRPr lang="en-IN" dirty="0">
              <a:effectLst/>
            </a:endParaRPr>
          </a:p>
        </p:txBody>
      </p:sp>
      <p:sp>
        <p:nvSpPr>
          <p:cNvPr id="3" name="Text Placeholder 2">
            <a:extLst>
              <a:ext uri="{FF2B5EF4-FFF2-40B4-BE49-F238E27FC236}">
                <a16:creationId xmlns:a16="http://schemas.microsoft.com/office/drawing/2014/main" id="{CBE2346C-9528-4307-E94A-C230E1A0AD01}"/>
              </a:ext>
            </a:extLst>
          </p:cNvPr>
          <p:cNvSpPr>
            <a:spLocks noGrp="1"/>
          </p:cNvSpPr>
          <p:nvPr>
            <p:ph type="body" idx="1"/>
          </p:nvPr>
        </p:nvSpPr>
        <p:spPr>
          <a:xfrm>
            <a:off x="1333500" y="1836892"/>
            <a:ext cx="5978940" cy="1592108"/>
          </a:xfrm>
        </p:spPr>
        <p:txBody>
          <a:bodyPr>
            <a:normAutofit/>
          </a:bodyPr>
          <a:lstStyle/>
          <a:p>
            <a:pPr algn="just"/>
            <a:r>
              <a:rPr lang="en-US" dirty="0">
                <a:latin typeface="Times New Roman" panose="02020603050405020304" pitchFamily="18" charset="0"/>
                <a:cs typeface="Times New Roman" panose="02020603050405020304" pitchFamily="18" charset="0"/>
              </a:rPr>
              <a:t>Pug makes creating dynamic web pages in Express.js easy and efficient. Its simple syntax, including indentation-based structure, tag interpolation, and shorthand notation, simplifies coding tasks. By setting up Express.js with Pug and using Nodemon for automatic server restarts, developers can build web applications quickly and with less hassle. Pug's streamlined approach enhances productivity and makes the development process smoother for Express.js projects.</a:t>
            </a:r>
          </a:p>
        </p:txBody>
      </p:sp>
      <p:sp>
        <p:nvSpPr>
          <p:cNvPr id="6" name="Slide Number Placeholder 5">
            <a:extLst>
              <a:ext uri="{FF2B5EF4-FFF2-40B4-BE49-F238E27FC236}">
                <a16:creationId xmlns:a16="http://schemas.microsoft.com/office/drawing/2014/main" id="{66F305D1-FA10-B38C-0F95-763EA316B73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98254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371</TotalTime>
  <Words>580</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Jumble</vt:lpstr>
      <vt:lpstr>Source Sans 3</vt:lpstr>
      <vt:lpstr>Tenorite</vt:lpstr>
      <vt:lpstr>Times New Roman</vt:lpstr>
      <vt:lpstr>Office Theme</vt:lpstr>
      <vt:lpstr>Expressjs templating pug</vt:lpstr>
      <vt:lpstr>AGENDA</vt:lpstr>
      <vt:lpstr>INTRODUCTION</vt:lpstr>
      <vt:lpstr>Required Packages to Install</vt:lpstr>
      <vt:lpstr>Required Packages to Install</vt:lpstr>
      <vt:lpstr>Basic Pug Syntax</vt:lpstr>
      <vt:lpstr>Code</vt:lpstr>
      <vt:lpstr>Code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PADAM SINGH</dc:creator>
  <cp:lastModifiedBy>Padam Singh</cp:lastModifiedBy>
  <cp:revision>43</cp:revision>
  <dcterms:created xsi:type="dcterms:W3CDTF">2023-07-20T16:48:33Z</dcterms:created>
  <dcterms:modified xsi:type="dcterms:W3CDTF">2024-02-29T05:33:18Z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