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820e5e02f8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820e5e02f8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820e5e02f8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820e5e02f8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820e5e02f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820e5e02f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820e5e02f8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820e5e02f8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20e5e02f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20e5e02f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820e5e02f8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820e5e02f8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820e5e02f8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820e5e02f8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820e5e02f8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820e5e02f8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820e5e02f8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820e5e02f8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820e5e02f8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820e5e02f8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20e5e02f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820e5e02f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820e5e02f8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820e5e02f8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20e5e02f8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20e5e02f8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820e5e02f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820e5e02f8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820e5e02f8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820e5e02f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820e5e02f8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820e5e02f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820e5e02f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820e5e02f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820e5e02f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820e5e02f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820e5e02f8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820e5e02f8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820e5e02f8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820e5e02f8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820e5e02f8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820e5e02f8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Machine Learning Case Study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 Ruthvik Reddy</a:t>
            </a:r>
            <a:endParaRPr/>
          </a:p>
          <a:p>
            <a:pPr indent="0" lvl="0" marL="0" rtl="0" algn="l">
              <a:spcBef>
                <a:spcPts val="0"/>
              </a:spcBef>
              <a:spcAft>
                <a:spcPts val="0"/>
              </a:spcAft>
              <a:buNone/>
            </a:pPr>
            <a:r>
              <a:rPr lang="en-GB"/>
              <a:t>CB.SC.P2AIE25013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Regression</a:t>
            </a:r>
            <a:endParaRPr/>
          </a:p>
        </p:txBody>
      </p:sp>
      <p:sp>
        <p:nvSpPr>
          <p:cNvPr id="332" name="Google Shape;332;p22"/>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b="1" lang="en-GB">
                <a:solidFill>
                  <a:srgbClr val="434F54"/>
                </a:solidFill>
                <a:highlight>
                  <a:srgbClr val="FFFFFF"/>
                </a:highlight>
                <a:latin typeface="Consolas"/>
                <a:ea typeface="Consolas"/>
                <a:cs typeface="Consolas"/>
                <a:sym typeface="Consolas"/>
              </a:rPr>
              <a:t>Dataset and processing:</a:t>
            </a:r>
            <a:r>
              <a:rPr lang="en-GB">
                <a:solidFill>
                  <a:srgbClr val="434F54"/>
                </a:solidFill>
                <a:highlight>
                  <a:srgbClr val="FFFFFF"/>
                </a:highlight>
                <a:latin typeface="Consolas"/>
                <a:ea typeface="Consolas"/>
                <a:cs typeface="Consolas"/>
                <a:sym typeface="Consolas"/>
              </a:rPr>
              <a:t> In this case study, Advertising Dataset was used. This dataset describes about how advertising in TV, Radio, Newspaper impacted the Sales. And the features in the dataset are: </a:t>
            </a:r>
            <a:endParaRPr>
              <a:solidFill>
                <a:srgbClr val="434F54"/>
              </a:solidFill>
              <a:highlight>
                <a:srgbClr val="FFFFFF"/>
              </a:highlight>
              <a:latin typeface="Consolas"/>
              <a:ea typeface="Consolas"/>
              <a:cs typeface="Consolas"/>
              <a:sym typeface="Consolas"/>
            </a:endParaRPr>
          </a:p>
          <a:p>
            <a:pPr indent="0" lvl="0" marL="457200" rtl="0" algn="ctr">
              <a:spcBef>
                <a:spcPts val="0"/>
              </a:spcBef>
              <a:spcAft>
                <a:spcPts val="0"/>
              </a:spcAft>
              <a:buNone/>
            </a:pPr>
            <a:r>
              <a:rPr lang="en-GB">
                <a:solidFill>
                  <a:srgbClr val="434F54"/>
                </a:solidFill>
                <a:highlight>
                  <a:srgbClr val="FFFFFF"/>
                </a:highlight>
                <a:latin typeface="Consolas"/>
                <a:ea typeface="Consolas"/>
                <a:cs typeface="Consolas"/>
                <a:sym typeface="Consolas"/>
              </a:rPr>
              <a:t>['TV', 'Radio', 'Newspaper', 'Sales']</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chemeClr val="lt1"/>
                </a:highlight>
                <a:latin typeface="Consolas"/>
                <a:ea typeface="Consolas"/>
                <a:cs typeface="Consolas"/>
                <a:sym typeface="Consolas"/>
              </a:rPr>
              <a:t>'</a:t>
            </a:r>
            <a:r>
              <a:rPr lang="en-GB">
                <a:solidFill>
                  <a:srgbClr val="434F54"/>
                </a:solidFill>
                <a:highlight>
                  <a:srgbClr val="FFFFFF"/>
                </a:highlight>
                <a:latin typeface="Consolas"/>
                <a:ea typeface="Consolas"/>
                <a:cs typeface="Consolas"/>
                <a:sym typeface="Consolas"/>
              </a:rPr>
              <a:t>Sales' is the dependent feature, and others ['TV', 'Radio', 'Newspaper'] are the independent features.</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The data is normalized using sklearn.preprocessing.MinMaxScaler(), where it scales down the data in [0, 1] range, as this is efficient process.</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Split the data into X_train, X_val, y_train, y_val, in this 85% of data was considered for training and other 15% was considered for validation (or testing).</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lphaLcPeriod"/>
            </a:pPr>
            <a:r>
              <a:rPr lang="en-GB"/>
              <a:t>Linear Regression</a:t>
            </a:r>
            <a:endParaRPr/>
          </a:p>
        </p:txBody>
      </p:sp>
      <p:sp>
        <p:nvSpPr>
          <p:cNvPr id="338" name="Google Shape;338;p23"/>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Linear Regression is a supervised learning algorithm used to model the relationship between a dependent variable (Y) and one or more independent variables (X) by fitting a straight line (or hyperplane).</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ctr">
              <a:spcBef>
                <a:spcPts val="0"/>
              </a:spcBef>
              <a:spcAft>
                <a:spcPts val="0"/>
              </a:spcAft>
              <a:buNone/>
            </a:pPr>
            <a:r>
              <a:rPr lang="en-GB">
                <a:solidFill>
                  <a:srgbClr val="434F54"/>
                </a:solidFill>
                <a:highlight>
                  <a:srgbClr val="FFFFFF"/>
                </a:highlight>
                <a:latin typeface="Consolas"/>
                <a:ea typeface="Consolas"/>
                <a:cs typeface="Consolas"/>
                <a:sym typeface="Consolas"/>
              </a:rPr>
              <a:t>Y=β0​+β1​X1​+β2​X2​+⋯+βn​Xn​+ϵ</a:t>
            </a:r>
            <a:endParaRPr>
              <a:solidFill>
                <a:srgbClr val="434F54"/>
              </a:solidFill>
              <a:highlight>
                <a:srgbClr val="FFFFFF"/>
              </a:highlight>
              <a:latin typeface="Consolas"/>
              <a:ea typeface="Consolas"/>
              <a:cs typeface="Consolas"/>
              <a:sym typeface="Consolas"/>
            </a:endParaRPr>
          </a:p>
          <a:p>
            <a:pPr indent="0" lvl="0" marL="91440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To perform Linear Regression, sklearn.linear_model.LinearRegression() was used.</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lphaLcPeriod"/>
            </a:pPr>
            <a:r>
              <a:rPr lang="en-GB"/>
              <a:t>Linear Regression</a:t>
            </a:r>
            <a:endParaRPr/>
          </a:p>
        </p:txBody>
      </p:sp>
      <p:sp>
        <p:nvSpPr>
          <p:cNvPr id="344" name="Google Shape;344;p24"/>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434F54"/>
                </a:solidFill>
                <a:highlight>
                  <a:srgbClr val="FFFFFF"/>
                </a:highlight>
                <a:latin typeface="Consolas"/>
                <a:ea typeface="Consolas"/>
                <a:cs typeface="Consolas"/>
                <a:sym typeface="Consolas"/>
              </a:rPr>
              <a:t>Fitting data and predicting values:</a:t>
            </a:r>
            <a:endParaRPr b="1" sz="12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200">
                <a:solidFill>
                  <a:srgbClr val="434F54"/>
                </a:solidFill>
                <a:highlight>
                  <a:srgbClr val="FFFFFF"/>
                </a:highlight>
                <a:latin typeface="Consolas"/>
                <a:ea typeface="Consolas"/>
                <a:cs typeface="Consolas"/>
                <a:sym typeface="Consolas"/>
              </a:rPr>
              <a:t>LinearRegressionV1 = LinearRegression().fit(X_train, y_train)</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y_perd = LinearRegressionV1.predict(X_val)</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Y_perd</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array([[</a:t>
            </a:r>
            <a:r>
              <a:rPr lang="en-GB" sz="1200">
                <a:solidFill>
                  <a:srgbClr val="8A7B52"/>
                </a:solidFill>
                <a:highlight>
                  <a:srgbClr val="FFFFFF"/>
                </a:highlight>
                <a:latin typeface="Consolas"/>
                <a:ea typeface="Consolas"/>
                <a:cs typeface="Consolas"/>
                <a:sym typeface="Consolas"/>
              </a:rPr>
              <a:t>0.27135673</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0.55888557</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0.2409764</a:t>
            </a:r>
            <a:r>
              <a:rPr lang="en-GB" sz="1200">
                <a:solidFill>
                  <a:srgbClr val="434F54"/>
                </a:solidFill>
                <a:highlight>
                  <a:srgbClr val="FFFFFF"/>
                </a:highlight>
                <a:latin typeface="Consolas"/>
                <a:ea typeface="Consolas"/>
                <a:cs typeface="Consolas"/>
                <a:sym typeface="Consolas"/>
              </a:rPr>
              <a:t> ],</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0.50745078</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0.60851327</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0.91680504</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0.77621641</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0.51592903</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0.72178291</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0.65064665</a:t>
            </a:r>
            <a:r>
              <a:rPr lang="en-GB" sz="1200">
                <a:solidFill>
                  <a:srgbClr val="434F54"/>
                </a:solidFill>
                <a:highlight>
                  <a:srgbClr val="FFFFFF"/>
                </a:highlight>
                <a:latin typeface="Consolas"/>
                <a:ea typeface="Consolas"/>
                <a:cs typeface="Consolas"/>
                <a:sym typeface="Consolas"/>
              </a:rPr>
              <a:t>]])</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lphaLcPeriod"/>
            </a:pPr>
            <a:r>
              <a:rPr lang="en-GB"/>
              <a:t>Linear Regression</a:t>
            </a:r>
            <a:endParaRPr/>
          </a:p>
        </p:txBody>
      </p:sp>
      <p:sp>
        <p:nvSpPr>
          <p:cNvPr id="350" name="Google Shape;350;p25"/>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mse, r2 = (0.004435455043519201, 0.9100791189160852)</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Plot for projection line:</a:t>
            </a:r>
            <a:endParaRPr>
              <a:solidFill>
                <a:srgbClr val="434F54"/>
              </a:solidFill>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pic>
        <p:nvPicPr>
          <p:cNvPr id="351" name="Google Shape;351;p25"/>
          <p:cNvPicPr preferRelativeResize="0"/>
          <p:nvPr/>
        </p:nvPicPr>
        <p:blipFill>
          <a:blip r:embed="rId3">
            <a:alphaModFix/>
          </a:blip>
          <a:stretch>
            <a:fillRect/>
          </a:stretch>
        </p:blipFill>
        <p:spPr>
          <a:xfrm>
            <a:off x="1056750" y="2513299"/>
            <a:ext cx="7030502" cy="1925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t>
            </a:r>
            <a:r>
              <a:rPr lang="en-GB"/>
              <a:t>. </a:t>
            </a:r>
            <a:r>
              <a:rPr lang="en-GB"/>
              <a:t>Lasso Regression (L1 Norm)</a:t>
            </a:r>
            <a:endParaRPr/>
          </a:p>
        </p:txBody>
      </p:sp>
      <p:sp>
        <p:nvSpPr>
          <p:cNvPr id="357" name="Google Shape;357;p26"/>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Lasso (Least Absolute Shrinkage and Selection Operator) Regression adds a penalty term on the sum of absolute coefficients.</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For Lasso Regression, we are using same dataset and same features as the linear regression.</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And to perform sklearn.linear_models.Lasso is used.</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But before doing Lasso regression, best alpha value should be found, which decides the best regularization rate.</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And to that sklearn.linear_models.LassoCV is used</a:t>
            </a:r>
            <a:endParaRPr>
              <a:solidFill>
                <a:srgbClr val="434F54"/>
              </a:solidFill>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 Lasso Regression (L1 Norm)</a:t>
            </a:r>
            <a:endParaRPr/>
          </a:p>
        </p:txBody>
      </p:sp>
      <p:sp>
        <p:nvSpPr>
          <p:cNvPr id="363" name="Google Shape;363;p27"/>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from sklearn.linear_model import LassoCV</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LassoCV = LassoCV(alphas=[0.01, 0.1, 1, 10], cv=5, random_state=0)</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LassoCV.fit(X_train, y_train)</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LassoCV.alpha_</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np.float64(0.01)</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Now to perform Lasso Regression with alpha=0.01:</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from sklearn.linear_model import Lasso</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LassoV1 = Lasso(alpha=0.01, random_state=42)</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LassoV1.fit(X_train, y_train)</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 Lasso Regression (L1 Norm)</a:t>
            </a:r>
            <a:endParaRPr/>
          </a:p>
        </p:txBody>
      </p:sp>
      <p:sp>
        <p:nvSpPr>
          <p:cNvPr id="369" name="Google Shape;369;p28"/>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mse, r2 = (0.007454552537285793, 0.848872342147059)</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Plot for projection line:</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pic>
        <p:nvPicPr>
          <p:cNvPr id="370" name="Google Shape;370;p28"/>
          <p:cNvPicPr preferRelativeResize="0"/>
          <p:nvPr/>
        </p:nvPicPr>
        <p:blipFill>
          <a:blip r:embed="rId3">
            <a:alphaModFix/>
          </a:blip>
          <a:stretch>
            <a:fillRect/>
          </a:stretch>
        </p:blipFill>
        <p:spPr>
          <a:xfrm>
            <a:off x="956275" y="2459250"/>
            <a:ext cx="7725551" cy="211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t>
            </a:r>
            <a:r>
              <a:rPr lang="en-GB"/>
              <a:t>Ridge Regression (L2 Norm)</a:t>
            </a:r>
            <a:endParaRPr/>
          </a:p>
        </p:txBody>
      </p:sp>
      <p:sp>
        <p:nvSpPr>
          <p:cNvPr id="376" name="Google Shape;376;p29"/>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Ridge Regression is a regularized version of Linear Regression that adds a penalty term on the sum of squared coefficients to prevent overfitting.</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For Ridge Regression, we are using same dataset and same features as the linear regression.</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And to perform sklearn.linear_models.Ridge is used, and same regularization rate as Lasso Regression is used.</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457200" lvl="0" marL="0" rtl="0" algn="l">
              <a:spcBef>
                <a:spcPts val="0"/>
              </a:spcBef>
              <a:spcAft>
                <a:spcPts val="0"/>
              </a:spcAft>
              <a:buNone/>
            </a:pPr>
            <a:r>
              <a:rPr lang="en-GB" sz="1200">
                <a:solidFill>
                  <a:srgbClr val="00979D"/>
                </a:solidFill>
                <a:highlight>
                  <a:srgbClr val="FFFFFF"/>
                </a:highlight>
                <a:latin typeface="Consolas"/>
                <a:ea typeface="Consolas"/>
                <a:cs typeface="Consolas"/>
                <a:sym typeface="Consolas"/>
              </a:rPr>
              <a:t>from</a:t>
            </a:r>
            <a:r>
              <a:rPr lang="en-GB" sz="1200">
                <a:solidFill>
                  <a:srgbClr val="434F54"/>
                </a:solidFill>
                <a:highlight>
                  <a:srgbClr val="FFFFFF"/>
                </a:highlight>
                <a:latin typeface="Consolas"/>
                <a:ea typeface="Consolas"/>
                <a:cs typeface="Consolas"/>
                <a:sym typeface="Consolas"/>
              </a:rPr>
              <a:t> sklearn.linear_model </a:t>
            </a:r>
            <a:r>
              <a:rPr lang="en-GB" sz="1200">
                <a:solidFill>
                  <a:srgbClr val="00979D"/>
                </a:solidFill>
                <a:highlight>
                  <a:srgbClr val="FFFFFF"/>
                </a:highlight>
                <a:latin typeface="Consolas"/>
                <a:ea typeface="Consolas"/>
                <a:cs typeface="Consolas"/>
                <a:sym typeface="Consolas"/>
              </a:rPr>
              <a:t>import</a:t>
            </a:r>
            <a:r>
              <a:rPr lang="en-GB" sz="1200">
                <a:solidFill>
                  <a:srgbClr val="434F54"/>
                </a:solidFill>
                <a:highlight>
                  <a:srgbClr val="FFFFFF"/>
                </a:highlight>
                <a:latin typeface="Consolas"/>
                <a:ea typeface="Consolas"/>
                <a:cs typeface="Consolas"/>
                <a:sym typeface="Consolas"/>
              </a:rPr>
              <a:t> Ridge</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RidgeV1 = Ridge(alpha=</a:t>
            </a:r>
            <a:r>
              <a:rPr lang="en-GB" sz="1200">
                <a:solidFill>
                  <a:srgbClr val="8A7B52"/>
                </a:solidFill>
                <a:highlight>
                  <a:srgbClr val="FFFFFF"/>
                </a:highlight>
                <a:latin typeface="Consolas"/>
                <a:ea typeface="Consolas"/>
                <a:cs typeface="Consolas"/>
                <a:sym typeface="Consolas"/>
              </a:rPr>
              <a:t>0.01</a:t>
            </a:r>
            <a:r>
              <a:rPr lang="en-GB" sz="1200">
                <a:solidFill>
                  <a:srgbClr val="434F54"/>
                </a:solidFill>
                <a:highlight>
                  <a:srgbClr val="FFFFFF"/>
                </a:highlight>
                <a:latin typeface="Consolas"/>
                <a:ea typeface="Consolas"/>
                <a:cs typeface="Consolas"/>
                <a:sym typeface="Consolas"/>
              </a:rPr>
              <a:t>, random_state=</a:t>
            </a:r>
            <a:r>
              <a:rPr lang="en-GB" sz="1200">
                <a:solidFill>
                  <a:srgbClr val="8A7B52"/>
                </a:solidFill>
                <a:highlight>
                  <a:srgbClr val="FFFFFF"/>
                </a:highlight>
                <a:latin typeface="Consolas"/>
                <a:ea typeface="Consolas"/>
                <a:cs typeface="Consolas"/>
                <a:sym typeface="Consolas"/>
              </a:rPr>
              <a:t>42</a:t>
            </a:r>
            <a:r>
              <a:rPr lang="en-GB" sz="1200">
                <a:solidFill>
                  <a:srgbClr val="434F54"/>
                </a:solidFill>
                <a:highlight>
                  <a:srgbClr val="FFFFFF"/>
                </a:highlight>
                <a:latin typeface="Consolas"/>
                <a:ea typeface="Consolas"/>
                <a:cs typeface="Consolas"/>
                <a:sym typeface="Consolas"/>
              </a:rPr>
              <a:t>)</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RidgeV1.fit(X_train, y_train)</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y_pred = RidgeV1.predict(X_val)</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y_pred</a:t>
            </a:r>
            <a:br>
              <a:rPr lang="en-GB" sz="1200">
                <a:solidFill>
                  <a:srgbClr val="434F54"/>
                </a:solidFill>
                <a:highlight>
                  <a:srgbClr val="FFFFFF"/>
                </a:highlight>
                <a:latin typeface="Consolas"/>
                <a:ea typeface="Consolas"/>
                <a:cs typeface="Consolas"/>
                <a:sym typeface="Consolas"/>
              </a:rPr>
            </a:b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Ridge Regression (L2 Norm)</a:t>
            </a:r>
            <a:endParaRPr/>
          </a:p>
        </p:txBody>
      </p:sp>
      <p:sp>
        <p:nvSpPr>
          <p:cNvPr id="382" name="Google Shape;382;p30"/>
          <p:cNvSpPr txBox="1"/>
          <p:nvPr>
            <p:ph idx="1" type="body"/>
          </p:nvPr>
        </p:nvSpPr>
        <p:spPr>
          <a:xfrm>
            <a:off x="1074000" y="1500550"/>
            <a:ext cx="7490100" cy="351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mse, r2 = </a:t>
            </a:r>
            <a:r>
              <a:rPr lang="en-GB">
                <a:solidFill>
                  <a:srgbClr val="434F54"/>
                </a:solidFill>
                <a:highlight>
                  <a:srgbClr val="FFFFFF"/>
                </a:highlight>
                <a:latin typeface="Consolas"/>
                <a:ea typeface="Consolas"/>
                <a:cs typeface="Consolas"/>
                <a:sym typeface="Consolas"/>
              </a:rPr>
              <a:t>(0.004434287872727083, 0.9101027812066445)</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Plot for projection line:</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pic>
        <p:nvPicPr>
          <p:cNvPr id="383" name="Google Shape;383;p30"/>
          <p:cNvPicPr preferRelativeResize="0"/>
          <p:nvPr/>
        </p:nvPicPr>
        <p:blipFill>
          <a:blip r:embed="rId3">
            <a:alphaModFix/>
          </a:blip>
          <a:stretch>
            <a:fillRect/>
          </a:stretch>
        </p:blipFill>
        <p:spPr>
          <a:xfrm>
            <a:off x="828425" y="2400825"/>
            <a:ext cx="7981248" cy="21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Regression</a:t>
            </a:r>
            <a:endParaRPr/>
          </a:p>
        </p:txBody>
      </p:sp>
      <p:sp>
        <p:nvSpPr>
          <p:cNvPr id="389" name="Google Shape;389;p31"/>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434F54"/>
                </a:solidFill>
                <a:highlight>
                  <a:srgbClr val="FFFFFF"/>
                </a:highlight>
                <a:latin typeface="Consolas"/>
                <a:ea typeface="Consolas"/>
                <a:cs typeface="Consolas"/>
                <a:sym typeface="Consolas"/>
              </a:rPr>
              <a:t>Conclusion:</a:t>
            </a:r>
            <a:r>
              <a:rPr lang="en-GB">
                <a:solidFill>
                  <a:srgbClr val="434F54"/>
                </a:solidFill>
                <a:highlight>
                  <a:srgbClr val="FFFFFF"/>
                </a:highlight>
                <a:latin typeface="Consolas"/>
                <a:ea typeface="Consolas"/>
                <a:cs typeface="Consolas"/>
                <a:sym typeface="Consolas"/>
              </a:rPr>
              <a:t>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Ridge Regression performed well, and following with Linear Regression and Lasso Regression.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The Lasso and Ridge change the learning based on the alpha value, so each has its own best alpha value. But all the projections were similar (close).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11675" y="912900"/>
            <a:ext cx="5857800" cy="331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000"/>
              <a:t>Contents:</a:t>
            </a:r>
            <a:endParaRPr sz="2000"/>
          </a:p>
          <a:p>
            <a:pPr indent="-342900" lvl="0" marL="457200" rtl="0" algn="l">
              <a:spcBef>
                <a:spcPts val="0"/>
              </a:spcBef>
              <a:spcAft>
                <a:spcPts val="0"/>
              </a:spcAft>
              <a:buSzPts val="1800"/>
              <a:buAutoNum type="arabicPeriod"/>
            </a:pPr>
            <a:r>
              <a:rPr b="0" lang="en-GB" sz="1800"/>
              <a:t>K-Nearest Neighbors</a:t>
            </a:r>
            <a:endParaRPr b="0" sz="1800"/>
          </a:p>
          <a:p>
            <a:pPr indent="-342900" lvl="0" marL="457200" rtl="0" algn="l">
              <a:spcBef>
                <a:spcPts val="0"/>
              </a:spcBef>
              <a:spcAft>
                <a:spcPts val="0"/>
              </a:spcAft>
              <a:buSzPts val="1800"/>
              <a:buAutoNum type="arabicPeriod"/>
            </a:pPr>
            <a:r>
              <a:rPr b="0" lang="en-GB" sz="1800"/>
              <a:t>Regression</a:t>
            </a:r>
            <a:endParaRPr b="0" sz="1800"/>
          </a:p>
          <a:p>
            <a:pPr indent="0" lvl="0" marL="457200" rtl="0" algn="l">
              <a:spcBef>
                <a:spcPts val="0"/>
              </a:spcBef>
              <a:spcAft>
                <a:spcPts val="0"/>
              </a:spcAft>
              <a:buNone/>
            </a:pPr>
            <a:r>
              <a:rPr b="0" lang="en-GB" sz="1800"/>
              <a:t>a. Linear Regression</a:t>
            </a:r>
            <a:endParaRPr b="0" sz="1800"/>
          </a:p>
          <a:p>
            <a:pPr indent="0" lvl="0" marL="457200" rtl="0" algn="l">
              <a:spcBef>
                <a:spcPts val="0"/>
              </a:spcBef>
              <a:spcAft>
                <a:spcPts val="0"/>
              </a:spcAft>
              <a:buNone/>
            </a:pPr>
            <a:r>
              <a:rPr b="0" lang="en-GB" sz="1800"/>
              <a:t>b. Lasso Regression</a:t>
            </a:r>
            <a:endParaRPr b="0" sz="1800"/>
          </a:p>
          <a:p>
            <a:pPr indent="0" lvl="0" marL="457200" rtl="0" algn="l">
              <a:spcBef>
                <a:spcPts val="0"/>
              </a:spcBef>
              <a:spcAft>
                <a:spcPts val="0"/>
              </a:spcAft>
              <a:buNone/>
            </a:pPr>
            <a:r>
              <a:rPr b="0" lang="en-GB" sz="1800"/>
              <a:t>c. Ridge Regression</a:t>
            </a:r>
            <a:endParaRPr b="0" sz="1800"/>
          </a:p>
          <a:p>
            <a:pPr indent="-342900" lvl="0" marL="457200" rtl="0" algn="l">
              <a:spcBef>
                <a:spcPts val="0"/>
              </a:spcBef>
              <a:spcAft>
                <a:spcPts val="0"/>
              </a:spcAft>
              <a:buSzPts val="1800"/>
              <a:buAutoNum type="arabicPeriod"/>
            </a:pPr>
            <a:r>
              <a:rPr b="0" lang="en-GB" sz="1800"/>
              <a:t>Vibe Coding</a:t>
            </a:r>
            <a:endParaRPr b="0" sz="1800"/>
          </a:p>
          <a:p>
            <a:pPr indent="-342900" lvl="0" marL="457200" rtl="0" algn="l">
              <a:spcBef>
                <a:spcPts val="0"/>
              </a:spcBef>
              <a:spcAft>
                <a:spcPts val="0"/>
              </a:spcAft>
              <a:buSzPts val="1800"/>
              <a:buAutoNum type="arabicPeriod"/>
            </a:pPr>
            <a:r>
              <a:rPr b="0" lang="en-GB" sz="1800"/>
              <a:t>Psephology</a:t>
            </a:r>
            <a:endParaRPr b="0" sz="1800"/>
          </a:p>
          <a:p>
            <a:pPr indent="0" lvl="0" marL="0" rtl="0" algn="l">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Definition: AI-assisted coding style using natural language prompts and LLMs to generate code.</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Reduces repetitive or boilerplate programming tasks, saving time and improving workflow.</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Rapid prototyping, experimentation, and accessibility for both beginners and experienced developers.</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How it Works: Describe functionality in plain language → AI generates code → iterative refinement.</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Applications: Automated plotting with Matplotlib and data cleaning with Pandas.</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Speeds up development, improves efficiency, and allows focus on model building and analysis.</a:t>
            </a:r>
            <a:endParaRPr>
              <a:solidFill>
                <a:srgbClr val="434F54"/>
              </a:solidFill>
              <a:highlight>
                <a:srgbClr val="FFFFFF"/>
              </a:highlight>
              <a:latin typeface="Consolas"/>
              <a:ea typeface="Consolas"/>
              <a:cs typeface="Consolas"/>
              <a:sym typeface="Consolas"/>
            </a:endParaRPr>
          </a:p>
        </p:txBody>
      </p:sp>
      <p:sp>
        <p:nvSpPr>
          <p:cNvPr id="395" name="Google Shape;39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Vibe Coding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Definition: Scientific study of elections, voting trends, and electoral behavior; specialists are called psephologists.</a:t>
            </a:r>
            <a:endParaRPr>
              <a:solidFill>
                <a:srgbClr val="434F54"/>
              </a:solidFill>
              <a:highlight>
                <a:srgbClr val="FFFFFF"/>
              </a:highlight>
              <a:latin typeface="Consolas"/>
              <a:ea typeface="Consolas"/>
              <a:cs typeface="Consolas"/>
              <a:sym typeface="Consolas"/>
            </a:endParaRPr>
          </a:p>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Origin: From Greek psēphos (“pebble”), reflecting ancient voting methods.</a:t>
            </a:r>
            <a:endParaRPr>
              <a:solidFill>
                <a:srgbClr val="434F54"/>
              </a:solidFill>
              <a:highlight>
                <a:srgbClr val="FFFFFF"/>
              </a:highlight>
              <a:latin typeface="Consolas"/>
              <a:ea typeface="Consolas"/>
              <a:cs typeface="Consolas"/>
              <a:sym typeface="Consolas"/>
            </a:endParaRPr>
          </a:p>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Role of Psephologists: Analyze demographics, polls, historical data, and election systems to understand and predict voter behavior.</a:t>
            </a:r>
            <a:endParaRPr>
              <a:solidFill>
                <a:srgbClr val="434F54"/>
              </a:solidFill>
              <a:highlight>
                <a:srgbClr val="FFFFFF"/>
              </a:highlight>
              <a:latin typeface="Consolas"/>
              <a:ea typeface="Consolas"/>
              <a:cs typeface="Consolas"/>
              <a:sym typeface="Consolas"/>
            </a:endParaRPr>
          </a:p>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Election Outcome Prediction: ML models (Random Forests, Gradient Boosting, Neural Networks) forecast winners using historical and demographic data.</a:t>
            </a:r>
            <a:endParaRPr>
              <a:solidFill>
                <a:srgbClr val="434F54"/>
              </a:solidFill>
              <a:highlight>
                <a:srgbClr val="FFFFFF"/>
              </a:highlight>
              <a:latin typeface="Consolas"/>
              <a:ea typeface="Consolas"/>
              <a:cs typeface="Consolas"/>
              <a:sym typeface="Consolas"/>
            </a:endParaRPr>
          </a:p>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Voter Behavior Analysis: Clustering algorithms segment voters to identify swing populations and support patterns.</a:t>
            </a:r>
            <a:endParaRPr>
              <a:solidFill>
                <a:srgbClr val="434F54"/>
              </a:solidFill>
              <a:highlight>
                <a:srgbClr val="FFFFFF"/>
              </a:highlight>
              <a:latin typeface="Consolas"/>
              <a:ea typeface="Consolas"/>
              <a:cs typeface="Consolas"/>
              <a:sym typeface="Consolas"/>
            </a:endParaRPr>
          </a:p>
          <a:p>
            <a:pPr indent="-311150" lvl="0" marL="457200" rtl="0" algn="l">
              <a:lnSpc>
                <a:spcPct val="120000"/>
              </a:lnSpc>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Polling &amp; Fraud Detection: ML corrects survey biases, fills missing data, and detects anomalies or irregularities to ensure election integrity.</a:t>
            </a:r>
            <a:endParaRPr>
              <a:solidFill>
                <a:srgbClr val="434F54"/>
              </a:solidFill>
              <a:highlight>
                <a:srgbClr val="FFFFFF"/>
              </a:highlight>
              <a:latin typeface="Consolas"/>
              <a:ea typeface="Consolas"/>
              <a:cs typeface="Consolas"/>
              <a:sym typeface="Consolas"/>
            </a:endParaRPr>
          </a:p>
        </p:txBody>
      </p:sp>
      <p:sp>
        <p:nvSpPr>
          <p:cNvPr id="401" name="Google Shape;40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Psephology &amp; Machine Learning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911675" y="912900"/>
            <a:ext cx="5857800" cy="331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289" name="Google Shape;289;p15"/>
          <p:cNvSpPr txBox="1"/>
          <p:nvPr>
            <p:ph idx="1" type="body"/>
          </p:nvPr>
        </p:nvSpPr>
        <p:spPr>
          <a:xfrm>
            <a:off x="1303800" y="1597875"/>
            <a:ext cx="7409400" cy="267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K-Nearest Neighbors (KNN) is a non-parametric, supervised learning algorithm that predicts a label or value for a new point by looking at the labels/values of its k closest training examples and aggregating them (majority vote for classification, mean for regression)</a:t>
            </a:r>
            <a:endParaRPr/>
          </a:p>
          <a:p>
            <a:pPr indent="-311150" lvl="0" marL="457200" rtl="0" algn="l">
              <a:spcBef>
                <a:spcPts val="0"/>
              </a:spcBef>
              <a:spcAft>
                <a:spcPts val="0"/>
              </a:spcAft>
              <a:buSzPts val="1300"/>
              <a:buChar char="●"/>
            </a:pPr>
            <a:r>
              <a:rPr lang="en-GB"/>
              <a:t>Store the labeled training data; there is no explicit model fitted, which is why KNN is often called a lazy, instance-based learner.</a:t>
            </a:r>
            <a:endParaRPr/>
          </a:p>
          <a:p>
            <a:pPr indent="-311150" lvl="0" marL="457200" rtl="0" algn="l">
              <a:spcBef>
                <a:spcPts val="0"/>
              </a:spcBef>
              <a:spcAft>
                <a:spcPts val="0"/>
              </a:spcAft>
              <a:buSzPts val="1300"/>
              <a:buChar char="●"/>
            </a:pPr>
            <a:r>
              <a:rPr lang="en-GB"/>
              <a:t>Define a distance metric (Euclidean Distance, Manhattan Distance, or Minkowski distance) and, for a query point, find its k nearest neighbors under that metric.</a:t>
            </a:r>
            <a:endParaRPr/>
          </a:p>
          <a:p>
            <a:pPr indent="-311150" lvl="0" marL="457200" rtl="0" algn="l">
              <a:spcBef>
                <a:spcPts val="0"/>
              </a:spcBef>
              <a:spcAft>
                <a:spcPts val="0"/>
              </a:spcAft>
              <a:buSzPts val="1300"/>
              <a:buChar char="●"/>
            </a:pPr>
            <a:r>
              <a:rPr lang="en-GB"/>
              <a:t>For classification, assign the class by plurality/majority vote of those neighbors; for regression, predict the average of their target values.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295" name="Google Shape;295;p16"/>
          <p:cNvSpPr txBox="1"/>
          <p:nvPr>
            <p:ph idx="1" type="body"/>
          </p:nvPr>
        </p:nvSpPr>
        <p:spPr>
          <a:xfrm>
            <a:off x="1303800" y="1712425"/>
            <a:ext cx="7030500" cy="29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and Processing: </a:t>
            </a:r>
            <a:r>
              <a:rPr lang="en-GB"/>
              <a:t>In this case study for KNN Cancer Dataset was used, after removing unnecessary features, the features are:</a:t>
            </a:r>
            <a:endParaRPr/>
          </a:p>
          <a:p>
            <a:pPr indent="0" lvl="0" marL="457200" rtl="0" algn="l">
              <a:spcBef>
                <a:spcPts val="1200"/>
              </a:spcBef>
              <a:spcAft>
                <a:spcPts val="0"/>
              </a:spcAft>
              <a:buNone/>
            </a:pPr>
            <a:r>
              <a:rPr lang="en-GB" sz="1200">
                <a:solidFill>
                  <a:srgbClr val="434F54"/>
                </a:solidFill>
                <a:highlight>
                  <a:schemeClr val="lt1"/>
                </a:highlight>
                <a:latin typeface="Consolas"/>
                <a:ea typeface="Consolas"/>
                <a:cs typeface="Consolas"/>
                <a:sym typeface="Consolas"/>
              </a:rPr>
              <a:t>[</a:t>
            </a:r>
            <a:r>
              <a:rPr lang="en-GB" sz="1200">
                <a:solidFill>
                  <a:srgbClr val="005C5F"/>
                </a:solidFill>
                <a:highlight>
                  <a:schemeClr val="lt1"/>
                </a:highlight>
                <a:latin typeface="Consolas"/>
                <a:ea typeface="Consolas"/>
                <a:cs typeface="Consolas"/>
                <a:sym typeface="Consolas"/>
              </a:rPr>
              <a:t>'diagnosis'</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'radius_mean'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'texture_mean'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'perimeter_mean'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'area_mean'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'smoothness_mean'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'compactness_mean'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'concavity_mean'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'concave points_mean'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'symmetry_mean'</a:t>
            </a:r>
            <a:r>
              <a:rPr lang="en-GB" sz="1200">
                <a:solidFill>
                  <a:srgbClr val="434F54"/>
                </a:solidFill>
                <a:highlight>
                  <a:schemeClr val="lt1"/>
                </a:highlight>
                <a:latin typeface="Consolas"/>
                <a:ea typeface="Consolas"/>
                <a:cs typeface="Consolas"/>
                <a:sym typeface="Consolas"/>
              </a:rPr>
              <a:t>,</a:t>
            </a:r>
            <a:r>
              <a:rPr lang="en-GB" sz="1200">
                <a:solidFill>
                  <a:srgbClr val="005C5F"/>
                </a:solidFill>
                <a:highlight>
                  <a:schemeClr val="lt1"/>
                </a:highlight>
                <a:latin typeface="Consolas"/>
                <a:ea typeface="Consolas"/>
                <a:cs typeface="Consolas"/>
                <a:sym typeface="Consolas"/>
              </a:rPr>
              <a:t>'fractal_dimension_mean'</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'radius_se'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'texture_se'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'perimeter_se'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'area_se'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'smoothness_se'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'compactness_se'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'concavity_se'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'concave points_se'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'symmetry_se'</a:t>
            </a:r>
            <a:r>
              <a:rPr lang="en-GB" sz="1200">
                <a:solidFill>
                  <a:srgbClr val="434F54"/>
                </a:solidFill>
                <a:highlight>
                  <a:schemeClr val="lt1"/>
                </a:highlight>
                <a:latin typeface="Consolas"/>
                <a:ea typeface="Consolas"/>
                <a:cs typeface="Consolas"/>
                <a:sym typeface="Consolas"/>
              </a:rPr>
              <a:t>,</a:t>
            </a:r>
            <a:r>
              <a:rPr lang="en-GB" sz="1200">
                <a:solidFill>
                  <a:srgbClr val="005C5F"/>
                </a:solidFill>
                <a:highlight>
                  <a:schemeClr val="lt1"/>
                </a:highlight>
                <a:latin typeface="Consolas"/>
                <a:ea typeface="Consolas"/>
                <a:cs typeface="Consolas"/>
                <a:sym typeface="Consolas"/>
              </a:rPr>
              <a:t>'fractal_dimension_se'</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'radius_worst'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'texture_worst'</a:t>
            </a:r>
            <a:r>
              <a:rPr lang="en-GB" sz="1200">
                <a:solidFill>
                  <a:srgbClr val="434F54"/>
                </a:solidFill>
                <a:highlight>
                  <a:schemeClr val="lt1"/>
                </a:highlight>
                <a:latin typeface="Consolas"/>
                <a:ea typeface="Consolas"/>
                <a:cs typeface="Consolas"/>
                <a:sym typeface="Consolas"/>
              </a:rPr>
              <a:t>,</a:t>
            </a:r>
            <a:r>
              <a:rPr lang="en-GB" sz="1200">
                <a:solidFill>
                  <a:srgbClr val="005C5F"/>
                </a:solidFill>
                <a:highlight>
                  <a:schemeClr val="lt1"/>
                </a:highlight>
                <a:latin typeface="Consolas"/>
                <a:ea typeface="Consolas"/>
                <a:cs typeface="Consolas"/>
                <a:sym typeface="Consolas"/>
              </a:rPr>
              <a:t>'perimeter_worst'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'area_worst'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'smoothness_worst'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'compactness_worst'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'concavity_worst'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'concave points_worst'</a:t>
            </a:r>
            <a:r>
              <a:rPr lang="en-GB" sz="1200">
                <a:solidFill>
                  <a:srgbClr val="434F54"/>
                </a:solidFill>
                <a:highlight>
                  <a:schemeClr val="lt1"/>
                </a:highlight>
                <a:latin typeface="Consolas"/>
                <a:ea typeface="Consolas"/>
                <a:cs typeface="Consolas"/>
                <a:sym typeface="Consolas"/>
              </a:rPr>
              <a:t>,</a:t>
            </a:r>
            <a:r>
              <a:rPr lang="en-GB" sz="1200">
                <a:solidFill>
                  <a:srgbClr val="005C5F"/>
                </a:solidFill>
                <a:highlight>
                  <a:schemeClr val="lt1"/>
                </a:highlight>
                <a:latin typeface="Consolas"/>
                <a:ea typeface="Consolas"/>
                <a:cs typeface="Consolas"/>
                <a:sym typeface="Consolas"/>
              </a:rPr>
              <a:t>'symmetry_worst'</a:t>
            </a:r>
            <a:r>
              <a:rPr lang="en-GB" sz="1200">
                <a:solidFill>
                  <a:srgbClr val="434F54"/>
                </a:solidFill>
                <a:highlight>
                  <a:schemeClr val="lt1"/>
                </a:highlight>
                <a:latin typeface="Consolas"/>
                <a:ea typeface="Consolas"/>
                <a:cs typeface="Consolas"/>
                <a:sym typeface="Consolas"/>
              </a:rPr>
              <a:t>, </a:t>
            </a:r>
            <a:r>
              <a:rPr lang="en-GB" sz="1200">
                <a:solidFill>
                  <a:srgbClr val="005C5F"/>
                </a:solidFill>
                <a:highlight>
                  <a:schemeClr val="lt1"/>
                </a:highlight>
                <a:latin typeface="Consolas"/>
                <a:ea typeface="Consolas"/>
                <a:cs typeface="Consolas"/>
                <a:sym typeface="Consolas"/>
              </a:rPr>
              <a:t>'fractal_dimension_worst'</a:t>
            </a:r>
            <a:r>
              <a:rPr lang="en-GB" sz="1200">
                <a:solidFill>
                  <a:srgbClr val="434F54"/>
                </a:solidFill>
                <a:highlight>
                  <a:schemeClr val="lt1"/>
                </a:highlight>
                <a:latin typeface="Consolas"/>
                <a:ea typeface="Consolas"/>
                <a:cs typeface="Consolas"/>
                <a:sym typeface="Consolas"/>
              </a:rPr>
              <a: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301" name="Google Shape;301;p17"/>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434F54"/>
              </a:buClr>
              <a:buSzPts val="1100"/>
              <a:buFont typeface="Consolas"/>
              <a:buChar char="●"/>
            </a:pPr>
            <a:r>
              <a:rPr lang="en-GB" sz="1100">
                <a:solidFill>
                  <a:srgbClr val="434F54"/>
                </a:solidFill>
                <a:highlight>
                  <a:srgbClr val="FFFFFF"/>
                </a:highlight>
                <a:latin typeface="Consolas"/>
                <a:ea typeface="Consolas"/>
                <a:cs typeface="Consolas"/>
                <a:sym typeface="Consolas"/>
              </a:rPr>
              <a:t>Now Considering y as 'diagnosis' and other features as X, then split them into X_train, X_val, y_train, y_val, in this 95% of data was considered for training and other 5% was considered for validation (or testing).</a:t>
            </a:r>
            <a:endParaRPr sz="1100">
              <a:solidFill>
                <a:srgbClr val="434F54"/>
              </a:solidFill>
              <a:highlight>
                <a:srgbClr val="FFFFFF"/>
              </a:highlight>
              <a:latin typeface="Consolas"/>
              <a:ea typeface="Consolas"/>
              <a:cs typeface="Consolas"/>
              <a:sym typeface="Consolas"/>
            </a:endParaRPr>
          </a:p>
          <a:p>
            <a:pPr indent="-298450" lvl="0" marL="457200" rtl="0" algn="l">
              <a:spcBef>
                <a:spcPts val="0"/>
              </a:spcBef>
              <a:spcAft>
                <a:spcPts val="0"/>
              </a:spcAft>
              <a:buSzPts val="1100"/>
              <a:buChar char="●"/>
            </a:pPr>
            <a:r>
              <a:rPr lang="en-GB" sz="1100"/>
              <a:t>Before doing KNN,</a:t>
            </a:r>
            <a:r>
              <a:rPr lang="en-GB" sz="1100"/>
              <a:t> find the best possible K value :</a:t>
            </a:r>
            <a:endParaRPr sz="1100"/>
          </a:p>
          <a:p>
            <a:pPr indent="0" lvl="0" marL="457200" rtl="0" algn="l">
              <a:spcBef>
                <a:spcPts val="1200"/>
              </a:spcBef>
              <a:spcAft>
                <a:spcPts val="0"/>
              </a:spcAft>
              <a:buNone/>
            </a:pPr>
            <a:r>
              <a:rPr b="1" lang="en-GB" sz="1000">
                <a:solidFill>
                  <a:srgbClr val="434F54"/>
                </a:solidFill>
                <a:highlight>
                  <a:srgbClr val="FFFFFF"/>
                </a:highlight>
                <a:latin typeface="Consolas"/>
                <a:ea typeface="Consolas"/>
                <a:cs typeface="Consolas"/>
                <a:sym typeface="Consolas"/>
              </a:rPr>
              <a:t>error_rates = []</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k_values = range(</a:t>
            </a:r>
            <a:r>
              <a:rPr b="1" lang="en-GB" sz="1000">
                <a:solidFill>
                  <a:srgbClr val="8A7B52"/>
                </a:solidFill>
                <a:highlight>
                  <a:srgbClr val="FFFFFF"/>
                </a:highlight>
                <a:latin typeface="Consolas"/>
                <a:ea typeface="Consolas"/>
                <a:cs typeface="Consolas"/>
                <a:sym typeface="Consolas"/>
              </a:rPr>
              <a:t>1</a:t>
            </a:r>
            <a:r>
              <a:rPr b="1" lang="en-GB" sz="1000">
                <a:solidFill>
                  <a:srgbClr val="434F54"/>
                </a:solidFill>
                <a:highlight>
                  <a:srgbClr val="FFFFFF"/>
                </a:highlight>
                <a:latin typeface="Consolas"/>
                <a:ea typeface="Consolas"/>
                <a:cs typeface="Consolas"/>
                <a:sym typeface="Consolas"/>
              </a:rPr>
              <a:t>, </a:t>
            </a:r>
            <a:r>
              <a:rPr b="1" lang="en-GB" sz="1000">
                <a:solidFill>
                  <a:srgbClr val="8A7B52"/>
                </a:solidFill>
                <a:highlight>
                  <a:srgbClr val="FFFFFF"/>
                </a:highlight>
                <a:latin typeface="Consolas"/>
                <a:ea typeface="Consolas"/>
                <a:cs typeface="Consolas"/>
                <a:sym typeface="Consolas"/>
              </a:rPr>
              <a:t>21</a:t>
            </a:r>
            <a:r>
              <a:rPr b="1" lang="en-GB" sz="1000">
                <a:solidFill>
                  <a:srgbClr val="434F54"/>
                </a:solidFill>
                <a:highlight>
                  <a:srgbClr val="FFFFFF"/>
                </a:highlight>
                <a:latin typeface="Consolas"/>
                <a:ea typeface="Consolas"/>
                <a:cs typeface="Consolas"/>
                <a:sym typeface="Consolas"/>
              </a:rPr>
              <a:t>) </a:t>
            </a:r>
            <a:r>
              <a:rPr b="1" lang="en-GB" sz="1000">
                <a:solidFill>
                  <a:srgbClr val="FFFFFF">
                    <a:alpha val="0"/>
                  </a:srgbClr>
                </a:solidFill>
                <a:highlight>
                  <a:srgbClr val="FFFFFF"/>
                </a:highlight>
                <a:latin typeface="Consolas"/>
                <a:ea typeface="Consolas"/>
                <a:cs typeface="Consolas"/>
                <a:sym typeface="Consolas"/>
              </a:rPr>
              <a:t># Test k from 1 to 20</a:t>
            </a:r>
            <a:br>
              <a:rPr b="1" lang="en-GB" sz="1000">
                <a:solidFill>
                  <a:srgbClr val="434F54"/>
                </a:solidFill>
                <a:highlight>
                  <a:srgbClr val="FFFFFF"/>
                </a:highlight>
                <a:latin typeface="Consolas"/>
                <a:ea typeface="Consolas"/>
                <a:cs typeface="Consolas"/>
                <a:sym typeface="Consolas"/>
              </a:rPr>
            </a:br>
            <a:br>
              <a:rPr b="1" lang="en-GB" sz="1000">
                <a:solidFill>
                  <a:srgbClr val="434F54"/>
                </a:solidFill>
                <a:highlight>
                  <a:srgbClr val="FFFFFF"/>
                </a:highlight>
                <a:latin typeface="Consolas"/>
                <a:ea typeface="Consolas"/>
                <a:cs typeface="Consolas"/>
                <a:sym typeface="Consolas"/>
              </a:rPr>
            </a:br>
            <a:r>
              <a:rPr b="1" lang="en-GB" sz="1000">
                <a:solidFill>
                  <a:srgbClr val="00979D"/>
                </a:solidFill>
                <a:highlight>
                  <a:srgbClr val="FFFFFF"/>
                </a:highlight>
                <a:latin typeface="Consolas"/>
                <a:ea typeface="Consolas"/>
                <a:cs typeface="Consolas"/>
                <a:sym typeface="Consolas"/>
              </a:rPr>
              <a:t>for</a:t>
            </a:r>
            <a:r>
              <a:rPr b="1" lang="en-GB" sz="1000">
                <a:solidFill>
                  <a:srgbClr val="434F54"/>
                </a:solidFill>
                <a:highlight>
                  <a:srgbClr val="FFFFFF"/>
                </a:highlight>
                <a:latin typeface="Consolas"/>
                <a:ea typeface="Consolas"/>
                <a:cs typeface="Consolas"/>
                <a:sym typeface="Consolas"/>
              </a:rPr>
              <a:t> k </a:t>
            </a:r>
            <a:r>
              <a:rPr b="1" lang="en-GB" sz="1000">
                <a:solidFill>
                  <a:srgbClr val="00979D"/>
                </a:solidFill>
                <a:highlight>
                  <a:srgbClr val="FFFFFF"/>
                </a:highlight>
                <a:latin typeface="Consolas"/>
                <a:ea typeface="Consolas"/>
                <a:cs typeface="Consolas"/>
                <a:sym typeface="Consolas"/>
              </a:rPr>
              <a:t>in</a:t>
            </a:r>
            <a:r>
              <a:rPr b="1" lang="en-GB" sz="1000">
                <a:solidFill>
                  <a:srgbClr val="434F54"/>
                </a:solidFill>
                <a:highlight>
                  <a:srgbClr val="FFFFFF"/>
                </a:highlight>
                <a:latin typeface="Consolas"/>
                <a:ea typeface="Consolas"/>
                <a:cs typeface="Consolas"/>
                <a:sym typeface="Consolas"/>
              </a:rPr>
              <a:t> k_values:</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    knn = KNeighborsClassifier(n_neighbors=k, metric=</a:t>
            </a:r>
            <a:r>
              <a:rPr b="1" lang="en-GB" sz="1000">
                <a:solidFill>
                  <a:srgbClr val="005C5F"/>
                </a:solidFill>
                <a:highlight>
                  <a:srgbClr val="FFFFFF"/>
                </a:highlight>
                <a:latin typeface="Consolas"/>
                <a:ea typeface="Consolas"/>
                <a:cs typeface="Consolas"/>
                <a:sym typeface="Consolas"/>
              </a:rPr>
              <a:t>"euclidean"</a:t>
            </a:r>
            <a:r>
              <a:rPr b="1" lang="en-GB" sz="1000">
                <a:solidFill>
                  <a:srgbClr val="434F54"/>
                </a:solidFill>
                <a:highlight>
                  <a:srgbClr val="FFFFFF"/>
                </a:highlight>
                <a:latin typeface="Consolas"/>
                <a:ea typeface="Consolas"/>
                <a:cs typeface="Consolas"/>
                <a:sym typeface="Consolas"/>
              </a:rPr>
              <a:t>)</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    knn.fit(X_train, y_train)</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    y_pred = knn.predict(X_val)</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    error_rates.append(</a:t>
            </a:r>
            <a:r>
              <a:rPr b="1" lang="en-GB" sz="1000">
                <a:solidFill>
                  <a:srgbClr val="8A7B52"/>
                </a:solidFill>
                <a:highlight>
                  <a:srgbClr val="FFFFFF"/>
                </a:highlight>
                <a:latin typeface="Consolas"/>
                <a:ea typeface="Consolas"/>
                <a:cs typeface="Consolas"/>
                <a:sym typeface="Consolas"/>
              </a:rPr>
              <a:t>1</a:t>
            </a:r>
            <a:r>
              <a:rPr b="1" lang="en-GB" sz="1000">
                <a:solidFill>
                  <a:srgbClr val="434F54"/>
                </a:solidFill>
                <a:highlight>
                  <a:srgbClr val="FFFFFF"/>
                </a:highlight>
                <a:latin typeface="Consolas"/>
                <a:ea typeface="Consolas"/>
                <a:cs typeface="Consolas"/>
                <a:sym typeface="Consolas"/>
              </a:rPr>
              <a:t> - accuracy_score(y_val, y_pred))</a:t>
            </a:r>
            <a:br>
              <a:rPr b="1" lang="en-GB" sz="1000">
                <a:solidFill>
                  <a:srgbClr val="434F54"/>
                </a:solidFill>
                <a:highlight>
                  <a:srgbClr val="FFFFFF"/>
                </a:highlight>
                <a:latin typeface="Consolas"/>
                <a:ea typeface="Consolas"/>
                <a:cs typeface="Consolas"/>
                <a:sym typeface="Consolas"/>
              </a:rPr>
            </a:b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min_error = min(error_rates)</a:t>
            </a:r>
            <a:endParaRPr sz="1100"/>
          </a:p>
          <a:p>
            <a:pPr indent="0" lvl="0" marL="457200" rtl="0" algn="l">
              <a:spcBef>
                <a:spcPts val="0"/>
              </a:spcBef>
              <a:spcAft>
                <a:spcPts val="0"/>
              </a:spcAft>
              <a:buNone/>
            </a:pP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optimal_k = k_values[error_rates.index(min_error)]</a:t>
            </a:r>
            <a:br>
              <a:rPr b="1" lang="en-GB" sz="1000">
                <a:solidFill>
                  <a:srgbClr val="434F54"/>
                </a:solidFill>
                <a:highlight>
                  <a:srgbClr val="FFFFFF"/>
                </a:highlight>
                <a:latin typeface="Consolas"/>
                <a:ea typeface="Consolas"/>
                <a:cs typeface="Consolas"/>
                <a:sym typeface="Consolas"/>
              </a:rPr>
            </a:br>
            <a:r>
              <a:rPr b="1" lang="en-GB" sz="1000">
                <a:solidFill>
                  <a:srgbClr val="434F54"/>
                </a:solidFill>
                <a:highlight>
                  <a:srgbClr val="FFFFFF"/>
                </a:highlight>
                <a:latin typeface="Consolas"/>
                <a:ea typeface="Consolas"/>
                <a:cs typeface="Consolas"/>
                <a:sym typeface="Consolas"/>
              </a:rPr>
              <a:t>print(</a:t>
            </a:r>
            <a:r>
              <a:rPr b="1" lang="en-GB" sz="1000">
                <a:solidFill>
                  <a:srgbClr val="005C5F"/>
                </a:solidFill>
                <a:highlight>
                  <a:srgbClr val="FFFFFF"/>
                </a:highlight>
                <a:latin typeface="Consolas"/>
                <a:ea typeface="Consolas"/>
                <a:cs typeface="Consolas"/>
                <a:sym typeface="Consolas"/>
              </a:rPr>
              <a:t>f"Optimal K: </a:t>
            </a:r>
            <a:r>
              <a:rPr b="1" lang="en-GB" sz="1000">
                <a:solidFill>
                  <a:srgbClr val="434F54"/>
                </a:solidFill>
                <a:highlight>
                  <a:srgbClr val="FFFFFF"/>
                </a:highlight>
                <a:latin typeface="Consolas"/>
                <a:ea typeface="Consolas"/>
                <a:cs typeface="Consolas"/>
                <a:sym typeface="Consolas"/>
              </a:rPr>
              <a:t>{optimal_k}</a:t>
            </a:r>
            <a:r>
              <a:rPr b="1" lang="en-GB" sz="1000">
                <a:solidFill>
                  <a:srgbClr val="005C5F"/>
                </a:solidFill>
                <a:highlight>
                  <a:srgbClr val="FFFFFF"/>
                </a:highlight>
                <a:latin typeface="Consolas"/>
                <a:ea typeface="Consolas"/>
                <a:cs typeface="Consolas"/>
                <a:sym typeface="Consolas"/>
              </a:rPr>
              <a:t> with Minimum Error Rate: </a:t>
            </a:r>
            <a:r>
              <a:rPr b="1" lang="en-GB" sz="1000">
                <a:solidFill>
                  <a:srgbClr val="434F54"/>
                </a:solidFill>
                <a:highlight>
                  <a:srgbClr val="FFFFFF"/>
                </a:highlight>
                <a:latin typeface="Consolas"/>
                <a:ea typeface="Consolas"/>
                <a:cs typeface="Consolas"/>
                <a:sym typeface="Consolas"/>
              </a:rPr>
              <a:t>{min_error:</a:t>
            </a:r>
            <a:r>
              <a:rPr b="1" lang="en-GB" sz="1000">
                <a:solidFill>
                  <a:srgbClr val="8A7B52"/>
                </a:solidFill>
                <a:highlight>
                  <a:srgbClr val="FFFFFF"/>
                </a:highlight>
                <a:latin typeface="Consolas"/>
                <a:ea typeface="Consolas"/>
                <a:cs typeface="Consolas"/>
                <a:sym typeface="Consolas"/>
              </a:rPr>
              <a:t>.4</a:t>
            </a:r>
            <a:r>
              <a:rPr b="1" lang="en-GB" sz="1000">
                <a:solidFill>
                  <a:srgbClr val="434F54"/>
                </a:solidFill>
                <a:highlight>
                  <a:srgbClr val="FFFFFF"/>
                </a:highlight>
                <a:latin typeface="Consolas"/>
                <a:ea typeface="Consolas"/>
                <a:cs typeface="Consolas"/>
                <a:sym typeface="Consolas"/>
              </a:rPr>
              <a:t>f}</a:t>
            </a:r>
            <a:r>
              <a:rPr b="1" lang="en-GB" sz="1000">
                <a:solidFill>
                  <a:srgbClr val="005C5F"/>
                </a:solidFill>
                <a:highlight>
                  <a:srgbClr val="FFFFFF"/>
                </a:highlight>
                <a:latin typeface="Consolas"/>
                <a:ea typeface="Consolas"/>
                <a:cs typeface="Consolas"/>
                <a:sym typeface="Consolas"/>
              </a:rPr>
              <a:t>"</a:t>
            </a:r>
            <a:r>
              <a:rPr b="1" lang="en-GB" sz="1000">
                <a:solidFill>
                  <a:srgbClr val="434F54"/>
                </a:solidFill>
                <a:highlight>
                  <a:srgbClr val="FFFFFF"/>
                </a:highlight>
                <a:latin typeface="Consolas"/>
                <a:ea typeface="Consolas"/>
                <a:cs typeface="Consolas"/>
                <a:sym typeface="Consolas"/>
              </a:rPr>
              <a: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307" name="Google Shape;307;p18"/>
          <p:cNvSpPr txBox="1"/>
          <p:nvPr>
            <p:ph idx="1" type="body"/>
          </p:nvPr>
        </p:nvSpPr>
        <p:spPr>
          <a:xfrm>
            <a:off x="1303800" y="1515150"/>
            <a:ext cx="7030500" cy="32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2007638" y="1597875"/>
            <a:ext cx="5128725" cy="327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314" name="Google Shape;314;p19"/>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434F54"/>
                </a:solidFill>
                <a:highlight>
                  <a:srgbClr val="FFFFFF"/>
                </a:highlight>
                <a:latin typeface="Consolas"/>
                <a:ea typeface="Consolas"/>
                <a:cs typeface="Consolas"/>
                <a:sym typeface="Consolas"/>
              </a:rPr>
              <a:t>The data was tested with KNN with three different distance metrics: Euclidean Distance, Manhattan Distance, Cosine Distance. And here are the classification report (same for all) for these different distances:</a:t>
            </a:r>
            <a:endParaRPr sz="11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200">
                <a:solidFill>
                  <a:srgbClr val="434F54"/>
                </a:solidFill>
                <a:highlight>
                  <a:srgbClr val="FFFFFF"/>
                </a:highlight>
                <a:latin typeface="Consolas"/>
                <a:ea typeface="Consolas"/>
                <a:cs typeface="Consolas"/>
                <a:sym typeface="Consolas"/>
              </a:rPr>
              <a:t>              precision    recall  f1-score   support</a:t>
            </a:r>
            <a:br>
              <a:rPr lang="en-GB" sz="1200">
                <a:solidFill>
                  <a:srgbClr val="434F54"/>
                </a:solidFill>
                <a:highlight>
                  <a:srgbClr val="FFFFFF"/>
                </a:highlight>
                <a:latin typeface="Consolas"/>
                <a:ea typeface="Consolas"/>
                <a:cs typeface="Consolas"/>
                <a:sym typeface="Consolas"/>
              </a:rPr>
            </a:b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6</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23</a:t>
            </a:r>
            <a:br>
              <a:rPr lang="en-GB" sz="1200">
                <a:solidFill>
                  <a:srgbClr val="434F54"/>
                </a:solidFill>
                <a:highlight>
                  <a:srgbClr val="FFFFFF"/>
                </a:highlight>
                <a:latin typeface="Consolas"/>
                <a:ea typeface="Consolas"/>
                <a:cs typeface="Consolas"/>
                <a:sym typeface="Consolas"/>
              </a:rPr>
            </a:b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accuracy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29</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   macro avg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29</a:t>
            </a:r>
            <a:br>
              <a:rPr lang="en-GB" sz="1200">
                <a:solidFill>
                  <a:srgbClr val="434F54"/>
                </a:solidFill>
                <a:highlight>
                  <a:srgbClr val="FFFFFF"/>
                </a:highlight>
                <a:latin typeface="Consolas"/>
                <a:ea typeface="Consolas"/>
                <a:cs typeface="Consolas"/>
                <a:sym typeface="Consolas"/>
              </a:rPr>
            </a:br>
            <a:r>
              <a:rPr lang="en-GB" sz="1200">
                <a:solidFill>
                  <a:srgbClr val="434F54"/>
                </a:solidFill>
                <a:highlight>
                  <a:srgbClr val="FFFFFF"/>
                </a:highlight>
                <a:latin typeface="Consolas"/>
                <a:ea typeface="Consolas"/>
                <a:cs typeface="Consolas"/>
                <a:sym typeface="Consolas"/>
              </a:rPr>
              <a:t>weighted avg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1.00</a:t>
            </a:r>
            <a:r>
              <a:rPr lang="en-GB" sz="1200">
                <a:solidFill>
                  <a:srgbClr val="434F54"/>
                </a:solidFill>
                <a:highlight>
                  <a:srgbClr val="FFFFFF"/>
                </a:highlight>
                <a:latin typeface="Consolas"/>
                <a:ea typeface="Consolas"/>
                <a:cs typeface="Consolas"/>
                <a:sym typeface="Consolas"/>
              </a:rPr>
              <a:t>        </a:t>
            </a:r>
            <a:r>
              <a:rPr lang="en-GB" sz="1200">
                <a:solidFill>
                  <a:srgbClr val="8A7B52"/>
                </a:solidFill>
                <a:highlight>
                  <a:srgbClr val="FFFFFF"/>
                </a:highlight>
                <a:latin typeface="Consolas"/>
                <a:ea typeface="Consolas"/>
                <a:cs typeface="Consolas"/>
                <a:sym typeface="Consolas"/>
              </a:rPr>
              <a:t>29</a:t>
            </a:r>
            <a:endParaRPr sz="1100">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K-Nearest Neighbors</a:t>
            </a:r>
            <a:endParaRPr/>
          </a:p>
        </p:txBody>
      </p:sp>
      <p:sp>
        <p:nvSpPr>
          <p:cNvPr id="320" name="Google Shape;320;p20"/>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434F54"/>
                </a:solidFill>
                <a:highlight>
                  <a:srgbClr val="FFFFFF"/>
                </a:highlight>
                <a:latin typeface="Consolas"/>
                <a:ea typeface="Consolas"/>
                <a:cs typeface="Consolas"/>
                <a:sym typeface="Consolas"/>
              </a:rPr>
              <a:t>Conclusion: </a:t>
            </a:r>
            <a:endParaRPr b="1">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So, for every distance metric used, inferred the same outcome, and every KNN model predicted correct outcomes with 100% accuracy (based on the classification reports).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a:solidFill>
                  <a:srgbClr val="434F54"/>
                </a:solidFill>
                <a:highlight>
                  <a:srgbClr val="FFFFFF"/>
                </a:highlight>
                <a:latin typeface="Consolas"/>
                <a:ea typeface="Consolas"/>
                <a:cs typeface="Consolas"/>
                <a:sym typeface="Consolas"/>
              </a:rPr>
              <a:t>And the best K value was found with iterating over with all possible K values, which provided the best K value with the least error rate.</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Regression</a:t>
            </a:r>
            <a:endParaRPr/>
          </a:p>
        </p:txBody>
      </p:sp>
      <p:sp>
        <p:nvSpPr>
          <p:cNvPr id="326" name="Google Shape;326;p21"/>
          <p:cNvSpPr txBox="1"/>
          <p:nvPr>
            <p:ph idx="1" type="body"/>
          </p:nvPr>
        </p:nvSpPr>
        <p:spPr>
          <a:xfrm>
            <a:off x="1074000" y="1500550"/>
            <a:ext cx="7490100" cy="336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Regression is a type of supervised learning (in machine learning) and a statistical method (in statistics) used to model and analyze the relationship between one dependent variable (target) and one or more independent variables (features). The goal of regression is to predict continuous numerical values.</a:t>
            </a:r>
            <a:endParaRPr>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434F54"/>
              </a:buClr>
              <a:buSzPts val="1300"/>
              <a:buFont typeface="Consolas"/>
              <a:buChar char="●"/>
            </a:pPr>
            <a:r>
              <a:rPr lang="en-GB">
                <a:solidFill>
                  <a:srgbClr val="434F54"/>
                </a:solidFill>
                <a:highlight>
                  <a:srgbClr val="FFFFFF"/>
                </a:highlight>
                <a:latin typeface="Consolas"/>
                <a:ea typeface="Consolas"/>
                <a:cs typeface="Consolas"/>
                <a:sym typeface="Consolas"/>
              </a:rPr>
              <a:t>The dependent variable (Y) is what we want to predict. The independent variables (X) are the inputs/features that influence Y. And the mapping function given as: </a:t>
            </a:r>
            <a:endParaRPr>
              <a:solidFill>
                <a:srgbClr val="434F54"/>
              </a:solidFill>
              <a:highlight>
                <a:srgbClr val="FFFFFF"/>
              </a:highlight>
              <a:latin typeface="Consolas"/>
              <a:ea typeface="Consolas"/>
              <a:cs typeface="Consolas"/>
              <a:sym typeface="Consolas"/>
            </a:endParaRPr>
          </a:p>
          <a:p>
            <a:pPr indent="0" lvl="0" marL="457200" rtl="0" algn="ctr">
              <a:spcBef>
                <a:spcPts val="0"/>
              </a:spcBef>
              <a:spcAft>
                <a:spcPts val="0"/>
              </a:spcAft>
              <a:buNone/>
            </a:pPr>
            <a:r>
              <a:rPr lang="en-GB">
                <a:solidFill>
                  <a:srgbClr val="434F54"/>
                </a:solidFill>
                <a:highlight>
                  <a:srgbClr val="FFFFFF"/>
                </a:highlight>
                <a:latin typeface="Consolas"/>
                <a:ea typeface="Consolas"/>
                <a:cs typeface="Consolas"/>
                <a:sym typeface="Consolas"/>
              </a:rPr>
              <a:t>Y≈f(X)+ϵ</a:t>
            </a:r>
            <a:endParaRPr>
              <a:solidFill>
                <a:srgbClr val="434F54"/>
              </a:solidFill>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a:solidFill>
                <a:srgbClr val="434F54"/>
              </a:solidFill>
              <a:highlight>
                <a:srgbClr val="FFFFFF"/>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