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79"/>
  </p:notesMasterIdLst>
  <p:sldIdLst>
    <p:sldId id="460" r:id="rId2"/>
    <p:sldId id="490" r:id="rId3"/>
    <p:sldId id="466" r:id="rId4"/>
    <p:sldId id="487" r:id="rId5"/>
    <p:sldId id="486" r:id="rId6"/>
    <p:sldId id="281" r:id="rId7"/>
    <p:sldId id="482" r:id="rId8"/>
    <p:sldId id="431" r:id="rId9"/>
    <p:sldId id="477" r:id="rId10"/>
    <p:sldId id="474" r:id="rId11"/>
    <p:sldId id="475" r:id="rId12"/>
    <p:sldId id="256" r:id="rId13"/>
    <p:sldId id="292" r:id="rId14"/>
    <p:sldId id="409" r:id="rId15"/>
    <p:sldId id="288" r:id="rId16"/>
    <p:sldId id="421" r:id="rId17"/>
    <p:sldId id="488" r:id="rId18"/>
    <p:sldId id="287" r:id="rId19"/>
    <p:sldId id="429" r:id="rId20"/>
    <p:sldId id="455" r:id="rId21"/>
    <p:sldId id="430" r:id="rId22"/>
    <p:sldId id="289" r:id="rId23"/>
    <p:sldId id="290" r:id="rId24"/>
    <p:sldId id="362" r:id="rId25"/>
    <p:sldId id="353" r:id="rId26"/>
    <p:sldId id="428" r:id="rId27"/>
    <p:sldId id="478" r:id="rId28"/>
    <p:sldId id="433" r:id="rId29"/>
    <p:sldId id="446" r:id="rId30"/>
    <p:sldId id="310" r:id="rId31"/>
    <p:sldId id="308" r:id="rId32"/>
    <p:sldId id="450" r:id="rId33"/>
    <p:sldId id="434" r:id="rId34"/>
    <p:sldId id="363" r:id="rId35"/>
    <p:sldId id="454" r:id="rId36"/>
    <p:sldId id="312" r:id="rId37"/>
    <p:sldId id="321" r:id="rId38"/>
    <p:sldId id="322" r:id="rId39"/>
    <p:sldId id="294" r:id="rId40"/>
    <p:sldId id="435" r:id="rId41"/>
    <p:sldId id="311" r:id="rId42"/>
    <p:sldId id="453" r:id="rId43"/>
    <p:sldId id="449" r:id="rId44"/>
    <p:sldId id="313" r:id="rId45"/>
    <p:sldId id="295" r:id="rId46"/>
    <p:sldId id="483" r:id="rId47"/>
    <p:sldId id="476" r:id="rId48"/>
    <p:sldId id="441" r:id="rId49"/>
    <p:sldId id="335" r:id="rId50"/>
    <p:sldId id="339" r:id="rId51"/>
    <p:sldId id="436" r:id="rId52"/>
    <p:sldId id="334" r:id="rId53"/>
    <p:sldId id="437" r:id="rId54"/>
    <p:sldId id="341" r:id="rId55"/>
    <p:sldId id="346" r:id="rId56"/>
    <p:sldId id="442" r:id="rId57"/>
    <p:sldId id="489" r:id="rId58"/>
    <p:sldId id="458" r:id="rId59"/>
    <p:sldId id="464" r:id="rId60"/>
    <p:sldId id="471" r:id="rId61"/>
    <p:sldId id="445" r:id="rId62"/>
    <p:sldId id="270" r:id="rId63"/>
    <p:sldId id="463" r:id="rId64"/>
    <p:sldId id="459" r:id="rId65"/>
    <p:sldId id="468" r:id="rId66"/>
    <p:sldId id="469" r:id="rId67"/>
    <p:sldId id="470" r:id="rId68"/>
    <p:sldId id="298" r:id="rId69"/>
    <p:sldId id="326" r:id="rId70"/>
    <p:sldId id="410" r:id="rId71"/>
    <p:sldId id="456" r:id="rId72"/>
    <p:sldId id="314" r:id="rId73"/>
    <p:sldId id="479" r:id="rId74"/>
    <p:sldId id="480" r:id="rId75"/>
    <p:sldId id="481" r:id="rId76"/>
    <p:sldId id="484" r:id="rId77"/>
    <p:sldId id="467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970B0-F263-4CFB-99E1-36B577128D52}">
          <p14:sldIdLst>
            <p14:sldId id="460"/>
            <p14:sldId id="490"/>
            <p14:sldId id="466"/>
            <p14:sldId id="487"/>
            <p14:sldId id="486"/>
            <p14:sldId id="281"/>
            <p14:sldId id="482"/>
            <p14:sldId id="431"/>
            <p14:sldId id="477"/>
            <p14:sldId id="474"/>
            <p14:sldId id="475"/>
            <p14:sldId id="256"/>
            <p14:sldId id="292"/>
            <p14:sldId id="409"/>
            <p14:sldId id="288"/>
            <p14:sldId id="421"/>
            <p14:sldId id="488"/>
            <p14:sldId id="287"/>
            <p14:sldId id="429"/>
            <p14:sldId id="455"/>
          </p14:sldIdLst>
        </p14:section>
        <p14:section name="Application Packaging" id="{B8EF61B8-8DBA-4F55-A2D9-F60B5380BFBA}">
          <p14:sldIdLst>
            <p14:sldId id="430"/>
            <p14:sldId id="289"/>
            <p14:sldId id="290"/>
            <p14:sldId id="362"/>
            <p14:sldId id="353"/>
            <p14:sldId id="428"/>
            <p14:sldId id="478"/>
            <p14:sldId id="433"/>
            <p14:sldId id="446"/>
          </p14:sldIdLst>
        </p14:section>
        <p14:section name="Health" id="{9B583692-2EDA-4B08-8A1E-E920EEE55F5A}">
          <p14:sldIdLst>
            <p14:sldId id="310"/>
            <p14:sldId id="308"/>
            <p14:sldId id="450"/>
            <p14:sldId id="434"/>
            <p14:sldId id="363"/>
            <p14:sldId id="454"/>
            <p14:sldId id="312"/>
            <p14:sldId id="321"/>
            <p14:sldId id="322"/>
            <p14:sldId id="294"/>
            <p14:sldId id="435"/>
            <p14:sldId id="311"/>
            <p14:sldId id="453"/>
            <p14:sldId id="449"/>
          </p14:sldIdLst>
        </p14:section>
        <p14:section name="Upgrades" id="{33CC134C-622C-4732-9437-D9D2BF56BB26}">
          <p14:sldIdLst>
            <p14:sldId id="313"/>
            <p14:sldId id="295"/>
            <p14:sldId id="483"/>
            <p14:sldId id="476"/>
            <p14:sldId id="441"/>
            <p14:sldId id="335"/>
            <p14:sldId id="339"/>
            <p14:sldId id="436"/>
            <p14:sldId id="334"/>
          </p14:sldIdLst>
        </p14:section>
        <p14:section name="Updating a Named Service" id="{D29CAE8D-D184-4DC8-BCCA-E1CC7FFA66F0}">
          <p14:sldIdLst>
            <p14:sldId id="437"/>
            <p14:sldId id="341"/>
            <p14:sldId id="346"/>
          </p14:sldIdLst>
        </p14:section>
        <p14:section name="PRB" id="{9F82C88C-C16D-415C-87D4-668D4DA53E75}">
          <p14:sldIdLst>
            <p14:sldId id="442"/>
            <p14:sldId id="489"/>
            <p14:sldId id="458"/>
            <p14:sldId id="464"/>
            <p14:sldId id="471"/>
            <p14:sldId id="445"/>
            <p14:sldId id="270"/>
            <p14:sldId id="463"/>
            <p14:sldId id="459"/>
            <p14:sldId id="468"/>
            <p14:sldId id="469"/>
            <p14:sldId id="470"/>
          </p14:sldIdLst>
        </p14:section>
        <p14:section name="Testability" id="{3E2BF68F-7DF6-4BFA-815C-E4481A56958F}">
          <p14:sldIdLst>
            <p14:sldId id="298"/>
            <p14:sldId id="326"/>
            <p14:sldId id="410"/>
            <p14:sldId id="456"/>
          </p14:sldIdLst>
        </p14:section>
        <p14:section name="Diagnostics" id="{BE0B4D0D-9F47-4983-B069-5CA74AACCC6C}">
          <p14:sldIdLst>
            <p14:sldId id="314"/>
            <p14:sldId id="479"/>
            <p14:sldId id="480"/>
            <p14:sldId id="481"/>
            <p14:sldId id="484"/>
          </p14:sldIdLst>
        </p14:section>
        <p14:section name="Containers" id="{9488C709-7A94-4CB3-A326-C0EAA38E8696}">
          <p14:sldIdLst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Richter" initials="JR" lastIdx="3" clrIdx="0">
    <p:extLst>
      <p:ext uri="{19B8F6BF-5375-455C-9EA6-DF929625EA0E}">
        <p15:presenceInfo xmlns:p15="http://schemas.microsoft.com/office/powerpoint/2012/main" userId="6341e7e7f1ed0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87748" autoAdjust="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9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095A-D48C-4EB3-93A4-11A44A9E4AE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82A8-7401-4BD1-8A1B-5FE40FC48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ocial.msdn.microsoft.com/Search/en-US?query=jeffrey%20richter&amp;beta=0&amp;rn=MSDN+Magazine&amp;rq=site:blogs.msdn.com/b/msdnmagazine/&amp;ac=2" TargetMode="External"/><Relationship Id="rId5" Type="http://schemas.openxmlformats.org/officeDocument/2006/relationships/hyperlink" Target="http://www.amazon.com/Jeffrey-Richter/e/B000APH134/ref=sr_tc_2_0?qid=1456680389&amp;sr=1-2-ent" TargetMode="External"/><Relationship Id="rId4" Type="http://schemas.openxmlformats.org/officeDocument/2006/relationships/hyperlink" Target="http://wintellectnow.com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http://azureplatform.azurewebsites.net/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Title: Introduction to Azure Service Fabric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Abstract: Azure Service Fabric is a distributed systems platform used to build scalable, reliable, and easily managed applications for the cloud. It is a free Windows component that works with any cloud: Azure, Amazon, on-premises, etc. In this talk, Jeff walks you through some of Azure Service Fabric’s capabilities.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Node to Node: Secures the communication between the VMs/computers in the cluster. This ensures only computers that are authorized to join the cluster can participate in hosting application and services in the cluster.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Client</a:t>
            </a:r>
            <a:r>
              <a:rPr lang="en-US" baseline="0" dirty="0">
                <a:effectLst/>
              </a:rPr>
              <a:t> (Outside) to Cluster: </a:t>
            </a:r>
            <a:r>
              <a:rPr lang="en-US" dirty="0">
                <a:effectLst/>
              </a:rPr>
              <a:t>Service Fabric differentiates the authorized clients between administrators who have full access to management capabilities (including read/write capabilities) and users who only have read access to management (for example, query) and the ability to resolve applications and services.</a:t>
            </a:r>
          </a:p>
          <a:p>
            <a:endParaRPr lang="en-US" dirty="0"/>
          </a:p>
          <a:p>
            <a:r>
              <a:rPr lang="en-US" dirty="0"/>
              <a:t>App</a:t>
            </a:r>
            <a:r>
              <a:rPr lang="en-US" baseline="0" dirty="0"/>
              <a:t> Security: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If the service manifest declares </a:t>
            </a:r>
            <a:r>
              <a:rPr lang="en-US" b="1" dirty="0">
                <a:effectLst/>
              </a:rPr>
              <a:t>Endpoint</a:t>
            </a:r>
            <a:r>
              <a:rPr lang="en-US" dirty="0">
                <a:effectLst/>
              </a:rPr>
              <a:t> resources with </a:t>
            </a:r>
            <a:r>
              <a:rPr lang="en-US" b="1" dirty="0">
                <a:effectLst/>
              </a:rPr>
              <a:t>http</a:t>
            </a:r>
            <a:r>
              <a:rPr lang="en-US" dirty="0">
                <a:effectLst/>
              </a:rPr>
              <a:t> or </a:t>
            </a:r>
            <a:r>
              <a:rPr lang="en-US" b="1" dirty="0">
                <a:effectLst/>
              </a:rPr>
              <a:t>https</a:t>
            </a:r>
            <a:r>
              <a:rPr lang="en-US" dirty="0">
                <a:effectLst/>
              </a:rPr>
              <a:t> protocol, users can specify a </a:t>
            </a:r>
            <a:r>
              <a:rPr lang="en-US" b="1" dirty="0" err="1">
                <a:effectLst/>
              </a:rPr>
              <a:t>SecurityAccessPolicy</a:t>
            </a:r>
            <a:r>
              <a:rPr lang="en-US" b="1" dirty="0">
                <a:effectLst/>
              </a:rPr>
              <a:t> 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appmanifest</a:t>
            </a:r>
            <a:r>
              <a:rPr lang="en-US" b="0" dirty="0">
                <a:effectLst/>
              </a:rPr>
              <a:t>) </a:t>
            </a:r>
            <a:r>
              <a:rPr lang="en-US" dirty="0">
                <a:effectLst/>
              </a:rPr>
              <a:t>to ensure that ports allocated to these endpoints are correctly </a:t>
            </a:r>
            <a:r>
              <a:rPr lang="en-US" dirty="0" err="1">
                <a:effectLst/>
              </a:rPr>
              <a:t>ACL’ed</a:t>
            </a:r>
            <a:r>
              <a:rPr lang="en-US" dirty="0">
                <a:effectLst/>
              </a:rPr>
              <a:t> for the </a:t>
            </a:r>
            <a:r>
              <a:rPr lang="en-US" dirty="0" err="1">
                <a:effectLst/>
              </a:rPr>
              <a:t>RunAs</a:t>
            </a:r>
            <a:r>
              <a:rPr lang="en-US" dirty="0">
                <a:effectLst/>
              </a:rPr>
              <a:t> user account that the service runs under.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Azure Portal, Create Secure Cluster with 2 node types, Discuss Endpoints, Show provisioning from GitHub, Show configuring 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</a:t>
            </a:r>
            <a:r>
              <a:rPr lang="en-US" baseline="0" dirty="0"/>
              <a:t> are </a:t>
            </a:r>
            <a:r>
              <a:rPr lang="en-US" dirty="0"/>
              <a:t>on all nodes except for image/upgrade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</a:t>
            </a:r>
            <a:r>
              <a:rPr lang="en-US" baseline="0" dirty="0"/>
              <a:t> are </a:t>
            </a:r>
            <a:r>
              <a:rPr lang="en-US" dirty="0"/>
              <a:t>on all nodes except for image/upgrade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FileStoreService.exe is on all nodes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ApplicationManifest</a:t>
            </a:r>
            <a:r>
              <a:rPr lang="en-US" dirty="0"/>
              <a:t> </a:t>
            </a:r>
            <a:r>
              <a:rPr lang="en-US" dirty="0" err="1"/>
              <a:t>xmlns:xsd</a:t>
            </a:r>
            <a:r>
              <a:rPr lang="en-US" dirty="0"/>
              <a:t>="http://www.w3.org/2001/XMLSchema"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ApplicationTypeName</a:t>
            </a:r>
            <a:r>
              <a:rPr lang="en-US" dirty="0"/>
              <a:t>="</a:t>
            </a:r>
            <a:r>
              <a:rPr lang="en-US" dirty="0" err="1"/>
              <a:t>DemoAppType</a:t>
            </a:r>
            <a:r>
              <a:rPr lang="en-US" dirty="0"/>
              <a:t>" </a:t>
            </a:r>
            <a:r>
              <a:rPr lang="en-US" dirty="0" err="1"/>
              <a:t>ApplicationTypeVersion</a:t>
            </a:r>
            <a:r>
              <a:rPr lang="en-US" dirty="0"/>
              <a:t>="1.0" </a:t>
            </a:r>
            <a:r>
              <a:rPr lang="en-US" dirty="0" err="1"/>
              <a:t>xmlns</a:t>
            </a:r>
            <a:r>
              <a:rPr lang="en-US" dirty="0"/>
              <a:t>="http://schemas.microsoft.com/2011/01/fabric"&gt;</a:t>
            </a:r>
          </a:p>
          <a:p>
            <a:r>
              <a:rPr lang="en-US" dirty="0"/>
              <a:t>   &lt;</a:t>
            </a:r>
            <a:r>
              <a:rPr lang="en-US" dirty="0" err="1"/>
              <a:t>ServiceManifestImport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ServiceManifestRef</a:t>
            </a:r>
            <a:r>
              <a:rPr lang="en-US" dirty="0"/>
              <a:t> </a:t>
            </a:r>
            <a:r>
              <a:rPr lang="en-US" dirty="0" err="1"/>
              <a:t>ServiceManifestName</a:t>
            </a:r>
            <a:r>
              <a:rPr lang="en-US" dirty="0"/>
              <a:t>="</a:t>
            </a:r>
            <a:r>
              <a:rPr lang="en-US" dirty="0" err="1"/>
              <a:t>WebServer</a:t>
            </a:r>
            <a:r>
              <a:rPr lang="en-US" dirty="0"/>
              <a:t>" </a:t>
            </a:r>
            <a:r>
              <a:rPr lang="en-US" dirty="0" err="1"/>
              <a:t>ServiceManifestVersion</a:t>
            </a:r>
            <a:r>
              <a:rPr lang="en-US" dirty="0"/>
              <a:t>="1.0" /&gt;</a:t>
            </a:r>
          </a:p>
          <a:p>
            <a:r>
              <a:rPr lang="en-US" dirty="0"/>
              <a:t>   &lt;/</a:t>
            </a:r>
            <a:r>
              <a:rPr lang="en-US" dirty="0" err="1"/>
              <a:t>ServiceManifestImport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DefaultServices</a:t>
            </a:r>
            <a:r>
              <a:rPr lang="en-US" dirty="0"/>
              <a:t>&gt;</a:t>
            </a:r>
          </a:p>
          <a:p>
            <a:r>
              <a:rPr lang="en-US" dirty="0"/>
              <a:t>      &lt;Service Name="</a:t>
            </a:r>
            <a:r>
              <a:rPr lang="en-US" dirty="0" err="1"/>
              <a:t>WebServerService</a:t>
            </a:r>
            <a:r>
              <a:rPr lang="en-US" dirty="0"/>
              <a:t>"&gt;</a:t>
            </a:r>
          </a:p>
          <a:p>
            <a:r>
              <a:rPr lang="en-US" dirty="0"/>
              <a:t>         &lt;</a:t>
            </a:r>
            <a:r>
              <a:rPr lang="en-US" dirty="0" err="1"/>
              <a:t>StatelessService</a:t>
            </a:r>
            <a:r>
              <a:rPr lang="en-US" dirty="0"/>
              <a:t> </a:t>
            </a:r>
            <a:r>
              <a:rPr lang="en-US" dirty="0" err="1"/>
              <a:t>ServiceTypeName</a:t>
            </a:r>
            <a:r>
              <a:rPr lang="en-US" dirty="0"/>
              <a:t>="</a:t>
            </a:r>
            <a:r>
              <a:rPr lang="en-US" dirty="0" err="1"/>
              <a:t>WebServer</a:t>
            </a:r>
            <a:r>
              <a:rPr lang="en-US" dirty="0"/>
              <a:t>" </a:t>
            </a:r>
            <a:r>
              <a:rPr lang="en-US" dirty="0" err="1"/>
              <a:t>InstanceCount</a:t>
            </a:r>
            <a:r>
              <a:rPr lang="en-US" dirty="0"/>
              <a:t>="1"&gt;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SingletonPartition</a:t>
            </a:r>
            <a:r>
              <a:rPr lang="en-US" dirty="0"/>
              <a:t> /&gt;</a:t>
            </a:r>
          </a:p>
          <a:p>
            <a:r>
              <a:rPr lang="en-US" dirty="0"/>
              <a:t>         &lt;/</a:t>
            </a:r>
            <a:r>
              <a:rPr lang="en-US" dirty="0" err="1"/>
              <a:t>StatelessService</a:t>
            </a:r>
            <a:r>
              <a:rPr lang="en-US" dirty="0"/>
              <a:t>&gt;</a:t>
            </a:r>
          </a:p>
          <a:p>
            <a:r>
              <a:rPr lang="en-US" dirty="0"/>
              <a:t>      &lt;/Service&gt;</a:t>
            </a:r>
          </a:p>
          <a:p>
            <a:r>
              <a:rPr lang="en-US" dirty="0"/>
              <a:t>   &lt;/</a:t>
            </a:r>
            <a:r>
              <a:rPr lang="en-US" dirty="0" err="1"/>
              <a:t>DefaultServices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ApplicationManifest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ServiceManifest</a:t>
            </a:r>
            <a:r>
              <a:rPr lang="en-US" dirty="0"/>
              <a:t> </a:t>
            </a:r>
            <a:r>
              <a:rPr lang="en-US" dirty="0" err="1"/>
              <a:t>xmlns:xsd</a:t>
            </a:r>
            <a:r>
              <a:rPr lang="en-US" dirty="0"/>
              <a:t>="http://www.w3.org/2001/XMLSchema"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Name="</a:t>
            </a:r>
            <a:r>
              <a:rPr lang="en-US" dirty="0" err="1"/>
              <a:t>WebServer</a:t>
            </a:r>
            <a:r>
              <a:rPr lang="en-US" dirty="0"/>
              <a:t>" Version="1.0" </a:t>
            </a:r>
            <a:r>
              <a:rPr lang="en-US" dirty="0" err="1"/>
              <a:t>xmlns</a:t>
            </a:r>
            <a:r>
              <a:rPr lang="en-US" dirty="0"/>
              <a:t>="http://schemas.microsoft.com/2011/01/fabric"&gt;</a:t>
            </a:r>
          </a:p>
          <a:p>
            <a:r>
              <a:rPr lang="en-US" dirty="0"/>
              <a:t>   &lt;</a:t>
            </a:r>
            <a:r>
              <a:rPr lang="en-US" dirty="0" err="1"/>
              <a:t>ServiceTypes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StatelessServiceType</a:t>
            </a:r>
            <a:r>
              <a:rPr lang="en-US" dirty="0"/>
              <a:t> </a:t>
            </a:r>
            <a:r>
              <a:rPr lang="en-US" dirty="0" err="1"/>
              <a:t>ServiceTypeName</a:t>
            </a:r>
            <a:r>
              <a:rPr lang="en-US" dirty="0"/>
              <a:t>="</a:t>
            </a:r>
            <a:r>
              <a:rPr lang="en-US" dirty="0" err="1"/>
              <a:t>WebServer</a:t>
            </a:r>
            <a:r>
              <a:rPr lang="en-US" dirty="0"/>
              <a:t>" </a:t>
            </a:r>
            <a:r>
              <a:rPr lang="en-US" dirty="0" err="1"/>
              <a:t>UseImplicitHost</a:t>
            </a:r>
            <a:r>
              <a:rPr lang="en-US" dirty="0"/>
              <a:t>="true"&gt;</a:t>
            </a:r>
          </a:p>
          <a:p>
            <a:r>
              <a:rPr lang="en-US" dirty="0"/>
              <a:t>         &lt;Extensions&gt;</a:t>
            </a:r>
          </a:p>
          <a:p>
            <a:r>
              <a:rPr lang="en-US" dirty="0"/>
              <a:t>            &lt;Extension Name="__</a:t>
            </a:r>
            <a:r>
              <a:rPr lang="en-US" dirty="0" err="1"/>
              <a:t>GeneratedServiceType</a:t>
            </a:r>
            <a:r>
              <a:rPr lang="en-US" dirty="0"/>
              <a:t>__"&gt;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GeneratedNames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="http://schemas.microsoft.com/2015/03/</a:t>
            </a:r>
            <a:r>
              <a:rPr lang="en-US" dirty="0" err="1"/>
              <a:t>fabact</a:t>
            </a:r>
            <a:r>
              <a:rPr lang="en-US" dirty="0"/>
              <a:t>-no-schema"&gt;</a:t>
            </a:r>
          </a:p>
          <a:p>
            <a:r>
              <a:rPr lang="en-US" dirty="0"/>
              <a:t>                  &lt;</a:t>
            </a:r>
            <a:r>
              <a:rPr lang="en-US" dirty="0" err="1"/>
              <a:t>DefaultService</a:t>
            </a:r>
            <a:r>
              <a:rPr lang="en-US" dirty="0"/>
              <a:t> Name="</a:t>
            </a:r>
            <a:r>
              <a:rPr lang="en-US" dirty="0" err="1"/>
              <a:t>WebServerService</a:t>
            </a:r>
            <a:r>
              <a:rPr lang="en-US" dirty="0"/>
              <a:t>" /&gt;</a:t>
            </a:r>
          </a:p>
          <a:p>
            <a:r>
              <a:rPr lang="en-US" dirty="0"/>
              <a:t>                  &lt;</a:t>
            </a:r>
            <a:r>
              <a:rPr lang="en-US" dirty="0" err="1"/>
              <a:t>ServiceEndpoint</a:t>
            </a:r>
            <a:r>
              <a:rPr lang="en-US" dirty="0"/>
              <a:t> Name="</a:t>
            </a:r>
            <a:r>
              <a:rPr lang="en-US" dirty="0" err="1"/>
              <a:t>WebServerTypeEndpoint</a:t>
            </a:r>
            <a:r>
              <a:rPr lang="en-US" dirty="0"/>
              <a:t>" /&gt;</a:t>
            </a:r>
          </a:p>
          <a:p>
            <a:r>
              <a:rPr lang="en-US" dirty="0"/>
              <a:t>               &lt;/</a:t>
            </a:r>
            <a:r>
              <a:rPr lang="en-US" dirty="0" err="1"/>
              <a:t>GeneratedNames</a:t>
            </a:r>
            <a:r>
              <a:rPr lang="en-US" dirty="0"/>
              <a:t>&gt;</a:t>
            </a:r>
          </a:p>
          <a:p>
            <a:r>
              <a:rPr lang="en-US" dirty="0"/>
              <a:t>            &lt;/Extension&gt;</a:t>
            </a:r>
          </a:p>
          <a:p>
            <a:r>
              <a:rPr lang="en-US" dirty="0"/>
              <a:t>         &lt;/Extensions&gt;</a:t>
            </a:r>
          </a:p>
          <a:p>
            <a:r>
              <a:rPr lang="en-US" dirty="0"/>
              <a:t>      &lt;/</a:t>
            </a:r>
            <a:r>
              <a:rPr lang="en-US" dirty="0" err="1"/>
              <a:t>StatelessServiceType</a:t>
            </a:r>
            <a:r>
              <a:rPr lang="en-US" dirty="0"/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ServiceTypes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CodePackage</a:t>
            </a:r>
            <a:r>
              <a:rPr lang="en-US" dirty="0"/>
              <a:t> Name="C" Version="1.0"&gt;</a:t>
            </a:r>
          </a:p>
          <a:p>
            <a:r>
              <a:rPr lang="en-US" dirty="0"/>
              <a:t>      &lt;</a:t>
            </a:r>
            <a:r>
              <a:rPr lang="en-US" dirty="0" err="1"/>
              <a:t>EntryPoint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ExeHost</a:t>
            </a:r>
            <a:r>
              <a:rPr lang="en-US" dirty="0"/>
              <a:t>&gt;</a:t>
            </a:r>
          </a:p>
          <a:p>
            <a:r>
              <a:rPr lang="en-US" dirty="0"/>
              <a:t>            &lt;Program&gt;simplewebserver.exe&lt;/Program&gt;</a:t>
            </a:r>
          </a:p>
          <a:p>
            <a:r>
              <a:rPr lang="en-US" dirty="0"/>
              <a:t>            &lt;</a:t>
            </a:r>
            <a:r>
              <a:rPr lang="en-US" dirty="0" err="1"/>
              <a:t>WorkingFolder</a:t>
            </a:r>
            <a:r>
              <a:rPr lang="en-US" dirty="0"/>
              <a:t>&gt;</a:t>
            </a:r>
            <a:r>
              <a:rPr lang="en-US" dirty="0" err="1"/>
              <a:t>CodePackage</a:t>
            </a:r>
            <a:r>
              <a:rPr lang="en-US" dirty="0"/>
              <a:t>&lt;/</a:t>
            </a:r>
            <a:r>
              <a:rPr lang="en-US" dirty="0" err="1"/>
              <a:t>WorkingFolder</a:t>
            </a:r>
            <a:r>
              <a:rPr lang="en-US" dirty="0"/>
              <a:t>&gt;</a:t>
            </a:r>
          </a:p>
          <a:p>
            <a:r>
              <a:rPr lang="en-US" dirty="0"/>
              <a:t>         &lt;/</a:t>
            </a:r>
            <a:r>
              <a:rPr lang="en-US" dirty="0" err="1"/>
              <a:t>ExeHost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EntryPoint</a:t>
            </a:r>
            <a:r>
              <a:rPr lang="en-US" dirty="0"/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CodePackage</a:t>
            </a:r>
            <a:r>
              <a:rPr lang="en-US" dirty="0"/>
              <a:t>&gt;</a:t>
            </a:r>
          </a:p>
          <a:p>
            <a:r>
              <a:rPr lang="en-US" dirty="0"/>
              <a:t>   &lt;Resources&gt;</a:t>
            </a:r>
          </a:p>
          <a:p>
            <a:r>
              <a:rPr lang="en-US" dirty="0"/>
              <a:t>      &lt;Endpoints&gt;</a:t>
            </a:r>
          </a:p>
          <a:p>
            <a:r>
              <a:rPr lang="en-US" dirty="0"/>
              <a:t>         &lt;Endpoint Name="</a:t>
            </a:r>
            <a:r>
              <a:rPr lang="en-US" dirty="0" err="1"/>
              <a:t>WebServerTypeEndpoint</a:t>
            </a:r>
            <a:r>
              <a:rPr lang="en-US" dirty="0"/>
              <a:t>" Protocol="http" Port="8080" Type="Input" /&gt;</a:t>
            </a:r>
          </a:p>
          <a:p>
            <a:r>
              <a:rPr lang="en-US" dirty="0"/>
              <a:t>      &lt;/Endpoints&gt;</a:t>
            </a:r>
          </a:p>
          <a:p>
            <a:r>
              <a:rPr lang="en-US" dirty="0"/>
              <a:t>   &lt;/Resources&gt;</a:t>
            </a:r>
          </a:p>
          <a:p>
            <a:r>
              <a:rPr lang="en-US" dirty="0"/>
              <a:t>&lt;/</a:t>
            </a:r>
            <a:r>
              <a:rPr lang="en-US" dirty="0" err="1"/>
              <a:t>ServiceManifest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4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named service has 1 process/code package/node</a:t>
            </a:r>
          </a:p>
          <a:p>
            <a:r>
              <a:rPr lang="en-US" dirty="0"/>
              <a:t>  Multiple partition</a:t>
            </a:r>
            <a:r>
              <a:rPr lang="en-US" baseline="0" dirty="0"/>
              <a:t> instances per process; never 2 instance of same partition in 1 process</a:t>
            </a:r>
          </a:p>
          <a:p>
            <a:endParaRPr lang="en-US" baseline="0" dirty="0"/>
          </a:p>
          <a:p>
            <a:r>
              <a:rPr lang="en-US" dirty="0"/>
              <a:t>When SF assigns partition instances to a node:</a:t>
            </a:r>
          </a:p>
          <a:p>
            <a:pPr lvl="1"/>
            <a:r>
              <a:rPr lang="en-US" dirty="0"/>
              <a:t>Node gets code package(s)</a:t>
            </a:r>
          </a:p>
          <a:p>
            <a:pPr lvl="1"/>
            <a:r>
              <a:rPr lang="en-US" dirty="0"/>
              <a:t>1 process/code package</a:t>
            </a:r>
          </a:p>
          <a:p>
            <a:pPr lvl="1"/>
            <a:r>
              <a:rPr lang="en-US" dirty="0"/>
              <a:t>1 object per partition instance assigned to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4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PartitionID</a:t>
            </a:r>
            <a:r>
              <a:rPr lang="en-US" dirty="0"/>
              <a:t>=</a:t>
            </a:r>
            <a:r>
              <a:rPr lang="en-US" dirty="0" err="1"/>
              <a:t>Guid</a:t>
            </a:r>
            <a:r>
              <a:rPr lang="en-US" dirty="0"/>
              <a:t>, </a:t>
            </a:r>
            <a:r>
              <a:rPr lang="en-US" dirty="0" err="1"/>
              <a:t>InstanceID</a:t>
            </a:r>
            <a:r>
              <a:rPr lang="en-US" dirty="0"/>
              <a:t>=Int64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Win32 console app does</a:t>
            </a:r>
          </a:p>
          <a:p>
            <a:r>
              <a:rPr lang="en-US" dirty="0"/>
              <a:t>Use tool to create “package”</a:t>
            </a:r>
          </a:p>
          <a:p>
            <a:r>
              <a:rPr lang="en-US" dirty="0"/>
              <a:t>Use PowerShell commands to </a:t>
            </a:r>
          </a:p>
          <a:p>
            <a:pPr lvl="1"/>
            <a:r>
              <a:rPr lang="en-US" dirty="0"/>
              <a:t>Copy package to cluster &amp; replicated</a:t>
            </a:r>
          </a:p>
          <a:p>
            <a:pPr lvl="2"/>
            <a:r>
              <a:rPr lang="en-US" dirty="0"/>
              <a:t>Maybe say: No dependency on outside storage</a:t>
            </a:r>
          </a:p>
          <a:p>
            <a:pPr lvl="1"/>
            <a:r>
              <a:rPr lang="en-US" dirty="0"/>
              <a:t>Register application type</a:t>
            </a:r>
          </a:p>
          <a:p>
            <a:pPr lvl="1"/>
            <a:r>
              <a:rPr lang="en-US" dirty="0"/>
              <a:t>Create new application &amp; deploy to 2 nodes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DEMO: Show/explain app &amp; service instance URI naming</a:t>
            </a:r>
          </a:p>
          <a:p>
            <a:pPr lvl="1"/>
            <a:r>
              <a:rPr lang="en-US" dirty="0"/>
              <a:t>DEMO: show how to delete service, app, app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[‎8/‎8/‎2016 10:14 AM] Sean McKenna: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btw, there are 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[‎8/‎8/‎2016 10:16 AM] Sean McKenna: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actually, there's another wacky box missing... which is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Microsoft.ServiceFabric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package, which gives you a System.Fabric.dll to use as a reference assembly, which then travels with your package but is replaced with the latest platform version at runtime.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w/Vipul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1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overall health &amp; complete report </a:t>
            </a:r>
            <a:br>
              <a:rPr lang="en-US" dirty="0"/>
            </a:br>
            <a:r>
              <a:rPr lang="en-US" dirty="0"/>
              <a:t>via portal (SF Explorer)/PowerShell</a:t>
            </a:r>
          </a:p>
          <a:p>
            <a:r>
              <a:rPr lang="en-US" dirty="0"/>
              <a:t>Increase instances beyond node count &amp; show health</a:t>
            </a:r>
          </a:p>
          <a:p>
            <a:r>
              <a:rPr lang="en-US" dirty="0"/>
              <a:t>Take down a node &amp; show health (also show app still works)</a:t>
            </a:r>
          </a:p>
          <a:p>
            <a:endParaRPr lang="en-US" dirty="0"/>
          </a:p>
          <a:p>
            <a:r>
              <a:rPr lang="en-US" dirty="0"/>
              <a:t>PS C:\&gt; Get-</a:t>
            </a:r>
            <a:r>
              <a:rPr lang="en-US" dirty="0" err="1"/>
              <a:t>ServiceFabricApplicationHealth</a:t>
            </a:r>
            <a:r>
              <a:rPr lang="en-US" dirty="0"/>
              <a:t> fabric:/</a:t>
            </a:r>
            <a:r>
              <a:rPr lang="en-US" dirty="0" err="1"/>
              <a:t>WordCount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0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https://azure.microsoft.com/en-us/documentation/articles/service-fabric-understand-and-troubleshoot-with-system-health-reports/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2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https://azure.microsoft.com/en-us/documentation/articles/service-fabric-understand-and-troubleshoot-with-system-health-reports/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4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https://azure.microsoft.com/en-us/documentation/articles/service-fabric-understand-and-troubleshoot-with-system-health-reports/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4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https://azure.microsoft.com/en-us/documentation/articles/service-fabric-understand-and-troubleshoot-with-system-health-reports/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8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Submitting health reports via PS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PS C:\&gt; Send-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ServiceFabric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HealthReport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–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fabric:/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MyAppInstance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–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MyWatchdog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–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HealthProperty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"Availability“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–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HealthState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Error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https://azure.microsoft.com/en-us/documentation/articles/service-fabric-health-introduction/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5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https://azure.microsoft.com/en-us/documentation/articles/service-fabric-health-introduction/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55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https://azure.microsoft.com/en-us/documentation/articles/service-fabric-application-upgrade/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Richter: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Engineer, Azure Hyper-Scale Compute team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Richter is a Software Engineer on Microsoft’s Azure Hyper-Scale compute team. He is also a co-founder of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Wintellect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software consulting and training company. He has authored many videos available on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WintellectNOW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has spoken at many industry conferences, and is the author of several best-selling Windows and .NET Framework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programming books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 Windows Runtime via C#, CLR via C#, 4th Edition, and Windows via C/C++, 5th Edition. Jeffrey has also been a contributing editor to MSDN Magazine where he authored many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feature articles and 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Richter is a co-founder of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Wintellect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software consulting and training company. He has authored many videos available on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WintellectNOW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has spoken at many industry conferences, and is the author of several best-selling Windows and .NET Framework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programming books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 Windows Runtime via C#, CLR via C#, 4th Edition, and Windows via C/C++, 5th Edition. Jeffrey has also been a contributing editor to MSDN Magazine where he authored many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feature articles and 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7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https://github.com/Azure/azure-content/blob/master/articles/service-fabric/service-fabric-application-upgrade-parameters.md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https://azure.microsoft.com/en-us/documentation/articles/service-fabric-view-entities-aggregated-health/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https://azure.microsoft.com/en-us/documentation/articles/service-fabric-application-upgrade/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4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0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https://azure.microsoft.com/en-us/documentation/articles/service-fabric-application-upgrade-troubleshooting/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4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https://azure.microsoft.com/en-us/documentation/articles/service-fabric-application-upgrade/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2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https://channel9.msdn.com/Events/Ignite/2015/BRK3485</a:t>
            </a:r>
          </a:p>
          <a:p>
            <a:r>
              <a:rPr lang="en-US" dirty="0"/>
              <a:t>https://azure.microsoft.com/en-us/documentation/articles/service-fabric-resource-balancer-cluster-description/</a:t>
            </a:r>
          </a:p>
          <a:p>
            <a:r>
              <a:rPr lang="en-US" dirty="0"/>
              <a:t>https://azure.microsoft.com/en-us/documentation/articles/service-fabric-resource-balancer-service-description/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51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https://azure.microsoft.com/en-us/documentation/articles/service-fabric-resource-balancer-cluster-description/</a:t>
            </a:r>
          </a:p>
          <a:p>
            <a:r>
              <a:rPr lang="en-US" dirty="0"/>
              <a:t>Also predefined but not useful: Fault Domain, Upgrade domain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Expression operators: (, ), ||, &amp;&amp;, ==, !=, &gt;=, &lt;=, &lt;, &gt;, !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for placement policy : ^P, !^P, ^, !^, ~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buNone/>
            </a:pPr>
            <a:r>
              <a:rPr lang="en-US" dirty="0"/>
              <a:t>#=Operator precedence</a:t>
            </a:r>
          </a:p>
          <a:p>
            <a:pPr marL="0" indent="0">
              <a:buNone/>
            </a:pPr>
            <a:r>
              <a:rPr lang="en-US" dirty="0"/>
              <a:t>1, (, )</a:t>
            </a:r>
            <a:br>
              <a:rPr lang="en-US" dirty="0"/>
            </a:br>
            <a:r>
              <a:rPr lang="en-US" dirty="0"/>
              <a:t>2, ||</a:t>
            </a:r>
            <a:br>
              <a:rPr lang="en-US" dirty="0"/>
            </a:br>
            <a:r>
              <a:rPr lang="en-US" dirty="0"/>
              <a:t>3, &amp;&amp;</a:t>
            </a:r>
            <a:br>
              <a:rPr lang="en-US" dirty="0"/>
            </a:br>
            <a:r>
              <a:rPr lang="en-US" dirty="0"/>
              <a:t>4, ==, !=, &gt;=, &lt;=, &lt;, &gt;, </a:t>
            </a:r>
          </a:p>
          <a:p>
            <a:pPr marL="0" indent="0">
              <a:buNone/>
            </a:pPr>
            <a:r>
              <a:rPr lang="en-US" dirty="0"/>
              <a:t>      ^P, !^P, Apply this expression to primary replicas</a:t>
            </a:r>
            <a:br>
              <a:rPr lang="en-US" dirty="0"/>
            </a:br>
            <a:r>
              <a:rPr lang="en-US" dirty="0"/>
              <a:t>      ^  -- string must start with Xxx (usually used with fault domains), </a:t>
            </a:r>
            <a:br>
              <a:rPr lang="en-US" dirty="0"/>
            </a:br>
            <a:r>
              <a:rPr lang="en-US" dirty="0"/>
              <a:t>      !^ -- string must not start with Xxx (usually used with FDs), </a:t>
            </a:r>
            <a:br>
              <a:rPr lang="en-US" dirty="0"/>
            </a:br>
            <a:r>
              <a:rPr lang="en-US" dirty="0"/>
              <a:t>       ~ -- Don't evaluate for FD Policy</a:t>
            </a:r>
            <a:br>
              <a:rPr lang="en-US" dirty="0"/>
            </a:br>
            <a:r>
              <a:rPr lang="en-US" dirty="0"/>
              <a:t>6,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6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https://github.com/Azure/azure-content/blob/master/articles/service-fabric/service-fabric-resource-balancer-cluster-description.md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      Update service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LoadMetrics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=@("IncomingBytesPerSecond,High,51200,0","IncomingMessagesPerSecond,High,50,0","OutgoingBytesPerSecond,Low,102400,0","OutgoingMessagesPerSecond,Low,100,0","CacheSizeInMB,Medium,10,0","ActiveEntityCount,Medium,1,0","PrimaryCount,Medium,1,0","ReplicaCount,Medium,1,1")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$services =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WindowsFabricApplication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{$_.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-ne "fabric:/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EventHubContainerHostService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WindowsFabricServiceDescription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{$_.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LoadMetrics.Count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$count=0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($service in $services)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       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-Stateful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service.ServiceName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-Metric 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loadmetrics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-Force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$count++;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if($count%10 -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Read-Host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      Getting all the services without load metrics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WindowsFabricApplication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{$_.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-ne "fabric:/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EventHubContainerHostService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WindowsFabricServiceDescription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{$_.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LoadMetrics.Count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      Getting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IncomingMessagesPerSeconds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metric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EventHubContainer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/TESTWINFAB1/635696579937788523 -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fabric:/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EventHubApp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WindowsFabricPartition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WindowsFabricReplica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WindowsFabricReplicaLoadInformation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Select-Object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ExpandProperty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LoadMetricReports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{$_.Name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IncomingMessagesPerSecond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 | Sort-Object -Property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LastReportedUtc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–Descending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      Getting Cluster Load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WindowsFabricClusterLoadInformation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Select-object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ExpandProperty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LoadMetricInformation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      Getting Node Load for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IncomingMessagePerSecond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WindowsFabricNodeLoadInformation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Select-Object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ExpandProperty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NodeLoadMetricInformationList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{$_.Name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IncomingMessagesPerSecond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  | 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      Getting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WindowsFabricApplication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where {$(Get-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WindowsFabricPartition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$_.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-like "*10ee4bfe-2bab-4c51-8a13-e5ef677b5d1d*"}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4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2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Deploy app with 2 service types; start app &amp; both services each constrained to their respective node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6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4E5211-12D7-4616-8071-FB4BA1D2D21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0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C67A6-C0E7-47DF-97C2-CA9B112753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7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8C67A6-C0E7-47DF-97C2-CA9B112753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73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representing cloud</a:t>
            </a:r>
          </a:p>
          <a:p>
            <a:pPr lvl="1"/>
            <a:r>
              <a:rPr lang="en-US" dirty="0"/>
              <a:t>Contains Cluster (can contain 1000s of nodes)</a:t>
            </a:r>
          </a:p>
          <a:p>
            <a:pPr lvl="2"/>
            <a:r>
              <a:rPr lang="en-US" dirty="0"/>
              <a:t>Contains Nodes (@ has name)</a:t>
            </a:r>
          </a:p>
          <a:p>
            <a:pPr lvl="3"/>
            <a:r>
              <a:rPr lang="en-US" dirty="0"/>
              <a:t>Endpoints</a:t>
            </a:r>
          </a:p>
          <a:p>
            <a:pPr lvl="4"/>
            <a:r>
              <a:rPr lang="en-US" dirty="0" err="1"/>
              <a:t>HttpGateWay</a:t>
            </a:r>
            <a:r>
              <a:rPr lang="en-US" dirty="0"/>
              <a:t> (19007), Cluster (</a:t>
            </a:r>
            <a:r>
              <a:rPr lang="en-US" dirty="0" err="1"/>
              <a:t>tcp</a:t>
            </a:r>
            <a:r>
              <a:rPr lang="en-US" dirty="0"/>
              <a:t>: 19000)?</a:t>
            </a:r>
          </a:p>
          <a:p>
            <a:pPr lvl="3"/>
            <a:r>
              <a:rPr lang="en-US" dirty="0"/>
              <a:t>Your “static” code/data/</a:t>
            </a:r>
            <a:r>
              <a:rPr lang="en-US" dirty="0" err="1"/>
              <a:t>config</a:t>
            </a:r>
            <a:endParaRPr lang="en-US" dirty="0"/>
          </a:p>
          <a:p>
            <a:pPr lvl="2"/>
            <a:r>
              <a:rPr lang="en-US" dirty="0"/>
              <a:t>Load Balancer</a:t>
            </a:r>
          </a:p>
          <a:p>
            <a:r>
              <a:rPr lang="en-US" dirty="0"/>
              <a:t>Animate: start w/DC box</a:t>
            </a:r>
          </a:p>
          <a:p>
            <a:pPr lvl="1"/>
            <a:r>
              <a:rPr lang="en-US" dirty="0"/>
              <a:t>Enter some nodes (names)</a:t>
            </a:r>
          </a:p>
          <a:p>
            <a:pPr lvl="1"/>
            <a:r>
              <a:rPr lang="en-US" dirty="0"/>
              <a:t>Install OS/SF</a:t>
            </a:r>
          </a:p>
          <a:p>
            <a:pPr lvl="1"/>
            <a:r>
              <a:rPr lang="en-US" dirty="0"/>
              <a:t>Establish endpoints to create cluster</a:t>
            </a:r>
          </a:p>
          <a:p>
            <a:pPr lvl="1"/>
            <a:r>
              <a:rPr lang="en-US" dirty="0"/>
              <a:t>You code/data/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Load Balancer</a:t>
            </a:r>
          </a:p>
          <a:p>
            <a:pPr lvl="1"/>
            <a:r>
              <a:rPr lang="en-US" dirty="0"/>
              <a:t>Client request </a:t>
            </a:r>
            <a:r>
              <a:rPr lang="en-US" dirty="0">
                <a:sym typeface="Wingdings" panose="05000000000000000000" pitchFamily="2" charset="2"/>
              </a:rPr>
              <a:t> LB  to a node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---</a:t>
            </a:r>
          </a:p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&lt;!--</a:t>
            </a:r>
          </a:p>
          <a:p>
            <a:endParaRPr lang="en-US" dirty="0"/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settings used within this </a:t>
            </a:r>
            <a:r>
              <a:rPr lang="en-US" dirty="0" err="1"/>
              <a:t>ClusterManifest</a:t>
            </a:r>
            <a:r>
              <a:rPr lang="en-US" dirty="0"/>
              <a:t> are expressly for use only</a:t>
            </a:r>
          </a:p>
          <a:p>
            <a:r>
              <a:rPr lang="en-US" dirty="0"/>
              <a:t>within a developer single-box environment.  Any use of these settings outside</a:t>
            </a:r>
          </a:p>
          <a:p>
            <a:r>
              <a:rPr lang="en-US" dirty="0"/>
              <a:t>of that environment are highly likely to produce incorrect, and </a:t>
            </a:r>
            <a:r>
              <a:rPr lang="en-US" dirty="0" err="1"/>
              <a:t>misperforming</a:t>
            </a:r>
            <a:endParaRPr lang="en-US" dirty="0"/>
          </a:p>
          <a:p>
            <a:r>
              <a:rPr lang="en-US" dirty="0"/>
              <a:t>systems.</a:t>
            </a:r>
          </a:p>
          <a:p>
            <a:endParaRPr lang="en-US" dirty="0"/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r>
              <a:rPr lang="en-US" dirty="0"/>
              <a:t>WARNING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  <a:r>
              <a:rPr lang="en-US" dirty="0" err="1"/>
              <a:t>WARNING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--&gt;</a:t>
            </a:r>
          </a:p>
          <a:p>
            <a:r>
              <a:rPr lang="en-US" dirty="0"/>
              <a:t>&lt;</a:t>
            </a:r>
            <a:r>
              <a:rPr lang="en-US" dirty="0" err="1"/>
              <a:t>ClusterManifest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xmlns:xsd</a:t>
            </a:r>
            <a:r>
              <a:rPr lang="en-US" dirty="0"/>
              <a:t>="http://www.w3.org/2001/XMLSchema"</a:t>
            </a:r>
          </a:p>
          <a:p>
            <a:r>
              <a:rPr lang="en-US" dirty="0"/>
              <a:t>   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</a:t>
            </a:r>
            <a:r>
              <a:rPr lang="en-US" dirty="0" err="1"/>
              <a:t>xmlns</a:t>
            </a:r>
            <a:r>
              <a:rPr lang="en-US" dirty="0"/>
              <a:t>="http://schemas.microsoft.com/2011/01/fabric"</a:t>
            </a:r>
          </a:p>
          <a:p>
            <a:r>
              <a:rPr lang="en-US" dirty="0"/>
              <a:t>    Name="</a:t>
            </a:r>
            <a:r>
              <a:rPr lang="en-US" dirty="0" err="1"/>
              <a:t>ComputerName</a:t>
            </a:r>
            <a:r>
              <a:rPr lang="en-US" dirty="0"/>
              <a:t>-Local-Cluster"</a:t>
            </a:r>
          </a:p>
          <a:p>
            <a:r>
              <a:rPr lang="en-US" dirty="0"/>
              <a:t>    Version="1.0"&gt;</a:t>
            </a:r>
          </a:p>
          <a:p>
            <a:r>
              <a:rPr lang="en-US" dirty="0"/>
              <a:t>    &lt;</a:t>
            </a:r>
            <a:r>
              <a:rPr lang="en-US" dirty="0" err="1"/>
              <a:t>NodeTypes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Name="NodeType1"&gt;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Port="19000"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Port="19001"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Port="19002"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Port="19007"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Port="19006"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="30001" </a:t>
            </a:r>
            <a:r>
              <a:rPr lang="en-US" dirty="0" err="1"/>
              <a:t>EndPort</a:t>
            </a:r>
            <a:r>
              <a:rPr lang="en-US" dirty="0"/>
              <a:t>="31000"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Name="NodeType2"&gt;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Port="19010"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Port="19011"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Port="19012"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Port="19017"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Port="19016"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="31001" </a:t>
            </a:r>
            <a:r>
              <a:rPr lang="en-US" dirty="0" err="1"/>
              <a:t>EndPort</a:t>
            </a:r>
            <a:r>
              <a:rPr lang="en-US" dirty="0"/>
              <a:t>="32000"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Name="NodeType3"&gt;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Port="19020"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Port="19021"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Port="19022"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Port="19027"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Port="19026"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="32001" </a:t>
            </a:r>
            <a:r>
              <a:rPr lang="en-US" dirty="0" err="1"/>
              <a:t>EndPort</a:t>
            </a:r>
            <a:r>
              <a:rPr lang="en-US" dirty="0"/>
              <a:t>="33000"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Name="NodeType4"&gt;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Port="19030"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Port="19031"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Port="19032"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Port="19037"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Port="19036"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="33001" </a:t>
            </a:r>
            <a:r>
              <a:rPr lang="en-US" dirty="0" err="1"/>
              <a:t>EndPort</a:t>
            </a:r>
            <a:r>
              <a:rPr lang="en-US" dirty="0"/>
              <a:t>="34000"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NodeType</a:t>
            </a:r>
            <a:r>
              <a:rPr lang="en-US" dirty="0"/>
              <a:t> Name="NodeType5"&gt;</a:t>
            </a:r>
          </a:p>
          <a:p>
            <a:r>
              <a:rPr lang="en-US" dirty="0"/>
              <a:t>            &lt;Endpoints&gt;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ClientConnectionEndpoint</a:t>
            </a:r>
            <a:r>
              <a:rPr lang="en-US" dirty="0"/>
              <a:t> Port="19040"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LeaseDriverEndpoint</a:t>
            </a:r>
            <a:r>
              <a:rPr lang="en-US" dirty="0"/>
              <a:t> Port="19041"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ClusterConnectionEndpoint</a:t>
            </a:r>
            <a:r>
              <a:rPr lang="en-US" dirty="0"/>
              <a:t> Port="19042"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HttpGatewayEndpoint</a:t>
            </a:r>
            <a:r>
              <a:rPr lang="en-US" dirty="0"/>
              <a:t> Port="19047" Protocol="http"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ServiceConnectionEndpoint</a:t>
            </a:r>
            <a:r>
              <a:rPr lang="en-US" dirty="0"/>
              <a:t> Port="19046" /&gt;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ApplicationEndpoints</a:t>
            </a:r>
            <a:r>
              <a:rPr lang="en-US" dirty="0"/>
              <a:t> </a:t>
            </a:r>
            <a:r>
              <a:rPr lang="en-US" dirty="0" err="1"/>
              <a:t>StartPort</a:t>
            </a:r>
            <a:r>
              <a:rPr lang="en-US" dirty="0"/>
              <a:t>="34001" </a:t>
            </a:r>
            <a:r>
              <a:rPr lang="en-US" dirty="0" err="1"/>
              <a:t>EndPort</a:t>
            </a:r>
            <a:r>
              <a:rPr lang="en-US" dirty="0"/>
              <a:t>="35000" /&gt;</a:t>
            </a:r>
          </a:p>
          <a:p>
            <a:r>
              <a:rPr lang="en-US" dirty="0"/>
              <a:t>            &lt;/Endpoints&gt;</a:t>
            </a:r>
          </a:p>
          <a:p>
            <a:r>
              <a:rPr lang="en-US" dirty="0"/>
              <a:t>        &lt;/</a:t>
            </a:r>
            <a:r>
              <a:rPr lang="en-US" dirty="0" err="1"/>
              <a:t>NodeType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NodeTypes</a:t>
            </a:r>
            <a:r>
              <a:rPr lang="en-US" dirty="0"/>
              <a:t>&gt;</a:t>
            </a:r>
          </a:p>
          <a:p>
            <a:r>
              <a:rPr lang="en-US" dirty="0"/>
              <a:t>    &lt;Infrastructure&gt;</a:t>
            </a:r>
          </a:p>
          <a:p>
            <a:r>
              <a:rPr lang="en-US" dirty="0"/>
              <a:t>        &lt;</a:t>
            </a:r>
            <a:r>
              <a:rPr lang="en-US" dirty="0" err="1"/>
              <a:t>WindowsServer</a:t>
            </a:r>
            <a:r>
              <a:rPr lang="en-US" dirty="0"/>
              <a:t> </a:t>
            </a:r>
            <a:r>
              <a:rPr lang="en-US" dirty="0" err="1"/>
              <a:t>IsScaleMin</a:t>
            </a:r>
            <a:r>
              <a:rPr lang="en-US" dirty="0"/>
              <a:t>="true"&gt;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NodeList</a:t>
            </a:r>
            <a:r>
              <a:rPr lang="en-US" dirty="0"/>
              <a:t>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="Node.1"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="true"  </a:t>
            </a:r>
            <a:r>
              <a:rPr lang="en-US" dirty="0" err="1"/>
              <a:t>NodeTypeRef</a:t>
            </a:r>
            <a:r>
              <a:rPr lang="en-US" dirty="0"/>
              <a:t>="NodeType1"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:/FD01" </a:t>
            </a:r>
            <a:r>
              <a:rPr lang="en-US" dirty="0" err="1"/>
              <a:t>UpgradeDomain</a:t>
            </a:r>
            <a:r>
              <a:rPr lang="en-US" dirty="0"/>
              <a:t>="UD1"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="Node.2"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="true"  </a:t>
            </a:r>
            <a:r>
              <a:rPr lang="en-US" dirty="0" err="1"/>
              <a:t>NodeTypeRef</a:t>
            </a:r>
            <a:r>
              <a:rPr lang="en-US" dirty="0"/>
              <a:t>="NodeType2"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:/FD02" </a:t>
            </a:r>
            <a:r>
              <a:rPr lang="en-US" dirty="0" err="1"/>
              <a:t>UpgradeDomain</a:t>
            </a:r>
            <a:r>
              <a:rPr lang="en-US" dirty="0"/>
              <a:t>="UD2"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="Node.3"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="true"  </a:t>
            </a:r>
            <a:r>
              <a:rPr lang="en-US" dirty="0" err="1"/>
              <a:t>NodeTypeRef</a:t>
            </a:r>
            <a:r>
              <a:rPr lang="en-US" dirty="0"/>
              <a:t>="NodeType3"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:/FD03" </a:t>
            </a:r>
            <a:r>
              <a:rPr lang="en-US" dirty="0" err="1"/>
              <a:t>UpgradeDomain</a:t>
            </a:r>
            <a:r>
              <a:rPr lang="en-US" dirty="0"/>
              <a:t>="UD3"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="Node.4"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="false" </a:t>
            </a:r>
            <a:r>
              <a:rPr lang="en-US" dirty="0" err="1"/>
              <a:t>NodeTypeRef</a:t>
            </a:r>
            <a:r>
              <a:rPr lang="en-US" dirty="0"/>
              <a:t>="NodeType4"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:/FD04" </a:t>
            </a:r>
            <a:r>
              <a:rPr lang="en-US" dirty="0" err="1"/>
              <a:t>UpgradeDomain</a:t>
            </a:r>
            <a:r>
              <a:rPr lang="en-US" dirty="0"/>
              <a:t>="UD1" /&gt;</a:t>
            </a:r>
          </a:p>
          <a:p>
            <a:r>
              <a:rPr lang="en-US" dirty="0"/>
              <a:t>                &lt;Node </a:t>
            </a:r>
            <a:r>
              <a:rPr lang="en-US" dirty="0" err="1"/>
              <a:t>NodeName</a:t>
            </a:r>
            <a:r>
              <a:rPr lang="en-US" dirty="0"/>
              <a:t>="Node.5" </a:t>
            </a:r>
            <a:r>
              <a:rPr lang="en-US" dirty="0" err="1"/>
              <a:t>IPAddressOrFQDN</a:t>
            </a:r>
            <a:r>
              <a:rPr lang="en-US" dirty="0"/>
              <a:t>="localhost" </a:t>
            </a:r>
            <a:r>
              <a:rPr lang="en-US" dirty="0" err="1"/>
              <a:t>IsSeedNode</a:t>
            </a:r>
            <a:r>
              <a:rPr lang="en-US" dirty="0"/>
              <a:t>="false" </a:t>
            </a:r>
            <a:r>
              <a:rPr lang="en-US" dirty="0" err="1"/>
              <a:t>NodeTypeRef</a:t>
            </a:r>
            <a:r>
              <a:rPr lang="en-US" dirty="0"/>
              <a:t>="NodeType5" </a:t>
            </a:r>
            <a:r>
              <a:rPr lang="en-US" dirty="0" err="1"/>
              <a:t>FaultDomain</a:t>
            </a:r>
            <a:r>
              <a:rPr lang="en-US" dirty="0"/>
              <a:t>="</a:t>
            </a:r>
            <a:r>
              <a:rPr lang="en-US" dirty="0" err="1"/>
              <a:t>fd</a:t>
            </a:r>
            <a:r>
              <a:rPr lang="en-US" dirty="0"/>
              <a:t>:/FD05" </a:t>
            </a:r>
            <a:r>
              <a:rPr lang="en-US" dirty="0" err="1"/>
              <a:t>UpgradeDomain</a:t>
            </a:r>
            <a:r>
              <a:rPr lang="en-US" dirty="0"/>
              <a:t>="UD2" /&gt;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NodeList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WindowsServer</a:t>
            </a:r>
            <a:r>
              <a:rPr lang="en-US" dirty="0"/>
              <a:t>&gt;</a:t>
            </a:r>
          </a:p>
          <a:p>
            <a:r>
              <a:rPr lang="en-US" dirty="0"/>
              <a:t>    &lt;/Infrastructure&gt;</a:t>
            </a:r>
          </a:p>
          <a:p>
            <a:r>
              <a:rPr lang="en-US" dirty="0"/>
              <a:t>    &lt;</a:t>
            </a:r>
            <a:r>
              <a:rPr lang="en-US" dirty="0" err="1"/>
              <a:t>FabricSettings</a:t>
            </a:r>
            <a:r>
              <a:rPr lang="en-US" dirty="0"/>
              <a:t>&gt;</a:t>
            </a:r>
          </a:p>
          <a:p>
            <a:r>
              <a:rPr lang="en-US" dirty="0"/>
              <a:t>        &lt;Section Name="Security"&gt;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ClusterCredentialType</a:t>
            </a:r>
            <a:r>
              <a:rPr lang="en-US" dirty="0"/>
              <a:t>" Value="None"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ServerAuthCredentialType</a:t>
            </a:r>
            <a:r>
              <a:rPr lang="en-US" dirty="0"/>
              <a:t>" Value="None"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FailoverManager</a:t>
            </a:r>
            <a:r>
              <a:rPr lang="en-US" dirty="0"/>
              <a:t>"&gt;</a:t>
            </a:r>
          </a:p>
          <a:p>
            <a:r>
              <a:rPr lang="en-US" dirty="0"/>
              <a:t>            &lt;!-- expected cluster size allows the placement to start when the cluster is started. This value should be less than total number of nodes</a:t>
            </a:r>
          </a:p>
          <a:p>
            <a:r>
              <a:rPr lang="en-US" dirty="0"/>
              <a:t>                 as without it the </a:t>
            </a:r>
            <a:r>
              <a:rPr lang="en-US" dirty="0" err="1"/>
              <a:t>FailoverManager</a:t>
            </a:r>
            <a:r>
              <a:rPr lang="en-US" dirty="0"/>
              <a:t> will not start the placement of the user services. This value should be 80% to 90% of the cluster size.</a:t>
            </a:r>
          </a:p>
          <a:p>
            <a:r>
              <a:rPr lang="en-US" dirty="0"/>
              <a:t>          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ExpectedClusterSize</a:t>
            </a:r>
            <a:r>
              <a:rPr lang="en-US" dirty="0"/>
              <a:t>" Value="4" /&gt;</a:t>
            </a:r>
          </a:p>
          <a:p>
            <a:r>
              <a:rPr lang="en-US" dirty="0"/>
              <a:t>            &lt;!-- The default target and min replica set sizes are 7 and 5. The below configuration is not required for cluster that have 7 or more nodes.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TargetReplicaSetSize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MinReplicaSetSize</a:t>
            </a:r>
            <a:r>
              <a:rPr lang="en-US" dirty="0"/>
              <a:t>" Value="3"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ReconfigurationTimeLimit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BuildReplicaTimeLimit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CreateInstanceTimeLimit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PlacementTimeLimit</a:t>
            </a:r>
            <a:r>
              <a:rPr lang="en-US" dirty="0"/>
              <a:t>" Value="20"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ReconfigurationAgent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ServiceApiHealthDuration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ServiceReconfigurationApiHealthDuration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LocalHealthReportingTimerInterval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IsDeactivationInfoEnabled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ClusterManager</a:t>
            </a:r>
            <a:r>
              <a:rPr lang="en-US" dirty="0"/>
              <a:t>"&gt;</a:t>
            </a:r>
          </a:p>
          <a:p>
            <a:r>
              <a:rPr lang="en-US" dirty="0"/>
              <a:t>            &lt;!-- The default target and min replica set sizes are 7 and 5. The below configuration is not required for cluster that have 7 or more nodes.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TargetReplicaSetSize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MinReplicaSetSize</a:t>
            </a:r>
            <a:r>
              <a:rPr lang="en-US" dirty="0"/>
              <a:t>" Value="3"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UpgradeStatusPollInterval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UpgradeHealthCheckInterval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FabricUpgradeHealthCheckInterval</a:t>
            </a:r>
            <a:r>
              <a:rPr lang="en-US" dirty="0"/>
              <a:t>" Value="5"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NamingService</a:t>
            </a:r>
            <a:r>
              <a:rPr lang="en-US" dirty="0"/>
              <a:t>"&gt;</a:t>
            </a:r>
          </a:p>
          <a:p>
            <a:r>
              <a:rPr lang="en-US" dirty="0"/>
              <a:t>            &lt;!-- The default target and min replica set sizes are 7 and 5. The below configuration is not required for cluster that have 7 or more nodes.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TargetReplicaSetSize</a:t>
            </a:r>
            <a:r>
              <a:rPr lang="en-US" dirty="0"/>
              <a:t>" Value="5"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MinReplicaSetSize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 &lt;Section Name="Management"&gt;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ImageStoreConnectionString</a:t>
            </a:r>
            <a:r>
              <a:rPr lang="en-US" dirty="0"/>
              <a:t>" Value="file:C:\SfDevCluster\Data\ImageStore"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ImageCachingEnabled</a:t>
            </a:r>
            <a:r>
              <a:rPr lang="en-US" dirty="0"/>
              <a:t>" Value="false"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Name="Hosting"&gt;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EndpointProviderEnabled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RunAsPolicyEnabled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DeactivationScanInterval</a:t>
            </a:r>
            <a:r>
              <a:rPr lang="en-US" dirty="0"/>
              <a:t>" Value="60"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DeactivationGraceInterval</a:t>
            </a:r>
            <a:r>
              <a:rPr lang="en-US" dirty="0"/>
              <a:t>" Value="10"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EnableProcessDebugging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ServiceTypeRegistrationTimeout</a:t>
            </a:r>
            <a:r>
              <a:rPr lang="en-US" dirty="0"/>
              <a:t>" Value="20"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CacheCleanupScanInterval</a:t>
            </a:r>
            <a:r>
              <a:rPr lang="en-US" dirty="0"/>
              <a:t>" Value="300"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HttpGateway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PlacementAndLoadBalancing</a:t>
            </a:r>
            <a:r>
              <a:rPr lang="en-US" dirty="0"/>
              <a:t>"&gt;</a:t>
            </a:r>
          </a:p>
          <a:p>
            <a:r>
              <a:rPr lang="en-US" dirty="0"/>
              <a:t>            &lt;!-- balance the load on the cluster every 5 minutes.  --&gt;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MinLoadBalancingInterval</a:t>
            </a:r>
            <a:r>
              <a:rPr lang="en-US" dirty="0"/>
              <a:t>" Value="300"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Name="Federation"&gt;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NodeIdGeneratorVersion</a:t>
            </a:r>
            <a:r>
              <a:rPr lang="en-US" dirty="0"/>
              <a:t>" Value="V3"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Name="Trace/</a:t>
            </a:r>
            <a:r>
              <a:rPr lang="en-US" dirty="0" err="1"/>
              <a:t>Etw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Name="Level" Value="4"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&lt;!-- Configure the DCA to cleanup the log folder only. The collection of the logs, performance counters and </a:t>
            </a:r>
            <a:r>
              <a:rPr lang="en-US" dirty="0" err="1"/>
              <a:t>crashdumps</a:t>
            </a:r>
            <a:r>
              <a:rPr lang="en-US" dirty="0"/>
              <a:t> is not performed on the local machine. --&gt;</a:t>
            </a:r>
          </a:p>
          <a:p>
            <a:r>
              <a:rPr lang="en-US" dirty="0"/>
              <a:t>        &lt;Section Name="Diagnostics"&gt;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ProducerInstances</a:t>
            </a:r>
            <a:r>
              <a:rPr lang="en-US" dirty="0"/>
              <a:t>" Value="</a:t>
            </a:r>
            <a:r>
              <a:rPr lang="en-US" dirty="0" err="1"/>
              <a:t>ServiceFabricEtlFile</a:t>
            </a:r>
            <a:r>
              <a:rPr lang="en-US" dirty="0"/>
              <a:t>, </a:t>
            </a:r>
            <a:r>
              <a:rPr lang="en-US" dirty="0" err="1"/>
              <a:t>ServiceFabricPerfCtrFolder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MaxDiskQuotaInMB</a:t>
            </a:r>
            <a:r>
              <a:rPr lang="en-US" dirty="0"/>
              <a:t>" Value="10240"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ServiceFabricEtlFile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ProducerType</a:t>
            </a:r>
            <a:r>
              <a:rPr lang="en-US" dirty="0"/>
              <a:t>" Value="</a:t>
            </a:r>
            <a:r>
              <a:rPr lang="en-US" dirty="0" err="1"/>
              <a:t>EtlFileProducer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EtlReadIntervalInMinutes</a:t>
            </a:r>
            <a:r>
              <a:rPr lang="en-US" dirty="0"/>
              <a:t>" Value=" 5"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DataDeletionAgeInDays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ServiceFabricPerfCtrFolder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ProducerType</a:t>
            </a:r>
            <a:r>
              <a:rPr lang="en-US" dirty="0"/>
              <a:t>" Value="</a:t>
            </a:r>
            <a:r>
              <a:rPr lang="en-US" dirty="0" err="1"/>
              <a:t>FolderProducer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IsEnabled</a:t>
            </a:r>
            <a:r>
              <a:rPr lang="en-US" dirty="0"/>
              <a:t>" Value="true"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FolderType</a:t>
            </a:r>
            <a:r>
              <a:rPr lang="en-US" dirty="0"/>
              <a:t>" Value="</a:t>
            </a:r>
            <a:r>
              <a:rPr lang="en-US" dirty="0" err="1"/>
              <a:t>WindowsFabricPerformanceCounters</a:t>
            </a:r>
            <a:r>
              <a:rPr lang="en-US" dirty="0"/>
              <a:t>" /&gt;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DataDeletionAgeInDays</a:t>
            </a:r>
            <a:r>
              <a:rPr lang="en-US" dirty="0"/>
              <a:t>" Value="3"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 Name="</a:t>
            </a:r>
            <a:r>
              <a:rPr lang="en-US" dirty="0" err="1"/>
              <a:t>TransactionalReplicator</a:t>
            </a:r>
            <a:r>
              <a:rPr lang="en-US" dirty="0"/>
              <a:t>"&gt;</a:t>
            </a:r>
          </a:p>
          <a:p>
            <a:r>
              <a:rPr lang="en-US" dirty="0"/>
              <a:t>            &lt;Parameter Name="</a:t>
            </a:r>
            <a:r>
              <a:rPr lang="en-US" dirty="0" err="1"/>
              <a:t>MaxStreamSizeInMB</a:t>
            </a:r>
            <a:r>
              <a:rPr lang="en-US" dirty="0"/>
              <a:t>" Value="64" /&gt;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&lt;/</a:t>
            </a:r>
            <a:r>
              <a:rPr lang="en-US" dirty="0" err="1"/>
              <a:t>FabricSettings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ClusterManifest</a:t>
            </a:r>
            <a:r>
              <a:rPr lang="en-US" dirty="0"/>
              <a:t>&gt;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82A8-7401-4BD1-8A1B-5FE40FC48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60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96040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3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403461"/>
          </a:xfrm>
          <a:noFill/>
        </p:spPr>
        <p:txBody>
          <a:bodyPr tIns="91440" bIns="9144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34338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14965"/>
          </a:xfrm>
        </p:spPr>
        <p:txBody>
          <a:bodyPr>
            <a:spAutoFit/>
          </a:bodyPr>
          <a:lstStyle>
            <a:lvl1pPr>
              <a:buClrTx/>
              <a:defRPr sz="3600">
                <a:solidFill>
                  <a:schemeClr val="tx1"/>
                </a:solidFill>
              </a:defRPr>
            </a:lvl1pPr>
            <a:lvl2pPr>
              <a:buClrTx/>
              <a:defRPr sz="24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5059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4153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7883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9852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60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6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erviceFabri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t125914.aspx" TargetMode="External"/><Relationship Id="rId3" Type="http://schemas.openxmlformats.org/officeDocument/2006/relationships/hyperlink" Target="https://msdn.microsoft.com/en-us/library/mt125958.aspx" TargetMode="External"/><Relationship Id="rId7" Type="http://schemas.openxmlformats.org/officeDocument/2006/relationships/hyperlink" Target="https://msdn.microsoft.com/en-us/library/mt126033.aspx" TargetMode="External"/><Relationship Id="rId2" Type="http://schemas.openxmlformats.org/officeDocument/2006/relationships/hyperlink" Target="https://msdn.microsoft.com/en-us/library/mt125905.asp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en-us/library/mt125874.aspx" TargetMode="External"/><Relationship Id="rId5" Type="http://schemas.openxmlformats.org/officeDocument/2006/relationships/hyperlink" Target="https://msdn.microsoft.com/en-us/library/mt125913.aspx" TargetMode="External"/><Relationship Id="rId4" Type="http://schemas.openxmlformats.org/officeDocument/2006/relationships/hyperlink" Target="https://msdn.microsoft.com/en-us/library/mt163532.aspx" TargetMode="External"/><Relationship Id="rId9" Type="http://schemas.openxmlformats.org/officeDocument/2006/relationships/hyperlink" Target="https://msdn.microsoft.com/en-us/library/mt125885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25975.asp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25988.asp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511.aspx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25874.aspx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sdn.microsoft.com/en-us/library/mt163511.aspx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125874.aspx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sdn.microsoft.com/en-us/library/system.fabric.iservicepartition.reportload.aspx" TargetMode="External"/><Relationship Id="rId4" Type="http://schemas.openxmlformats.org/officeDocument/2006/relationships/hyperlink" Target="https://msdn.microsoft.com/en-us/library/mt163511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erviceFabricSDK" TargetMode="External"/><Relationship Id="rId2" Type="http://schemas.openxmlformats.org/officeDocument/2006/relationships/hyperlink" Target="https://github.com/azure/service-fabric-issu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mulated_annealing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43265" y="5534587"/>
            <a:ext cx="4027148" cy="1138773"/>
            <a:chOff x="4032944" y="2597680"/>
            <a:chExt cx="4027148" cy="1138773"/>
          </a:xfrm>
        </p:grpSpPr>
        <p:sp>
          <p:nvSpPr>
            <p:cNvPr id="5" name="TextBox 4"/>
            <p:cNvSpPr txBox="1"/>
            <p:nvPr/>
          </p:nvSpPr>
          <p:spPr>
            <a:xfrm>
              <a:off x="4947344" y="2597680"/>
              <a:ext cx="311274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</a:t>
              </a:r>
            </a:p>
            <a:p>
              <a:r>
                <a:rPr lang="en-US" sz="4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944" y="2709867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1103" y="3877271"/>
            <a:ext cx="11203142" cy="1794661"/>
          </a:xfrm>
        </p:spPr>
        <p:txBody>
          <a:bodyPr/>
          <a:lstStyle/>
          <a:p>
            <a:r>
              <a:rPr lang="en-US" dirty="0"/>
              <a:t>Jeffrey Richter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Materials: </a:t>
            </a:r>
            <a:r>
              <a:rPr lang="en-US" sz="3200" dirty="0">
                <a:hlinkClick r:id="rId4"/>
              </a:rPr>
              <a:t>http://bit.do/ServiceFabric</a:t>
            </a:r>
            <a:r>
              <a:rPr lang="en-US" sz="3200" dirty="0"/>
              <a:t> (case-sensitive)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3" y="2075840"/>
            <a:ext cx="10290542" cy="180143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Applications on Azure Service Fabric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5038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322832" y="1462714"/>
            <a:ext cx="5599930" cy="22149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Application Lifecycle Container </a:t>
            </a:r>
          </a:p>
          <a:p>
            <a:r>
              <a:rPr lang="en-US" sz="2400" dirty="0"/>
              <a:t>Declarative Solution for Deployment and Configuration</a:t>
            </a:r>
          </a:p>
          <a:p>
            <a:r>
              <a:rPr lang="en-US" sz="2400" dirty="0"/>
              <a:t>Consistent Management Layer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Azure Resource Manager 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12070" y="1666123"/>
            <a:ext cx="4945951" cy="472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1595" y="1678820"/>
            <a:ext cx="4923728" cy="4701509"/>
          </a:xfrm>
          <a:custGeom>
            <a:avLst/>
            <a:gdLst>
              <a:gd name="T0" fmla="*/ 2649 w 2649"/>
              <a:gd name="T1" fmla="*/ 2496 h 2529"/>
              <a:gd name="T2" fmla="*/ 2616 w 2649"/>
              <a:gd name="T3" fmla="*/ 2529 h 2529"/>
              <a:gd name="T4" fmla="*/ 33 w 2649"/>
              <a:gd name="T5" fmla="*/ 2529 h 2529"/>
              <a:gd name="T6" fmla="*/ 0 w 2649"/>
              <a:gd name="T7" fmla="*/ 2496 h 2529"/>
              <a:gd name="T8" fmla="*/ 0 w 2649"/>
              <a:gd name="T9" fmla="*/ 33 h 2529"/>
              <a:gd name="T10" fmla="*/ 33 w 2649"/>
              <a:gd name="T11" fmla="*/ 0 h 2529"/>
              <a:gd name="T12" fmla="*/ 2616 w 2649"/>
              <a:gd name="T13" fmla="*/ 0 h 2529"/>
              <a:gd name="T14" fmla="*/ 2649 w 2649"/>
              <a:gd name="T15" fmla="*/ 33 h 2529"/>
              <a:gd name="T16" fmla="*/ 2649 w 2649"/>
              <a:gd name="T17" fmla="*/ 2496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9" h="2529">
                <a:moveTo>
                  <a:pt x="2649" y="2496"/>
                </a:moveTo>
                <a:cubicBezTo>
                  <a:pt x="2649" y="2514"/>
                  <a:pt x="2634" y="2529"/>
                  <a:pt x="2616" y="2529"/>
                </a:cubicBezTo>
                <a:cubicBezTo>
                  <a:pt x="33" y="2529"/>
                  <a:pt x="33" y="2529"/>
                  <a:pt x="33" y="2529"/>
                </a:cubicBezTo>
                <a:cubicBezTo>
                  <a:pt x="15" y="2529"/>
                  <a:pt x="0" y="2514"/>
                  <a:pt x="0" y="249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4"/>
                  <a:pt x="15" y="0"/>
                  <a:pt x="33" y="0"/>
                </a:cubicBezTo>
                <a:cubicBezTo>
                  <a:pt x="2616" y="0"/>
                  <a:pt x="2616" y="0"/>
                  <a:pt x="2616" y="0"/>
                </a:cubicBezTo>
                <a:cubicBezTo>
                  <a:pt x="2634" y="0"/>
                  <a:pt x="2649" y="14"/>
                  <a:pt x="2649" y="33"/>
                </a:cubicBezTo>
                <a:cubicBezTo>
                  <a:pt x="2649" y="2496"/>
                  <a:pt x="2649" y="2496"/>
                  <a:pt x="2649" y="2496"/>
                </a:cubicBezTo>
              </a:path>
            </a:pathLst>
          </a:custGeom>
          <a:solidFill>
            <a:srgbClr val="022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10483" y="1667709"/>
            <a:ext cx="4945951" cy="4723731"/>
          </a:xfrm>
          <a:custGeom>
            <a:avLst/>
            <a:gdLst>
              <a:gd name="T0" fmla="*/ 2655 w 2661"/>
              <a:gd name="T1" fmla="*/ 2502 h 2541"/>
              <a:gd name="T2" fmla="*/ 2649 w 2661"/>
              <a:gd name="T3" fmla="*/ 2502 h 2541"/>
              <a:gd name="T4" fmla="*/ 2641 w 2661"/>
              <a:gd name="T5" fmla="*/ 2521 h 2541"/>
              <a:gd name="T6" fmla="*/ 2622 w 2661"/>
              <a:gd name="T7" fmla="*/ 2529 h 2541"/>
              <a:gd name="T8" fmla="*/ 39 w 2661"/>
              <a:gd name="T9" fmla="*/ 2529 h 2541"/>
              <a:gd name="T10" fmla="*/ 20 w 2661"/>
              <a:gd name="T11" fmla="*/ 2521 h 2541"/>
              <a:gd name="T12" fmla="*/ 12 w 2661"/>
              <a:gd name="T13" fmla="*/ 2502 h 2541"/>
              <a:gd name="T14" fmla="*/ 12 w 2661"/>
              <a:gd name="T15" fmla="*/ 39 h 2541"/>
              <a:gd name="T16" fmla="*/ 20 w 2661"/>
              <a:gd name="T17" fmla="*/ 20 h 2541"/>
              <a:gd name="T18" fmla="*/ 39 w 2661"/>
              <a:gd name="T19" fmla="*/ 12 h 2541"/>
              <a:gd name="T20" fmla="*/ 2622 w 2661"/>
              <a:gd name="T21" fmla="*/ 12 h 2541"/>
              <a:gd name="T22" fmla="*/ 2641 w 2661"/>
              <a:gd name="T23" fmla="*/ 20 h 2541"/>
              <a:gd name="T24" fmla="*/ 2649 w 2661"/>
              <a:gd name="T25" fmla="*/ 39 h 2541"/>
              <a:gd name="T26" fmla="*/ 2649 w 2661"/>
              <a:gd name="T27" fmla="*/ 2502 h 2541"/>
              <a:gd name="T28" fmla="*/ 2655 w 2661"/>
              <a:gd name="T29" fmla="*/ 2502 h 2541"/>
              <a:gd name="T30" fmla="*/ 2661 w 2661"/>
              <a:gd name="T31" fmla="*/ 2502 h 2541"/>
              <a:gd name="T32" fmla="*/ 2661 w 2661"/>
              <a:gd name="T33" fmla="*/ 39 h 2541"/>
              <a:gd name="T34" fmla="*/ 2622 w 2661"/>
              <a:gd name="T35" fmla="*/ 0 h 2541"/>
              <a:gd name="T36" fmla="*/ 39 w 2661"/>
              <a:gd name="T37" fmla="*/ 0 h 2541"/>
              <a:gd name="T38" fmla="*/ 0 w 2661"/>
              <a:gd name="T39" fmla="*/ 39 h 2541"/>
              <a:gd name="T40" fmla="*/ 0 w 2661"/>
              <a:gd name="T41" fmla="*/ 2502 h 2541"/>
              <a:gd name="T42" fmla="*/ 39 w 2661"/>
              <a:gd name="T43" fmla="*/ 2541 h 2541"/>
              <a:gd name="T44" fmla="*/ 2622 w 2661"/>
              <a:gd name="T45" fmla="*/ 2541 h 2541"/>
              <a:gd name="T46" fmla="*/ 2661 w 2661"/>
              <a:gd name="T47" fmla="*/ 2502 h 2541"/>
              <a:gd name="T48" fmla="*/ 2655 w 2661"/>
              <a:gd name="T49" fmla="*/ 2502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61" h="2541">
                <a:moveTo>
                  <a:pt x="2655" y="2502"/>
                </a:moveTo>
                <a:cubicBezTo>
                  <a:pt x="2649" y="2502"/>
                  <a:pt x="2649" y="2502"/>
                  <a:pt x="2649" y="2502"/>
                </a:cubicBezTo>
                <a:cubicBezTo>
                  <a:pt x="2649" y="2509"/>
                  <a:pt x="2646" y="2516"/>
                  <a:pt x="2641" y="2521"/>
                </a:cubicBezTo>
                <a:cubicBezTo>
                  <a:pt x="2636" y="2526"/>
                  <a:pt x="2629" y="2529"/>
                  <a:pt x="2622" y="2529"/>
                </a:cubicBezTo>
                <a:cubicBezTo>
                  <a:pt x="39" y="2529"/>
                  <a:pt x="39" y="2529"/>
                  <a:pt x="39" y="2529"/>
                </a:cubicBezTo>
                <a:cubicBezTo>
                  <a:pt x="32" y="2529"/>
                  <a:pt x="25" y="2526"/>
                  <a:pt x="20" y="2521"/>
                </a:cubicBezTo>
                <a:cubicBezTo>
                  <a:pt x="15" y="2516"/>
                  <a:pt x="12" y="2509"/>
                  <a:pt x="12" y="2502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1"/>
                  <a:pt x="15" y="25"/>
                  <a:pt x="20" y="20"/>
                </a:cubicBezTo>
                <a:cubicBezTo>
                  <a:pt x="25" y="15"/>
                  <a:pt x="32" y="12"/>
                  <a:pt x="39" y="12"/>
                </a:cubicBezTo>
                <a:cubicBezTo>
                  <a:pt x="2622" y="12"/>
                  <a:pt x="2622" y="12"/>
                  <a:pt x="2622" y="12"/>
                </a:cubicBezTo>
                <a:cubicBezTo>
                  <a:pt x="2629" y="12"/>
                  <a:pt x="2636" y="15"/>
                  <a:pt x="2641" y="20"/>
                </a:cubicBezTo>
                <a:cubicBezTo>
                  <a:pt x="2646" y="25"/>
                  <a:pt x="2649" y="31"/>
                  <a:pt x="2649" y="39"/>
                </a:cubicBezTo>
                <a:cubicBezTo>
                  <a:pt x="2649" y="2502"/>
                  <a:pt x="2649" y="2502"/>
                  <a:pt x="2649" y="2502"/>
                </a:cubicBezTo>
                <a:cubicBezTo>
                  <a:pt x="2655" y="2502"/>
                  <a:pt x="2655" y="2502"/>
                  <a:pt x="2655" y="2502"/>
                </a:cubicBezTo>
                <a:cubicBezTo>
                  <a:pt x="2661" y="2502"/>
                  <a:pt x="2661" y="2502"/>
                  <a:pt x="2661" y="2502"/>
                </a:cubicBezTo>
                <a:cubicBezTo>
                  <a:pt x="2661" y="39"/>
                  <a:pt x="2661" y="39"/>
                  <a:pt x="2661" y="39"/>
                </a:cubicBezTo>
                <a:cubicBezTo>
                  <a:pt x="2661" y="17"/>
                  <a:pt x="2643" y="0"/>
                  <a:pt x="262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9"/>
                </a:cubicBezTo>
                <a:cubicBezTo>
                  <a:pt x="0" y="2502"/>
                  <a:pt x="0" y="2502"/>
                  <a:pt x="0" y="2502"/>
                </a:cubicBezTo>
                <a:cubicBezTo>
                  <a:pt x="0" y="2523"/>
                  <a:pt x="18" y="2541"/>
                  <a:pt x="39" y="2541"/>
                </a:cubicBezTo>
                <a:cubicBezTo>
                  <a:pt x="2622" y="2541"/>
                  <a:pt x="2622" y="2541"/>
                  <a:pt x="2622" y="2541"/>
                </a:cubicBezTo>
                <a:cubicBezTo>
                  <a:pt x="2643" y="2541"/>
                  <a:pt x="2661" y="2523"/>
                  <a:pt x="2661" y="2502"/>
                </a:cubicBezTo>
                <a:lnTo>
                  <a:pt x="2655" y="25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553325" y="2591505"/>
            <a:ext cx="3060267" cy="3058679"/>
          </a:xfrm>
          <a:custGeom>
            <a:avLst/>
            <a:gdLst>
              <a:gd name="T0" fmla="*/ 878 w 1647"/>
              <a:gd name="T1" fmla="*/ 19 h 1645"/>
              <a:gd name="T2" fmla="*/ 1628 w 1647"/>
              <a:gd name="T3" fmla="*/ 821 h 1645"/>
              <a:gd name="T4" fmla="*/ 1392 w 1647"/>
              <a:gd name="T5" fmla="*/ 1390 h 1645"/>
              <a:gd name="T6" fmla="*/ 823 w 1647"/>
              <a:gd name="T7" fmla="*/ 1626 h 1645"/>
              <a:gd name="T8" fmla="*/ 255 w 1647"/>
              <a:gd name="T9" fmla="*/ 1390 h 1645"/>
              <a:gd name="T10" fmla="*/ 19 w 1647"/>
              <a:gd name="T11" fmla="*/ 821 h 1645"/>
              <a:gd name="T12" fmla="*/ 54 w 1647"/>
              <a:gd name="T13" fmla="*/ 587 h 1645"/>
              <a:gd name="T14" fmla="*/ 35 w 1647"/>
              <a:gd name="T15" fmla="*/ 581 h 1645"/>
              <a:gd name="T16" fmla="*/ 0 w 1647"/>
              <a:gd name="T17" fmla="*/ 821 h 1645"/>
              <a:gd name="T18" fmla="*/ 823 w 1647"/>
              <a:gd name="T19" fmla="*/ 1645 h 1645"/>
              <a:gd name="T20" fmla="*/ 1647 w 1647"/>
              <a:gd name="T21" fmla="*/ 821 h 1645"/>
              <a:gd name="T22" fmla="*/ 879 w 1647"/>
              <a:gd name="T23" fmla="*/ 0 h 1645"/>
              <a:gd name="T24" fmla="*/ 878 w 1647"/>
              <a:gd name="T25" fmla="*/ 19 h 1645"/>
              <a:gd name="T26" fmla="*/ 878 w 1647"/>
              <a:gd name="T27" fmla="*/ 19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7" h="1645">
                <a:moveTo>
                  <a:pt x="878" y="19"/>
                </a:moveTo>
                <a:cubicBezTo>
                  <a:pt x="1297" y="46"/>
                  <a:pt x="1628" y="395"/>
                  <a:pt x="1628" y="821"/>
                </a:cubicBezTo>
                <a:cubicBezTo>
                  <a:pt x="1628" y="1043"/>
                  <a:pt x="1538" y="1245"/>
                  <a:pt x="1392" y="1390"/>
                </a:cubicBezTo>
                <a:cubicBezTo>
                  <a:pt x="1247" y="1536"/>
                  <a:pt x="1046" y="1626"/>
                  <a:pt x="823" y="1626"/>
                </a:cubicBezTo>
                <a:cubicBezTo>
                  <a:pt x="601" y="1626"/>
                  <a:pt x="400" y="1536"/>
                  <a:pt x="255" y="1390"/>
                </a:cubicBezTo>
                <a:cubicBezTo>
                  <a:pt x="109" y="1245"/>
                  <a:pt x="19" y="1043"/>
                  <a:pt x="19" y="821"/>
                </a:cubicBezTo>
                <a:cubicBezTo>
                  <a:pt x="19" y="740"/>
                  <a:pt x="31" y="661"/>
                  <a:pt x="54" y="587"/>
                </a:cubicBezTo>
                <a:cubicBezTo>
                  <a:pt x="35" y="581"/>
                  <a:pt x="35" y="581"/>
                  <a:pt x="35" y="581"/>
                </a:cubicBezTo>
                <a:cubicBezTo>
                  <a:pt x="12" y="657"/>
                  <a:pt x="0" y="738"/>
                  <a:pt x="0" y="821"/>
                </a:cubicBezTo>
                <a:cubicBezTo>
                  <a:pt x="0" y="1276"/>
                  <a:pt x="369" y="1645"/>
                  <a:pt x="823" y="1645"/>
                </a:cubicBezTo>
                <a:cubicBezTo>
                  <a:pt x="1278" y="1645"/>
                  <a:pt x="1647" y="1276"/>
                  <a:pt x="1647" y="821"/>
                </a:cubicBezTo>
                <a:cubicBezTo>
                  <a:pt x="1647" y="385"/>
                  <a:pt x="1308" y="28"/>
                  <a:pt x="879" y="0"/>
                </a:cubicBezTo>
                <a:cubicBezTo>
                  <a:pt x="878" y="19"/>
                  <a:pt x="878" y="19"/>
                  <a:pt x="878" y="19"/>
                </a:cubicBezTo>
                <a:cubicBezTo>
                  <a:pt x="878" y="19"/>
                  <a:pt x="878" y="19"/>
                  <a:pt x="878" y="19"/>
                </a:cubicBezTo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081871" y="2540712"/>
            <a:ext cx="126983" cy="141267"/>
          </a:xfrm>
          <a:custGeom>
            <a:avLst/>
            <a:gdLst>
              <a:gd name="T0" fmla="*/ 76 w 80"/>
              <a:gd name="T1" fmla="*/ 89 h 89"/>
              <a:gd name="T2" fmla="*/ 0 w 80"/>
              <a:gd name="T3" fmla="*/ 41 h 89"/>
              <a:gd name="T4" fmla="*/ 80 w 80"/>
              <a:gd name="T5" fmla="*/ 0 h 89"/>
              <a:gd name="T6" fmla="*/ 76 w 80"/>
              <a:gd name="T7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89">
                <a:moveTo>
                  <a:pt x="76" y="89"/>
                </a:moveTo>
                <a:lnTo>
                  <a:pt x="0" y="41"/>
                </a:lnTo>
                <a:lnTo>
                  <a:pt x="80" y="0"/>
                </a:lnTo>
                <a:lnTo>
                  <a:pt x="76" y="89"/>
                </a:ln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559675" y="3607361"/>
            <a:ext cx="149204" cy="147617"/>
          </a:xfrm>
          <a:custGeom>
            <a:avLst/>
            <a:gdLst>
              <a:gd name="T0" fmla="*/ 74 w 80"/>
              <a:gd name="T1" fmla="*/ 51 h 80"/>
              <a:gd name="T2" fmla="*/ 51 w 80"/>
              <a:gd name="T3" fmla="*/ 6 h 80"/>
              <a:gd name="T4" fmla="*/ 6 w 80"/>
              <a:gd name="T5" fmla="*/ 29 h 80"/>
              <a:gd name="T6" fmla="*/ 29 w 80"/>
              <a:gd name="T7" fmla="*/ 74 h 80"/>
              <a:gd name="T8" fmla="*/ 74 w 80"/>
              <a:gd name="T9" fmla="*/ 5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80">
                <a:moveTo>
                  <a:pt x="74" y="51"/>
                </a:moveTo>
                <a:cubicBezTo>
                  <a:pt x="80" y="32"/>
                  <a:pt x="70" y="12"/>
                  <a:pt x="51" y="6"/>
                </a:cubicBezTo>
                <a:cubicBezTo>
                  <a:pt x="32" y="0"/>
                  <a:pt x="12" y="10"/>
                  <a:pt x="6" y="29"/>
                </a:cubicBezTo>
                <a:cubicBezTo>
                  <a:pt x="0" y="47"/>
                  <a:pt x="10" y="68"/>
                  <a:pt x="29" y="74"/>
                </a:cubicBezTo>
                <a:cubicBezTo>
                  <a:pt x="48" y="80"/>
                  <a:pt x="68" y="70"/>
                  <a:pt x="74" y="51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169205" y="2391507"/>
            <a:ext cx="1307915" cy="1155536"/>
          </a:xfrm>
          <a:custGeom>
            <a:avLst/>
            <a:gdLst>
              <a:gd name="T0" fmla="*/ 540 w 703"/>
              <a:gd name="T1" fmla="*/ 558 h 622"/>
              <a:gd name="T2" fmla="*/ 352 w 703"/>
              <a:gd name="T3" fmla="*/ 622 h 622"/>
              <a:gd name="T4" fmla="*/ 104 w 703"/>
              <a:gd name="T5" fmla="*/ 500 h 622"/>
              <a:gd name="T6" fmla="*/ 162 w 703"/>
              <a:gd name="T7" fmla="*/ 64 h 622"/>
              <a:gd name="T8" fmla="*/ 351 w 703"/>
              <a:gd name="T9" fmla="*/ 0 h 622"/>
              <a:gd name="T10" fmla="*/ 598 w 703"/>
              <a:gd name="T11" fmla="*/ 122 h 622"/>
              <a:gd name="T12" fmla="*/ 540 w 703"/>
              <a:gd name="T13" fmla="*/ 558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622">
                <a:moveTo>
                  <a:pt x="540" y="558"/>
                </a:moveTo>
                <a:cubicBezTo>
                  <a:pt x="484" y="601"/>
                  <a:pt x="418" y="622"/>
                  <a:pt x="352" y="622"/>
                </a:cubicBezTo>
                <a:cubicBezTo>
                  <a:pt x="258" y="622"/>
                  <a:pt x="166" y="580"/>
                  <a:pt x="104" y="500"/>
                </a:cubicBezTo>
                <a:cubicBezTo>
                  <a:pt x="0" y="364"/>
                  <a:pt x="26" y="169"/>
                  <a:pt x="162" y="64"/>
                </a:cubicBezTo>
                <a:cubicBezTo>
                  <a:pt x="219" y="21"/>
                  <a:pt x="285" y="0"/>
                  <a:pt x="351" y="0"/>
                </a:cubicBezTo>
                <a:cubicBezTo>
                  <a:pt x="445" y="0"/>
                  <a:pt x="537" y="42"/>
                  <a:pt x="598" y="122"/>
                </a:cubicBezTo>
                <a:cubicBezTo>
                  <a:pt x="703" y="259"/>
                  <a:pt x="677" y="454"/>
                  <a:pt x="540" y="558"/>
                </a:cubicBez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69205" y="2391507"/>
            <a:ext cx="1307915" cy="1155536"/>
          </a:xfrm>
          <a:custGeom>
            <a:avLst/>
            <a:gdLst>
              <a:gd name="T0" fmla="*/ 540 w 703"/>
              <a:gd name="T1" fmla="*/ 558 h 622"/>
              <a:gd name="T2" fmla="*/ 352 w 703"/>
              <a:gd name="T3" fmla="*/ 622 h 622"/>
              <a:gd name="T4" fmla="*/ 104 w 703"/>
              <a:gd name="T5" fmla="*/ 500 h 622"/>
              <a:gd name="T6" fmla="*/ 162 w 703"/>
              <a:gd name="T7" fmla="*/ 64 h 622"/>
              <a:gd name="T8" fmla="*/ 351 w 703"/>
              <a:gd name="T9" fmla="*/ 0 h 622"/>
              <a:gd name="T10" fmla="*/ 598 w 703"/>
              <a:gd name="T11" fmla="*/ 122 h 622"/>
              <a:gd name="T12" fmla="*/ 540 w 703"/>
              <a:gd name="T13" fmla="*/ 558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622">
                <a:moveTo>
                  <a:pt x="540" y="558"/>
                </a:moveTo>
                <a:cubicBezTo>
                  <a:pt x="484" y="601"/>
                  <a:pt x="418" y="622"/>
                  <a:pt x="352" y="622"/>
                </a:cubicBezTo>
                <a:cubicBezTo>
                  <a:pt x="258" y="622"/>
                  <a:pt x="166" y="580"/>
                  <a:pt x="104" y="500"/>
                </a:cubicBezTo>
                <a:cubicBezTo>
                  <a:pt x="0" y="364"/>
                  <a:pt x="26" y="169"/>
                  <a:pt x="162" y="64"/>
                </a:cubicBezTo>
                <a:cubicBezTo>
                  <a:pt x="219" y="21"/>
                  <a:pt x="285" y="0"/>
                  <a:pt x="351" y="0"/>
                </a:cubicBezTo>
                <a:cubicBezTo>
                  <a:pt x="445" y="0"/>
                  <a:pt x="537" y="42"/>
                  <a:pt x="598" y="122"/>
                </a:cubicBezTo>
                <a:cubicBezTo>
                  <a:pt x="703" y="259"/>
                  <a:pt x="677" y="454"/>
                  <a:pt x="540" y="558"/>
                </a:cubicBez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327931" y="2564520"/>
            <a:ext cx="157140" cy="415867"/>
          </a:xfrm>
          <a:custGeom>
            <a:avLst/>
            <a:gdLst>
              <a:gd name="T0" fmla="*/ 54 w 85"/>
              <a:gd name="T1" fmla="*/ 224 h 224"/>
              <a:gd name="T2" fmla="*/ 85 w 85"/>
              <a:gd name="T3" fmla="*/ 172 h 224"/>
              <a:gd name="T4" fmla="*/ 44 w 85"/>
              <a:gd name="T5" fmla="*/ 0 h 224"/>
              <a:gd name="T6" fmla="*/ 10 w 85"/>
              <a:gd name="T7" fmla="*/ 41 h 224"/>
              <a:gd name="T8" fmla="*/ 54 w 85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224">
                <a:moveTo>
                  <a:pt x="54" y="224"/>
                </a:moveTo>
                <a:cubicBezTo>
                  <a:pt x="63" y="207"/>
                  <a:pt x="73" y="189"/>
                  <a:pt x="85" y="172"/>
                </a:cubicBezTo>
                <a:cubicBezTo>
                  <a:pt x="36" y="94"/>
                  <a:pt x="38" y="30"/>
                  <a:pt x="44" y="0"/>
                </a:cubicBezTo>
                <a:cubicBezTo>
                  <a:pt x="31" y="13"/>
                  <a:pt x="20" y="27"/>
                  <a:pt x="10" y="41"/>
                </a:cubicBezTo>
                <a:cubicBezTo>
                  <a:pt x="0" y="81"/>
                  <a:pt x="0" y="146"/>
                  <a:pt x="54" y="2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523167" y="2999434"/>
            <a:ext cx="777765" cy="385708"/>
          </a:xfrm>
          <a:custGeom>
            <a:avLst/>
            <a:gdLst>
              <a:gd name="T0" fmla="*/ 88 w 419"/>
              <a:gd name="T1" fmla="*/ 54 h 208"/>
              <a:gd name="T2" fmla="*/ 29 w 419"/>
              <a:gd name="T3" fmla="*/ 0 h 208"/>
              <a:gd name="T4" fmla="*/ 0 w 419"/>
              <a:gd name="T5" fmla="*/ 49 h 208"/>
              <a:gd name="T6" fmla="*/ 54 w 419"/>
              <a:gd name="T7" fmla="*/ 97 h 208"/>
              <a:gd name="T8" fmla="*/ 379 w 419"/>
              <a:gd name="T9" fmla="*/ 208 h 208"/>
              <a:gd name="T10" fmla="*/ 419 w 419"/>
              <a:gd name="T11" fmla="*/ 159 h 208"/>
              <a:gd name="T12" fmla="*/ 88 w 419"/>
              <a:gd name="T13" fmla="*/ 5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208">
                <a:moveTo>
                  <a:pt x="88" y="54"/>
                </a:moveTo>
                <a:cubicBezTo>
                  <a:pt x="65" y="36"/>
                  <a:pt x="46" y="17"/>
                  <a:pt x="29" y="0"/>
                </a:cubicBezTo>
                <a:cubicBezTo>
                  <a:pt x="18" y="16"/>
                  <a:pt x="8" y="33"/>
                  <a:pt x="0" y="49"/>
                </a:cubicBezTo>
                <a:cubicBezTo>
                  <a:pt x="15" y="65"/>
                  <a:pt x="33" y="81"/>
                  <a:pt x="54" y="97"/>
                </a:cubicBezTo>
                <a:cubicBezTo>
                  <a:pt x="181" y="198"/>
                  <a:pt x="308" y="208"/>
                  <a:pt x="379" y="208"/>
                </a:cubicBezTo>
                <a:cubicBezTo>
                  <a:pt x="384" y="208"/>
                  <a:pt x="406" y="177"/>
                  <a:pt x="419" y="159"/>
                </a:cubicBezTo>
                <a:cubicBezTo>
                  <a:pt x="387" y="165"/>
                  <a:pt x="251" y="183"/>
                  <a:pt x="8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832686" y="2707375"/>
            <a:ext cx="552372" cy="463484"/>
          </a:xfrm>
          <a:custGeom>
            <a:avLst/>
            <a:gdLst>
              <a:gd name="T0" fmla="*/ 0 w 297"/>
              <a:gd name="T1" fmla="*/ 26 h 249"/>
              <a:gd name="T2" fmla="*/ 289 w 297"/>
              <a:gd name="T3" fmla="*/ 249 h 249"/>
              <a:gd name="T4" fmla="*/ 297 w 297"/>
              <a:gd name="T5" fmla="*/ 223 h 249"/>
              <a:gd name="T6" fmla="*/ 43 w 297"/>
              <a:gd name="T7" fmla="*/ 0 h 249"/>
              <a:gd name="T8" fmla="*/ 0 w 297"/>
              <a:gd name="T9" fmla="*/ 2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49">
                <a:moveTo>
                  <a:pt x="0" y="26"/>
                </a:moveTo>
                <a:cubicBezTo>
                  <a:pt x="116" y="134"/>
                  <a:pt x="254" y="225"/>
                  <a:pt x="289" y="249"/>
                </a:cubicBezTo>
                <a:cubicBezTo>
                  <a:pt x="293" y="240"/>
                  <a:pt x="295" y="232"/>
                  <a:pt x="297" y="223"/>
                </a:cubicBezTo>
                <a:cubicBezTo>
                  <a:pt x="260" y="195"/>
                  <a:pt x="161" y="118"/>
                  <a:pt x="43" y="0"/>
                </a:cubicBezTo>
                <a:cubicBezTo>
                  <a:pt x="29" y="8"/>
                  <a:pt x="15" y="16"/>
                  <a:pt x="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567611" y="2416904"/>
            <a:ext cx="238091" cy="230155"/>
          </a:xfrm>
          <a:custGeom>
            <a:avLst/>
            <a:gdLst>
              <a:gd name="T0" fmla="*/ 128 w 128"/>
              <a:gd name="T1" fmla="*/ 96 h 124"/>
              <a:gd name="T2" fmla="*/ 41 w 128"/>
              <a:gd name="T3" fmla="*/ 0 h 124"/>
              <a:gd name="T4" fmla="*/ 0 w 128"/>
              <a:gd name="T5" fmla="*/ 17 h 124"/>
              <a:gd name="T6" fmla="*/ 84 w 128"/>
              <a:gd name="T7" fmla="*/ 124 h 124"/>
              <a:gd name="T8" fmla="*/ 128 w 128"/>
              <a:gd name="T9" fmla="*/ 9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4">
                <a:moveTo>
                  <a:pt x="128" y="96"/>
                </a:moveTo>
                <a:cubicBezTo>
                  <a:pt x="100" y="67"/>
                  <a:pt x="71" y="35"/>
                  <a:pt x="41" y="0"/>
                </a:cubicBezTo>
                <a:cubicBezTo>
                  <a:pt x="27" y="5"/>
                  <a:pt x="13" y="11"/>
                  <a:pt x="0" y="17"/>
                </a:cubicBezTo>
                <a:cubicBezTo>
                  <a:pt x="22" y="53"/>
                  <a:pt x="51" y="89"/>
                  <a:pt x="84" y="124"/>
                </a:cubicBezTo>
                <a:cubicBezTo>
                  <a:pt x="99" y="113"/>
                  <a:pt x="113" y="104"/>
                  <a:pt x="128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348567" y="2980387"/>
            <a:ext cx="174600" cy="439675"/>
          </a:xfrm>
          <a:custGeom>
            <a:avLst/>
            <a:gdLst>
              <a:gd name="T0" fmla="*/ 43 w 94"/>
              <a:gd name="T1" fmla="*/ 0 h 236"/>
              <a:gd name="T2" fmla="*/ 0 w 94"/>
              <a:gd name="T3" fmla="*/ 173 h 236"/>
              <a:gd name="T4" fmla="*/ 6 w 94"/>
              <a:gd name="T5" fmla="*/ 185 h 236"/>
              <a:gd name="T6" fmla="*/ 58 w 94"/>
              <a:gd name="T7" fmla="*/ 236 h 236"/>
              <a:gd name="T8" fmla="*/ 94 w 94"/>
              <a:gd name="T9" fmla="*/ 59 h 236"/>
              <a:gd name="T10" fmla="*/ 43 w 94"/>
              <a:gd name="T1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236">
                <a:moveTo>
                  <a:pt x="43" y="0"/>
                </a:moveTo>
                <a:cubicBezTo>
                  <a:pt x="13" y="61"/>
                  <a:pt x="3" y="123"/>
                  <a:pt x="0" y="173"/>
                </a:cubicBezTo>
                <a:cubicBezTo>
                  <a:pt x="3" y="177"/>
                  <a:pt x="3" y="181"/>
                  <a:pt x="6" y="185"/>
                </a:cubicBezTo>
                <a:cubicBezTo>
                  <a:pt x="21" y="204"/>
                  <a:pt x="40" y="222"/>
                  <a:pt x="58" y="236"/>
                </a:cubicBezTo>
                <a:cubicBezTo>
                  <a:pt x="55" y="195"/>
                  <a:pt x="59" y="129"/>
                  <a:pt x="94" y="59"/>
                </a:cubicBezTo>
                <a:cubicBezTo>
                  <a:pt x="73" y="39"/>
                  <a:pt x="57" y="19"/>
                  <a:pt x="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427931" y="2647057"/>
            <a:ext cx="404755" cy="442851"/>
          </a:xfrm>
          <a:custGeom>
            <a:avLst/>
            <a:gdLst>
              <a:gd name="T0" fmla="*/ 159 w 218"/>
              <a:gd name="T1" fmla="*/ 0 h 238"/>
              <a:gd name="T2" fmla="*/ 73 w 218"/>
              <a:gd name="T3" fmla="*/ 75 h 238"/>
              <a:gd name="T4" fmla="*/ 31 w 218"/>
              <a:gd name="T5" fmla="*/ 127 h 238"/>
              <a:gd name="T6" fmla="*/ 31 w 218"/>
              <a:gd name="T7" fmla="*/ 127 h 238"/>
              <a:gd name="T8" fmla="*/ 0 w 218"/>
              <a:gd name="T9" fmla="*/ 179 h 238"/>
              <a:gd name="T10" fmla="*/ 51 w 218"/>
              <a:gd name="T11" fmla="*/ 238 h 238"/>
              <a:gd name="T12" fmla="*/ 80 w 218"/>
              <a:gd name="T13" fmla="*/ 189 h 238"/>
              <a:gd name="T14" fmla="*/ 80 w 218"/>
              <a:gd name="T15" fmla="*/ 189 h 238"/>
              <a:gd name="T16" fmla="*/ 137 w 218"/>
              <a:gd name="T17" fmla="*/ 124 h 238"/>
              <a:gd name="T18" fmla="*/ 218 w 218"/>
              <a:gd name="T19" fmla="*/ 58 h 238"/>
              <a:gd name="T20" fmla="*/ 159 w 218"/>
              <a:gd name="T21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238">
                <a:moveTo>
                  <a:pt x="159" y="0"/>
                </a:moveTo>
                <a:cubicBezTo>
                  <a:pt x="131" y="19"/>
                  <a:pt x="102" y="44"/>
                  <a:pt x="73" y="75"/>
                </a:cubicBezTo>
                <a:cubicBezTo>
                  <a:pt x="57" y="92"/>
                  <a:pt x="43" y="109"/>
                  <a:pt x="31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19" y="144"/>
                  <a:pt x="9" y="162"/>
                  <a:pt x="0" y="179"/>
                </a:cubicBezTo>
                <a:cubicBezTo>
                  <a:pt x="14" y="198"/>
                  <a:pt x="30" y="218"/>
                  <a:pt x="51" y="238"/>
                </a:cubicBezTo>
                <a:cubicBezTo>
                  <a:pt x="59" y="222"/>
                  <a:pt x="69" y="205"/>
                  <a:pt x="80" y="189"/>
                </a:cubicBezTo>
                <a:cubicBezTo>
                  <a:pt x="80" y="189"/>
                  <a:pt x="80" y="189"/>
                  <a:pt x="80" y="189"/>
                </a:cubicBezTo>
                <a:cubicBezTo>
                  <a:pt x="96" y="167"/>
                  <a:pt x="114" y="145"/>
                  <a:pt x="137" y="124"/>
                </a:cubicBezTo>
                <a:cubicBezTo>
                  <a:pt x="166" y="97"/>
                  <a:pt x="193" y="76"/>
                  <a:pt x="218" y="58"/>
                </a:cubicBezTo>
                <a:cubicBezTo>
                  <a:pt x="198" y="39"/>
                  <a:pt x="178" y="2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723163" y="2510552"/>
            <a:ext cx="552372" cy="244440"/>
          </a:xfrm>
          <a:custGeom>
            <a:avLst/>
            <a:gdLst>
              <a:gd name="T0" fmla="*/ 252 w 297"/>
              <a:gd name="T1" fmla="*/ 8 h 132"/>
              <a:gd name="T2" fmla="*/ 44 w 297"/>
              <a:gd name="T3" fmla="*/ 47 h 132"/>
              <a:gd name="T4" fmla="*/ 44 w 297"/>
              <a:gd name="T5" fmla="*/ 46 h 132"/>
              <a:gd name="T6" fmla="*/ 0 w 297"/>
              <a:gd name="T7" fmla="*/ 74 h 132"/>
              <a:gd name="T8" fmla="*/ 59 w 297"/>
              <a:gd name="T9" fmla="*/ 132 h 132"/>
              <a:gd name="T10" fmla="*/ 102 w 297"/>
              <a:gd name="T11" fmla="*/ 106 h 132"/>
              <a:gd name="T12" fmla="*/ 102 w 297"/>
              <a:gd name="T13" fmla="*/ 106 h 132"/>
              <a:gd name="T14" fmla="*/ 297 w 297"/>
              <a:gd name="T15" fmla="*/ 54 h 132"/>
              <a:gd name="T16" fmla="*/ 252 w 297"/>
              <a:gd name="T17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32">
                <a:moveTo>
                  <a:pt x="252" y="8"/>
                </a:moveTo>
                <a:cubicBezTo>
                  <a:pt x="204" y="0"/>
                  <a:pt x="130" y="1"/>
                  <a:pt x="44" y="47"/>
                </a:cubicBezTo>
                <a:cubicBezTo>
                  <a:pt x="44" y="46"/>
                  <a:pt x="44" y="46"/>
                  <a:pt x="44" y="46"/>
                </a:cubicBezTo>
                <a:cubicBezTo>
                  <a:pt x="30" y="54"/>
                  <a:pt x="15" y="63"/>
                  <a:pt x="0" y="74"/>
                </a:cubicBezTo>
                <a:cubicBezTo>
                  <a:pt x="19" y="94"/>
                  <a:pt x="39" y="113"/>
                  <a:pt x="59" y="132"/>
                </a:cubicBezTo>
                <a:cubicBezTo>
                  <a:pt x="74" y="122"/>
                  <a:pt x="88" y="114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216" y="45"/>
                  <a:pt x="297" y="54"/>
                  <a:pt x="297" y="54"/>
                </a:cubicBezTo>
                <a:cubicBezTo>
                  <a:pt x="284" y="36"/>
                  <a:pt x="268" y="21"/>
                  <a:pt x="2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2073952" y="3068825"/>
            <a:ext cx="280948" cy="279360"/>
          </a:xfrm>
          <a:custGeom>
            <a:avLst/>
            <a:gdLst>
              <a:gd name="T0" fmla="*/ 35 w 151"/>
              <a:gd name="T1" fmla="*/ 22 h 151"/>
              <a:gd name="T2" fmla="*/ 22 w 151"/>
              <a:gd name="T3" fmla="*/ 116 h 151"/>
              <a:gd name="T4" fmla="*/ 116 w 151"/>
              <a:gd name="T5" fmla="*/ 128 h 151"/>
              <a:gd name="T6" fmla="*/ 129 w 151"/>
              <a:gd name="T7" fmla="*/ 35 h 151"/>
              <a:gd name="T8" fmla="*/ 35 w 151"/>
              <a:gd name="T9" fmla="*/ 2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151">
                <a:moveTo>
                  <a:pt x="35" y="22"/>
                </a:moveTo>
                <a:cubicBezTo>
                  <a:pt x="6" y="45"/>
                  <a:pt x="0" y="86"/>
                  <a:pt x="22" y="116"/>
                </a:cubicBezTo>
                <a:cubicBezTo>
                  <a:pt x="45" y="145"/>
                  <a:pt x="87" y="151"/>
                  <a:pt x="116" y="128"/>
                </a:cubicBezTo>
                <a:cubicBezTo>
                  <a:pt x="145" y="106"/>
                  <a:pt x="151" y="64"/>
                  <a:pt x="129" y="35"/>
                </a:cubicBezTo>
                <a:cubicBezTo>
                  <a:pt x="106" y="5"/>
                  <a:pt x="64" y="0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775543" y="3167685"/>
            <a:ext cx="258727" cy="260313"/>
          </a:xfrm>
          <a:custGeom>
            <a:avLst/>
            <a:gdLst>
              <a:gd name="T0" fmla="*/ 32 w 139"/>
              <a:gd name="T1" fmla="*/ 21 h 140"/>
              <a:gd name="T2" fmla="*/ 20 w 139"/>
              <a:gd name="T3" fmla="*/ 108 h 140"/>
              <a:gd name="T4" fmla="*/ 107 w 139"/>
              <a:gd name="T5" fmla="*/ 119 h 140"/>
              <a:gd name="T6" fmla="*/ 119 w 139"/>
              <a:gd name="T7" fmla="*/ 33 h 140"/>
              <a:gd name="T8" fmla="*/ 32 w 139"/>
              <a:gd name="T9" fmla="*/ 2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140">
                <a:moveTo>
                  <a:pt x="32" y="21"/>
                </a:moveTo>
                <a:cubicBezTo>
                  <a:pt x="5" y="42"/>
                  <a:pt x="0" y="81"/>
                  <a:pt x="20" y="108"/>
                </a:cubicBezTo>
                <a:cubicBezTo>
                  <a:pt x="41" y="135"/>
                  <a:pt x="80" y="140"/>
                  <a:pt x="107" y="119"/>
                </a:cubicBezTo>
                <a:cubicBezTo>
                  <a:pt x="134" y="98"/>
                  <a:pt x="139" y="60"/>
                  <a:pt x="119" y="33"/>
                </a:cubicBezTo>
                <a:cubicBezTo>
                  <a:pt x="98" y="5"/>
                  <a:pt x="59" y="0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310471" y="2781976"/>
            <a:ext cx="395232" cy="395232"/>
          </a:xfrm>
          <a:custGeom>
            <a:avLst/>
            <a:gdLst>
              <a:gd name="T0" fmla="*/ 49 w 212"/>
              <a:gd name="T1" fmla="*/ 32 h 213"/>
              <a:gd name="T2" fmla="*/ 31 w 212"/>
              <a:gd name="T3" fmla="*/ 163 h 213"/>
              <a:gd name="T4" fmla="*/ 163 w 212"/>
              <a:gd name="T5" fmla="*/ 181 h 213"/>
              <a:gd name="T6" fmla="*/ 181 w 212"/>
              <a:gd name="T7" fmla="*/ 49 h 213"/>
              <a:gd name="T8" fmla="*/ 49 w 212"/>
              <a:gd name="T9" fmla="*/ 3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213">
                <a:moveTo>
                  <a:pt x="49" y="32"/>
                </a:moveTo>
                <a:cubicBezTo>
                  <a:pt x="8" y="63"/>
                  <a:pt x="0" y="122"/>
                  <a:pt x="31" y="163"/>
                </a:cubicBezTo>
                <a:cubicBezTo>
                  <a:pt x="63" y="205"/>
                  <a:pt x="122" y="213"/>
                  <a:pt x="163" y="181"/>
                </a:cubicBezTo>
                <a:cubicBezTo>
                  <a:pt x="204" y="149"/>
                  <a:pt x="212" y="91"/>
                  <a:pt x="181" y="49"/>
                </a:cubicBezTo>
                <a:cubicBezTo>
                  <a:pt x="149" y="8"/>
                  <a:pt x="90" y="0"/>
                  <a:pt x="49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3821541" y="2554996"/>
            <a:ext cx="431739" cy="987285"/>
          </a:xfrm>
          <a:custGeom>
            <a:avLst/>
            <a:gdLst>
              <a:gd name="T0" fmla="*/ 0 w 232"/>
              <a:gd name="T1" fmla="*/ 0 h 531"/>
              <a:gd name="T2" fmla="*/ 0 w 232"/>
              <a:gd name="T3" fmla="*/ 447 h 531"/>
              <a:gd name="T4" fmla="*/ 232 w 232"/>
              <a:gd name="T5" fmla="*/ 531 h 531"/>
              <a:gd name="T6" fmla="*/ 232 w 232"/>
              <a:gd name="T7" fmla="*/ 0 h 531"/>
              <a:gd name="T8" fmla="*/ 0 w 232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531">
                <a:moveTo>
                  <a:pt x="0" y="0"/>
                </a:moveTo>
                <a:cubicBezTo>
                  <a:pt x="0" y="447"/>
                  <a:pt x="0" y="447"/>
                  <a:pt x="0" y="447"/>
                </a:cubicBezTo>
                <a:cubicBezTo>
                  <a:pt x="0" y="493"/>
                  <a:pt x="104" y="531"/>
                  <a:pt x="232" y="531"/>
                </a:cubicBezTo>
                <a:cubicBezTo>
                  <a:pt x="232" y="0"/>
                  <a:pt x="232" y="0"/>
                  <a:pt x="23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4248519" y="2554996"/>
            <a:ext cx="436501" cy="987285"/>
          </a:xfrm>
          <a:custGeom>
            <a:avLst/>
            <a:gdLst>
              <a:gd name="T0" fmla="*/ 0 w 235"/>
              <a:gd name="T1" fmla="*/ 531 h 531"/>
              <a:gd name="T2" fmla="*/ 3 w 235"/>
              <a:gd name="T3" fmla="*/ 531 h 531"/>
              <a:gd name="T4" fmla="*/ 235 w 235"/>
              <a:gd name="T5" fmla="*/ 447 h 531"/>
              <a:gd name="T6" fmla="*/ 235 w 235"/>
              <a:gd name="T7" fmla="*/ 0 h 531"/>
              <a:gd name="T8" fmla="*/ 0 w 235"/>
              <a:gd name="T9" fmla="*/ 0 h 531"/>
              <a:gd name="T10" fmla="*/ 0 w 235"/>
              <a:gd name="T11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531">
                <a:moveTo>
                  <a:pt x="0" y="531"/>
                </a:moveTo>
                <a:cubicBezTo>
                  <a:pt x="3" y="531"/>
                  <a:pt x="3" y="531"/>
                  <a:pt x="3" y="531"/>
                </a:cubicBezTo>
                <a:cubicBezTo>
                  <a:pt x="131" y="531"/>
                  <a:pt x="235" y="493"/>
                  <a:pt x="235" y="447"/>
                </a:cubicBezTo>
                <a:cubicBezTo>
                  <a:pt x="235" y="0"/>
                  <a:pt x="2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531"/>
                </a:ln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3821542" y="2399443"/>
            <a:ext cx="863479" cy="31110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908842" y="2440712"/>
            <a:ext cx="688877" cy="206347"/>
          </a:xfrm>
          <a:prstGeom prst="ellipse">
            <a:avLst/>
          </a:prstGeom>
          <a:solidFill>
            <a:srgbClr val="85B3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3908842" y="2440713"/>
            <a:ext cx="688877" cy="168251"/>
          </a:xfrm>
          <a:custGeom>
            <a:avLst/>
            <a:gdLst>
              <a:gd name="T0" fmla="*/ 331 w 370"/>
              <a:gd name="T1" fmla="*/ 90 h 90"/>
              <a:gd name="T2" fmla="*/ 370 w 370"/>
              <a:gd name="T3" fmla="*/ 56 h 90"/>
              <a:gd name="T4" fmla="*/ 185 w 370"/>
              <a:gd name="T5" fmla="*/ 0 h 90"/>
              <a:gd name="T6" fmla="*/ 0 w 370"/>
              <a:gd name="T7" fmla="*/ 56 h 90"/>
              <a:gd name="T8" fmla="*/ 39 w 370"/>
              <a:gd name="T9" fmla="*/ 90 h 90"/>
              <a:gd name="T10" fmla="*/ 185 w 370"/>
              <a:gd name="T11" fmla="*/ 68 h 90"/>
              <a:gd name="T12" fmla="*/ 331 w 370"/>
              <a:gd name="T13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0" h="90">
                <a:moveTo>
                  <a:pt x="331" y="90"/>
                </a:moveTo>
                <a:cubicBezTo>
                  <a:pt x="355" y="80"/>
                  <a:pt x="370" y="69"/>
                  <a:pt x="370" y="56"/>
                </a:cubicBezTo>
                <a:cubicBezTo>
                  <a:pt x="370" y="25"/>
                  <a:pt x="287" y="0"/>
                  <a:pt x="185" y="0"/>
                </a:cubicBezTo>
                <a:cubicBezTo>
                  <a:pt x="83" y="0"/>
                  <a:pt x="0" y="25"/>
                  <a:pt x="0" y="56"/>
                </a:cubicBezTo>
                <a:cubicBezTo>
                  <a:pt x="0" y="69"/>
                  <a:pt x="15" y="80"/>
                  <a:pt x="39" y="90"/>
                </a:cubicBezTo>
                <a:cubicBezTo>
                  <a:pt x="73" y="77"/>
                  <a:pt x="125" y="68"/>
                  <a:pt x="185" y="68"/>
                </a:cubicBezTo>
                <a:cubicBezTo>
                  <a:pt x="244" y="68"/>
                  <a:pt x="297" y="77"/>
                  <a:pt x="331" y="90"/>
                </a:cubicBezTo>
                <a:close/>
              </a:path>
            </a:pathLst>
          </a:custGeom>
          <a:solidFill>
            <a:srgbClr val="BAC8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3939001" y="2904197"/>
            <a:ext cx="628561" cy="353963"/>
          </a:xfrm>
          <a:custGeom>
            <a:avLst/>
            <a:gdLst>
              <a:gd name="T0" fmla="*/ 319 w 338"/>
              <a:gd name="T1" fmla="*/ 174 h 190"/>
              <a:gd name="T2" fmla="*/ 268 w 338"/>
              <a:gd name="T3" fmla="*/ 190 h 190"/>
              <a:gd name="T4" fmla="*/ 195 w 338"/>
              <a:gd name="T5" fmla="*/ 190 h 190"/>
              <a:gd name="T6" fmla="*/ 195 w 338"/>
              <a:gd name="T7" fmla="*/ 0 h 190"/>
              <a:gd name="T8" fmla="*/ 264 w 338"/>
              <a:gd name="T9" fmla="*/ 0 h 190"/>
              <a:gd name="T10" fmla="*/ 314 w 338"/>
              <a:gd name="T11" fmla="*/ 12 h 190"/>
              <a:gd name="T12" fmla="*/ 330 w 338"/>
              <a:gd name="T13" fmla="*/ 44 h 190"/>
              <a:gd name="T14" fmla="*/ 318 w 338"/>
              <a:gd name="T15" fmla="*/ 73 h 190"/>
              <a:gd name="T16" fmla="*/ 293 w 338"/>
              <a:gd name="T17" fmla="*/ 87 h 190"/>
              <a:gd name="T18" fmla="*/ 293 w 338"/>
              <a:gd name="T19" fmla="*/ 87 h 190"/>
              <a:gd name="T20" fmla="*/ 326 w 338"/>
              <a:gd name="T21" fmla="*/ 103 h 190"/>
              <a:gd name="T22" fmla="*/ 338 w 338"/>
              <a:gd name="T23" fmla="*/ 133 h 190"/>
              <a:gd name="T24" fmla="*/ 319 w 338"/>
              <a:gd name="T25" fmla="*/ 174 h 190"/>
              <a:gd name="T26" fmla="*/ 141 w 338"/>
              <a:gd name="T27" fmla="*/ 163 h 190"/>
              <a:gd name="T28" fmla="*/ 68 w 338"/>
              <a:gd name="T29" fmla="*/ 190 h 190"/>
              <a:gd name="T30" fmla="*/ 0 w 338"/>
              <a:gd name="T31" fmla="*/ 190 h 190"/>
              <a:gd name="T32" fmla="*/ 0 w 338"/>
              <a:gd name="T33" fmla="*/ 0 h 190"/>
              <a:gd name="T34" fmla="*/ 68 w 338"/>
              <a:gd name="T35" fmla="*/ 0 h 190"/>
              <a:gd name="T36" fmla="*/ 169 w 338"/>
              <a:gd name="T37" fmla="*/ 92 h 190"/>
              <a:gd name="T38" fmla="*/ 141 w 338"/>
              <a:gd name="T39" fmla="*/ 16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190">
                <a:moveTo>
                  <a:pt x="319" y="174"/>
                </a:moveTo>
                <a:cubicBezTo>
                  <a:pt x="306" y="185"/>
                  <a:pt x="290" y="190"/>
                  <a:pt x="268" y="190"/>
                </a:cubicBezTo>
                <a:cubicBezTo>
                  <a:pt x="195" y="190"/>
                  <a:pt x="195" y="190"/>
                  <a:pt x="195" y="190"/>
                </a:cubicBezTo>
                <a:cubicBezTo>
                  <a:pt x="195" y="0"/>
                  <a:pt x="195" y="0"/>
                  <a:pt x="195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6" y="0"/>
                  <a:pt x="302" y="3"/>
                  <a:pt x="314" y="12"/>
                </a:cubicBezTo>
                <a:cubicBezTo>
                  <a:pt x="325" y="19"/>
                  <a:pt x="330" y="30"/>
                  <a:pt x="330" y="44"/>
                </a:cubicBezTo>
                <a:cubicBezTo>
                  <a:pt x="330" y="55"/>
                  <a:pt x="326" y="64"/>
                  <a:pt x="318" y="73"/>
                </a:cubicBezTo>
                <a:cubicBezTo>
                  <a:pt x="311" y="79"/>
                  <a:pt x="303" y="84"/>
                  <a:pt x="293" y="87"/>
                </a:cubicBezTo>
                <a:cubicBezTo>
                  <a:pt x="293" y="87"/>
                  <a:pt x="293" y="87"/>
                  <a:pt x="293" y="87"/>
                </a:cubicBezTo>
                <a:cubicBezTo>
                  <a:pt x="307" y="89"/>
                  <a:pt x="318" y="94"/>
                  <a:pt x="326" y="103"/>
                </a:cubicBezTo>
                <a:cubicBezTo>
                  <a:pt x="334" y="111"/>
                  <a:pt x="338" y="121"/>
                  <a:pt x="338" y="133"/>
                </a:cubicBezTo>
                <a:cubicBezTo>
                  <a:pt x="338" y="150"/>
                  <a:pt x="331" y="164"/>
                  <a:pt x="319" y="174"/>
                </a:cubicBezTo>
                <a:close/>
                <a:moveTo>
                  <a:pt x="141" y="163"/>
                </a:moveTo>
                <a:cubicBezTo>
                  <a:pt x="123" y="181"/>
                  <a:pt x="98" y="190"/>
                  <a:pt x="68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35" y="0"/>
                  <a:pt x="169" y="30"/>
                  <a:pt x="169" y="92"/>
                </a:cubicBezTo>
                <a:cubicBezTo>
                  <a:pt x="169" y="122"/>
                  <a:pt x="160" y="145"/>
                  <a:pt x="141" y="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4018365" y="2967689"/>
            <a:ext cx="150791" cy="225393"/>
          </a:xfrm>
          <a:custGeom>
            <a:avLst/>
            <a:gdLst>
              <a:gd name="T0" fmla="*/ 21 w 81"/>
              <a:gd name="T1" fmla="*/ 0 h 121"/>
              <a:gd name="T2" fmla="*/ 0 w 81"/>
              <a:gd name="T3" fmla="*/ 0 h 121"/>
              <a:gd name="T4" fmla="*/ 0 w 81"/>
              <a:gd name="T5" fmla="*/ 121 h 121"/>
              <a:gd name="T6" fmla="*/ 21 w 81"/>
              <a:gd name="T7" fmla="*/ 121 h 121"/>
              <a:gd name="T8" fmla="*/ 65 w 81"/>
              <a:gd name="T9" fmla="*/ 104 h 121"/>
              <a:gd name="T10" fmla="*/ 81 w 81"/>
              <a:gd name="T11" fmla="*/ 59 h 121"/>
              <a:gd name="T12" fmla="*/ 66 w 81"/>
              <a:gd name="T13" fmla="*/ 16 h 121"/>
              <a:gd name="T14" fmla="*/ 21 w 81"/>
              <a:gd name="T1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121">
                <a:moveTo>
                  <a:pt x="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40" y="121"/>
                  <a:pt x="55" y="115"/>
                  <a:pt x="65" y="104"/>
                </a:cubicBezTo>
                <a:cubicBezTo>
                  <a:pt x="76" y="93"/>
                  <a:pt x="81" y="78"/>
                  <a:pt x="81" y="59"/>
                </a:cubicBezTo>
                <a:cubicBezTo>
                  <a:pt x="81" y="41"/>
                  <a:pt x="76" y="27"/>
                  <a:pt x="66" y="16"/>
                </a:cubicBezTo>
                <a:cubicBezTo>
                  <a:pt x="55" y="6"/>
                  <a:pt x="40" y="0"/>
                  <a:pt x="21" y="0"/>
                </a:cubicBez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4381850" y="2961338"/>
            <a:ext cx="87300" cy="84127"/>
          </a:xfrm>
          <a:custGeom>
            <a:avLst/>
            <a:gdLst>
              <a:gd name="T0" fmla="*/ 39 w 47"/>
              <a:gd name="T1" fmla="*/ 39 h 45"/>
              <a:gd name="T2" fmla="*/ 47 w 47"/>
              <a:gd name="T3" fmla="*/ 21 h 45"/>
              <a:gd name="T4" fmla="*/ 16 w 47"/>
              <a:gd name="T5" fmla="*/ 0 h 45"/>
              <a:gd name="T6" fmla="*/ 0 w 47"/>
              <a:gd name="T7" fmla="*/ 0 h 45"/>
              <a:gd name="T8" fmla="*/ 0 w 47"/>
              <a:gd name="T9" fmla="*/ 45 h 45"/>
              <a:gd name="T10" fmla="*/ 19 w 47"/>
              <a:gd name="T11" fmla="*/ 45 h 45"/>
              <a:gd name="T12" fmla="*/ 39 w 47"/>
              <a:gd name="T13" fmla="*/ 3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45">
                <a:moveTo>
                  <a:pt x="39" y="39"/>
                </a:moveTo>
                <a:cubicBezTo>
                  <a:pt x="44" y="34"/>
                  <a:pt x="47" y="28"/>
                  <a:pt x="47" y="21"/>
                </a:cubicBezTo>
                <a:cubicBezTo>
                  <a:pt x="47" y="7"/>
                  <a:pt x="37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27" y="45"/>
                  <a:pt x="34" y="43"/>
                  <a:pt x="39" y="39"/>
                </a:cubicBez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4380263" y="3105782"/>
            <a:ext cx="103173" cy="92063"/>
          </a:xfrm>
          <a:custGeom>
            <a:avLst/>
            <a:gdLst>
              <a:gd name="T0" fmla="*/ 47 w 56"/>
              <a:gd name="T1" fmla="*/ 6 h 50"/>
              <a:gd name="T2" fmla="*/ 24 w 56"/>
              <a:gd name="T3" fmla="*/ 0 h 50"/>
              <a:gd name="T4" fmla="*/ 0 w 56"/>
              <a:gd name="T5" fmla="*/ 0 h 50"/>
              <a:gd name="T6" fmla="*/ 0 w 56"/>
              <a:gd name="T7" fmla="*/ 50 h 50"/>
              <a:gd name="T8" fmla="*/ 24 w 56"/>
              <a:gd name="T9" fmla="*/ 50 h 50"/>
              <a:gd name="T10" fmla="*/ 47 w 56"/>
              <a:gd name="T11" fmla="*/ 43 h 50"/>
              <a:gd name="T12" fmla="*/ 56 w 56"/>
              <a:gd name="T13" fmla="*/ 24 h 50"/>
              <a:gd name="T14" fmla="*/ 47 w 56"/>
              <a:gd name="T1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0">
                <a:moveTo>
                  <a:pt x="47" y="6"/>
                </a:moveTo>
                <a:cubicBezTo>
                  <a:pt x="42" y="2"/>
                  <a:pt x="34" y="0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0"/>
                  <a:pt x="0" y="50"/>
                  <a:pt x="0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34" y="50"/>
                  <a:pt x="42" y="48"/>
                  <a:pt x="47" y="43"/>
                </a:cubicBezTo>
                <a:cubicBezTo>
                  <a:pt x="53" y="38"/>
                  <a:pt x="56" y="32"/>
                  <a:pt x="56" y="24"/>
                </a:cubicBezTo>
                <a:cubicBezTo>
                  <a:pt x="56" y="17"/>
                  <a:pt x="53" y="11"/>
                  <a:pt x="47" y="6"/>
                </a:cubicBez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3872336" y="5072415"/>
            <a:ext cx="760305" cy="222219"/>
          </a:xfrm>
          <a:custGeom>
            <a:avLst/>
            <a:gdLst>
              <a:gd name="T0" fmla="*/ 298 w 409"/>
              <a:gd name="T1" fmla="*/ 0 h 120"/>
              <a:gd name="T2" fmla="*/ 283 w 409"/>
              <a:gd name="T3" fmla="*/ 0 h 120"/>
              <a:gd name="T4" fmla="*/ 135 w 409"/>
              <a:gd name="T5" fmla="*/ 0 h 120"/>
              <a:gd name="T6" fmla="*/ 128 w 409"/>
              <a:gd name="T7" fmla="*/ 0 h 120"/>
              <a:gd name="T8" fmla="*/ 0 w 409"/>
              <a:gd name="T9" fmla="*/ 82 h 120"/>
              <a:gd name="T10" fmla="*/ 0 w 409"/>
              <a:gd name="T11" fmla="*/ 120 h 120"/>
              <a:gd name="T12" fmla="*/ 153 w 409"/>
              <a:gd name="T13" fmla="*/ 120 h 120"/>
              <a:gd name="T14" fmla="*/ 265 w 409"/>
              <a:gd name="T15" fmla="*/ 120 h 120"/>
              <a:gd name="T16" fmla="*/ 409 w 409"/>
              <a:gd name="T17" fmla="*/ 120 h 120"/>
              <a:gd name="T18" fmla="*/ 409 w 409"/>
              <a:gd name="T19" fmla="*/ 82 h 120"/>
              <a:gd name="T20" fmla="*/ 298 w 409"/>
              <a:gd name="T2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" h="120">
                <a:moveTo>
                  <a:pt x="298" y="0"/>
                </a:moveTo>
                <a:cubicBezTo>
                  <a:pt x="283" y="0"/>
                  <a:pt x="283" y="0"/>
                  <a:pt x="283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8" y="72"/>
                  <a:pt x="121" y="82"/>
                  <a:pt x="0" y="82"/>
                </a:cubicBezTo>
                <a:cubicBezTo>
                  <a:pt x="0" y="120"/>
                  <a:pt x="0" y="120"/>
                  <a:pt x="0" y="120"/>
                </a:cubicBezTo>
                <a:cubicBezTo>
                  <a:pt x="153" y="120"/>
                  <a:pt x="153" y="120"/>
                  <a:pt x="153" y="120"/>
                </a:cubicBezTo>
                <a:cubicBezTo>
                  <a:pt x="265" y="120"/>
                  <a:pt x="265" y="120"/>
                  <a:pt x="265" y="120"/>
                </a:cubicBezTo>
                <a:cubicBezTo>
                  <a:pt x="409" y="120"/>
                  <a:pt x="409" y="120"/>
                  <a:pt x="409" y="120"/>
                </a:cubicBezTo>
                <a:cubicBezTo>
                  <a:pt x="409" y="82"/>
                  <a:pt x="409" y="82"/>
                  <a:pt x="409" y="82"/>
                </a:cubicBezTo>
                <a:cubicBezTo>
                  <a:pt x="289" y="82"/>
                  <a:pt x="277" y="72"/>
                  <a:pt x="298" y="0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3672338" y="4221636"/>
            <a:ext cx="1163473" cy="850779"/>
          </a:xfrm>
          <a:custGeom>
            <a:avLst/>
            <a:gdLst>
              <a:gd name="T0" fmla="*/ 588 w 626"/>
              <a:gd name="T1" fmla="*/ 0 h 457"/>
              <a:gd name="T2" fmla="*/ 34 w 626"/>
              <a:gd name="T3" fmla="*/ 0 h 457"/>
              <a:gd name="T4" fmla="*/ 0 w 626"/>
              <a:gd name="T5" fmla="*/ 35 h 457"/>
              <a:gd name="T6" fmla="*/ 0 w 626"/>
              <a:gd name="T7" fmla="*/ 422 h 457"/>
              <a:gd name="T8" fmla="*/ 34 w 626"/>
              <a:gd name="T9" fmla="*/ 457 h 457"/>
              <a:gd name="T10" fmla="*/ 588 w 626"/>
              <a:gd name="T11" fmla="*/ 457 h 457"/>
              <a:gd name="T12" fmla="*/ 626 w 626"/>
              <a:gd name="T13" fmla="*/ 422 h 457"/>
              <a:gd name="T14" fmla="*/ 626 w 626"/>
              <a:gd name="T15" fmla="*/ 35 h 457"/>
              <a:gd name="T16" fmla="*/ 588 w 626"/>
              <a:gd name="T17" fmla="*/ 0 h 457"/>
              <a:gd name="T18" fmla="*/ 578 w 626"/>
              <a:gd name="T19" fmla="*/ 48 h 457"/>
              <a:gd name="T20" fmla="*/ 578 w 626"/>
              <a:gd name="T21" fmla="*/ 409 h 457"/>
              <a:gd name="T22" fmla="*/ 48 w 626"/>
              <a:gd name="T23" fmla="*/ 409 h 457"/>
              <a:gd name="T24" fmla="*/ 48 w 626"/>
              <a:gd name="T25" fmla="*/ 48 h 457"/>
              <a:gd name="T26" fmla="*/ 579 w 626"/>
              <a:gd name="T27" fmla="*/ 47 h 457"/>
              <a:gd name="T28" fmla="*/ 578 w 626"/>
              <a:gd name="T29" fmla="*/ 4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6" h="457">
                <a:moveTo>
                  <a:pt x="58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0"/>
                  <a:pt x="15" y="457"/>
                  <a:pt x="34" y="457"/>
                </a:cubicBezTo>
                <a:cubicBezTo>
                  <a:pt x="588" y="457"/>
                  <a:pt x="588" y="457"/>
                  <a:pt x="588" y="457"/>
                </a:cubicBezTo>
                <a:cubicBezTo>
                  <a:pt x="607" y="457"/>
                  <a:pt x="626" y="440"/>
                  <a:pt x="626" y="422"/>
                </a:cubicBezTo>
                <a:cubicBezTo>
                  <a:pt x="626" y="35"/>
                  <a:pt x="626" y="35"/>
                  <a:pt x="626" y="35"/>
                </a:cubicBezTo>
                <a:cubicBezTo>
                  <a:pt x="626" y="16"/>
                  <a:pt x="607" y="0"/>
                  <a:pt x="588" y="0"/>
                </a:cubicBezTo>
                <a:close/>
                <a:moveTo>
                  <a:pt x="578" y="48"/>
                </a:moveTo>
                <a:cubicBezTo>
                  <a:pt x="578" y="409"/>
                  <a:pt x="578" y="409"/>
                  <a:pt x="578" y="409"/>
                </a:cubicBezTo>
                <a:cubicBezTo>
                  <a:pt x="48" y="409"/>
                  <a:pt x="48" y="409"/>
                  <a:pt x="48" y="409"/>
                </a:cubicBezTo>
                <a:cubicBezTo>
                  <a:pt x="48" y="48"/>
                  <a:pt x="48" y="48"/>
                  <a:pt x="48" y="48"/>
                </a:cubicBezTo>
                <a:cubicBezTo>
                  <a:pt x="579" y="47"/>
                  <a:pt x="579" y="47"/>
                  <a:pt x="579" y="47"/>
                </a:cubicBezTo>
                <a:lnTo>
                  <a:pt x="578" y="48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3759637" y="4310524"/>
            <a:ext cx="985699" cy="671417"/>
          </a:xfrm>
          <a:custGeom>
            <a:avLst/>
            <a:gdLst>
              <a:gd name="T0" fmla="*/ 620 w 621"/>
              <a:gd name="T1" fmla="*/ 1 h 423"/>
              <a:gd name="T2" fmla="*/ 620 w 621"/>
              <a:gd name="T3" fmla="*/ 423 h 423"/>
              <a:gd name="T4" fmla="*/ 0 w 621"/>
              <a:gd name="T5" fmla="*/ 423 h 423"/>
              <a:gd name="T6" fmla="*/ 0 w 621"/>
              <a:gd name="T7" fmla="*/ 1 h 423"/>
              <a:gd name="T8" fmla="*/ 621 w 621"/>
              <a:gd name="T9" fmla="*/ 0 h 423"/>
              <a:gd name="T10" fmla="*/ 620 w 621"/>
              <a:gd name="T11" fmla="*/ 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423">
                <a:moveTo>
                  <a:pt x="620" y="1"/>
                </a:moveTo>
                <a:lnTo>
                  <a:pt x="620" y="423"/>
                </a:lnTo>
                <a:lnTo>
                  <a:pt x="0" y="423"/>
                </a:lnTo>
                <a:lnTo>
                  <a:pt x="0" y="1"/>
                </a:lnTo>
                <a:lnTo>
                  <a:pt x="621" y="0"/>
                </a:lnTo>
                <a:lnTo>
                  <a:pt x="620" y="1"/>
                </a:lnTo>
                <a:close/>
              </a:path>
            </a:pathLst>
          </a:custGeom>
          <a:solidFill>
            <a:srgbClr val="00B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3759637" y="4310524"/>
            <a:ext cx="985699" cy="671417"/>
          </a:xfrm>
          <a:custGeom>
            <a:avLst/>
            <a:gdLst>
              <a:gd name="T0" fmla="*/ 620 w 621"/>
              <a:gd name="T1" fmla="*/ 1 h 423"/>
              <a:gd name="T2" fmla="*/ 620 w 621"/>
              <a:gd name="T3" fmla="*/ 423 h 423"/>
              <a:gd name="T4" fmla="*/ 0 w 621"/>
              <a:gd name="T5" fmla="*/ 423 h 423"/>
              <a:gd name="T6" fmla="*/ 0 w 621"/>
              <a:gd name="T7" fmla="*/ 1 h 423"/>
              <a:gd name="T8" fmla="*/ 621 w 621"/>
              <a:gd name="T9" fmla="*/ 0 h 423"/>
              <a:gd name="T10" fmla="*/ 620 w 621"/>
              <a:gd name="T11" fmla="*/ 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423">
                <a:moveTo>
                  <a:pt x="620" y="1"/>
                </a:moveTo>
                <a:lnTo>
                  <a:pt x="620" y="423"/>
                </a:lnTo>
                <a:lnTo>
                  <a:pt x="0" y="423"/>
                </a:lnTo>
                <a:lnTo>
                  <a:pt x="0" y="1"/>
                </a:lnTo>
                <a:lnTo>
                  <a:pt x="621" y="0"/>
                </a:lnTo>
                <a:lnTo>
                  <a:pt x="620" y="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3672338" y="4221636"/>
            <a:ext cx="1092045" cy="850779"/>
          </a:xfrm>
          <a:custGeom>
            <a:avLst/>
            <a:gdLst>
              <a:gd name="T0" fmla="*/ 48 w 588"/>
              <a:gd name="T1" fmla="*/ 409 h 457"/>
              <a:gd name="T2" fmla="*/ 47 w 588"/>
              <a:gd name="T3" fmla="*/ 409 h 457"/>
              <a:gd name="T4" fmla="*/ 47 w 588"/>
              <a:gd name="T5" fmla="*/ 48 h 457"/>
              <a:gd name="T6" fmla="*/ 532 w 588"/>
              <a:gd name="T7" fmla="*/ 47 h 457"/>
              <a:gd name="T8" fmla="*/ 588 w 588"/>
              <a:gd name="T9" fmla="*/ 0 h 457"/>
              <a:gd name="T10" fmla="*/ 588 w 588"/>
              <a:gd name="T11" fmla="*/ 0 h 457"/>
              <a:gd name="T12" fmla="*/ 34 w 588"/>
              <a:gd name="T13" fmla="*/ 0 h 457"/>
              <a:gd name="T14" fmla="*/ 0 w 588"/>
              <a:gd name="T15" fmla="*/ 35 h 457"/>
              <a:gd name="T16" fmla="*/ 0 w 588"/>
              <a:gd name="T17" fmla="*/ 422 h 457"/>
              <a:gd name="T18" fmla="*/ 34 w 588"/>
              <a:gd name="T19" fmla="*/ 457 h 457"/>
              <a:gd name="T20" fmla="*/ 47 w 588"/>
              <a:gd name="T21" fmla="*/ 457 h 457"/>
              <a:gd name="T22" fmla="*/ 104 w 588"/>
              <a:gd name="T23" fmla="*/ 409 h 457"/>
              <a:gd name="T24" fmla="*/ 48 w 588"/>
              <a:gd name="T25" fmla="*/ 409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8" h="457">
                <a:moveTo>
                  <a:pt x="48" y="409"/>
                </a:moveTo>
                <a:cubicBezTo>
                  <a:pt x="47" y="409"/>
                  <a:pt x="47" y="409"/>
                  <a:pt x="47" y="409"/>
                </a:cubicBezTo>
                <a:cubicBezTo>
                  <a:pt x="47" y="48"/>
                  <a:pt x="47" y="48"/>
                  <a:pt x="47" y="48"/>
                </a:cubicBezTo>
                <a:cubicBezTo>
                  <a:pt x="532" y="47"/>
                  <a:pt x="532" y="47"/>
                  <a:pt x="532" y="47"/>
                </a:cubicBezTo>
                <a:cubicBezTo>
                  <a:pt x="588" y="0"/>
                  <a:pt x="588" y="0"/>
                  <a:pt x="588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0"/>
                  <a:pt x="15" y="457"/>
                  <a:pt x="34" y="457"/>
                </a:cubicBezTo>
                <a:cubicBezTo>
                  <a:pt x="47" y="457"/>
                  <a:pt x="47" y="457"/>
                  <a:pt x="47" y="457"/>
                </a:cubicBezTo>
                <a:cubicBezTo>
                  <a:pt x="104" y="409"/>
                  <a:pt x="104" y="409"/>
                  <a:pt x="104" y="409"/>
                </a:cubicBezTo>
                <a:lnTo>
                  <a:pt x="48" y="40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3759638" y="4310524"/>
            <a:ext cx="901572" cy="671417"/>
          </a:xfrm>
          <a:custGeom>
            <a:avLst/>
            <a:gdLst>
              <a:gd name="T0" fmla="*/ 0 w 568"/>
              <a:gd name="T1" fmla="*/ 423 h 423"/>
              <a:gd name="T2" fmla="*/ 1 w 568"/>
              <a:gd name="T3" fmla="*/ 423 h 423"/>
              <a:gd name="T4" fmla="*/ 1 w 568"/>
              <a:gd name="T5" fmla="*/ 1 h 423"/>
              <a:gd name="T6" fmla="*/ 568 w 568"/>
              <a:gd name="T7" fmla="*/ 0 h 423"/>
              <a:gd name="T8" fmla="*/ 568 w 568"/>
              <a:gd name="T9" fmla="*/ 0 h 423"/>
              <a:gd name="T10" fmla="*/ 0 w 568"/>
              <a:gd name="T11" fmla="*/ 1 h 423"/>
              <a:gd name="T12" fmla="*/ 0 w 568"/>
              <a:gd name="T13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8" h="423">
                <a:moveTo>
                  <a:pt x="0" y="423"/>
                </a:moveTo>
                <a:lnTo>
                  <a:pt x="1" y="423"/>
                </a:lnTo>
                <a:lnTo>
                  <a:pt x="1" y="1"/>
                </a:lnTo>
                <a:lnTo>
                  <a:pt x="568" y="0"/>
                </a:lnTo>
                <a:lnTo>
                  <a:pt x="568" y="0"/>
                </a:lnTo>
                <a:lnTo>
                  <a:pt x="0" y="1"/>
                </a:lnTo>
                <a:lnTo>
                  <a:pt x="0" y="423"/>
                </a:ln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872336" y="5224793"/>
            <a:ext cx="760305" cy="69840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4232645" y="4253380"/>
            <a:ext cx="31747" cy="33333"/>
          </a:xfrm>
          <a:prstGeom prst="ellipse">
            <a:avLst/>
          </a:prstGeom>
          <a:solidFill>
            <a:srgbClr val="BAC8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4042173" y="4388299"/>
            <a:ext cx="419041" cy="246028"/>
          </a:xfrm>
          <a:custGeom>
            <a:avLst/>
            <a:gdLst>
              <a:gd name="T0" fmla="*/ 113 w 226"/>
              <a:gd name="T1" fmla="*/ 0 h 133"/>
              <a:gd name="T2" fmla="*/ 111 w 226"/>
              <a:gd name="T3" fmla="*/ 0 h 133"/>
              <a:gd name="T4" fmla="*/ 2 w 226"/>
              <a:gd name="T5" fmla="*/ 63 h 133"/>
              <a:gd name="T6" fmla="*/ 0 w 226"/>
              <a:gd name="T7" fmla="*/ 66 h 133"/>
              <a:gd name="T8" fmla="*/ 2 w 226"/>
              <a:gd name="T9" fmla="*/ 69 h 133"/>
              <a:gd name="T10" fmla="*/ 112 w 226"/>
              <a:gd name="T11" fmla="*/ 133 h 133"/>
              <a:gd name="T12" fmla="*/ 114 w 226"/>
              <a:gd name="T13" fmla="*/ 133 h 133"/>
              <a:gd name="T14" fmla="*/ 115 w 226"/>
              <a:gd name="T15" fmla="*/ 133 h 133"/>
              <a:gd name="T16" fmla="*/ 225 w 226"/>
              <a:gd name="T17" fmla="*/ 69 h 133"/>
              <a:gd name="T18" fmla="*/ 226 w 226"/>
              <a:gd name="T19" fmla="*/ 67 h 133"/>
              <a:gd name="T20" fmla="*/ 225 w 226"/>
              <a:gd name="T21" fmla="*/ 64 h 133"/>
              <a:gd name="T22" fmla="*/ 115 w 226"/>
              <a:gd name="T23" fmla="*/ 0 h 133"/>
              <a:gd name="T24" fmla="*/ 113 w 226"/>
              <a:gd name="T2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133">
                <a:moveTo>
                  <a:pt x="113" y="0"/>
                </a:moveTo>
                <a:cubicBezTo>
                  <a:pt x="112" y="0"/>
                  <a:pt x="112" y="0"/>
                  <a:pt x="111" y="0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4"/>
                  <a:pt x="0" y="65"/>
                  <a:pt x="0" y="66"/>
                </a:cubicBezTo>
                <a:cubicBezTo>
                  <a:pt x="0" y="67"/>
                  <a:pt x="1" y="68"/>
                  <a:pt x="2" y="69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2" y="133"/>
                  <a:pt x="113" y="133"/>
                  <a:pt x="114" y="133"/>
                </a:cubicBezTo>
                <a:cubicBezTo>
                  <a:pt x="114" y="133"/>
                  <a:pt x="115" y="133"/>
                  <a:pt x="115" y="133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6" y="69"/>
                  <a:pt x="226" y="68"/>
                  <a:pt x="226" y="67"/>
                </a:cubicBezTo>
                <a:cubicBezTo>
                  <a:pt x="226" y="65"/>
                  <a:pt x="226" y="64"/>
                  <a:pt x="225" y="64"/>
                </a:cubicBezTo>
                <a:cubicBezTo>
                  <a:pt x="115" y="0"/>
                  <a:pt x="115" y="0"/>
                  <a:pt x="115" y="0"/>
                </a:cubicBezTo>
                <a:cubicBezTo>
                  <a:pt x="114" y="0"/>
                  <a:pt x="114" y="0"/>
                  <a:pt x="113" y="0"/>
                </a:cubicBezTo>
              </a:path>
            </a:pathLst>
          </a:custGeom>
          <a:solidFill>
            <a:srgbClr val="E5F8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4013602" y="4554963"/>
            <a:ext cx="215869" cy="368248"/>
          </a:xfrm>
          <a:custGeom>
            <a:avLst/>
            <a:gdLst>
              <a:gd name="T0" fmla="*/ 3 w 116"/>
              <a:gd name="T1" fmla="*/ 0 h 198"/>
              <a:gd name="T2" fmla="*/ 1 w 116"/>
              <a:gd name="T3" fmla="*/ 1 h 198"/>
              <a:gd name="T4" fmla="*/ 0 w 116"/>
              <a:gd name="T5" fmla="*/ 4 h 198"/>
              <a:gd name="T6" fmla="*/ 0 w 116"/>
              <a:gd name="T7" fmla="*/ 131 h 198"/>
              <a:gd name="T8" fmla="*/ 1 w 116"/>
              <a:gd name="T9" fmla="*/ 134 h 198"/>
              <a:gd name="T10" fmla="*/ 111 w 116"/>
              <a:gd name="T11" fmla="*/ 197 h 198"/>
              <a:gd name="T12" fmla="*/ 113 w 116"/>
              <a:gd name="T13" fmla="*/ 198 h 198"/>
              <a:gd name="T14" fmla="*/ 114 w 116"/>
              <a:gd name="T15" fmla="*/ 197 h 198"/>
              <a:gd name="T16" fmla="*/ 116 w 116"/>
              <a:gd name="T17" fmla="*/ 194 h 198"/>
              <a:gd name="T18" fmla="*/ 116 w 116"/>
              <a:gd name="T19" fmla="*/ 67 h 198"/>
              <a:gd name="T20" fmla="*/ 114 w 116"/>
              <a:gd name="T21" fmla="*/ 64 h 198"/>
              <a:gd name="T22" fmla="*/ 5 w 116"/>
              <a:gd name="T23" fmla="*/ 1 h 198"/>
              <a:gd name="T24" fmla="*/ 3 w 116"/>
              <a:gd name="T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98">
                <a:moveTo>
                  <a:pt x="3" y="0"/>
                </a:moveTo>
                <a:cubicBezTo>
                  <a:pt x="2" y="0"/>
                  <a:pt x="2" y="0"/>
                  <a:pt x="1" y="1"/>
                </a:cubicBezTo>
                <a:cubicBezTo>
                  <a:pt x="0" y="1"/>
                  <a:pt x="0" y="2"/>
                  <a:pt x="0" y="4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2"/>
                  <a:pt x="0" y="133"/>
                  <a:pt x="1" y="134"/>
                </a:cubicBezTo>
                <a:cubicBezTo>
                  <a:pt x="111" y="197"/>
                  <a:pt x="111" y="197"/>
                  <a:pt x="111" y="197"/>
                </a:cubicBezTo>
                <a:cubicBezTo>
                  <a:pt x="112" y="197"/>
                  <a:pt x="112" y="198"/>
                  <a:pt x="113" y="198"/>
                </a:cubicBezTo>
                <a:cubicBezTo>
                  <a:pt x="113" y="198"/>
                  <a:pt x="114" y="197"/>
                  <a:pt x="114" y="197"/>
                </a:cubicBezTo>
                <a:cubicBezTo>
                  <a:pt x="115" y="197"/>
                  <a:pt x="116" y="196"/>
                  <a:pt x="116" y="194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16" y="66"/>
                  <a:pt x="115" y="65"/>
                  <a:pt x="114" y="64"/>
                </a:cubicBezTo>
                <a:cubicBezTo>
                  <a:pt x="5" y="1"/>
                  <a:pt x="5" y="1"/>
                  <a:pt x="5" y="1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CC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4275503" y="4556551"/>
            <a:ext cx="215869" cy="366661"/>
          </a:xfrm>
          <a:custGeom>
            <a:avLst/>
            <a:gdLst>
              <a:gd name="T0" fmla="*/ 113 w 116"/>
              <a:gd name="T1" fmla="*/ 0 h 197"/>
              <a:gd name="T2" fmla="*/ 111 w 116"/>
              <a:gd name="T3" fmla="*/ 1 h 197"/>
              <a:gd name="T4" fmla="*/ 1 w 116"/>
              <a:gd name="T5" fmla="*/ 64 h 197"/>
              <a:gd name="T6" fmla="*/ 0 w 116"/>
              <a:gd name="T7" fmla="*/ 67 h 197"/>
              <a:gd name="T8" fmla="*/ 0 w 116"/>
              <a:gd name="T9" fmla="*/ 193 h 197"/>
              <a:gd name="T10" fmla="*/ 1 w 116"/>
              <a:gd name="T11" fmla="*/ 196 h 197"/>
              <a:gd name="T12" fmla="*/ 3 w 116"/>
              <a:gd name="T13" fmla="*/ 197 h 197"/>
              <a:gd name="T14" fmla="*/ 5 w 116"/>
              <a:gd name="T15" fmla="*/ 196 h 197"/>
              <a:gd name="T16" fmla="*/ 114 w 116"/>
              <a:gd name="T17" fmla="*/ 133 h 197"/>
              <a:gd name="T18" fmla="*/ 116 w 116"/>
              <a:gd name="T19" fmla="*/ 130 h 197"/>
              <a:gd name="T20" fmla="*/ 116 w 116"/>
              <a:gd name="T21" fmla="*/ 3 h 197"/>
              <a:gd name="T22" fmla="*/ 114 w 116"/>
              <a:gd name="T23" fmla="*/ 1 h 197"/>
              <a:gd name="T24" fmla="*/ 113 w 116"/>
              <a:gd name="T25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97">
                <a:moveTo>
                  <a:pt x="113" y="0"/>
                </a:moveTo>
                <a:cubicBezTo>
                  <a:pt x="112" y="0"/>
                  <a:pt x="112" y="0"/>
                  <a:pt x="111" y="1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195"/>
                  <a:pt x="0" y="196"/>
                  <a:pt x="1" y="196"/>
                </a:cubicBezTo>
                <a:cubicBezTo>
                  <a:pt x="2" y="196"/>
                  <a:pt x="2" y="197"/>
                  <a:pt x="3" y="197"/>
                </a:cubicBezTo>
                <a:cubicBezTo>
                  <a:pt x="3" y="197"/>
                  <a:pt x="4" y="196"/>
                  <a:pt x="5" y="196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5" y="132"/>
                  <a:pt x="116" y="131"/>
                  <a:pt x="116" y="130"/>
                </a:cubicBezTo>
                <a:cubicBezTo>
                  <a:pt x="116" y="3"/>
                  <a:pt x="116" y="3"/>
                  <a:pt x="116" y="3"/>
                </a:cubicBezTo>
                <a:cubicBezTo>
                  <a:pt x="116" y="2"/>
                  <a:pt x="115" y="1"/>
                  <a:pt x="114" y="1"/>
                </a:cubicBezTo>
                <a:cubicBezTo>
                  <a:pt x="114" y="0"/>
                  <a:pt x="113" y="0"/>
                  <a:pt x="113" y="0"/>
                </a:cubicBezTo>
              </a:path>
            </a:pathLst>
          </a:custGeom>
          <a:solidFill>
            <a:srgbClr val="80DD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1266029" y="4453377"/>
            <a:ext cx="1114267" cy="780939"/>
          </a:xfrm>
          <a:custGeom>
            <a:avLst/>
            <a:gdLst>
              <a:gd name="T0" fmla="*/ 0 w 599"/>
              <a:gd name="T1" fmla="*/ 398 h 420"/>
              <a:gd name="T2" fmla="*/ 22 w 599"/>
              <a:gd name="T3" fmla="*/ 420 h 420"/>
              <a:gd name="T4" fmla="*/ 577 w 599"/>
              <a:gd name="T5" fmla="*/ 420 h 420"/>
              <a:gd name="T6" fmla="*/ 599 w 599"/>
              <a:gd name="T7" fmla="*/ 398 h 420"/>
              <a:gd name="T8" fmla="*/ 599 w 599"/>
              <a:gd name="T9" fmla="*/ 0 h 420"/>
              <a:gd name="T10" fmla="*/ 0 w 599"/>
              <a:gd name="T11" fmla="*/ 0 h 420"/>
              <a:gd name="T12" fmla="*/ 0 w 599"/>
              <a:gd name="T13" fmla="*/ 398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20">
                <a:moveTo>
                  <a:pt x="0" y="398"/>
                </a:moveTo>
                <a:cubicBezTo>
                  <a:pt x="0" y="410"/>
                  <a:pt x="10" y="420"/>
                  <a:pt x="22" y="420"/>
                </a:cubicBezTo>
                <a:cubicBezTo>
                  <a:pt x="577" y="420"/>
                  <a:pt x="577" y="420"/>
                  <a:pt x="577" y="420"/>
                </a:cubicBezTo>
                <a:cubicBezTo>
                  <a:pt x="589" y="420"/>
                  <a:pt x="599" y="410"/>
                  <a:pt x="599" y="398"/>
                </a:cubicBezTo>
                <a:cubicBezTo>
                  <a:pt x="599" y="0"/>
                  <a:pt x="599" y="0"/>
                  <a:pt x="5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98"/>
                  <a:pt x="0" y="398"/>
                  <a:pt x="0" y="398"/>
                </a:cubicBezTo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1266029" y="4283539"/>
            <a:ext cx="1114267" cy="169839"/>
          </a:xfrm>
          <a:custGeom>
            <a:avLst/>
            <a:gdLst>
              <a:gd name="T0" fmla="*/ 577 w 599"/>
              <a:gd name="T1" fmla="*/ 0 h 91"/>
              <a:gd name="T2" fmla="*/ 22 w 599"/>
              <a:gd name="T3" fmla="*/ 0 h 91"/>
              <a:gd name="T4" fmla="*/ 0 w 599"/>
              <a:gd name="T5" fmla="*/ 22 h 91"/>
              <a:gd name="T6" fmla="*/ 0 w 599"/>
              <a:gd name="T7" fmla="*/ 91 h 91"/>
              <a:gd name="T8" fmla="*/ 599 w 599"/>
              <a:gd name="T9" fmla="*/ 91 h 91"/>
              <a:gd name="T10" fmla="*/ 599 w 599"/>
              <a:gd name="T11" fmla="*/ 22 h 91"/>
              <a:gd name="T12" fmla="*/ 577 w 5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91">
                <a:moveTo>
                  <a:pt x="577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1"/>
                  <a:pt x="0" y="91"/>
                  <a:pt x="0" y="91"/>
                </a:cubicBezTo>
                <a:cubicBezTo>
                  <a:pt x="599" y="91"/>
                  <a:pt x="599" y="91"/>
                  <a:pt x="599" y="91"/>
                </a:cubicBezTo>
                <a:cubicBezTo>
                  <a:pt x="599" y="22"/>
                  <a:pt x="599" y="22"/>
                  <a:pt x="599" y="22"/>
                </a:cubicBezTo>
                <a:cubicBezTo>
                  <a:pt x="599" y="10"/>
                  <a:pt x="589" y="0"/>
                  <a:pt x="577" y="0"/>
                </a:cubicBezTo>
              </a:path>
            </a:pathLst>
          </a:cu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1594593" y="4696231"/>
            <a:ext cx="206347" cy="125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1594593" y="4696231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1594593" y="4531155"/>
            <a:ext cx="206347" cy="123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594593" y="4531155"/>
            <a:ext cx="206347" cy="12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1594593" y="4861308"/>
            <a:ext cx="206347" cy="125395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1594593" y="4861308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1842209" y="4861308"/>
            <a:ext cx="206347" cy="125395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1842209" y="4696231"/>
            <a:ext cx="206347" cy="125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1842209" y="4696231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1842209" y="4531155"/>
            <a:ext cx="206347" cy="123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1842209" y="4531155"/>
            <a:ext cx="206347" cy="12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1348565" y="4531155"/>
            <a:ext cx="206347" cy="123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1348565" y="4531155"/>
            <a:ext cx="206347" cy="12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1348565" y="4696231"/>
            <a:ext cx="206347" cy="125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1348565" y="4696231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1348565" y="4861308"/>
            <a:ext cx="206347" cy="125395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348565" y="4861308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348565" y="5027971"/>
            <a:ext cx="206347" cy="122220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1348565" y="5027971"/>
            <a:ext cx="206347" cy="1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1594593" y="5027971"/>
            <a:ext cx="206347" cy="122220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1842209" y="5027971"/>
            <a:ext cx="206347" cy="122220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2091411" y="4861308"/>
            <a:ext cx="206347" cy="125395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2091411" y="4696231"/>
            <a:ext cx="206347" cy="125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2091411" y="4531155"/>
            <a:ext cx="206347" cy="123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091411" y="5027971"/>
            <a:ext cx="206347" cy="122220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300948" y="4283539"/>
            <a:ext cx="938080" cy="0"/>
          </a:xfrm>
          <a:custGeom>
            <a:avLst/>
            <a:gdLst>
              <a:gd name="T0" fmla="*/ 140 w 504"/>
              <a:gd name="T1" fmla="*/ 5 w 504"/>
              <a:gd name="T2" fmla="*/ 0 w 504"/>
              <a:gd name="T3" fmla="*/ 3 w 504"/>
              <a:gd name="T4" fmla="*/ 140 w 504"/>
              <a:gd name="T5" fmla="*/ 140 w 504"/>
              <a:gd name="T6" fmla="*/ 504 w 504"/>
              <a:gd name="T7" fmla="*/ 159 w 504"/>
              <a:gd name="T8" fmla="*/ 159 w 504"/>
              <a:gd name="T9" fmla="*/ 503 w 504"/>
              <a:gd name="T10" fmla="*/ 504 w 50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</a:cxnLst>
            <a:rect l="0" t="0" r="r" b="b"/>
            <a:pathLst>
              <a:path w="504">
                <a:moveTo>
                  <a:pt x="14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moveTo>
                  <a:pt x="504" y="0"/>
                </a:move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0"/>
                  <a:pt x="504" y="0"/>
                  <a:pt x="504" y="0"/>
                </a:cubicBezTo>
              </a:path>
            </a:pathLst>
          </a:custGeom>
          <a:solidFill>
            <a:srgbClr val="1C4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1561261" y="4283539"/>
            <a:ext cx="36507" cy="0"/>
          </a:xfrm>
          <a:custGeom>
            <a:avLst/>
            <a:gdLst>
              <a:gd name="T0" fmla="*/ 19 w 19"/>
              <a:gd name="T1" fmla="*/ 0 w 19"/>
              <a:gd name="T2" fmla="*/ 0 w 19"/>
              <a:gd name="T3" fmla="*/ 19 w 19"/>
              <a:gd name="T4" fmla="*/ 19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89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1304123" y="5234316"/>
            <a:ext cx="55555" cy="0"/>
          </a:xfrm>
          <a:custGeom>
            <a:avLst/>
            <a:gdLst>
              <a:gd name="T0" fmla="*/ 0 w 30"/>
              <a:gd name="T1" fmla="*/ 4 w 30"/>
              <a:gd name="T2" fmla="*/ 30 w 30"/>
              <a:gd name="T3" fmla="*/ 30 w 30"/>
              <a:gd name="T4" fmla="*/ 2 w 30"/>
              <a:gd name="T5" fmla="*/ 0 w 3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30">
                <a:moveTo>
                  <a:pt x="0" y="0"/>
                </a:moveTo>
                <a:cubicBezTo>
                  <a:pt x="1" y="0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1C4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1266028" y="4453377"/>
            <a:ext cx="814272" cy="780939"/>
          </a:xfrm>
          <a:custGeom>
            <a:avLst/>
            <a:gdLst>
              <a:gd name="T0" fmla="*/ 44 w 438"/>
              <a:gd name="T1" fmla="*/ 287 h 420"/>
              <a:gd name="T2" fmla="*/ 44 w 438"/>
              <a:gd name="T3" fmla="*/ 220 h 420"/>
              <a:gd name="T4" fmla="*/ 155 w 438"/>
              <a:gd name="T5" fmla="*/ 220 h 420"/>
              <a:gd name="T6" fmla="*/ 155 w 438"/>
              <a:gd name="T7" fmla="*/ 287 h 420"/>
              <a:gd name="T8" fmla="*/ 44 w 438"/>
              <a:gd name="T9" fmla="*/ 287 h 420"/>
              <a:gd name="T10" fmla="*/ 44 w 438"/>
              <a:gd name="T11" fmla="*/ 198 h 420"/>
              <a:gd name="T12" fmla="*/ 44 w 438"/>
              <a:gd name="T13" fmla="*/ 131 h 420"/>
              <a:gd name="T14" fmla="*/ 155 w 438"/>
              <a:gd name="T15" fmla="*/ 131 h 420"/>
              <a:gd name="T16" fmla="*/ 155 w 438"/>
              <a:gd name="T17" fmla="*/ 198 h 420"/>
              <a:gd name="T18" fmla="*/ 44 w 438"/>
              <a:gd name="T19" fmla="*/ 198 h 420"/>
              <a:gd name="T20" fmla="*/ 44 w 438"/>
              <a:gd name="T21" fmla="*/ 109 h 420"/>
              <a:gd name="T22" fmla="*/ 44 w 438"/>
              <a:gd name="T23" fmla="*/ 42 h 420"/>
              <a:gd name="T24" fmla="*/ 155 w 438"/>
              <a:gd name="T25" fmla="*/ 42 h 420"/>
              <a:gd name="T26" fmla="*/ 155 w 438"/>
              <a:gd name="T27" fmla="*/ 109 h 420"/>
              <a:gd name="T28" fmla="*/ 44 w 438"/>
              <a:gd name="T29" fmla="*/ 109 h 420"/>
              <a:gd name="T30" fmla="*/ 177 w 438"/>
              <a:gd name="T31" fmla="*/ 109 h 420"/>
              <a:gd name="T32" fmla="*/ 177 w 438"/>
              <a:gd name="T33" fmla="*/ 42 h 420"/>
              <a:gd name="T34" fmla="*/ 288 w 438"/>
              <a:gd name="T35" fmla="*/ 42 h 420"/>
              <a:gd name="T36" fmla="*/ 288 w 438"/>
              <a:gd name="T37" fmla="*/ 109 h 420"/>
              <a:gd name="T38" fmla="*/ 177 w 438"/>
              <a:gd name="T39" fmla="*/ 109 h 420"/>
              <a:gd name="T40" fmla="*/ 438 w 438"/>
              <a:gd name="T41" fmla="*/ 0 h 420"/>
              <a:gd name="T42" fmla="*/ 0 w 438"/>
              <a:gd name="T43" fmla="*/ 0 h 420"/>
              <a:gd name="T44" fmla="*/ 0 w 438"/>
              <a:gd name="T45" fmla="*/ 20 h 420"/>
              <a:gd name="T46" fmla="*/ 0 w 438"/>
              <a:gd name="T47" fmla="*/ 60 h 420"/>
              <a:gd name="T48" fmla="*/ 0 w 438"/>
              <a:gd name="T49" fmla="*/ 396 h 420"/>
              <a:gd name="T50" fmla="*/ 20 w 438"/>
              <a:gd name="T51" fmla="*/ 420 h 420"/>
              <a:gd name="T52" fmla="*/ 22 w 438"/>
              <a:gd name="T53" fmla="*/ 420 h 420"/>
              <a:gd name="T54" fmla="*/ 50 w 438"/>
              <a:gd name="T55" fmla="*/ 420 h 420"/>
              <a:gd name="T56" fmla="*/ 91 w 438"/>
              <a:gd name="T57" fmla="*/ 375 h 420"/>
              <a:gd name="T58" fmla="*/ 44 w 438"/>
              <a:gd name="T59" fmla="*/ 375 h 420"/>
              <a:gd name="T60" fmla="*/ 44 w 438"/>
              <a:gd name="T61" fmla="*/ 309 h 420"/>
              <a:gd name="T62" fmla="*/ 153 w 438"/>
              <a:gd name="T63" fmla="*/ 309 h 420"/>
              <a:gd name="T64" fmla="*/ 177 w 438"/>
              <a:gd name="T65" fmla="*/ 282 h 420"/>
              <a:gd name="T66" fmla="*/ 177 w 438"/>
              <a:gd name="T67" fmla="*/ 220 h 420"/>
              <a:gd name="T68" fmla="*/ 235 w 438"/>
              <a:gd name="T69" fmla="*/ 220 h 420"/>
              <a:gd name="T70" fmla="*/ 255 w 438"/>
              <a:gd name="T71" fmla="*/ 198 h 420"/>
              <a:gd name="T72" fmla="*/ 177 w 438"/>
              <a:gd name="T73" fmla="*/ 198 h 420"/>
              <a:gd name="T74" fmla="*/ 177 w 438"/>
              <a:gd name="T75" fmla="*/ 131 h 420"/>
              <a:gd name="T76" fmla="*/ 288 w 438"/>
              <a:gd name="T77" fmla="*/ 131 h 420"/>
              <a:gd name="T78" fmla="*/ 288 w 438"/>
              <a:gd name="T79" fmla="*/ 162 h 420"/>
              <a:gd name="T80" fmla="*/ 310 w 438"/>
              <a:gd name="T81" fmla="*/ 138 h 420"/>
              <a:gd name="T82" fmla="*/ 310 w 438"/>
              <a:gd name="T83" fmla="*/ 131 h 420"/>
              <a:gd name="T84" fmla="*/ 317 w 438"/>
              <a:gd name="T85" fmla="*/ 131 h 420"/>
              <a:gd name="T86" fmla="*/ 338 w 438"/>
              <a:gd name="T87" fmla="*/ 109 h 420"/>
              <a:gd name="T88" fmla="*/ 310 w 438"/>
              <a:gd name="T89" fmla="*/ 109 h 420"/>
              <a:gd name="T90" fmla="*/ 310 w 438"/>
              <a:gd name="T91" fmla="*/ 42 h 420"/>
              <a:gd name="T92" fmla="*/ 399 w 438"/>
              <a:gd name="T93" fmla="*/ 42 h 420"/>
              <a:gd name="T94" fmla="*/ 438 w 438"/>
              <a:gd name="T95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8" h="420">
                <a:moveTo>
                  <a:pt x="44" y="287"/>
                </a:moveTo>
                <a:cubicBezTo>
                  <a:pt x="44" y="220"/>
                  <a:pt x="44" y="220"/>
                  <a:pt x="44" y="220"/>
                </a:cubicBezTo>
                <a:cubicBezTo>
                  <a:pt x="155" y="220"/>
                  <a:pt x="155" y="220"/>
                  <a:pt x="155" y="220"/>
                </a:cubicBezTo>
                <a:cubicBezTo>
                  <a:pt x="155" y="287"/>
                  <a:pt x="155" y="287"/>
                  <a:pt x="155" y="287"/>
                </a:cubicBezTo>
                <a:cubicBezTo>
                  <a:pt x="44" y="287"/>
                  <a:pt x="44" y="287"/>
                  <a:pt x="44" y="287"/>
                </a:cubicBezTo>
                <a:moveTo>
                  <a:pt x="44" y="198"/>
                </a:moveTo>
                <a:cubicBezTo>
                  <a:pt x="44" y="131"/>
                  <a:pt x="44" y="131"/>
                  <a:pt x="44" y="131"/>
                </a:cubicBezTo>
                <a:cubicBezTo>
                  <a:pt x="155" y="131"/>
                  <a:pt x="155" y="131"/>
                  <a:pt x="155" y="131"/>
                </a:cubicBezTo>
                <a:cubicBezTo>
                  <a:pt x="155" y="198"/>
                  <a:pt x="155" y="198"/>
                  <a:pt x="155" y="198"/>
                </a:cubicBezTo>
                <a:cubicBezTo>
                  <a:pt x="44" y="198"/>
                  <a:pt x="44" y="198"/>
                  <a:pt x="44" y="198"/>
                </a:cubicBezTo>
                <a:moveTo>
                  <a:pt x="44" y="109"/>
                </a:moveTo>
                <a:cubicBezTo>
                  <a:pt x="44" y="42"/>
                  <a:pt x="44" y="42"/>
                  <a:pt x="44" y="42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55" y="109"/>
                  <a:pt x="155" y="109"/>
                  <a:pt x="155" y="109"/>
                </a:cubicBezTo>
                <a:cubicBezTo>
                  <a:pt x="44" y="109"/>
                  <a:pt x="44" y="109"/>
                  <a:pt x="44" y="109"/>
                </a:cubicBezTo>
                <a:moveTo>
                  <a:pt x="177" y="109"/>
                </a:moveTo>
                <a:cubicBezTo>
                  <a:pt x="177" y="42"/>
                  <a:pt x="177" y="42"/>
                  <a:pt x="177" y="42"/>
                </a:cubicBezTo>
                <a:cubicBezTo>
                  <a:pt x="288" y="42"/>
                  <a:pt x="288" y="42"/>
                  <a:pt x="288" y="42"/>
                </a:cubicBezTo>
                <a:cubicBezTo>
                  <a:pt x="288" y="109"/>
                  <a:pt x="288" y="109"/>
                  <a:pt x="288" y="109"/>
                </a:cubicBezTo>
                <a:cubicBezTo>
                  <a:pt x="177" y="109"/>
                  <a:pt x="177" y="109"/>
                  <a:pt x="177" y="109"/>
                </a:cubicBezTo>
                <a:moveTo>
                  <a:pt x="43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08"/>
                  <a:pt x="8" y="418"/>
                  <a:pt x="20" y="420"/>
                </a:cubicBezTo>
                <a:cubicBezTo>
                  <a:pt x="20" y="420"/>
                  <a:pt x="21" y="420"/>
                  <a:pt x="22" y="420"/>
                </a:cubicBezTo>
                <a:cubicBezTo>
                  <a:pt x="50" y="420"/>
                  <a:pt x="50" y="420"/>
                  <a:pt x="50" y="420"/>
                </a:cubicBezTo>
                <a:cubicBezTo>
                  <a:pt x="91" y="375"/>
                  <a:pt x="91" y="375"/>
                  <a:pt x="91" y="375"/>
                </a:cubicBezTo>
                <a:cubicBezTo>
                  <a:pt x="44" y="375"/>
                  <a:pt x="44" y="375"/>
                  <a:pt x="44" y="375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153" y="309"/>
                  <a:pt x="153" y="309"/>
                  <a:pt x="153" y="309"/>
                </a:cubicBezTo>
                <a:cubicBezTo>
                  <a:pt x="177" y="282"/>
                  <a:pt x="177" y="282"/>
                  <a:pt x="177" y="282"/>
                </a:cubicBezTo>
                <a:cubicBezTo>
                  <a:pt x="177" y="220"/>
                  <a:pt x="177" y="220"/>
                  <a:pt x="177" y="220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55" y="198"/>
                  <a:pt x="255" y="198"/>
                  <a:pt x="255" y="198"/>
                </a:cubicBezTo>
                <a:cubicBezTo>
                  <a:pt x="177" y="198"/>
                  <a:pt x="177" y="198"/>
                  <a:pt x="177" y="198"/>
                </a:cubicBezTo>
                <a:cubicBezTo>
                  <a:pt x="177" y="131"/>
                  <a:pt x="177" y="131"/>
                  <a:pt x="177" y="131"/>
                </a:cubicBezTo>
                <a:cubicBezTo>
                  <a:pt x="288" y="131"/>
                  <a:pt x="288" y="131"/>
                  <a:pt x="288" y="131"/>
                </a:cubicBezTo>
                <a:cubicBezTo>
                  <a:pt x="288" y="162"/>
                  <a:pt x="288" y="162"/>
                  <a:pt x="288" y="162"/>
                </a:cubicBezTo>
                <a:cubicBezTo>
                  <a:pt x="310" y="138"/>
                  <a:pt x="310" y="138"/>
                  <a:pt x="310" y="138"/>
                </a:cubicBezTo>
                <a:cubicBezTo>
                  <a:pt x="310" y="131"/>
                  <a:pt x="310" y="131"/>
                  <a:pt x="310" y="131"/>
                </a:cubicBezTo>
                <a:cubicBezTo>
                  <a:pt x="317" y="131"/>
                  <a:pt x="317" y="131"/>
                  <a:pt x="317" y="131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10" y="109"/>
                  <a:pt x="310" y="109"/>
                  <a:pt x="310" y="109"/>
                </a:cubicBezTo>
                <a:cubicBezTo>
                  <a:pt x="310" y="42"/>
                  <a:pt x="310" y="42"/>
                  <a:pt x="310" y="42"/>
                </a:cubicBezTo>
                <a:cubicBezTo>
                  <a:pt x="399" y="42"/>
                  <a:pt x="399" y="42"/>
                  <a:pt x="399" y="42"/>
                </a:cubicBezTo>
                <a:cubicBezTo>
                  <a:pt x="438" y="0"/>
                  <a:pt x="438" y="0"/>
                  <a:pt x="438" y="0"/>
                </a:cubicBezTo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1266029" y="4283539"/>
            <a:ext cx="969825" cy="169839"/>
          </a:xfrm>
          <a:custGeom>
            <a:avLst/>
            <a:gdLst>
              <a:gd name="T0" fmla="*/ 522 w 522"/>
              <a:gd name="T1" fmla="*/ 0 h 91"/>
              <a:gd name="T2" fmla="*/ 178 w 522"/>
              <a:gd name="T3" fmla="*/ 0 h 91"/>
              <a:gd name="T4" fmla="*/ 159 w 522"/>
              <a:gd name="T5" fmla="*/ 0 h 91"/>
              <a:gd name="T6" fmla="*/ 22 w 522"/>
              <a:gd name="T7" fmla="*/ 0 h 91"/>
              <a:gd name="T8" fmla="*/ 19 w 522"/>
              <a:gd name="T9" fmla="*/ 0 h 91"/>
              <a:gd name="T10" fmla="*/ 0 w 522"/>
              <a:gd name="T11" fmla="*/ 24 h 91"/>
              <a:gd name="T12" fmla="*/ 0 w 522"/>
              <a:gd name="T13" fmla="*/ 91 h 91"/>
              <a:gd name="T14" fmla="*/ 438 w 522"/>
              <a:gd name="T15" fmla="*/ 91 h 91"/>
              <a:gd name="T16" fmla="*/ 522 w 522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2" h="91">
                <a:moveTo>
                  <a:pt x="522" y="0"/>
                </a:moveTo>
                <a:cubicBezTo>
                  <a:pt x="178" y="0"/>
                  <a:pt x="178" y="0"/>
                  <a:pt x="178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0"/>
                  <a:pt x="19" y="0"/>
                </a:cubicBezTo>
                <a:cubicBezTo>
                  <a:pt x="8" y="3"/>
                  <a:pt x="0" y="12"/>
                  <a:pt x="0" y="24"/>
                </a:cubicBezTo>
                <a:cubicBezTo>
                  <a:pt x="0" y="91"/>
                  <a:pt x="0" y="91"/>
                  <a:pt x="0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522" y="0"/>
                  <a:pt x="522" y="0"/>
                  <a:pt x="522" y="0"/>
                </a:cubicBezTo>
              </a:path>
            </a:pathLst>
          </a:cu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1594593" y="4696231"/>
            <a:ext cx="206347" cy="125395"/>
          </a:xfrm>
          <a:custGeom>
            <a:avLst/>
            <a:gdLst>
              <a:gd name="T0" fmla="*/ 130 w 130"/>
              <a:gd name="T1" fmla="*/ 0 h 79"/>
              <a:gd name="T2" fmla="*/ 0 w 130"/>
              <a:gd name="T3" fmla="*/ 0 h 79"/>
              <a:gd name="T4" fmla="*/ 0 w 130"/>
              <a:gd name="T5" fmla="*/ 79 h 79"/>
              <a:gd name="T6" fmla="*/ 92 w 130"/>
              <a:gd name="T7" fmla="*/ 79 h 79"/>
              <a:gd name="T8" fmla="*/ 130 w 130"/>
              <a:gd name="T9" fmla="*/ 36 h 79"/>
              <a:gd name="T10" fmla="*/ 130 w 130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79">
                <a:moveTo>
                  <a:pt x="130" y="0"/>
                </a:moveTo>
                <a:lnTo>
                  <a:pt x="0" y="0"/>
                </a:lnTo>
                <a:lnTo>
                  <a:pt x="0" y="79"/>
                </a:lnTo>
                <a:lnTo>
                  <a:pt x="92" y="79"/>
                </a:lnTo>
                <a:lnTo>
                  <a:pt x="130" y="36"/>
                </a:lnTo>
                <a:lnTo>
                  <a:pt x="1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1594593" y="4696231"/>
            <a:ext cx="206347" cy="125395"/>
          </a:xfrm>
          <a:custGeom>
            <a:avLst/>
            <a:gdLst>
              <a:gd name="T0" fmla="*/ 130 w 130"/>
              <a:gd name="T1" fmla="*/ 0 h 79"/>
              <a:gd name="T2" fmla="*/ 0 w 130"/>
              <a:gd name="T3" fmla="*/ 0 h 79"/>
              <a:gd name="T4" fmla="*/ 0 w 130"/>
              <a:gd name="T5" fmla="*/ 79 h 79"/>
              <a:gd name="T6" fmla="*/ 92 w 130"/>
              <a:gd name="T7" fmla="*/ 79 h 79"/>
              <a:gd name="T8" fmla="*/ 130 w 130"/>
              <a:gd name="T9" fmla="*/ 36 h 79"/>
              <a:gd name="T10" fmla="*/ 130 w 130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79">
                <a:moveTo>
                  <a:pt x="130" y="0"/>
                </a:moveTo>
                <a:lnTo>
                  <a:pt x="0" y="0"/>
                </a:lnTo>
                <a:lnTo>
                  <a:pt x="0" y="79"/>
                </a:lnTo>
                <a:lnTo>
                  <a:pt x="92" y="79"/>
                </a:lnTo>
                <a:lnTo>
                  <a:pt x="130" y="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1594593" y="4531155"/>
            <a:ext cx="206347" cy="123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1594593" y="4531155"/>
            <a:ext cx="206347" cy="12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1594595" y="4861309"/>
            <a:ext cx="107935" cy="115871"/>
          </a:xfrm>
          <a:custGeom>
            <a:avLst/>
            <a:gdLst>
              <a:gd name="T0" fmla="*/ 68 w 68"/>
              <a:gd name="T1" fmla="*/ 0 h 73"/>
              <a:gd name="T2" fmla="*/ 0 w 68"/>
              <a:gd name="T3" fmla="*/ 0 h 73"/>
              <a:gd name="T4" fmla="*/ 0 w 68"/>
              <a:gd name="T5" fmla="*/ 73 h 73"/>
              <a:gd name="T6" fmla="*/ 68 w 68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73">
                <a:moveTo>
                  <a:pt x="68" y="0"/>
                </a:moveTo>
                <a:lnTo>
                  <a:pt x="0" y="0"/>
                </a:lnTo>
                <a:lnTo>
                  <a:pt x="0" y="73"/>
                </a:lnTo>
                <a:lnTo>
                  <a:pt x="68" y="0"/>
                </a:lnTo>
                <a:close/>
              </a:path>
            </a:pathLst>
          </a:cu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1594595" y="4861309"/>
            <a:ext cx="107935" cy="115871"/>
          </a:xfrm>
          <a:custGeom>
            <a:avLst/>
            <a:gdLst>
              <a:gd name="T0" fmla="*/ 68 w 68"/>
              <a:gd name="T1" fmla="*/ 0 h 73"/>
              <a:gd name="T2" fmla="*/ 0 w 68"/>
              <a:gd name="T3" fmla="*/ 0 h 73"/>
              <a:gd name="T4" fmla="*/ 0 w 68"/>
              <a:gd name="T5" fmla="*/ 73 h 73"/>
              <a:gd name="T6" fmla="*/ 68 w 68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73">
                <a:moveTo>
                  <a:pt x="68" y="0"/>
                </a:moveTo>
                <a:lnTo>
                  <a:pt x="0" y="0"/>
                </a:lnTo>
                <a:lnTo>
                  <a:pt x="0" y="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1842209" y="4696229"/>
            <a:ext cx="12699" cy="12699"/>
          </a:xfrm>
          <a:custGeom>
            <a:avLst/>
            <a:gdLst>
              <a:gd name="T0" fmla="*/ 8 w 8"/>
              <a:gd name="T1" fmla="*/ 0 h 8"/>
              <a:gd name="T2" fmla="*/ 0 w 8"/>
              <a:gd name="T3" fmla="*/ 0 h 8"/>
              <a:gd name="T4" fmla="*/ 0 w 8"/>
              <a:gd name="T5" fmla="*/ 8 h 8"/>
              <a:gd name="T6" fmla="*/ 8 w 8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1842209" y="4696229"/>
            <a:ext cx="12699" cy="12699"/>
          </a:xfrm>
          <a:custGeom>
            <a:avLst/>
            <a:gdLst>
              <a:gd name="T0" fmla="*/ 8 w 8"/>
              <a:gd name="T1" fmla="*/ 0 h 8"/>
              <a:gd name="T2" fmla="*/ 0 w 8"/>
              <a:gd name="T3" fmla="*/ 0 h 8"/>
              <a:gd name="T4" fmla="*/ 0 w 8"/>
              <a:gd name="T5" fmla="*/ 8 h 8"/>
              <a:gd name="T6" fmla="*/ 8 w 8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1842210" y="4531155"/>
            <a:ext cx="165077" cy="123807"/>
          </a:xfrm>
          <a:custGeom>
            <a:avLst/>
            <a:gdLst>
              <a:gd name="T0" fmla="*/ 104 w 104"/>
              <a:gd name="T1" fmla="*/ 0 h 78"/>
              <a:gd name="T2" fmla="*/ 0 w 104"/>
              <a:gd name="T3" fmla="*/ 0 h 78"/>
              <a:gd name="T4" fmla="*/ 0 w 104"/>
              <a:gd name="T5" fmla="*/ 78 h 78"/>
              <a:gd name="T6" fmla="*/ 33 w 104"/>
              <a:gd name="T7" fmla="*/ 78 h 78"/>
              <a:gd name="T8" fmla="*/ 104 w 104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8">
                <a:moveTo>
                  <a:pt x="104" y="0"/>
                </a:moveTo>
                <a:lnTo>
                  <a:pt x="0" y="0"/>
                </a:lnTo>
                <a:lnTo>
                  <a:pt x="0" y="78"/>
                </a:lnTo>
                <a:lnTo>
                  <a:pt x="33" y="78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1842210" y="4531155"/>
            <a:ext cx="165077" cy="123807"/>
          </a:xfrm>
          <a:custGeom>
            <a:avLst/>
            <a:gdLst>
              <a:gd name="T0" fmla="*/ 104 w 104"/>
              <a:gd name="T1" fmla="*/ 0 h 78"/>
              <a:gd name="T2" fmla="*/ 0 w 104"/>
              <a:gd name="T3" fmla="*/ 0 h 78"/>
              <a:gd name="T4" fmla="*/ 0 w 104"/>
              <a:gd name="T5" fmla="*/ 78 h 78"/>
              <a:gd name="T6" fmla="*/ 33 w 104"/>
              <a:gd name="T7" fmla="*/ 78 h 78"/>
              <a:gd name="T8" fmla="*/ 104 w 104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8">
                <a:moveTo>
                  <a:pt x="104" y="0"/>
                </a:moveTo>
                <a:lnTo>
                  <a:pt x="0" y="0"/>
                </a:lnTo>
                <a:lnTo>
                  <a:pt x="0" y="78"/>
                </a:lnTo>
                <a:lnTo>
                  <a:pt x="33" y="78"/>
                </a:lnTo>
                <a:lnTo>
                  <a:pt x="1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1348565" y="4531155"/>
            <a:ext cx="206347" cy="1238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1348565" y="4531155"/>
            <a:ext cx="206347" cy="12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1348565" y="4696231"/>
            <a:ext cx="206347" cy="125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1348565" y="4696231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1348565" y="4861308"/>
            <a:ext cx="206347" cy="125395"/>
          </a:xfrm>
          <a:prstGeom prst="rect">
            <a:avLst/>
          </a:pr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1348565" y="4861308"/>
            <a:ext cx="206347" cy="1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1348567" y="5027971"/>
            <a:ext cx="201584" cy="122220"/>
          </a:xfrm>
          <a:custGeom>
            <a:avLst/>
            <a:gdLst>
              <a:gd name="T0" fmla="*/ 127 w 127"/>
              <a:gd name="T1" fmla="*/ 0 h 77"/>
              <a:gd name="T2" fmla="*/ 0 w 127"/>
              <a:gd name="T3" fmla="*/ 0 h 77"/>
              <a:gd name="T4" fmla="*/ 0 w 127"/>
              <a:gd name="T5" fmla="*/ 77 h 77"/>
              <a:gd name="T6" fmla="*/ 55 w 127"/>
              <a:gd name="T7" fmla="*/ 77 h 77"/>
              <a:gd name="T8" fmla="*/ 127 w 12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77">
                <a:moveTo>
                  <a:pt x="127" y="0"/>
                </a:moveTo>
                <a:lnTo>
                  <a:pt x="0" y="0"/>
                </a:lnTo>
                <a:lnTo>
                  <a:pt x="0" y="77"/>
                </a:lnTo>
                <a:lnTo>
                  <a:pt x="55" y="77"/>
                </a:lnTo>
                <a:lnTo>
                  <a:pt x="127" y="0"/>
                </a:lnTo>
                <a:close/>
              </a:path>
            </a:pathLst>
          </a:cu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1348567" y="5027971"/>
            <a:ext cx="201584" cy="122220"/>
          </a:xfrm>
          <a:custGeom>
            <a:avLst/>
            <a:gdLst>
              <a:gd name="T0" fmla="*/ 127 w 127"/>
              <a:gd name="T1" fmla="*/ 0 h 77"/>
              <a:gd name="T2" fmla="*/ 0 w 127"/>
              <a:gd name="T3" fmla="*/ 0 h 77"/>
              <a:gd name="T4" fmla="*/ 0 w 127"/>
              <a:gd name="T5" fmla="*/ 77 h 77"/>
              <a:gd name="T6" fmla="*/ 55 w 127"/>
              <a:gd name="T7" fmla="*/ 77 h 77"/>
              <a:gd name="T8" fmla="*/ 127 w 12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77">
                <a:moveTo>
                  <a:pt x="127" y="0"/>
                </a:moveTo>
                <a:lnTo>
                  <a:pt x="0" y="0"/>
                </a:lnTo>
                <a:lnTo>
                  <a:pt x="0" y="77"/>
                </a:lnTo>
                <a:lnTo>
                  <a:pt x="55" y="77"/>
                </a:lnTo>
                <a:lnTo>
                  <a:pt x="1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2327916" y="3926403"/>
            <a:ext cx="565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RESOU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2885048" y="3926403"/>
            <a:ext cx="1122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R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2992983" y="3926403"/>
            <a:ext cx="3799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CE G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3367580" y="3926403"/>
            <a:ext cx="1122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R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" name="Rectangle 96"/>
          <p:cNvSpPr>
            <a:spLocks noChangeArrowheads="1"/>
          </p:cNvSpPr>
          <p:nvPr/>
        </p:nvSpPr>
        <p:spPr bwMode="auto">
          <a:xfrm>
            <a:off x="3475515" y="3926403"/>
            <a:ext cx="367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OUP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2721561" y="2631186"/>
            <a:ext cx="142855" cy="25396"/>
          </a:xfrm>
          <a:custGeom>
            <a:avLst/>
            <a:gdLst>
              <a:gd name="T0" fmla="*/ 7 w 77"/>
              <a:gd name="T1" fmla="*/ 14 h 14"/>
              <a:gd name="T2" fmla="*/ 0 w 77"/>
              <a:gd name="T3" fmla="*/ 7 h 14"/>
              <a:gd name="T4" fmla="*/ 7 w 77"/>
              <a:gd name="T5" fmla="*/ 0 h 14"/>
              <a:gd name="T6" fmla="*/ 70 w 77"/>
              <a:gd name="T7" fmla="*/ 0 h 14"/>
              <a:gd name="T8" fmla="*/ 77 w 77"/>
              <a:gd name="T9" fmla="*/ 7 h 14"/>
              <a:gd name="T10" fmla="*/ 70 w 77"/>
              <a:gd name="T11" fmla="*/ 14 h 14"/>
              <a:gd name="T12" fmla="*/ 7 w 77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4">
                <a:moveTo>
                  <a:pt x="7" y="14"/>
                </a:move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4" y="0"/>
                  <a:pt x="77" y="3"/>
                  <a:pt x="77" y="7"/>
                </a:cubicBezTo>
                <a:cubicBezTo>
                  <a:pt x="77" y="11"/>
                  <a:pt x="74" y="14"/>
                  <a:pt x="70" y="14"/>
                </a:cubicBezTo>
                <a:lnTo>
                  <a:pt x="7" y="14"/>
                </a:ln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2721559" y="2631186"/>
            <a:ext cx="44444" cy="25396"/>
          </a:xfrm>
          <a:custGeom>
            <a:avLst/>
            <a:gdLst>
              <a:gd name="T0" fmla="*/ 22 w 24"/>
              <a:gd name="T1" fmla="*/ 0 h 14"/>
              <a:gd name="T2" fmla="*/ 7 w 24"/>
              <a:gd name="T3" fmla="*/ 0 h 14"/>
              <a:gd name="T4" fmla="*/ 0 w 24"/>
              <a:gd name="T5" fmla="*/ 7 h 14"/>
              <a:gd name="T6" fmla="*/ 7 w 24"/>
              <a:gd name="T7" fmla="*/ 14 h 14"/>
              <a:gd name="T8" fmla="*/ 22 w 24"/>
              <a:gd name="T9" fmla="*/ 14 h 14"/>
              <a:gd name="T10" fmla="*/ 24 w 24"/>
              <a:gd name="T11" fmla="*/ 7 h 14"/>
              <a:gd name="T12" fmla="*/ 22 w 2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4">
                <a:moveTo>
                  <a:pt x="22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2"/>
                  <a:pt x="24" y="10"/>
                  <a:pt x="24" y="7"/>
                </a:cubicBezTo>
                <a:cubicBezTo>
                  <a:pt x="24" y="5"/>
                  <a:pt x="23" y="2"/>
                  <a:pt x="22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2786637" y="2631186"/>
            <a:ext cx="12699" cy="25396"/>
          </a:xfrm>
          <a:custGeom>
            <a:avLst/>
            <a:gdLst>
              <a:gd name="T0" fmla="*/ 7 w 7"/>
              <a:gd name="T1" fmla="*/ 0 h 14"/>
              <a:gd name="T2" fmla="*/ 0 w 7"/>
              <a:gd name="T3" fmla="*/ 0 h 14"/>
              <a:gd name="T4" fmla="*/ 1 w 7"/>
              <a:gd name="T5" fmla="*/ 7 h 14"/>
              <a:gd name="T6" fmla="*/ 0 w 7"/>
              <a:gd name="T7" fmla="*/ 14 h 14"/>
              <a:gd name="T8" fmla="*/ 7 w 7"/>
              <a:gd name="T9" fmla="*/ 14 h 14"/>
              <a:gd name="T10" fmla="*/ 6 w 7"/>
              <a:gd name="T11" fmla="*/ 7 h 14"/>
              <a:gd name="T12" fmla="*/ 7 w 7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4">
                <a:moveTo>
                  <a:pt x="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1" y="5"/>
                  <a:pt x="1" y="7"/>
                </a:cubicBezTo>
                <a:cubicBezTo>
                  <a:pt x="1" y="10"/>
                  <a:pt x="1" y="12"/>
                  <a:pt x="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2"/>
                  <a:pt x="6" y="10"/>
                  <a:pt x="6" y="7"/>
                </a:cubicBezTo>
                <a:cubicBezTo>
                  <a:pt x="6" y="5"/>
                  <a:pt x="6" y="2"/>
                  <a:pt x="7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2819971" y="2631186"/>
            <a:ext cx="44444" cy="25396"/>
          </a:xfrm>
          <a:custGeom>
            <a:avLst/>
            <a:gdLst>
              <a:gd name="T0" fmla="*/ 24 w 24"/>
              <a:gd name="T1" fmla="*/ 7 h 14"/>
              <a:gd name="T2" fmla="*/ 17 w 24"/>
              <a:gd name="T3" fmla="*/ 0 h 14"/>
              <a:gd name="T4" fmla="*/ 2 w 24"/>
              <a:gd name="T5" fmla="*/ 0 h 14"/>
              <a:gd name="T6" fmla="*/ 0 w 24"/>
              <a:gd name="T7" fmla="*/ 7 h 14"/>
              <a:gd name="T8" fmla="*/ 2 w 24"/>
              <a:gd name="T9" fmla="*/ 14 h 14"/>
              <a:gd name="T10" fmla="*/ 17 w 24"/>
              <a:gd name="T11" fmla="*/ 14 h 14"/>
              <a:gd name="T12" fmla="*/ 24 w 24"/>
              <a:gd name="T13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4">
                <a:moveTo>
                  <a:pt x="24" y="7"/>
                </a:moveTo>
                <a:cubicBezTo>
                  <a:pt x="24" y="3"/>
                  <a:pt x="21" y="0"/>
                  <a:pt x="1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0" y="5"/>
                  <a:pt x="0" y="7"/>
                </a:cubicBezTo>
                <a:cubicBezTo>
                  <a:pt x="0" y="10"/>
                  <a:pt x="1" y="12"/>
                  <a:pt x="2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1" y="14"/>
                  <a:pt x="24" y="11"/>
                  <a:pt x="24" y="7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2762829" y="2631186"/>
            <a:ext cx="25396" cy="25396"/>
          </a:xfrm>
          <a:custGeom>
            <a:avLst/>
            <a:gdLst>
              <a:gd name="T0" fmla="*/ 13 w 14"/>
              <a:gd name="T1" fmla="*/ 0 h 14"/>
              <a:gd name="T2" fmla="*/ 0 w 14"/>
              <a:gd name="T3" fmla="*/ 0 h 14"/>
              <a:gd name="T4" fmla="*/ 2 w 14"/>
              <a:gd name="T5" fmla="*/ 7 h 14"/>
              <a:gd name="T6" fmla="*/ 0 w 14"/>
              <a:gd name="T7" fmla="*/ 14 h 14"/>
              <a:gd name="T8" fmla="*/ 13 w 14"/>
              <a:gd name="T9" fmla="*/ 14 h 14"/>
              <a:gd name="T10" fmla="*/ 14 w 14"/>
              <a:gd name="T11" fmla="*/ 7 h 14"/>
              <a:gd name="T12" fmla="*/ 13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5"/>
                  <a:pt x="2" y="7"/>
                </a:cubicBezTo>
                <a:cubicBezTo>
                  <a:pt x="2" y="10"/>
                  <a:pt x="1" y="12"/>
                  <a:pt x="0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2"/>
                  <a:pt x="14" y="10"/>
                  <a:pt x="14" y="7"/>
                </a:cubicBezTo>
                <a:cubicBezTo>
                  <a:pt x="14" y="5"/>
                  <a:pt x="14" y="2"/>
                  <a:pt x="13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2662832" y="2601027"/>
            <a:ext cx="120633" cy="87300"/>
          </a:xfrm>
          <a:custGeom>
            <a:avLst/>
            <a:gdLst>
              <a:gd name="T0" fmla="*/ 45 w 65"/>
              <a:gd name="T1" fmla="*/ 35 h 47"/>
              <a:gd name="T2" fmla="*/ 23 w 65"/>
              <a:gd name="T3" fmla="*/ 35 h 47"/>
              <a:gd name="T4" fmla="*/ 12 w 65"/>
              <a:gd name="T5" fmla="*/ 23 h 47"/>
              <a:gd name="T6" fmla="*/ 23 w 65"/>
              <a:gd name="T7" fmla="*/ 12 h 47"/>
              <a:gd name="T8" fmla="*/ 45 w 65"/>
              <a:gd name="T9" fmla="*/ 12 h 47"/>
              <a:gd name="T10" fmla="*/ 46 w 65"/>
              <a:gd name="T11" fmla="*/ 12 h 47"/>
              <a:gd name="T12" fmla="*/ 65 w 65"/>
              <a:gd name="T13" fmla="*/ 12 h 47"/>
              <a:gd name="T14" fmla="*/ 45 w 65"/>
              <a:gd name="T15" fmla="*/ 0 h 47"/>
              <a:gd name="T16" fmla="*/ 23 w 65"/>
              <a:gd name="T17" fmla="*/ 0 h 47"/>
              <a:gd name="T18" fmla="*/ 0 w 65"/>
              <a:gd name="T19" fmla="*/ 23 h 47"/>
              <a:gd name="T20" fmla="*/ 23 w 65"/>
              <a:gd name="T21" fmla="*/ 47 h 47"/>
              <a:gd name="T22" fmla="*/ 45 w 65"/>
              <a:gd name="T23" fmla="*/ 47 h 47"/>
              <a:gd name="T24" fmla="*/ 65 w 65"/>
              <a:gd name="T25" fmla="*/ 35 h 47"/>
              <a:gd name="T26" fmla="*/ 46 w 65"/>
              <a:gd name="T27" fmla="*/ 35 h 47"/>
              <a:gd name="T28" fmla="*/ 45 w 65"/>
              <a:gd name="T29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47">
                <a:moveTo>
                  <a:pt x="45" y="35"/>
                </a:moveTo>
                <a:cubicBezTo>
                  <a:pt x="23" y="35"/>
                  <a:pt x="23" y="35"/>
                  <a:pt x="23" y="35"/>
                </a:cubicBezTo>
                <a:cubicBezTo>
                  <a:pt x="17" y="35"/>
                  <a:pt x="12" y="30"/>
                  <a:pt x="12" y="23"/>
                </a:cubicBezTo>
                <a:cubicBezTo>
                  <a:pt x="12" y="17"/>
                  <a:pt x="17" y="12"/>
                  <a:pt x="23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6" y="12"/>
                  <a:pt x="4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1" y="5"/>
                  <a:pt x="54" y="0"/>
                  <a:pt x="4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7"/>
                  <a:pt x="23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54" y="47"/>
                  <a:pt x="61" y="42"/>
                  <a:pt x="65" y="35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5"/>
                  <a:pt x="45" y="35"/>
                  <a:pt x="45" y="35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2797748" y="2631186"/>
            <a:ext cx="26984" cy="25396"/>
          </a:xfrm>
          <a:custGeom>
            <a:avLst/>
            <a:gdLst>
              <a:gd name="T0" fmla="*/ 14 w 14"/>
              <a:gd name="T1" fmla="*/ 0 h 14"/>
              <a:gd name="T2" fmla="*/ 1 w 14"/>
              <a:gd name="T3" fmla="*/ 0 h 14"/>
              <a:gd name="T4" fmla="*/ 0 w 14"/>
              <a:gd name="T5" fmla="*/ 7 h 14"/>
              <a:gd name="T6" fmla="*/ 1 w 14"/>
              <a:gd name="T7" fmla="*/ 14 h 14"/>
              <a:gd name="T8" fmla="*/ 14 w 14"/>
              <a:gd name="T9" fmla="*/ 14 h 14"/>
              <a:gd name="T10" fmla="*/ 12 w 14"/>
              <a:gd name="T11" fmla="*/ 7 h 14"/>
              <a:gd name="T12" fmla="*/ 14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4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5"/>
                  <a:pt x="0" y="7"/>
                </a:cubicBezTo>
                <a:cubicBezTo>
                  <a:pt x="0" y="10"/>
                  <a:pt x="0" y="12"/>
                  <a:pt x="1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2"/>
                  <a:pt x="12" y="10"/>
                  <a:pt x="12" y="7"/>
                </a:cubicBezTo>
                <a:cubicBezTo>
                  <a:pt x="12" y="5"/>
                  <a:pt x="13" y="2"/>
                  <a:pt x="14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2804098" y="2601027"/>
            <a:ext cx="122220" cy="87300"/>
          </a:xfrm>
          <a:custGeom>
            <a:avLst/>
            <a:gdLst>
              <a:gd name="T0" fmla="*/ 42 w 66"/>
              <a:gd name="T1" fmla="*/ 0 h 47"/>
              <a:gd name="T2" fmla="*/ 20 w 66"/>
              <a:gd name="T3" fmla="*/ 0 h 47"/>
              <a:gd name="T4" fmla="*/ 0 w 66"/>
              <a:gd name="T5" fmla="*/ 12 h 47"/>
              <a:gd name="T6" fmla="*/ 19 w 66"/>
              <a:gd name="T7" fmla="*/ 12 h 47"/>
              <a:gd name="T8" fmla="*/ 20 w 66"/>
              <a:gd name="T9" fmla="*/ 12 h 47"/>
              <a:gd name="T10" fmla="*/ 42 w 66"/>
              <a:gd name="T11" fmla="*/ 12 h 47"/>
              <a:gd name="T12" fmla="*/ 54 w 66"/>
              <a:gd name="T13" fmla="*/ 23 h 47"/>
              <a:gd name="T14" fmla="*/ 42 w 66"/>
              <a:gd name="T15" fmla="*/ 35 h 47"/>
              <a:gd name="T16" fmla="*/ 20 w 66"/>
              <a:gd name="T17" fmla="*/ 35 h 47"/>
              <a:gd name="T18" fmla="*/ 19 w 66"/>
              <a:gd name="T19" fmla="*/ 35 h 47"/>
              <a:gd name="T20" fmla="*/ 0 w 66"/>
              <a:gd name="T21" fmla="*/ 35 h 47"/>
              <a:gd name="T22" fmla="*/ 20 w 66"/>
              <a:gd name="T23" fmla="*/ 47 h 47"/>
              <a:gd name="T24" fmla="*/ 42 w 66"/>
              <a:gd name="T25" fmla="*/ 47 h 47"/>
              <a:gd name="T26" fmla="*/ 66 w 66"/>
              <a:gd name="T27" fmla="*/ 23 h 47"/>
              <a:gd name="T28" fmla="*/ 42 w 66"/>
              <a:gd name="T2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47">
                <a:moveTo>
                  <a:pt x="42" y="0"/>
                </a:moveTo>
                <a:cubicBezTo>
                  <a:pt x="20" y="0"/>
                  <a:pt x="20" y="0"/>
                  <a:pt x="20" y="0"/>
                </a:cubicBezTo>
                <a:cubicBezTo>
                  <a:pt x="11" y="0"/>
                  <a:pt x="4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20" y="12"/>
                  <a:pt x="20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8" y="12"/>
                  <a:pt x="54" y="17"/>
                  <a:pt x="54" y="23"/>
                </a:cubicBezTo>
                <a:cubicBezTo>
                  <a:pt x="54" y="30"/>
                  <a:pt x="48" y="35"/>
                  <a:pt x="42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19" y="35"/>
                  <a:pt x="19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4" y="42"/>
                  <a:pt x="11" y="47"/>
                  <a:pt x="20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55" y="47"/>
                  <a:pt x="66" y="36"/>
                  <a:pt x="66" y="23"/>
                </a:cubicBezTo>
                <a:cubicBezTo>
                  <a:pt x="66" y="10"/>
                  <a:pt x="55" y="0"/>
                  <a:pt x="42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105"/>
          <p:cNvSpPr>
            <a:spLocks noEditPoints="1"/>
          </p:cNvSpPr>
          <p:nvPr/>
        </p:nvSpPr>
        <p:spPr bwMode="auto">
          <a:xfrm>
            <a:off x="2615213" y="2466110"/>
            <a:ext cx="357137" cy="357137"/>
          </a:xfrm>
          <a:custGeom>
            <a:avLst/>
            <a:gdLst>
              <a:gd name="T0" fmla="*/ 96 w 192"/>
              <a:gd name="T1" fmla="*/ 12 h 192"/>
              <a:gd name="T2" fmla="*/ 180 w 192"/>
              <a:gd name="T3" fmla="*/ 96 h 192"/>
              <a:gd name="T4" fmla="*/ 96 w 192"/>
              <a:gd name="T5" fmla="*/ 180 h 192"/>
              <a:gd name="T6" fmla="*/ 12 w 192"/>
              <a:gd name="T7" fmla="*/ 96 h 192"/>
              <a:gd name="T8" fmla="*/ 96 w 192"/>
              <a:gd name="T9" fmla="*/ 12 h 192"/>
              <a:gd name="T10" fmla="*/ 96 w 192"/>
              <a:gd name="T11" fmla="*/ 0 h 192"/>
              <a:gd name="T12" fmla="*/ 0 w 192"/>
              <a:gd name="T13" fmla="*/ 96 h 192"/>
              <a:gd name="T14" fmla="*/ 96 w 192"/>
              <a:gd name="T15" fmla="*/ 192 h 192"/>
              <a:gd name="T16" fmla="*/ 192 w 192"/>
              <a:gd name="T17" fmla="*/ 96 h 192"/>
              <a:gd name="T18" fmla="*/ 96 w 192"/>
              <a:gd name="T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96" y="12"/>
                </a:moveTo>
                <a:cubicBezTo>
                  <a:pt x="142" y="12"/>
                  <a:pt x="180" y="50"/>
                  <a:pt x="180" y="96"/>
                </a:cubicBezTo>
                <a:cubicBezTo>
                  <a:pt x="180" y="143"/>
                  <a:pt x="142" y="180"/>
                  <a:pt x="96" y="180"/>
                </a:cubicBezTo>
                <a:cubicBezTo>
                  <a:pt x="49" y="180"/>
                  <a:pt x="12" y="143"/>
                  <a:pt x="12" y="96"/>
                </a:cubicBezTo>
                <a:cubicBezTo>
                  <a:pt x="12" y="50"/>
                  <a:pt x="49" y="12"/>
                  <a:pt x="96" y="12"/>
                </a:cubicBezTo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69242" y="4917994"/>
            <a:ext cx="3452135" cy="28236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3" tIns="60952" rIns="60952" bIns="609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132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798572" y="1639388"/>
            <a:ext cx="2575080" cy="2200253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F1F43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2832" y="970380"/>
            <a:ext cx="3434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Azure Resource Manager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41733" y="3286650"/>
            <a:ext cx="321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Azure Resource Groups</a:t>
            </a:r>
          </a:p>
        </p:txBody>
      </p:sp>
      <p:sp>
        <p:nvSpPr>
          <p:cNvPr id="113" name="Subtitle 2"/>
          <p:cNvSpPr txBox="1">
            <a:spLocks/>
          </p:cNvSpPr>
          <p:nvPr/>
        </p:nvSpPr>
        <p:spPr>
          <a:xfrm>
            <a:off x="6354153" y="3760525"/>
            <a:ext cx="5251449" cy="265409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 baseline="0">
                <a:solidFill>
                  <a:srgbClr val="D9D9D9"/>
                </a:solidFill>
                <a:latin typeface="+mn-lt"/>
                <a:ea typeface="+mn-ea"/>
                <a:cs typeface="Core Sans NR 45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D9D9D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Tightly coupled containers of multiple resources of similar or different types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Resource Group is a unit of management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Deployment, Update, Delete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Identity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Metering, billing, quota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669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404571" y="1156572"/>
            <a:ext cx="5035981" cy="26422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Templates can: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Ensure Idempotency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Simplify Orchestration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Simplify Roll-back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 Cross-Resource Configuration and Update Support </a:t>
            </a:r>
            <a:endParaRPr kumimoji="0" lang="en-US" sz="313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Templates are: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 file, checked-in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Specifies resources and dependencies</a:t>
            </a:r>
            <a:b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(VMs, 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WebSites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DBs) and connections</a:t>
            </a:r>
            <a:b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LB sets)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Parameterized input/output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699065" y="996738"/>
            <a:ext cx="3349735" cy="1275327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91415" rIns="34285" bIns="34285" rtlCol="0" anchor="t" anchorCtr="0"/>
          <a:lstStyle/>
          <a:p>
            <a:pPr marL="0" marR="0" lvl="0" indent="0" algn="l" defTabSz="932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Instantiation of repeatable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config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algn="l" defTabSz="932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Configuration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Resource Group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of Repeatability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545453" y="505658"/>
            <a:ext cx="6910016" cy="5668941"/>
            <a:chOff x="2863" y="318"/>
            <a:chExt cx="4354" cy="3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64" y="319"/>
              <a:ext cx="4353" cy="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867" y="2623"/>
              <a:ext cx="1358" cy="655"/>
            </a:xfrm>
            <a:custGeom>
              <a:avLst/>
              <a:gdLst>
                <a:gd name="T0" fmla="*/ 935 w 935"/>
                <a:gd name="T1" fmla="*/ 390 h 451"/>
                <a:gd name="T2" fmla="*/ 875 w 935"/>
                <a:gd name="T3" fmla="*/ 451 h 451"/>
                <a:gd name="T4" fmla="*/ 60 w 935"/>
                <a:gd name="T5" fmla="*/ 451 h 451"/>
                <a:gd name="T6" fmla="*/ 0 w 935"/>
                <a:gd name="T7" fmla="*/ 390 h 451"/>
                <a:gd name="T8" fmla="*/ 0 w 935"/>
                <a:gd name="T9" fmla="*/ 60 h 451"/>
                <a:gd name="T10" fmla="*/ 60 w 935"/>
                <a:gd name="T11" fmla="*/ 0 h 451"/>
                <a:gd name="T12" fmla="*/ 875 w 935"/>
                <a:gd name="T13" fmla="*/ 0 h 451"/>
                <a:gd name="T14" fmla="*/ 935 w 935"/>
                <a:gd name="T15" fmla="*/ 60 h 451"/>
                <a:gd name="T16" fmla="*/ 935 w 935"/>
                <a:gd name="T17" fmla="*/ 39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51">
                  <a:moveTo>
                    <a:pt x="935" y="390"/>
                  </a:moveTo>
                  <a:cubicBezTo>
                    <a:pt x="935" y="424"/>
                    <a:pt x="908" y="451"/>
                    <a:pt x="875" y="451"/>
                  </a:cubicBezTo>
                  <a:cubicBezTo>
                    <a:pt x="60" y="451"/>
                    <a:pt x="60" y="451"/>
                    <a:pt x="60" y="451"/>
                  </a:cubicBezTo>
                  <a:cubicBezTo>
                    <a:pt x="27" y="451"/>
                    <a:pt x="0" y="424"/>
                    <a:pt x="0" y="39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8" y="0"/>
                    <a:pt x="935" y="27"/>
                    <a:pt x="935" y="60"/>
                  </a:cubicBezTo>
                  <a:lnTo>
                    <a:pt x="935" y="390"/>
                  </a:lnTo>
                  <a:close/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863" y="2620"/>
              <a:ext cx="1366" cy="661"/>
            </a:xfrm>
            <a:custGeom>
              <a:avLst/>
              <a:gdLst>
                <a:gd name="T0" fmla="*/ 938 w 941"/>
                <a:gd name="T1" fmla="*/ 392 h 455"/>
                <a:gd name="T2" fmla="*/ 936 w 941"/>
                <a:gd name="T3" fmla="*/ 392 h 455"/>
                <a:gd name="T4" fmla="*/ 919 w 941"/>
                <a:gd name="T5" fmla="*/ 433 h 455"/>
                <a:gd name="T6" fmla="*/ 878 w 941"/>
                <a:gd name="T7" fmla="*/ 450 h 455"/>
                <a:gd name="T8" fmla="*/ 63 w 941"/>
                <a:gd name="T9" fmla="*/ 450 h 455"/>
                <a:gd name="T10" fmla="*/ 22 w 941"/>
                <a:gd name="T11" fmla="*/ 433 h 455"/>
                <a:gd name="T12" fmla="*/ 5 w 941"/>
                <a:gd name="T13" fmla="*/ 392 h 455"/>
                <a:gd name="T14" fmla="*/ 5 w 941"/>
                <a:gd name="T15" fmla="*/ 62 h 455"/>
                <a:gd name="T16" fmla="*/ 22 w 941"/>
                <a:gd name="T17" fmla="*/ 22 h 455"/>
                <a:gd name="T18" fmla="*/ 63 w 941"/>
                <a:gd name="T19" fmla="*/ 5 h 455"/>
                <a:gd name="T20" fmla="*/ 878 w 941"/>
                <a:gd name="T21" fmla="*/ 5 h 455"/>
                <a:gd name="T22" fmla="*/ 919 w 941"/>
                <a:gd name="T23" fmla="*/ 22 h 455"/>
                <a:gd name="T24" fmla="*/ 936 w 941"/>
                <a:gd name="T25" fmla="*/ 62 h 455"/>
                <a:gd name="T26" fmla="*/ 936 w 941"/>
                <a:gd name="T27" fmla="*/ 392 h 455"/>
                <a:gd name="T28" fmla="*/ 938 w 941"/>
                <a:gd name="T29" fmla="*/ 392 h 455"/>
                <a:gd name="T30" fmla="*/ 941 w 941"/>
                <a:gd name="T31" fmla="*/ 392 h 455"/>
                <a:gd name="T32" fmla="*/ 941 w 941"/>
                <a:gd name="T33" fmla="*/ 62 h 455"/>
                <a:gd name="T34" fmla="*/ 878 w 941"/>
                <a:gd name="T35" fmla="*/ 0 h 455"/>
                <a:gd name="T36" fmla="*/ 63 w 941"/>
                <a:gd name="T37" fmla="*/ 0 h 455"/>
                <a:gd name="T38" fmla="*/ 0 w 941"/>
                <a:gd name="T39" fmla="*/ 62 h 455"/>
                <a:gd name="T40" fmla="*/ 0 w 941"/>
                <a:gd name="T41" fmla="*/ 392 h 455"/>
                <a:gd name="T42" fmla="*/ 63 w 941"/>
                <a:gd name="T43" fmla="*/ 455 h 455"/>
                <a:gd name="T44" fmla="*/ 878 w 941"/>
                <a:gd name="T45" fmla="*/ 455 h 455"/>
                <a:gd name="T46" fmla="*/ 941 w 941"/>
                <a:gd name="T47" fmla="*/ 392 h 455"/>
                <a:gd name="T48" fmla="*/ 938 w 941"/>
                <a:gd name="T49" fmla="*/ 3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1" h="455">
                  <a:moveTo>
                    <a:pt x="938" y="392"/>
                  </a:moveTo>
                  <a:cubicBezTo>
                    <a:pt x="936" y="392"/>
                    <a:pt x="936" y="392"/>
                    <a:pt x="936" y="392"/>
                  </a:cubicBezTo>
                  <a:cubicBezTo>
                    <a:pt x="936" y="408"/>
                    <a:pt x="929" y="423"/>
                    <a:pt x="919" y="433"/>
                  </a:cubicBezTo>
                  <a:cubicBezTo>
                    <a:pt x="908" y="444"/>
                    <a:pt x="894" y="450"/>
                    <a:pt x="878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47" y="450"/>
                    <a:pt x="33" y="444"/>
                    <a:pt x="22" y="433"/>
                  </a:cubicBezTo>
                  <a:cubicBezTo>
                    <a:pt x="12" y="423"/>
                    <a:pt x="5" y="408"/>
                    <a:pt x="5" y="39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46"/>
                    <a:pt x="12" y="32"/>
                    <a:pt x="22" y="22"/>
                  </a:cubicBezTo>
                  <a:cubicBezTo>
                    <a:pt x="33" y="11"/>
                    <a:pt x="47" y="5"/>
                    <a:pt x="63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94" y="5"/>
                    <a:pt x="908" y="11"/>
                    <a:pt x="919" y="22"/>
                  </a:cubicBezTo>
                  <a:cubicBezTo>
                    <a:pt x="929" y="32"/>
                    <a:pt x="936" y="46"/>
                    <a:pt x="936" y="62"/>
                  </a:cubicBezTo>
                  <a:cubicBezTo>
                    <a:pt x="936" y="392"/>
                    <a:pt x="936" y="392"/>
                    <a:pt x="936" y="392"/>
                  </a:cubicBezTo>
                  <a:cubicBezTo>
                    <a:pt x="938" y="392"/>
                    <a:pt x="938" y="392"/>
                    <a:pt x="938" y="392"/>
                  </a:cubicBezTo>
                  <a:cubicBezTo>
                    <a:pt x="941" y="392"/>
                    <a:pt x="941" y="392"/>
                    <a:pt x="941" y="392"/>
                  </a:cubicBezTo>
                  <a:cubicBezTo>
                    <a:pt x="941" y="62"/>
                    <a:pt x="941" y="62"/>
                    <a:pt x="941" y="62"/>
                  </a:cubicBezTo>
                  <a:cubicBezTo>
                    <a:pt x="941" y="28"/>
                    <a:pt x="913" y="0"/>
                    <a:pt x="87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7"/>
                    <a:pt x="28" y="455"/>
                    <a:pt x="63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913" y="455"/>
                    <a:pt x="941" y="427"/>
                    <a:pt x="941" y="392"/>
                  </a:cubicBezTo>
                  <a:lnTo>
                    <a:pt x="93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03" y="2813"/>
              <a:ext cx="143" cy="326"/>
            </a:xfrm>
            <a:custGeom>
              <a:avLst/>
              <a:gdLst>
                <a:gd name="T0" fmla="*/ 0 w 98"/>
                <a:gd name="T1" fmla="*/ 0 h 224"/>
                <a:gd name="T2" fmla="*/ 0 w 98"/>
                <a:gd name="T3" fmla="*/ 189 h 224"/>
                <a:gd name="T4" fmla="*/ 98 w 98"/>
                <a:gd name="T5" fmla="*/ 224 h 224"/>
                <a:gd name="T6" fmla="*/ 98 w 98"/>
                <a:gd name="T7" fmla="*/ 0 h 224"/>
                <a:gd name="T8" fmla="*/ 0 w 98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4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208"/>
                    <a:pt x="44" y="224"/>
                    <a:pt x="98" y="224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44" y="2813"/>
              <a:ext cx="144" cy="326"/>
            </a:xfrm>
            <a:custGeom>
              <a:avLst/>
              <a:gdLst>
                <a:gd name="T0" fmla="*/ 0 w 99"/>
                <a:gd name="T1" fmla="*/ 224 h 224"/>
                <a:gd name="T2" fmla="*/ 1 w 99"/>
                <a:gd name="T3" fmla="*/ 224 h 224"/>
                <a:gd name="T4" fmla="*/ 99 w 99"/>
                <a:gd name="T5" fmla="*/ 189 h 224"/>
                <a:gd name="T6" fmla="*/ 99 w 99"/>
                <a:gd name="T7" fmla="*/ 0 h 224"/>
                <a:gd name="T8" fmla="*/ 0 w 99"/>
                <a:gd name="T9" fmla="*/ 0 h 224"/>
                <a:gd name="T10" fmla="*/ 0 w 99"/>
                <a:gd name="T1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4">
                  <a:moveTo>
                    <a:pt x="0" y="224"/>
                  </a:moveTo>
                  <a:cubicBezTo>
                    <a:pt x="1" y="224"/>
                    <a:pt x="1" y="224"/>
                    <a:pt x="1" y="224"/>
                  </a:cubicBezTo>
                  <a:cubicBezTo>
                    <a:pt x="55" y="224"/>
                    <a:pt x="99" y="208"/>
                    <a:pt x="99" y="18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003" y="2761"/>
              <a:ext cx="285" cy="10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033" y="2775"/>
              <a:ext cx="226" cy="69"/>
            </a:xfrm>
            <a:prstGeom prst="ellipse">
              <a:avLst/>
            </a:prstGeom>
            <a:solidFill>
              <a:srgbClr val="85B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33" y="2775"/>
              <a:ext cx="226" cy="56"/>
            </a:xfrm>
            <a:custGeom>
              <a:avLst/>
              <a:gdLst>
                <a:gd name="T0" fmla="*/ 140 w 156"/>
                <a:gd name="T1" fmla="*/ 38 h 38"/>
                <a:gd name="T2" fmla="*/ 156 w 156"/>
                <a:gd name="T3" fmla="*/ 24 h 38"/>
                <a:gd name="T4" fmla="*/ 78 w 156"/>
                <a:gd name="T5" fmla="*/ 0 h 38"/>
                <a:gd name="T6" fmla="*/ 0 w 156"/>
                <a:gd name="T7" fmla="*/ 24 h 38"/>
                <a:gd name="T8" fmla="*/ 17 w 156"/>
                <a:gd name="T9" fmla="*/ 38 h 38"/>
                <a:gd name="T10" fmla="*/ 78 w 156"/>
                <a:gd name="T11" fmla="*/ 29 h 38"/>
                <a:gd name="T12" fmla="*/ 140 w 156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140" y="38"/>
                  </a:moveTo>
                  <a:cubicBezTo>
                    <a:pt x="150" y="34"/>
                    <a:pt x="156" y="29"/>
                    <a:pt x="156" y="24"/>
                  </a:cubicBezTo>
                  <a:cubicBezTo>
                    <a:pt x="156" y="11"/>
                    <a:pt x="121" y="0"/>
                    <a:pt x="78" y="0"/>
                  </a:cubicBezTo>
                  <a:cubicBezTo>
                    <a:pt x="35" y="0"/>
                    <a:pt x="0" y="11"/>
                    <a:pt x="0" y="24"/>
                  </a:cubicBezTo>
                  <a:cubicBezTo>
                    <a:pt x="0" y="29"/>
                    <a:pt x="6" y="34"/>
                    <a:pt x="17" y="38"/>
                  </a:cubicBezTo>
                  <a:cubicBezTo>
                    <a:pt x="31" y="33"/>
                    <a:pt x="53" y="29"/>
                    <a:pt x="78" y="29"/>
                  </a:cubicBezTo>
                  <a:cubicBezTo>
                    <a:pt x="103" y="29"/>
                    <a:pt x="126" y="33"/>
                    <a:pt x="140" y="38"/>
                  </a:cubicBezTo>
                  <a:close/>
                </a:path>
              </a:pathLst>
            </a:cu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043" y="2928"/>
              <a:ext cx="207" cy="118"/>
            </a:xfrm>
            <a:custGeom>
              <a:avLst/>
              <a:gdLst>
                <a:gd name="T0" fmla="*/ 135 w 143"/>
                <a:gd name="T1" fmla="*/ 74 h 81"/>
                <a:gd name="T2" fmla="*/ 113 w 143"/>
                <a:gd name="T3" fmla="*/ 81 h 81"/>
                <a:gd name="T4" fmla="*/ 82 w 143"/>
                <a:gd name="T5" fmla="*/ 81 h 81"/>
                <a:gd name="T6" fmla="*/ 82 w 143"/>
                <a:gd name="T7" fmla="*/ 0 h 81"/>
                <a:gd name="T8" fmla="*/ 111 w 143"/>
                <a:gd name="T9" fmla="*/ 0 h 81"/>
                <a:gd name="T10" fmla="*/ 133 w 143"/>
                <a:gd name="T11" fmla="*/ 5 h 81"/>
                <a:gd name="T12" fmla="*/ 139 w 143"/>
                <a:gd name="T13" fmla="*/ 19 h 81"/>
                <a:gd name="T14" fmla="*/ 134 w 143"/>
                <a:gd name="T15" fmla="*/ 31 h 81"/>
                <a:gd name="T16" fmla="*/ 124 w 143"/>
                <a:gd name="T17" fmla="*/ 37 h 81"/>
                <a:gd name="T18" fmla="*/ 124 w 143"/>
                <a:gd name="T19" fmla="*/ 37 h 81"/>
                <a:gd name="T20" fmla="*/ 138 w 143"/>
                <a:gd name="T21" fmla="*/ 44 h 81"/>
                <a:gd name="T22" fmla="*/ 142 w 143"/>
                <a:gd name="T23" fmla="*/ 57 h 81"/>
                <a:gd name="T24" fmla="*/ 135 w 143"/>
                <a:gd name="T25" fmla="*/ 74 h 81"/>
                <a:gd name="T26" fmla="*/ 59 w 143"/>
                <a:gd name="T27" fmla="*/ 69 h 81"/>
                <a:gd name="T28" fmla="*/ 28 w 143"/>
                <a:gd name="T29" fmla="*/ 81 h 81"/>
                <a:gd name="T30" fmla="*/ 0 w 143"/>
                <a:gd name="T31" fmla="*/ 81 h 81"/>
                <a:gd name="T32" fmla="*/ 0 w 143"/>
                <a:gd name="T33" fmla="*/ 0 h 81"/>
                <a:gd name="T34" fmla="*/ 28 w 143"/>
                <a:gd name="T35" fmla="*/ 0 h 81"/>
                <a:gd name="T36" fmla="*/ 71 w 143"/>
                <a:gd name="T37" fmla="*/ 39 h 81"/>
                <a:gd name="T38" fmla="*/ 59 w 143"/>
                <a:gd name="T3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81">
                  <a:moveTo>
                    <a:pt x="135" y="74"/>
                  </a:moveTo>
                  <a:cubicBezTo>
                    <a:pt x="129" y="78"/>
                    <a:pt x="122" y="81"/>
                    <a:pt x="113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2"/>
                    <a:pt x="133" y="5"/>
                  </a:cubicBezTo>
                  <a:cubicBezTo>
                    <a:pt x="137" y="9"/>
                    <a:pt x="139" y="13"/>
                    <a:pt x="139" y="19"/>
                  </a:cubicBezTo>
                  <a:cubicBezTo>
                    <a:pt x="139" y="24"/>
                    <a:pt x="138" y="28"/>
                    <a:pt x="134" y="31"/>
                  </a:cubicBezTo>
                  <a:cubicBezTo>
                    <a:pt x="131" y="34"/>
                    <a:pt x="128" y="36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9" y="38"/>
                    <a:pt x="134" y="40"/>
                    <a:pt x="138" y="44"/>
                  </a:cubicBezTo>
                  <a:cubicBezTo>
                    <a:pt x="141" y="47"/>
                    <a:pt x="142" y="52"/>
                    <a:pt x="142" y="57"/>
                  </a:cubicBezTo>
                  <a:cubicBezTo>
                    <a:pt x="143" y="64"/>
                    <a:pt x="140" y="70"/>
                    <a:pt x="135" y="74"/>
                  </a:cubicBezTo>
                  <a:close/>
                  <a:moveTo>
                    <a:pt x="59" y="69"/>
                  </a:moveTo>
                  <a:cubicBezTo>
                    <a:pt x="52" y="77"/>
                    <a:pt x="41" y="81"/>
                    <a:pt x="28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7" y="0"/>
                    <a:pt x="71" y="13"/>
                    <a:pt x="71" y="39"/>
                  </a:cubicBezTo>
                  <a:cubicBezTo>
                    <a:pt x="71" y="52"/>
                    <a:pt x="67" y="62"/>
                    <a:pt x="5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069" y="2950"/>
              <a:ext cx="49" cy="74"/>
            </a:xfrm>
            <a:custGeom>
              <a:avLst/>
              <a:gdLst>
                <a:gd name="T0" fmla="*/ 9 w 34"/>
                <a:gd name="T1" fmla="*/ 0 h 51"/>
                <a:gd name="T2" fmla="*/ 0 w 34"/>
                <a:gd name="T3" fmla="*/ 0 h 51"/>
                <a:gd name="T4" fmla="*/ 0 w 34"/>
                <a:gd name="T5" fmla="*/ 51 h 51"/>
                <a:gd name="T6" fmla="*/ 9 w 34"/>
                <a:gd name="T7" fmla="*/ 51 h 51"/>
                <a:gd name="T8" fmla="*/ 28 w 34"/>
                <a:gd name="T9" fmla="*/ 44 h 51"/>
                <a:gd name="T10" fmla="*/ 34 w 34"/>
                <a:gd name="T11" fmla="*/ 25 h 51"/>
                <a:gd name="T12" fmla="*/ 28 w 34"/>
                <a:gd name="T13" fmla="*/ 7 h 51"/>
                <a:gd name="T14" fmla="*/ 9 w 34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7" y="51"/>
                    <a:pt x="23" y="49"/>
                    <a:pt x="28" y="44"/>
                  </a:cubicBezTo>
                  <a:cubicBezTo>
                    <a:pt x="32" y="39"/>
                    <a:pt x="34" y="33"/>
                    <a:pt x="34" y="25"/>
                  </a:cubicBezTo>
                  <a:cubicBezTo>
                    <a:pt x="34" y="17"/>
                    <a:pt x="32" y="11"/>
                    <a:pt x="28" y="7"/>
                  </a:cubicBezTo>
                  <a:cubicBezTo>
                    <a:pt x="23" y="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188" y="2948"/>
              <a:ext cx="29" cy="28"/>
            </a:xfrm>
            <a:custGeom>
              <a:avLst/>
              <a:gdLst>
                <a:gd name="T0" fmla="*/ 17 w 20"/>
                <a:gd name="T1" fmla="*/ 16 h 19"/>
                <a:gd name="T2" fmla="*/ 20 w 20"/>
                <a:gd name="T3" fmla="*/ 9 h 19"/>
                <a:gd name="T4" fmla="*/ 7 w 20"/>
                <a:gd name="T5" fmla="*/ 0 h 19"/>
                <a:gd name="T6" fmla="*/ 0 w 20"/>
                <a:gd name="T7" fmla="*/ 0 h 19"/>
                <a:gd name="T8" fmla="*/ 0 w 20"/>
                <a:gd name="T9" fmla="*/ 19 h 19"/>
                <a:gd name="T10" fmla="*/ 8 w 20"/>
                <a:gd name="T11" fmla="*/ 19 h 19"/>
                <a:gd name="T12" fmla="*/ 17 w 20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17" y="16"/>
                  </a:moveTo>
                  <a:cubicBezTo>
                    <a:pt x="19" y="14"/>
                    <a:pt x="20" y="12"/>
                    <a:pt x="20" y="9"/>
                  </a:cubicBezTo>
                  <a:cubicBezTo>
                    <a:pt x="20" y="3"/>
                    <a:pt x="16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2" y="19"/>
                    <a:pt x="15" y="18"/>
                    <a:pt x="17" y="16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188" y="2995"/>
              <a:ext cx="33" cy="30"/>
            </a:xfrm>
            <a:custGeom>
              <a:avLst/>
              <a:gdLst>
                <a:gd name="T0" fmla="*/ 20 w 23"/>
                <a:gd name="T1" fmla="*/ 3 h 21"/>
                <a:gd name="T2" fmla="*/ 10 w 23"/>
                <a:gd name="T3" fmla="*/ 0 h 21"/>
                <a:gd name="T4" fmla="*/ 0 w 23"/>
                <a:gd name="T5" fmla="*/ 0 h 21"/>
                <a:gd name="T6" fmla="*/ 0 w 23"/>
                <a:gd name="T7" fmla="*/ 21 h 21"/>
                <a:gd name="T8" fmla="*/ 10 w 23"/>
                <a:gd name="T9" fmla="*/ 21 h 21"/>
                <a:gd name="T10" fmla="*/ 20 w 23"/>
                <a:gd name="T11" fmla="*/ 18 h 21"/>
                <a:gd name="T12" fmla="*/ 23 w 23"/>
                <a:gd name="T13" fmla="*/ 10 h 21"/>
                <a:gd name="T14" fmla="*/ 20 w 23"/>
                <a:gd name="T1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1">
                  <a:moveTo>
                    <a:pt x="20" y="3"/>
                  </a:moveTo>
                  <a:cubicBezTo>
                    <a:pt x="18" y="1"/>
                    <a:pt x="14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4" y="21"/>
                    <a:pt x="18" y="20"/>
                    <a:pt x="20" y="18"/>
                  </a:cubicBezTo>
                  <a:cubicBezTo>
                    <a:pt x="22" y="16"/>
                    <a:pt x="23" y="14"/>
                    <a:pt x="23" y="10"/>
                  </a:cubicBezTo>
                  <a:cubicBezTo>
                    <a:pt x="23" y="7"/>
                    <a:pt x="22" y="5"/>
                    <a:pt x="20" y="3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98" y="2838"/>
              <a:ext cx="5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o Display Light" panose="020B0302040504020203" pitchFamily="34" charset="0"/>
                  <a:ea typeface="+mn-ea"/>
                  <a:cs typeface="+mn-cs"/>
                </a:rPr>
                <a:t>SQL - 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27" y="2623"/>
              <a:ext cx="1358" cy="655"/>
            </a:xfrm>
            <a:custGeom>
              <a:avLst/>
              <a:gdLst>
                <a:gd name="T0" fmla="*/ 935 w 935"/>
                <a:gd name="T1" fmla="*/ 390 h 451"/>
                <a:gd name="T2" fmla="*/ 875 w 935"/>
                <a:gd name="T3" fmla="*/ 451 h 451"/>
                <a:gd name="T4" fmla="*/ 60 w 935"/>
                <a:gd name="T5" fmla="*/ 451 h 451"/>
                <a:gd name="T6" fmla="*/ 0 w 935"/>
                <a:gd name="T7" fmla="*/ 390 h 451"/>
                <a:gd name="T8" fmla="*/ 0 w 935"/>
                <a:gd name="T9" fmla="*/ 60 h 451"/>
                <a:gd name="T10" fmla="*/ 60 w 935"/>
                <a:gd name="T11" fmla="*/ 0 h 451"/>
                <a:gd name="T12" fmla="*/ 875 w 935"/>
                <a:gd name="T13" fmla="*/ 0 h 451"/>
                <a:gd name="T14" fmla="*/ 935 w 935"/>
                <a:gd name="T15" fmla="*/ 60 h 451"/>
                <a:gd name="T16" fmla="*/ 935 w 935"/>
                <a:gd name="T17" fmla="*/ 39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51">
                  <a:moveTo>
                    <a:pt x="935" y="390"/>
                  </a:moveTo>
                  <a:cubicBezTo>
                    <a:pt x="935" y="424"/>
                    <a:pt x="908" y="451"/>
                    <a:pt x="875" y="451"/>
                  </a:cubicBezTo>
                  <a:cubicBezTo>
                    <a:pt x="60" y="451"/>
                    <a:pt x="60" y="451"/>
                    <a:pt x="60" y="451"/>
                  </a:cubicBezTo>
                  <a:cubicBezTo>
                    <a:pt x="27" y="451"/>
                    <a:pt x="0" y="424"/>
                    <a:pt x="0" y="39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8" y="0"/>
                    <a:pt x="935" y="27"/>
                    <a:pt x="935" y="60"/>
                  </a:cubicBezTo>
                  <a:lnTo>
                    <a:pt x="935" y="390"/>
                  </a:lnTo>
                  <a:close/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322" y="2620"/>
              <a:ext cx="1367" cy="661"/>
            </a:xfrm>
            <a:custGeom>
              <a:avLst/>
              <a:gdLst>
                <a:gd name="T0" fmla="*/ 938 w 941"/>
                <a:gd name="T1" fmla="*/ 392 h 455"/>
                <a:gd name="T2" fmla="*/ 936 w 941"/>
                <a:gd name="T3" fmla="*/ 392 h 455"/>
                <a:gd name="T4" fmla="*/ 919 w 941"/>
                <a:gd name="T5" fmla="*/ 433 h 455"/>
                <a:gd name="T6" fmla="*/ 878 w 941"/>
                <a:gd name="T7" fmla="*/ 450 h 455"/>
                <a:gd name="T8" fmla="*/ 63 w 941"/>
                <a:gd name="T9" fmla="*/ 450 h 455"/>
                <a:gd name="T10" fmla="*/ 22 w 941"/>
                <a:gd name="T11" fmla="*/ 433 h 455"/>
                <a:gd name="T12" fmla="*/ 5 w 941"/>
                <a:gd name="T13" fmla="*/ 392 h 455"/>
                <a:gd name="T14" fmla="*/ 5 w 941"/>
                <a:gd name="T15" fmla="*/ 62 h 455"/>
                <a:gd name="T16" fmla="*/ 22 w 941"/>
                <a:gd name="T17" fmla="*/ 22 h 455"/>
                <a:gd name="T18" fmla="*/ 63 w 941"/>
                <a:gd name="T19" fmla="*/ 5 h 455"/>
                <a:gd name="T20" fmla="*/ 878 w 941"/>
                <a:gd name="T21" fmla="*/ 5 h 455"/>
                <a:gd name="T22" fmla="*/ 878 w 941"/>
                <a:gd name="T23" fmla="*/ 5 h 455"/>
                <a:gd name="T24" fmla="*/ 919 w 941"/>
                <a:gd name="T25" fmla="*/ 22 h 455"/>
                <a:gd name="T26" fmla="*/ 936 w 941"/>
                <a:gd name="T27" fmla="*/ 62 h 455"/>
                <a:gd name="T28" fmla="*/ 936 w 941"/>
                <a:gd name="T29" fmla="*/ 392 h 455"/>
                <a:gd name="T30" fmla="*/ 938 w 941"/>
                <a:gd name="T31" fmla="*/ 392 h 455"/>
                <a:gd name="T32" fmla="*/ 941 w 941"/>
                <a:gd name="T33" fmla="*/ 392 h 455"/>
                <a:gd name="T34" fmla="*/ 941 w 941"/>
                <a:gd name="T35" fmla="*/ 62 h 455"/>
                <a:gd name="T36" fmla="*/ 878 w 941"/>
                <a:gd name="T37" fmla="*/ 0 h 455"/>
                <a:gd name="T38" fmla="*/ 63 w 941"/>
                <a:gd name="T39" fmla="*/ 0 h 455"/>
                <a:gd name="T40" fmla="*/ 0 w 941"/>
                <a:gd name="T41" fmla="*/ 62 h 455"/>
                <a:gd name="T42" fmla="*/ 0 w 941"/>
                <a:gd name="T43" fmla="*/ 392 h 455"/>
                <a:gd name="T44" fmla="*/ 63 w 941"/>
                <a:gd name="T45" fmla="*/ 455 h 455"/>
                <a:gd name="T46" fmla="*/ 878 w 941"/>
                <a:gd name="T47" fmla="*/ 455 h 455"/>
                <a:gd name="T48" fmla="*/ 878 w 941"/>
                <a:gd name="T49" fmla="*/ 455 h 455"/>
                <a:gd name="T50" fmla="*/ 941 w 941"/>
                <a:gd name="T51" fmla="*/ 392 h 455"/>
                <a:gd name="T52" fmla="*/ 938 w 941"/>
                <a:gd name="T53" fmla="*/ 3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1" h="455">
                  <a:moveTo>
                    <a:pt x="938" y="392"/>
                  </a:moveTo>
                  <a:cubicBezTo>
                    <a:pt x="936" y="392"/>
                    <a:pt x="936" y="392"/>
                    <a:pt x="936" y="392"/>
                  </a:cubicBezTo>
                  <a:cubicBezTo>
                    <a:pt x="936" y="408"/>
                    <a:pt x="929" y="423"/>
                    <a:pt x="919" y="433"/>
                  </a:cubicBezTo>
                  <a:cubicBezTo>
                    <a:pt x="908" y="444"/>
                    <a:pt x="894" y="450"/>
                    <a:pt x="878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47" y="450"/>
                    <a:pt x="32" y="444"/>
                    <a:pt x="22" y="433"/>
                  </a:cubicBezTo>
                  <a:cubicBezTo>
                    <a:pt x="11" y="423"/>
                    <a:pt x="5" y="408"/>
                    <a:pt x="5" y="39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46"/>
                    <a:pt x="11" y="32"/>
                    <a:pt x="22" y="22"/>
                  </a:cubicBezTo>
                  <a:cubicBezTo>
                    <a:pt x="32" y="11"/>
                    <a:pt x="47" y="5"/>
                    <a:pt x="63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94" y="5"/>
                    <a:pt x="908" y="11"/>
                    <a:pt x="919" y="22"/>
                  </a:cubicBezTo>
                  <a:cubicBezTo>
                    <a:pt x="929" y="32"/>
                    <a:pt x="936" y="46"/>
                    <a:pt x="936" y="62"/>
                  </a:cubicBezTo>
                  <a:cubicBezTo>
                    <a:pt x="936" y="392"/>
                    <a:pt x="936" y="392"/>
                    <a:pt x="936" y="392"/>
                  </a:cubicBezTo>
                  <a:cubicBezTo>
                    <a:pt x="938" y="392"/>
                    <a:pt x="938" y="392"/>
                    <a:pt x="938" y="392"/>
                  </a:cubicBezTo>
                  <a:cubicBezTo>
                    <a:pt x="941" y="392"/>
                    <a:pt x="941" y="392"/>
                    <a:pt x="941" y="392"/>
                  </a:cubicBezTo>
                  <a:cubicBezTo>
                    <a:pt x="941" y="62"/>
                    <a:pt x="941" y="62"/>
                    <a:pt x="941" y="62"/>
                  </a:cubicBezTo>
                  <a:cubicBezTo>
                    <a:pt x="941" y="28"/>
                    <a:pt x="912" y="0"/>
                    <a:pt x="87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7"/>
                    <a:pt x="28" y="455"/>
                    <a:pt x="63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912" y="455"/>
                    <a:pt x="941" y="427"/>
                    <a:pt x="941" y="392"/>
                  </a:cubicBezTo>
                  <a:lnTo>
                    <a:pt x="93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31" y="2800"/>
              <a:ext cx="340" cy="301"/>
            </a:xfrm>
            <a:custGeom>
              <a:avLst/>
              <a:gdLst>
                <a:gd name="T0" fmla="*/ 180 w 234"/>
                <a:gd name="T1" fmla="*/ 186 h 207"/>
                <a:gd name="T2" fmla="*/ 117 w 234"/>
                <a:gd name="T3" fmla="*/ 207 h 207"/>
                <a:gd name="T4" fmla="*/ 35 w 234"/>
                <a:gd name="T5" fmla="*/ 166 h 207"/>
                <a:gd name="T6" fmla="*/ 54 w 234"/>
                <a:gd name="T7" fmla="*/ 21 h 207"/>
                <a:gd name="T8" fmla="*/ 117 w 234"/>
                <a:gd name="T9" fmla="*/ 0 h 207"/>
                <a:gd name="T10" fmla="*/ 199 w 234"/>
                <a:gd name="T11" fmla="*/ 41 h 207"/>
                <a:gd name="T12" fmla="*/ 180 w 234"/>
                <a:gd name="T13" fmla="*/ 18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07">
                  <a:moveTo>
                    <a:pt x="180" y="186"/>
                  </a:moveTo>
                  <a:cubicBezTo>
                    <a:pt x="161" y="200"/>
                    <a:pt x="139" y="207"/>
                    <a:pt x="117" y="207"/>
                  </a:cubicBezTo>
                  <a:cubicBezTo>
                    <a:pt x="86" y="207"/>
                    <a:pt x="55" y="193"/>
                    <a:pt x="35" y="166"/>
                  </a:cubicBezTo>
                  <a:cubicBezTo>
                    <a:pt x="0" y="121"/>
                    <a:pt x="9" y="56"/>
                    <a:pt x="54" y="21"/>
                  </a:cubicBezTo>
                  <a:cubicBezTo>
                    <a:pt x="73" y="7"/>
                    <a:pt x="95" y="0"/>
                    <a:pt x="117" y="0"/>
                  </a:cubicBezTo>
                  <a:cubicBezTo>
                    <a:pt x="148" y="0"/>
                    <a:pt x="179" y="14"/>
                    <a:pt x="199" y="41"/>
                  </a:cubicBezTo>
                  <a:cubicBezTo>
                    <a:pt x="234" y="86"/>
                    <a:pt x="225" y="151"/>
                    <a:pt x="180" y="186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31" y="2800"/>
              <a:ext cx="340" cy="301"/>
            </a:xfrm>
            <a:custGeom>
              <a:avLst/>
              <a:gdLst>
                <a:gd name="T0" fmla="*/ 180 w 234"/>
                <a:gd name="T1" fmla="*/ 186 h 207"/>
                <a:gd name="T2" fmla="*/ 117 w 234"/>
                <a:gd name="T3" fmla="*/ 207 h 207"/>
                <a:gd name="T4" fmla="*/ 35 w 234"/>
                <a:gd name="T5" fmla="*/ 166 h 207"/>
                <a:gd name="T6" fmla="*/ 54 w 234"/>
                <a:gd name="T7" fmla="*/ 21 h 207"/>
                <a:gd name="T8" fmla="*/ 117 w 234"/>
                <a:gd name="T9" fmla="*/ 0 h 207"/>
                <a:gd name="T10" fmla="*/ 199 w 234"/>
                <a:gd name="T11" fmla="*/ 41 h 207"/>
                <a:gd name="T12" fmla="*/ 180 w 234"/>
                <a:gd name="T13" fmla="*/ 18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07">
                  <a:moveTo>
                    <a:pt x="180" y="186"/>
                  </a:moveTo>
                  <a:cubicBezTo>
                    <a:pt x="161" y="200"/>
                    <a:pt x="139" y="207"/>
                    <a:pt x="117" y="207"/>
                  </a:cubicBezTo>
                  <a:cubicBezTo>
                    <a:pt x="86" y="207"/>
                    <a:pt x="55" y="193"/>
                    <a:pt x="35" y="166"/>
                  </a:cubicBezTo>
                  <a:cubicBezTo>
                    <a:pt x="0" y="121"/>
                    <a:pt x="9" y="56"/>
                    <a:pt x="54" y="21"/>
                  </a:cubicBezTo>
                  <a:cubicBezTo>
                    <a:pt x="73" y="7"/>
                    <a:pt x="95" y="0"/>
                    <a:pt x="117" y="0"/>
                  </a:cubicBezTo>
                  <a:cubicBezTo>
                    <a:pt x="148" y="0"/>
                    <a:pt x="179" y="14"/>
                    <a:pt x="199" y="41"/>
                  </a:cubicBezTo>
                  <a:cubicBezTo>
                    <a:pt x="234" y="86"/>
                    <a:pt x="225" y="151"/>
                    <a:pt x="180" y="186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472" y="2845"/>
              <a:ext cx="42" cy="108"/>
            </a:xfrm>
            <a:custGeom>
              <a:avLst/>
              <a:gdLst>
                <a:gd name="T0" fmla="*/ 19 w 29"/>
                <a:gd name="T1" fmla="*/ 74 h 74"/>
                <a:gd name="T2" fmla="*/ 29 w 29"/>
                <a:gd name="T3" fmla="*/ 57 h 74"/>
                <a:gd name="T4" fmla="*/ 15 w 29"/>
                <a:gd name="T5" fmla="*/ 0 h 74"/>
                <a:gd name="T6" fmla="*/ 4 w 29"/>
                <a:gd name="T7" fmla="*/ 13 h 74"/>
                <a:gd name="T8" fmla="*/ 19 w 29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4">
                  <a:moveTo>
                    <a:pt x="19" y="74"/>
                  </a:moveTo>
                  <a:cubicBezTo>
                    <a:pt x="21" y="69"/>
                    <a:pt x="25" y="63"/>
                    <a:pt x="29" y="57"/>
                  </a:cubicBezTo>
                  <a:cubicBezTo>
                    <a:pt x="12" y="31"/>
                    <a:pt x="13" y="10"/>
                    <a:pt x="15" y="0"/>
                  </a:cubicBezTo>
                  <a:cubicBezTo>
                    <a:pt x="11" y="4"/>
                    <a:pt x="7" y="9"/>
                    <a:pt x="4" y="13"/>
                  </a:cubicBezTo>
                  <a:cubicBezTo>
                    <a:pt x="1" y="27"/>
                    <a:pt x="0" y="48"/>
                    <a:pt x="19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523" y="2958"/>
              <a:ext cx="203" cy="101"/>
            </a:xfrm>
            <a:custGeom>
              <a:avLst/>
              <a:gdLst>
                <a:gd name="T0" fmla="*/ 30 w 140"/>
                <a:gd name="T1" fmla="*/ 17 h 69"/>
                <a:gd name="T2" fmla="*/ 10 w 140"/>
                <a:gd name="T3" fmla="*/ 0 h 69"/>
                <a:gd name="T4" fmla="*/ 0 w 140"/>
                <a:gd name="T5" fmla="*/ 16 h 69"/>
                <a:gd name="T6" fmla="*/ 18 w 140"/>
                <a:gd name="T7" fmla="*/ 32 h 69"/>
                <a:gd name="T8" fmla="*/ 126 w 140"/>
                <a:gd name="T9" fmla="*/ 69 h 69"/>
                <a:gd name="T10" fmla="*/ 140 w 140"/>
                <a:gd name="T11" fmla="*/ 52 h 69"/>
                <a:gd name="T12" fmla="*/ 30 w 140"/>
                <a:gd name="T13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69">
                  <a:moveTo>
                    <a:pt x="30" y="17"/>
                  </a:moveTo>
                  <a:cubicBezTo>
                    <a:pt x="22" y="11"/>
                    <a:pt x="16" y="5"/>
                    <a:pt x="10" y="0"/>
                  </a:cubicBezTo>
                  <a:cubicBezTo>
                    <a:pt x="6" y="5"/>
                    <a:pt x="3" y="11"/>
                    <a:pt x="0" y="16"/>
                  </a:cubicBezTo>
                  <a:cubicBezTo>
                    <a:pt x="6" y="21"/>
                    <a:pt x="11" y="26"/>
                    <a:pt x="18" y="32"/>
                  </a:cubicBezTo>
                  <a:cubicBezTo>
                    <a:pt x="61" y="66"/>
                    <a:pt x="103" y="69"/>
                    <a:pt x="126" y="69"/>
                  </a:cubicBezTo>
                  <a:cubicBezTo>
                    <a:pt x="128" y="69"/>
                    <a:pt x="135" y="59"/>
                    <a:pt x="140" y="52"/>
                  </a:cubicBezTo>
                  <a:cubicBezTo>
                    <a:pt x="129" y="55"/>
                    <a:pt x="84" y="60"/>
                    <a:pt x="3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604" y="2881"/>
              <a:ext cx="144" cy="121"/>
            </a:xfrm>
            <a:custGeom>
              <a:avLst/>
              <a:gdLst>
                <a:gd name="T0" fmla="*/ 0 w 99"/>
                <a:gd name="T1" fmla="*/ 9 h 83"/>
                <a:gd name="T2" fmla="*/ 96 w 99"/>
                <a:gd name="T3" fmla="*/ 83 h 83"/>
                <a:gd name="T4" fmla="*/ 99 w 99"/>
                <a:gd name="T5" fmla="*/ 74 h 83"/>
                <a:gd name="T6" fmla="*/ 14 w 99"/>
                <a:gd name="T7" fmla="*/ 0 h 83"/>
                <a:gd name="T8" fmla="*/ 0 w 99"/>
                <a:gd name="T9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3">
                  <a:moveTo>
                    <a:pt x="0" y="9"/>
                  </a:moveTo>
                  <a:cubicBezTo>
                    <a:pt x="39" y="45"/>
                    <a:pt x="84" y="75"/>
                    <a:pt x="96" y="83"/>
                  </a:cubicBezTo>
                  <a:cubicBezTo>
                    <a:pt x="97" y="80"/>
                    <a:pt x="98" y="77"/>
                    <a:pt x="99" y="74"/>
                  </a:cubicBezTo>
                  <a:cubicBezTo>
                    <a:pt x="86" y="65"/>
                    <a:pt x="54" y="40"/>
                    <a:pt x="14" y="0"/>
                  </a:cubicBezTo>
                  <a:cubicBezTo>
                    <a:pt x="10" y="3"/>
                    <a:pt x="5" y="6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534" y="2807"/>
              <a:ext cx="63" cy="60"/>
            </a:xfrm>
            <a:custGeom>
              <a:avLst/>
              <a:gdLst>
                <a:gd name="T0" fmla="*/ 43 w 43"/>
                <a:gd name="T1" fmla="*/ 32 h 41"/>
                <a:gd name="T2" fmla="*/ 14 w 43"/>
                <a:gd name="T3" fmla="*/ 0 h 41"/>
                <a:gd name="T4" fmla="*/ 0 w 43"/>
                <a:gd name="T5" fmla="*/ 5 h 41"/>
                <a:gd name="T6" fmla="*/ 28 w 43"/>
                <a:gd name="T7" fmla="*/ 41 h 41"/>
                <a:gd name="T8" fmla="*/ 43 w 43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43" y="32"/>
                  </a:moveTo>
                  <a:cubicBezTo>
                    <a:pt x="34" y="22"/>
                    <a:pt x="24" y="11"/>
                    <a:pt x="14" y="0"/>
                  </a:cubicBezTo>
                  <a:cubicBezTo>
                    <a:pt x="9" y="1"/>
                    <a:pt x="5" y="3"/>
                    <a:pt x="0" y="5"/>
                  </a:cubicBezTo>
                  <a:cubicBezTo>
                    <a:pt x="8" y="17"/>
                    <a:pt x="17" y="29"/>
                    <a:pt x="28" y="41"/>
                  </a:cubicBezTo>
                  <a:cubicBezTo>
                    <a:pt x="33" y="37"/>
                    <a:pt x="38" y="34"/>
                    <a:pt x="4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478" y="2953"/>
              <a:ext cx="45" cy="114"/>
            </a:xfrm>
            <a:custGeom>
              <a:avLst/>
              <a:gdLst>
                <a:gd name="T0" fmla="*/ 15 w 31"/>
                <a:gd name="T1" fmla="*/ 0 h 79"/>
                <a:gd name="T2" fmla="*/ 0 w 31"/>
                <a:gd name="T3" fmla="*/ 58 h 79"/>
                <a:gd name="T4" fmla="*/ 2 w 31"/>
                <a:gd name="T5" fmla="*/ 62 h 79"/>
                <a:gd name="T6" fmla="*/ 19 w 31"/>
                <a:gd name="T7" fmla="*/ 79 h 79"/>
                <a:gd name="T8" fmla="*/ 31 w 31"/>
                <a:gd name="T9" fmla="*/ 20 h 79"/>
                <a:gd name="T10" fmla="*/ 15 w 31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9">
                  <a:moveTo>
                    <a:pt x="15" y="0"/>
                  </a:moveTo>
                  <a:cubicBezTo>
                    <a:pt x="5" y="21"/>
                    <a:pt x="1" y="41"/>
                    <a:pt x="0" y="58"/>
                  </a:cubicBezTo>
                  <a:cubicBezTo>
                    <a:pt x="1" y="59"/>
                    <a:pt x="1" y="60"/>
                    <a:pt x="2" y="62"/>
                  </a:cubicBezTo>
                  <a:cubicBezTo>
                    <a:pt x="7" y="68"/>
                    <a:pt x="13" y="74"/>
                    <a:pt x="19" y="79"/>
                  </a:cubicBezTo>
                  <a:cubicBezTo>
                    <a:pt x="18" y="65"/>
                    <a:pt x="20" y="43"/>
                    <a:pt x="31" y="20"/>
                  </a:cubicBezTo>
                  <a:cubicBezTo>
                    <a:pt x="24" y="13"/>
                    <a:pt x="19" y="7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499" y="2867"/>
              <a:ext cx="105" cy="115"/>
            </a:xfrm>
            <a:custGeom>
              <a:avLst/>
              <a:gdLst>
                <a:gd name="T0" fmla="*/ 52 w 72"/>
                <a:gd name="T1" fmla="*/ 0 h 79"/>
                <a:gd name="T2" fmla="*/ 24 w 72"/>
                <a:gd name="T3" fmla="*/ 25 h 79"/>
                <a:gd name="T4" fmla="*/ 10 w 72"/>
                <a:gd name="T5" fmla="*/ 42 h 79"/>
                <a:gd name="T6" fmla="*/ 10 w 72"/>
                <a:gd name="T7" fmla="*/ 42 h 79"/>
                <a:gd name="T8" fmla="*/ 0 w 72"/>
                <a:gd name="T9" fmla="*/ 59 h 79"/>
                <a:gd name="T10" fmla="*/ 16 w 72"/>
                <a:gd name="T11" fmla="*/ 79 h 79"/>
                <a:gd name="T12" fmla="*/ 26 w 72"/>
                <a:gd name="T13" fmla="*/ 63 h 79"/>
                <a:gd name="T14" fmla="*/ 26 w 72"/>
                <a:gd name="T15" fmla="*/ 63 h 79"/>
                <a:gd name="T16" fmla="*/ 45 w 72"/>
                <a:gd name="T17" fmla="*/ 41 h 79"/>
                <a:gd name="T18" fmla="*/ 72 w 72"/>
                <a:gd name="T19" fmla="*/ 19 h 79"/>
                <a:gd name="T20" fmla="*/ 52 w 7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9">
                  <a:moveTo>
                    <a:pt x="52" y="0"/>
                  </a:moveTo>
                  <a:cubicBezTo>
                    <a:pt x="43" y="6"/>
                    <a:pt x="33" y="14"/>
                    <a:pt x="24" y="25"/>
                  </a:cubicBezTo>
                  <a:cubicBezTo>
                    <a:pt x="18" y="30"/>
                    <a:pt x="14" y="36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6" y="48"/>
                    <a:pt x="2" y="54"/>
                    <a:pt x="0" y="59"/>
                  </a:cubicBezTo>
                  <a:cubicBezTo>
                    <a:pt x="4" y="66"/>
                    <a:pt x="9" y="72"/>
                    <a:pt x="16" y="79"/>
                  </a:cubicBezTo>
                  <a:cubicBezTo>
                    <a:pt x="19" y="74"/>
                    <a:pt x="22" y="68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1" y="55"/>
                    <a:pt x="37" y="48"/>
                    <a:pt x="45" y="41"/>
                  </a:cubicBezTo>
                  <a:cubicBezTo>
                    <a:pt x="55" y="32"/>
                    <a:pt x="64" y="25"/>
                    <a:pt x="72" y="19"/>
                  </a:cubicBezTo>
                  <a:cubicBezTo>
                    <a:pt x="65" y="13"/>
                    <a:pt x="58" y="6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575" y="2831"/>
              <a:ext cx="144" cy="63"/>
            </a:xfrm>
            <a:custGeom>
              <a:avLst/>
              <a:gdLst>
                <a:gd name="T0" fmla="*/ 84 w 99"/>
                <a:gd name="T1" fmla="*/ 3 h 44"/>
                <a:gd name="T2" fmla="*/ 15 w 99"/>
                <a:gd name="T3" fmla="*/ 16 h 44"/>
                <a:gd name="T4" fmla="*/ 15 w 99"/>
                <a:gd name="T5" fmla="*/ 16 h 44"/>
                <a:gd name="T6" fmla="*/ 0 w 99"/>
                <a:gd name="T7" fmla="*/ 25 h 44"/>
                <a:gd name="T8" fmla="*/ 20 w 99"/>
                <a:gd name="T9" fmla="*/ 44 h 44"/>
                <a:gd name="T10" fmla="*/ 34 w 99"/>
                <a:gd name="T11" fmla="*/ 35 h 44"/>
                <a:gd name="T12" fmla="*/ 34 w 99"/>
                <a:gd name="T13" fmla="*/ 35 h 44"/>
                <a:gd name="T14" fmla="*/ 99 w 99"/>
                <a:gd name="T15" fmla="*/ 18 h 44"/>
                <a:gd name="T16" fmla="*/ 84 w 99"/>
                <a:gd name="T1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44">
                  <a:moveTo>
                    <a:pt x="84" y="3"/>
                  </a:moveTo>
                  <a:cubicBezTo>
                    <a:pt x="68" y="0"/>
                    <a:pt x="43" y="1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0" y="18"/>
                    <a:pt x="5" y="21"/>
                    <a:pt x="0" y="25"/>
                  </a:cubicBezTo>
                  <a:cubicBezTo>
                    <a:pt x="6" y="31"/>
                    <a:pt x="13" y="38"/>
                    <a:pt x="20" y="44"/>
                  </a:cubicBezTo>
                  <a:cubicBezTo>
                    <a:pt x="25" y="41"/>
                    <a:pt x="30" y="38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72" y="15"/>
                    <a:pt x="99" y="18"/>
                    <a:pt x="99" y="18"/>
                  </a:cubicBezTo>
                  <a:cubicBezTo>
                    <a:pt x="95" y="12"/>
                    <a:pt x="90" y="7"/>
                    <a:pt x="8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653" y="2921"/>
              <a:ext cx="75" cy="72"/>
            </a:xfrm>
            <a:custGeom>
              <a:avLst/>
              <a:gdLst>
                <a:gd name="T0" fmla="*/ 12 w 51"/>
                <a:gd name="T1" fmla="*/ 7 h 50"/>
                <a:gd name="T2" fmla="*/ 8 w 51"/>
                <a:gd name="T3" fmla="*/ 39 h 50"/>
                <a:gd name="T4" fmla="*/ 39 w 51"/>
                <a:gd name="T5" fmla="*/ 43 h 50"/>
                <a:gd name="T6" fmla="*/ 43 w 51"/>
                <a:gd name="T7" fmla="*/ 12 h 50"/>
                <a:gd name="T8" fmla="*/ 12 w 51"/>
                <a:gd name="T9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12" y="7"/>
                  </a:moveTo>
                  <a:cubicBezTo>
                    <a:pt x="2" y="15"/>
                    <a:pt x="0" y="29"/>
                    <a:pt x="8" y="39"/>
                  </a:cubicBezTo>
                  <a:cubicBezTo>
                    <a:pt x="15" y="48"/>
                    <a:pt x="29" y="50"/>
                    <a:pt x="39" y="43"/>
                  </a:cubicBezTo>
                  <a:cubicBezTo>
                    <a:pt x="49" y="35"/>
                    <a:pt x="51" y="21"/>
                    <a:pt x="43" y="12"/>
                  </a:cubicBezTo>
                  <a:cubicBezTo>
                    <a:pt x="36" y="2"/>
                    <a:pt x="22" y="0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590" y="3002"/>
              <a:ext cx="66" cy="67"/>
            </a:xfrm>
            <a:custGeom>
              <a:avLst/>
              <a:gdLst>
                <a:gd name="T0" fmla="*/ 10 w 46"/>
                <a:gd name="T1" fmla="*/ 7 h 46"/>
                <a:gd name="T2" fmla="*/ 6 w 46"/>
                <a:gd name="T3" fmla="*/ 36 h 46"/>
                <a:gd name="T4" fmla="*/ 35 w 46"/>
                <a:gd name="T5" fmla="*/ 40 h 46"/>
                <a:gd name="T6" fmla="*/ 39 w 46"/>
                <a:gd name="T7" fmla="*/ 11 h 46"/>
                <a:gd name="T8" fmla="*/ 10 w 4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0" y="7"/>
                  </a:moveTo>
                  <a:cubicBezTo>
                    <a:pt x="1" y="14"/>
                    <a:pt x="0" y="27"/>
                    <a:pt x="6" y="36"/>
                  </a:cubicBezTo>
                  <a:cubicBezTo>
                    <a:pt x="13" y="45"/>
                    <a:pt x="26" y="46"/>
                    <a:pt x="35" y="40"/>
                  </a:cubicBezTo>
                  <a:cubicBezTo>
                    <a:pt x="44" y="33"/>
                    <a:pt x="46" y="20"/>
                    <a:pt x="39" y="11"/>
                  </a:cubicBezTo>
                  <a:cubicBezTo>
                    <a:pt x="32" y="2"/>
                    <a:pt x="19" y="0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468" y="2902"/>
              <a:ext cx="103" cy="101"/>
            </a:xfrm>
            <a:custGeom>
              <a:avLst/>
              <a:gdLst>
                <a:gd name="T0" fmla="*/ 17 w 71"/>
                <a:gd name="T1" fmla="*/ 10 h 70"/>
                <a:gd name="T2" fmla="*/ 11 w 71"/>
                <a:gd name="T3" fmla="*/ 54 h 70"/>
                <a:gd name="T4" fmla="*/ 55 w 71"/>
                <a:gd name="T5" fmla="*/ 60 h 70"/>
                <a:gd name="T6" fmla="*/ 61 w 71"/>
                <a:gd name="T7" fmla="*/ 16 h 70"/>
                <a:gd name="T8" fmla="*/ 17 w 71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17" y="10"/>
                  </a:moveTo>
                  <a:cubicBezTo>
                    <a:pt x="3" y="21"/>
                    <a:pt x="0" y="40"/>
                    <a:pt x="11" y="54"/>
                  </a:cubicBezTo>
                  <a:cubicBezTo>
                    <a:pt x="21" y="68"/>
                    <a:pt x="41" y="70"/>
                    <a:pt x="55" y="60"/>
                  </a:cubicBezTo>
                  <a:cubicBezTo>
                    <a:pt x="68" y="49"/>
                    <a:pt x="71" y="30"/>
                    <a:pt x="61" y="16"/>
                  </a:cubicBezTo>
                  <a:cubicBezTo>
                    <a:pt x="50" y="2"/>
                    <a:pt x="30" y="0"/>
                    <a:pt x="1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884" y="2838"/>
              <a:ext cx="6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o Display Light" panose="020B0302040504020203" pitchFamily="34" charset="0"/>
                  <a:ea typeface="+mn-ea"/>
                  <a:cs typeface="+mn-cs"/>
                </a:rPr>
                <a:t>Website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5778" y="2584"/>
              <a:ext cx="1353" cy="647"/>
            </a:xfrm>
            <a:custGeom>
              <a:avLst/>
              <a:gdLst>
                <a:gd name="T0" fmla="*/ 874 w 932"/>
                <a:gd name="T1" fmla="*/ 0 h 446"/>
                <a:gd name="T2" fmla="*/ 59 w 932"/>
                <a:gd name="T3" fmla="*/ 0 h 446"/>
                <a:gd name="T4" fmla="*/ 18 w 932"/>
                <a:gd name="T5" fmla="*/ 17 h 446"/>
                <a:gd name="T6" fmla="*/ 0 w 932"/>
                <a:gd name="T7" fmla="*/ 58 h 446"/>
                <a:gd name="T8" fmla="*/ 0 w 932"/>
                <a:gd name="T9" fmla="*/ 388 h 446"/>
                <a:gd name="T10" fmla="*/ 18 w 932"/>
                <a:gd name="T11" fmla="*/ 430 h 446"/>
                <a:gd name="T12" fmla="*/ 53 w 932"/>
                <a:gd name="T13" fmla="*/ 446 h 446"/>
                <a:gd name="T14" fmla="*/ 53 w 932"/>
                <a:gd name="T15" fmla="*/ 442 h 446"/>
                <a:gd name="T16" fmla="*/ 53 w 932"/>
                <a:gd name="T17" fmla="*/ 113 h 446"/>
                <a:gd name="T18" fmla="*/ 113 w 932"/>
                <a:gd name="T19" fmla="*/ 52 h 446"/>
                <a:gd name="T20" fmla="*/ 928 w 932"/>
                <a:gd name="T21" fmla="*/ 52 h 446"/>
                <a:gd name="T22" fmla="*/ 932 w 932"/>
                <a:gd name="T23" fmla="*/ 52 h 446"/>
                <a:gd name="T24" fmla="*/ 915 w 932"/>
                <a:gd name="T25" fmla="*/ 17 h 446"/>
                <a:gd name="T26" fmla="*/ 874 w 932"/>
                <a:gd name="T2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2" h="446">
                  <a:moveTo>
                    <a:pt x="874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43" y="0"/>
                    <a:pt x="28" y="7"/>
                    <a:pt x="18" y="17"/>
                  </a:cubicBezTo>
                  <a:cubicBezTo>
                    <a:pt x="7" y="28"/>
                    <a:pt x="0" y="42"/>
                    <a:pt x="0" y="5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04"/>
                    <a:pt x="7" y="419"/>
                    <a:pt x="18" y="430"/>
                  </a:cubicBezTo>
                  <a:cubicBezTo>
                    <a:pt x="27" y="439"/>
                    <a:pt x="39" y="445"/>
                    <a:pt x="53" y="446"/>
                  </a:cubicBezTo>
                  <a:cubicBezTo>
                    <a:pt x="53" y="445"/>
                    <a:pt x="53" y="444"/>
                    <a:pt x="53" y="442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3" y="79"/>
                    <a:pt x="80" y="52"/>
                    <a:pt x="113" y="52"/>
                  </a:cubicBezTo>
                  <a:cubicBezTo>
                    <a:pt x="928" y="52"/>
                    <a:pt x="928" y="52"/>
                    <a:pt x="928" y="52"/>
                  </a:cubicBezTo>
                  <a:cubicBezTo>
                    <a:pt x="929" y="52"/>
                    <a:pt x="930" y="52"/>
                    <a:pt x="932" y="52"/>
                  </a:cubicBezTo>
                  <a:cubicBezTo>
                    <a:pt x="930" y="39"/>
                    <a:pt x="924" y="26"/>
                    <a:pt x="915" y="17"/>
                  </a:cubicBezTo>
                  <a:cubicBezTo>
                    <a:pt x="904" y="7"/>
                    <a:pt x="890" y="0"/>
                    <a:pt x="874" y="0"/>
                  </a:cubicBezTo>
                </a:path>
              </a:pathLst>
            </a:custGeom>
            <a:solidFill>
              <a:srgbClr val="4E6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5772" y="2578"/>
              <a:ext cx="1365" cy="659"/>
            </a:xfrm>
            <a:custGeom>
              <a:avLst/>
              <a:gdLst>
                <a:gd name="T0" fmla="*/ 878 w 940"/>
                <a:gd name="T1" fmla="*/ 0 h 454"/>
                <a:gd name="T2" fmla="*/ 63 w 940"/>
                <a:gd name="T3" fmla="*/ 0 h 454"/>
                <a:gd name="T4" fmla="*/ 0 w 940"/>
                <a:gd name="T5" fmla="*/ 62 h 454"/>
                <a:gd name="T6" fmla="*/ 0 w 940"/>
                <a:gd name="T7" fmla="*/ 392 h 454"/>
                <a:gd name="T8" fmla="*/ 57 w 940"/>
                <a:gd name="T9" fmla="*/ 454 h 454"/>
                <a:gd name="T10" fmla="*/ 57 w 940"/>
                <a:gd name="T11" fmla="*/ 450 h 454"/>
                <a:gd name="T12" fmla="*/ 22 w 940"/>
                <a:gd name="T13" fmla="*/ 434 h 454"/>
                <a:gd name="T14" fmla="*/ 4 w 940"/>
                <a:gd name="T15" fmla="*/ 392 h 454"/>
                <a:gd name="T16" fmla="*/ 4 w 940"/>
                <a:gd name="T17" fmla="*/ 62 h 454"/>
                <a:gd name="T18" fmla="*/ 22 w 940"/>
                <a:gd name="T19" fmla="*/ 21 h 454"/>
                <a:gd name="T20" fmla="*/ 63 w 940"/>
                <a:gd name="T21" fmla="*/ 4 h 454"/>
                <a:gd name="T22" fmla="*/ 878 w 940"/>
                <a:gd name="T23" fmla="*/ 4 h 454"/>
                <a:gd name="T24" fmla="*/ 919 w 940"/>
                <a:gd name="T25" fmla="*/ 21 h 454"/>
                <a:gd name="T26" fmla="*/ 936 w 940"/>
                <a:gd name="T27" fmla="*/ 56 h 454"/>
                <a:gd name="T28" fmla="*/ 940 w 940"/>
                <a:gd name="T29" fmla="*/ 57 h 454"/>
                <a:gd name="T30" fmla="*/ 878 w 940"/>
                <a:gd name="T31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0" h="454">
                  <a:moveTo>
                    <a:pt x="878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5"/>
                    <a:pt x="25" y="452"/>
                    <a:pt x="57" y="454"/>
                  </a:cubicBezTo>
                  <a:cubicBezTo>
                    <a:pt x="57" y="453"/>
                    <a:pt x="57" y="452"/>
                    <a:pt x="57" y="450"/>
                  </a:cubicBezTo>
                  <a:cubicBezTo>
                    <a:pt x="43" y="449"/>
                    <a:pt x="31" y="443"/>
                    <a:pt x="22" y="434"/>
                  </a:cubicBezTo>
                  <a:cubicBezTo>
                    <a:pt x="11" y="423"/>
                    <a:pt x="4" y="408"/>
                    <a:pt x="4" y="39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46"/>
                    <a:pt x="11" y="32"/>
                    <a:pt x="22" y="21"/>
                  </a:cubicBezTo>
                  <a:cubicBezTo>
                    <a:pt x="32" y="11"/>
                    <a:pt x="47" y="4"/>
                    <a:pt x="63" y="4"/>
                  </a:cubicBezTo>
                  <a:cubicBezTo>
                    <a:pt x="878" y="4"/>
                    <a:pt x="878" y="4"/>
                    <a:pt x="878" y="4"/>
                  </a:cubicBezTo>
                  <a:cubicBezTo>
                    <a:pt x="894" y="4"/>
                    <a:pt x="908" y="11"/>
                    <a:pt x="919" y="21"/>
                  </a:cubicBezTo>
                  <a:cubicBezTo>
                    <a:pt x="928" y="30"/>
                    <a:pt x="934" y="43"/>
                    <a:pt x="936" y="56"/>
                  </a:cubicBezTo>
                  <a:cubicBezTo>
                    <a:pt x="937" y="56"/>
                    <a:pt x="938" y="57"/>
                    <a:pt x="940" y="57"/>
                  </a:cubicBezTo>
                  <a:cubicBezTo>
                    <a:pt x="937" y="25"/>
                    <a:pt x="910" y="0"/>
                    <a:pt x="8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855" y="2659"/>
              <a:ext cx="1358" cy="655"/>
            </a:xfrm>
            <a:custGeom>
              <a:avLst/>
              <a:gdLst>
                <a:gd name="T0" fmla="*/ 935 w 935"/>
                <a:gd name="T1" fmla="*/ 390 h 451"/>
                <a:gd name="T2" fmla="*/ 875 w 935"/>
                <a:gd name="T3" fmla="*/ 451 h 451"/>
                <a:gd name="T4" fmla="*/ 60 w 935"/>
                <a:gd name="T5" fmla="*/ 451 h 451"/>
                <a:gd name="T6" fmla="*/ 0 w 935"/>
                <a:gd name="T7" fmla="*/ 390 h 451"/>
                <a:gd name="T8" fmla="*/ 0 w 935"/>
                <a:gd name="T9" fmla="*/ 61 h 451"/>
                <a:gd name="T10" fmla="*/ 60 w 935"/>
                <a:gd name="T11" fmla="*/ 0 h 451"/>
                <a:gd name="T12" fmla="*/ 875 w 935"/>
                <a:gd name="T13" fmla="*/ 0 h 451"/>
                <a:gd name="T14" fmla="*/ 935 w 935"/>
                <a:gd name="T15" fmla="*/ 61 h 451"/>
                <a:gd name="T16" fmla="*/ 935 w 935"/>
                <a:gd name="T17" fmla="*/ 39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51">
                  <a:moveTo>
                    <a:pt x="935" y="390"/>
                  </a:moveTo>
                  <a:cubicBezTo>
                    <a:pt x="935" y="424"/>
                    <a:pt x="908" y="451"/>
                    <a:pt x="875" y="451"/>
                  </a:cubicBezTo>
                  <a:cubicBezTo>
                    <a:pt x="60" y="451"/>
                    <a:pt x="60" y="451"/>
                    <a:pt x="60" y="451"/>
                  </a:cubicBezTo>
                  <a:cubicBezTo>
                    <a:pt x="27" y="451"/>
                    <a:pt x="0" y="424"/>
                    <a:pt x="0" y="39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8" y="0"/>
                    <a:pt x="935" y="27"/>
                    <a:pt x="935" y="61"/>
                  </a:cubicBezTo>
                  <a:cubicBezTo>
                    <a:pt x="935" y="390"/>
                    <a:pt x="935" y="390"/>
                    <a:pt x="935" y="390"/>
                  </a:cubicBezTo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850" y="2656"/>
              <a:ext cx="1367" cy="661"/>
            </a:xfrm>
            <a:custGeom>
              <a:avLst/>
              <a:gdLst>
                <a:gd name="T0" fmla="*/ 938 w 941"/>
                <a:gd name="T1" fmla="*/ 392 h 455"/>
                <a:gd name="T2" fmla="*/ 936 w 941"/>
                <a:gd name="T3" fmla="*/ 392 h 455"/>
                <a:gd name="T4" fmla="*/ 919 w 941"/>
                <a:gd name="T5" fmla="*/ 433 h 455"/>
                <a:gd name="T6" fmla="*/ 878 w 941"/>
                <a:gd name="T7" fmla="*/ 450 h 455"/>
                <a:gd name="T8" fmla="*/ 63 w 941"/>
                <a:gd name="T9" fmla="*/ 450 h 455"/>
                <a:gd name="T10" fmla="*/ 22 w 941"/>
                <a:gd name="T11" fmla="*/ 433 h 455"/>
                <a:gd name="T12" fmla="*/ 5 w 941"/>
                <a:gd name="T13" fmla="*/ 392 h 455"/>
                <a:gd name="T14" fmla="*/ 5 w 941"/>
                <a:gd name="T15" fmla="*/ 63 h 455"/>
                <a:gd name="T16" fmla="*/ 22 w 941"/>
                <a:gd name="T17" fmla="*/ 22 h 455"/>
                <a:gd name="T18" fmla="*/ 63 w 941"/>
                <a:gd name="T19" fmla="*/ 5 h 455"/>
                <a:gd name="T20" fmla="*/ 878 w 941"/>
                <a:gd name="T21" fmla="*/ 5 h 455"/>
                <a:gd name="T22" fmla="*/ 919 w 941"/>
                <a:gd name="T23" fmla="*/ 22 h 455"/>
                <a:gd name="T24" fmla="*/ 936 w 941"/>
                <a:gd name="T25" fmla="*/ 63 h 455"/>
                <a:gd name="T26" fmla="*/ 936 w 941"/>
                <a:gd name="T27" fmla="*/ 392 h 455"/>
                <a:gd name="T28" fmla="*/ 938 w 941"/>
                <a:gd name="T29" fmla="*/ 392 h 455"/>
                <a:gd name="T30" fmla="*/ 941 w 941"/>
                <a:gd name="T31" fmla="*/ 392 h 455"/>
                <a:gd name="T32" fmla="*/ 941 w 941"/>
                <a:gd name="T33" fmla="*/ 63 h 455"/>
                <a:gd name="T34" fmla="*/ 878 w 941"/>
                <a:gd name="T35" fmla="*/ 0 h 455"/>
                <a:gd name="T36" fmla="*/ 63 w 941"/>
                <a:gd name="T37" fmla="*/ 0 h 455"/>
                <a:gd name="T38" fmla="*/ 0 w 941"/>
                <a:gd name="T39" fmla="*/ 63 h 455"/>
                <a:gd name="T40" fmla="*/ 0 w 941"/>
                <a:gd name="T41" fmla="*/ 392 h 455"/>
                <a:gd name="T42" fmla="*/ 63 w 941"/>
                <a:gd name="T43" fmla="*/ 455 h 455"/>
                <a:gd name="T44" fmla="*/ 878 w 941"/>
                <a:gd name="T45" fmla="*/ 455 h 455"/>
                <a:gd name="T46" fmla="*/ 941 w 941"/>
                <a:gd name="T47" fmla="*/ 392 h 455"/>
                <a:gd name="T48" fmla="*/ 938 w 941"/>
                <a:gd name="T49" fmla="*/ 3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1" h="455">
                  <a:moveTo>
                    <a:pt x="938" y="392"/>
                  </a:moveTo>
                  <a:cubicBezTo>
                    <a:pt x="936" y="392"/>
                    <a:pt x="936" y="392"/>
                    <a:pt x="936" y="392"/>
                  </a:cubicBezTo>
                  <a:cubicBezTo>
                    <a:pt x="936" y="408"/>
                    <a:pt x="929" y="423"/>
                    <a:pt x="919" y="433"/>
                  </a:cubicBezTo>
                  <a:cubicBezTo>
                    <a:pt x="908" y="444"/>
                    <a:pt x="894" y="450"/>
                    <a:pt x="878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47" y="450"/>
                    <a:pt x="33" y="444"/>
                    <a:pt x="22" y="433"/>
                  </a:cubicBezTo>
                  <a:cubicBezTo>
                    <a:pt x="12" y="423"/>
                    <a:pt x="5" y="408"/>
                    <a:pt x="5" y="39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47"/>
                    <a:pt x="12" y="32"/>
                    <a:pt x="22" y="22"/>
                  </a:cubicBezTo>
                  <a:cubicBezTo>
                    <a:pt x="33" y="11"/>
                    <a:pt x="47" y="5"/>
                    <a:pt x="63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94" y="5"/>
                    <a:pt x="908" y="11"/>
                    <a:pt x="919" y="22"/>
                  </a:cubicBezTo>
                  <a:cubicBezTo>
                    <a:pt x="929" y="32"/>
                    <a:pt x="936" y="47"/>
                    <a:pt x="936" y="63"/>
                  </a:cubicBezTo>
                  <a:cubicBezTo>
                    <a:pt x="936" y="392"/>
                    <a:pt x="936" y="392"/>
                    <a:pt x="936" y="392"/>
                  </a:cubicBezTo>
                  <a:cubicBezTo>
                    <a:pt x="938" y="392"/>
                    <a:pt x="938" y="392"/>
                    <a:pt x="938" y="392"/>
                  </a:cubicBezTo>
                  <a:cubicBezTo>
                    <a:pt x="941" y="392"/>
                    <a:pt x="941" y="392"/>
                    <a:pt x="941" y="392"/>
                  </a:cubicBezTo>
                  <a:cubicBezTo>
                    <a:pt x="941" y="63"/>
                    <a:pt x="941" y="63"/>
                    <a:pt x="941" y="63"/>
                  </a:cubicBezTo>
                  <a:cubicBezTo>
                    <a:pt x="941" y="28"/>
                    <a:pt x="913" y="0"/>
                    <a:pt x="87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7"/>
                    <a:pt x="28" y="455"/>
                    <a:pt x="63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913" y="455"/>
                    <a:pt x="941" y="427"/>
                    <a:pt x="941" y="392"/>
                  </a:cubicBezTo>
                  <a:lnTo>
                    <a:pt x="93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6068" y="3044"/>
              <a:ext cx="211" cy="63"/>
            </a:xfrm>
            <a:custGeom>
              <a:avLst/>
              <a:gdLst>
                <a:gd name="T0" fmla="*/ 105 w 145"/>
                <a:gd name="T1" fmla="*/ 0 h 43"/>
                <a:gd name="T2" fmla="*/ 100 w 145"/>
                <a:gd name="T3" fmla="*/ 0 h 43"/>
                <a:gd name="T4" fmla="*/ 48 w 145"/>
                <a:gd name="T5" fmla="*/ 0 h 43"/>
                <a:gd name="T6" fmla="*/ 45 w 145"/>
                <a:gd name="T7" fmla="*/ 0 h 43"/>
                <a:gd name="T8" fmla="*/ 0 w 145"/>
                <a:gd name="T9" fmla="*/ 29 h 43"/>
                <a:gd name="T10" fmla="*/ 0 w 145"/>
                <a:gd name="T11" fmla="*/ 43 h 43"/>
                <a:gd name="T12" fmla="*/ 54 w 145"/>
                <a:gd name="T13" fmla="*/ 43 h 43"/>
                <a:gd name="T14" fmla="*/ 94 w 145"/>
                <a:gd name="T15" fmla="*/ 43 h 43"/>
                <a:gd name="T16" fmla="*/ 145 w 145"/>
                <a:gd name="T17" fmla="*/ 43 h 43"/>
                <a:gd name="T18" fmla="*/ 145 w 145"/>
                <a:gd name="T19" fmla="*/ 29 h 43"/>
                <a:gd name="T20" fmla="*/ 105 w 145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43">
                  <a:moveTo>
                    <a:pt x="105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26"/>
                    <a:pt x="43" y="29"/>
                    <a:pt x="0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2" y="29"/>
                    <a:pt x="98" y="26"/>
                    <a:pt x="105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37"/>
            <p:cNvSpPr>
              <a:spLocks noEditPoints="1"/>
            </p:cNvSpPr>
            <p:nvPr/>
          </p:nvSpPr>
          <p:spPr bwMode="auto">
            <a:xfrm>
              <a:off x="6013" y="2810"/>
              <a:ext cx="321" cy="234"/>
            </a:xfrm>
            <a:custGeom>
              <a:avLst/>
              <a:gdLst>
                <a:gd name="T0" fmla="*/ 207 w 221"/>
                <a:gd name="T1" fmla="*/ 0 h 161"/>
                <a:gd name="T2" fmla="*/ 12 w 221"/>
                <a:gd name="T3" fmla="*/ 0 h 161"/>
                <a:gd name="T4" fmla="*/ 0 w 221"/>
                <a:gd name="T5" fmla="*/ 13 h 161"/>
                <a:gd name="T6" fmla="*/ 0 w 221"/>
                <a:gd name="T7" fmla="*/ 149 h 161"/>
                <a:gd name="T8" fmla="*/ 12 w 221"/>
                <a:gd name="T9" fmla="*/ 161 h 161"/>
                <a:gd name="T10" fmla="*/ 207 w 221"/>
                <a:gd name="T11" fmla="*/ 161 h 161"/>
                <a:gd name="T12" fmla="*/ 221 w 221"/>
                <a:gd name="T13" fmla="*/ 149 h 161"/>
                <a:gd name="T14" fmla="*/ 221 w 221"/>
                <a:gd name="T15" fmla="*/ 13 h 161"/>
                <a:gd name="T16" fmla="*/ 207 w 221"/>
                <a:gd name="T17" fmla="*/ 0 h 161"/>
                <a:gd name="T18" fmla="*/ 204 w 221"/>
                <a:gd name="T19" fmla="*/ 17 h 161"/>
                <a:gd name="T20" fmla="*/ 204 w 221"/>
                <a:gd name="T21" fmla="*/ 144 h 161"/>
                <a:gd name="T22" fmla="*/ 17 w 221"/>
                <a:gd name="T23" fmla="*/ 144 h 161"/>
                <a:gd name="T24" fmla="*/ 17 w 221"/>
                <a:gd name="T25" fmla="*/ 17 h 161"/>
                <a:gd name="T26" fmla="*/ 204 w 221"/>
                <a:gd name="T27" fmla="*/ 17 h 161"/>
                <a:gd name="T28" fmla="*/ 204 w 221"/>
                <a:gd name="T29" fmla="*/ 1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161">
                  <a:moveTo>
                    <a:pt x="20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5"/>
                    <a:pt x="6" y="161"/>
                    <a:pt x="12" y="161"/>
                  </a:cubicBezTo>
                  <a:cubicBezTo>
                    <a:pt x="207" y="161"/>
                    <a:pt x="207" y="161"/>
                    <a:pt x="207" y="161"/>
                  </a:cubicBezTo>
                  <a:cubicBezTo>
                    <a:pt x="214" y="161"/>
                    <a:pt x="221" y="155"/>
                    <a:pt x="221" y="149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6"/>
                    <a:pt x="214" y="0"/>
                    <a:pt x="207" y="0"/>
                  </a:cubicBezTo>
                  <a:moveTo>
                    <a:pt x="204" y="17"/>
                  </a:moveTo>
                  <a:cubicBezTo>
                    <a:pt x="204" y="144"/>
                    <a:pt x="204" y="144"/>
                    <a:pt x="204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17"/>
                    <a:pt x="204" y="17"/>
                    <a:pt x="204" y="17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038" y="2835"/>
              <a:ext cx="271" cy="184"/>
            </a:xfrm>
            <a:custGeom>
              <a:avLst/>
              <a:gdLst>
                <a:gd name="T0" fmla="*/ 271 w 271"/>
                <a:gd name="T1" fmla="*/ 0 h 184"/>
                <a:gd name="T2" fmla="*/ 271 w 271"/>
                <a:gd name="T3" fmla="*/ 184 h 184"/>
                <a:gd name="T4" fmla="*/ 0 w 271"/>
                <a:gd name="T5" fmla="*/ 184 h 184"/>
                <a:gd name="T6" fmla="*/ 0 w 271"/>
                <a:gd name="T7" fmla="*/ 0 h 184"/>
                <a:gd name="T8" fmla="*/ 271 w 271"/>
                <a:gd name="T9" fmla="*/ 0 h 184"/>
                <a:gd name="T10" fmla="*/ 271 w 27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84">
                  <a:moveTo>
                    <a:pt x="271" y="0"/>
                  </a:moveTo>
                  <a:lnTo>
                    <a:pt x="271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038" y="2835"/>
              <a:ext cx="271" cy="184"/>
            </a:xfrm>
            <a:custGeom>
              <a:avLst/>
              <a:gdLst>
                <a:gd name="T0" fmla="*/ 271 w 271"/>
                <a:gd name="T1" fmla="*/ 0 h 184"/>
                <a:gd name="T2" fmla="*/ 271 w 271"/>
                <a:gd name="T3" fmla="*/ 184 h 184"/>
                <a:gd name="T4" fmla="*/ 0 w 271"/>
                <a:gd name="T5" fmla="*/ 184 h 184"/>
                <a:gd name="T6" fmla="*/ 0 w 271"/>
                <a:gd name="T7" fmla="*/ 0 h 184"/>
                <a:gd name="T8" fmla="*/ 271 w 271"/>
                <a:gd name="T9" fmla="*/ 0 h 184"/>
                <a:gd name="T10" fmla="*/ 271 w 27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84">
                  <a:moveTo>
                    <a:pt x="271" y="0"/>
                  </a:moveTo>
                  <a:lnTo>
                    <a:pt x="271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6013" y="2810"/>
              <a:ext cx="302" cy="234"/>
            </a:xfrm>
            <a:custGeom>
              <a:avLst/>
              <a:gdLst>
                <a:gd name="T0" fmla="*/ 17 w 208"/>
                <a:gd name="T1" fmla="*/ 144 h 161"/>
                <a:gd name="T2" fmla="*/ 17 w 208"/>
                <a:gd name="T3" fmla="*/ 144 h 161"/>
                <a:gd name="T4" fmla="*/ 17 w 208"/>
                <a:gd name="T5" fmla="*/ 17 h 161"/>
                <a:gd name="T6" fmla="*/ 188 w 208"/>
                <a:gd name="T7" fmla="*/ 17 h 161"/>
                <a:gd name="T8" fmla="*/ 208 w 208"/>
                <a:gd name="T9" fmla="*/ 0 h 161"/>
                <a:gd name="T10" fmla="*/ 207 w 208"/>
                <a:gd name="T11" fmla="*/ 0 h 161"/>
                <a:gd name="T12" fmla="*/ 12 w 208"/>
                <a:gd name="T13" fmla="*/ 0 h 161"/>
                <a:gd name="T14" fmla="*/ 0 w 208"/>
                <a:gd name="T15" fmla="*/ 13 h 161"/>
                <a:gd name="T16" fmla="*/ 0 w 208"/>
                <a:gd name="T17" fmla="*/ 149 h 161"/>
                <a:gd name="T18" fmla="*/ 12 w 208"/>
                <a:gd name="T19" fmla="*/ 161 h 161"/>
                <a:gd name="T20" fmla="*/ 17 w 208"/>
                <a:gd name="T21" fmla="*/ 161 h 161"/>
                <a:gd name="T22" fmla="*/ 37 w 208"/>
                <a:gd name="T23" fmla="*/ 144 h 161"/>
                <a:gd name="T24" fmla="*/ 17 w 208"/>
                <a:gd name="T25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61">
                  <a:moveTo>
                    <a:pt x="17" y="144"/>
                  </a:moveTo>
                  <a:cubicBezTo>
                    <a:pt x="17" y="144"/>
                    <a:pt x="17" y="144"/>
                    <a:pt x="17" y="14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5"/>
                    <a:pt x="6" y="161"/>
                    <a:pt x="12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37" y="144"/>
                    <a:pt x="37" y="144"/>
                    <a:pt x="37" y="144"/>
                  </a:cubicBezTo>
                  <a:lnTo>
                    <a:pt x="17" y="14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038" y="2835"/>
              <a:ext cx="248" cy="184"/>
            </a:xfrm>
            <a:custGeom>
              <a:avLst/>
              <a:gdLst>
                <a:gd name="T0" fmla="*/ 0 w 248"/>
                <a:gd name="T1" fmla="*/ 184 h 184"/>
                <a:gd name="T2" fmla="*/ 0 w 248"/>
                <a:gd name="T3" fmla="*/ 184 h 184"/>
                <a:gd name="T4" fmla="*/ 0 w 248"/>
                <a:gd name="T5" fmla="*/ 0 h 184"/>
                <a:gd name="T6" fmla="*/ 248 w 248"/>
                <a:gd name="T7" fmla="*/ 0 h 184"/>
                <a:gd name="T8" fmla="*/ 248 w 248"/>
                <a:gd name="T9" fmla="*/ 0 h 184"/>
                <a:gd name="T10" fmla="*/ 0 w 248"/>
                <a:gd name="T11" fmla="*/ 0 h 184"/>
                <a:gd name="T12" fmla="*/ 0 w 248"/>
                <a:gd name="T1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068" y="3086"/>
              <a:ext cx="211" cy="21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6167" y="2819"/>
              <a:ext cx="10" cy="9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115" y="2855"/>
              <a:ext cx="116" cy="70"/>
            </a:xfrm>
            <a:custGeom>
              <a:avLst/>
              <a:gdLst>
                <a:gd name="T0" fmla="*/ 40 w 80"/>
                <a:gd name="T1" fmla="*/ 0 h 48"/>
                <a:gd name="T2" fmla="*/ 40 w 80"/>
                <a:gd name="T3" fmla="*/ 1 h 48"/>
                <a:gd name="T4" fmla="*/ 1 w 80"/>
                <a:gd name="T5" fmla="*/ 23 h 48"/>
                <a:gd name="T6" fmla="*/ 0 w 80"/>
                <a:gd name="T7" fmla="*/ 24 h 48"/>
                <a:gd name="T8" fmla="*/ 1 w 80"/>
                <a:gd name="T9" fmla="*/ 25 h 48"/>
                <a:gd name="T10" fmla="*/ 40 w 80"/>
                <a:gd name="T11" fmla="*/ 47 h 48"/>
                <a:gd name="T12" fmla="*/ 40 w 80"/>
                <a:gd name="T13" fmla="*/ 48 h 48"/>
                <a:gd name="T14" fmla="*/ 41 w 80"/>
                <a:gd name="T15" fmla="*/ 47 h 48"/>
                <a:gd name="T16" fmla="*/ 80 w 80"/>
                <a:gd name="T17" fmla="*/ 25 h 48"/>
                <a:gd name="T18" fmla="*/ 80 w 80"/>
                <a:gd name="T19" fmla="*/ 24 h 48"/>
                <a:gd name="T20" fmla="*/ 80 w 80"/>
                <a:gd name="T21" fmla="*/ 23 h 48"/>
                <a:gd name="T22" fmla="*/ 41 w 80"/>
                <a:gd name="T23" fmla="*/ 1 h 48"/>
                <a:gd name="T24" fmla="*/ 40 w 80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48">
                  <a:moveTo>
                    <a:pt x="40" y="0"/>
                  </a:moveTo>
                  <a:cubicBezTo>
                    <a:pt x="40" y="0"/>
                    <a:pt x="40" y="1"/>
                    <a:pt x="40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4"/>
                  </a:cubicBezTo>
                  <a:cubicBezTo>
                    <a:pt x="0" y="24"/>
                    <a:pt x="1" y="25"/>
                    <a:pt x="1" y="2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4"/>
                    <a:pt x="80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5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107" y="2902"/>
              <a:ext cx="60" cy="101"/>
            </a:xfrm>
            <a:custGeom>
              <a:avLst/>
              <a:gdLst>
                <a:gd name="T0" fmla="*/ 1 w 41"/>
                <a:gd name="T1" fmla="*/ 0 h 70"/>
                <a:gd name="T2" fmla="*/ 0 w 41"/>
                <a:gd name="T3" fmla="*/ 1 h 70"/>
                <a:gd name="T4" fmla="*/ 0 w 41"/>
                <a:gd name="T5" fmla="*/ 2 h 70"/>
                <a:gd name="T6" fmla="*/ 0 w 41"/>
                <a:gd name="T7" fmla="*/ 46 h 70"/>
                <a:gd name="T8" fmla="*/ 0 w 41"/>
                <a:gd name="T9" fmla="*/ 47 h 70"/>
                <a:gd name="T10" fmla="*/ 39 w 41"/>
                <a:gd name="T11" fmla="*/ 70 h 70"/>
                <a:gd name="T12" fmla="*/ 40 w 41"/>
                <a:gd name="T13" fmla="*/ 70 h 70"/>
                <a:gd name="T14" fmla="*/ 40 w 41"/>
                <a:gd name="T15" fmla="*/ 70 h 70"/>
                <a:gd name="T16" fmla="*/ 41 w 41"/>
                <a:gd name="T17" fmla="*/ 69 h 70"/>
                <a:gd name="T18" fmla="*/ 41 w 41"/>
                <a:gd name="T19" fmla="*/ 24 h 70"/>
                <a:gd name="T20" fmla="*/ 40 w 41"/>
                <a:gd name="T21" fmla="*/ 23 h 70"/>
                <a:gd name="T22" fmla="*/ 2 w 41"/>
                <a:gd name="T23" fmla="*/ 1 h 70"/>
                <a:gd name="T24" fmla="*/ 1 w 4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70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69"/>
                    <a:pt x="41" y="69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3"/>
                    <a:pt x="40" y="2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180" y="2903"/>
              <a:ext cx="59" cy="100"/>
            </a:xfrm>
            <a:custGeom>
              <a:avLst/>
              <a:gdLst>
                <a:gd name="T0" fmla="*/ 39 w 41"/>
                <a:gd name="T1" fmla="*/ 0 h 69"/>
                <a:gd name="T2" fmla="*/ 39 w 41"/>
                <a:gd name="T3" fmla="*/ 0 h 69"/>
                <a:gd name="T4" fmla="*/ 0 w 41"/>
                <a:gd name="T5" fmla="*/ 22 h 69"/>
                <a:gd name="T6" fmla="*/ 0 w 41"/>
                <a:gd name="T7" fmla="*/ 23 h 69"/>
                <a:gd name="T8" fmla="*/ 0 w 41"/>
                <a:gd name="T9" fmla="*/ 68 h 69"/>
                <a:gd name="T10" fmla="*/ 0 w 41"/>
                <a:gd name="T11" fmla="*/ 69 h 69"/>
                <a:gd name="T12" fmla="*/ 1 w 41"/>
                <a:gd name="T13" fmla="*/ 69 h 69"/>
                <a:gd name="T14" fmla="*/ 1 w 41"/>
                <a:gd name="T15" fmla="*/ 69 h 69"/>
                <a:gd name="T16" fmla="*/ 40 w 41"/>
                <a:gd name="T17" fmla="*/ 46 h 69"/>
                <a:gd name="T18" fmla="*/ 41 w 41"/>
                <a:gd name="T19" fmla="*/ 45 h 69"/>
                <a:gd name="T20" fmla="*/ 41 w 41"/>
                <a:gd name="T21" fmla="*/ 1 h 69"/>
                <a:gd name="T22" fmla="*/ 40 w 41"/>
                <a:gd name="T23" fmla="*/ 0 h 69"/>
                <a:gd name="T24" fmla="*/ 39 w 41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40" y="0"/>
                    <a:pt x="40" y="0"/>
                    <a:pt x="39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417" y="2788"/>
              <a:ext cx="38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o Display Light" panose="020B0302040504020203" pitchFamily="34" charset="0"/>
                  <a:ea typeface="+mn-ea"/>
                  <a:cs typeface="+mn-cs"/>
                </a:rPr>
                <a:t>Virtual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6417" y="2933"/>
              <a:ext cx="59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Pro Display Light" panose="020B0302040504020203" pitchFamily="34" charset="0"/>
                  <a:ea typeface="+mn-ea"/>
                  <a:cs typeface="+mn-cs"/>
                </a:rPr>
                <a:t>Machines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531" y="318"/>
              <a:ext cx="945" cy="955"/>
            </a:xfrm>
            <a:custGeom>
              <a:avLst/>
              <a:gdLst>
                <a:gd name="T0" fmla="*/ 650 w 650"/>
                <a:gd name="T1" fmla="*/ 0 h 658"/>
                <a:gd name="T2" fmla="*/ 608 w 650"/>
                <a:gd name="T3" fmla="*/ 42 h 658"/>
                <a:gd name="T4" fmla="*/ 608 w 650"/>
                <a:gd name="T5" fmla="*/ 602 h 658"/>
                <a:gd name="T6" fmla="*/ 608 w 650"/>
                <a:gd name="T7" fmla="*/ 617 h 658"/>
                <a:gd name="T8" fmla="*/ 566 w 650"/>
                <a:gd name="T9" fmla="*/ 658 h 658"/>
                <a:gd name="T10" fmla="*/ 0 w 650"/>
                <a:gd name="T11" fmla="*/ 658 h 658"/>
                <a:gd name="T12" fmla="*/ 42 w 650"/>
                <a:gd name="T13" fmla="*/ 617 h 658"/>
                <a:gd name="T14" fmla="*/ 42 w 650"/>
                <a:gd name="T15" fmla="*/ 602 h 658"/>
                <a:gd name="T16" fmla="*/ 42 w 650"/>
                <a:gd name="T17" fmla="*/ 42 h 658"/>
                <a:gd name="T18" fmla="*/ 84 w 650"/>
                <a:gd name="T19" fmla="*/ 0 h 658"/>
                <a:gd name="T20" fmla="*/ 650 w 650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0" h="658">
                  <a:moveTo>
                    <a:pt x="650" y="0"/>
                  </a:moveTo>
                  <a:cubicBezTo>
                    <a:pt x="627" y="0"/>
                    <a:pt x="608" y="19"/>
                    <a:pt x="608" y="42"/>
                  </a:cubicBezTo>
                  <a:cubicBezTo>
                    <a:pt x="608" y="602"/>
                    <a:pt x="608" y="602"/>
                    <a:pt x="608" y="602"/>
                  </a:cubicBezTo>
                  <a:cubicBezTo>
                    <a:pt x="608" y="617"/>
                    <a:pt x="608" y="617"/>
                    <a:pt x="608" y="617"/>
                  </a:cubicBezTo>
                  <a:cubicBezTo>
                    <a:pt x="608" y="640"/>
                    <a:pt x="590" y="658"/>
                    <a:pt x="566" y="658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23" y="658"/>
                    <a:pt x="42" y="640"/>
                    <a:pt x="42" y="617"/>
                  </a:cubicBezTo>
                  <a:cubicBezTo>
                    <a:pt x="42" y="602"/>
                    <a:pt x="42" y="602"/>
                    <a:pt x="42" y="60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19"/>
                    <a:pt x="60" y="0"/>
                    <a:pt x="84" y="0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4653" y="318"/>
              <a:ext cx="884" cy="120"/>
            </a:xfrm>
            <a:custGeom>
              <a:avLst/>
              <a:gdLst>
                <a:gd name="T0" fmla="*/ 566 w 608"/>
                <a:gd name="T1" fmla="*/ 0 h 83"/>
                <a:gd name="T2" fmla="*/ 0 w 608"/>
                <a:gd name="T3" fmla="*/ 0 h 83"/>
                <a:gd name="T4" fmla="*/ 41 w 608"/>
                <a:gd name="T5" fmla="*/ 42 h 83"/>
                <a:gd name="T6" fmla="*/ 0 w 608"/>
                <a:gd name="T7" fmla="*/ 83 h 83"/>
                <a:gd name="T8" fmla="*/ 566 w 608"/>
                <a:gd name="T9" fmla="*/ 83 h 83"/>
                <a:gd name="T10" fmla="*/ 608 w 608"/>
                <a:gd name="T11" fmla="*/ 42 h 83"/>
                <a:gd name="T12" fmla="*/ 566 w 608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83">
                  <a:moveTo>
                    <a:pt x="5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41" y="19"/>
                    <a:pt x="41" y="42"/>
                  </a:cubicBezTo>
                  <a:cubicBezTo>
                    <a:pt x="41" y="65"/>
                    <a:pt x="23" y="83"/>
                    <a:pt x="0" y="83"/>
                  </a:cubicBezTo>
                  <a:cubicBezTo>
                    <a:pt x="566" y="83"/>
                    <a:pt x="566" y="83"/>
                    <a:pt x="566" y="83"/>
                  </a:cubicBezTo>
                  <a:cubicBezTo>
                    <a:pt x="589" y="83"/>
                    <a:pt x="608" y="65"/>
                    <a:pt x="608" y="42"/>
                  </a:cubicBezTo>
                  <a:cubicBezTo>
                    <a:pt x="608" y="19"/>
                    <a:pt x="589" y="0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4611" y="379"/>
              <a:ext cx="102" cy="59"/>
            </a:xfrm>
            <a:custGeom>
              <a:avLst/>
              <a:gdLst>
                <a:gd name="T0" fmla="*/ 3 w 70"/>
                <a:gd name="T1" fmla="*/ 24 h 41"/>
                <a:gd name="T2" fmla="*/ 29 w 70"/>
                <a:gd name="T3" fmla="*/ 41 h 41"/>
                <a:gd name="T4" fmla="*/ 70 w 70"/>
                <a:gd name="T5" fmla="*/ 0 h 41"/>
                <a:gd name="T6" fmla="*/ 29 w 70"/>
                <a:gd name="T7" fmla="*/ 0 h 41"/>
                <a:gd name="T8" fmla="*/ 3 w 70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3" y="24"/>
                  </a:moveTo>
                  <a:cubicBezTo>
                    <a:pt x="7" y="40"/>
                    <a:pt x="29" y="41"/>
                    <a:pt x="29" y="41"/>
                  </a:cubicBezTo>
                  <a:cubicBezTo>
                    <a:pt x="52" y="41"/>
                    <a:pt x="70" y="23"/>
                    <a:pt x="7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5" y="0"/>
                    <a:pt x="0" y="9"/>
                    <a:pt x="3" y="24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531" y="1153"/>
              <a:ext cx="61" cy="61"/>
            </a:xfrm>
            <a:custGeom>
              <a:avLst/>
              <a:gdLst>
                <a:gd name="T0" fmla="*/ 0 w 42"/>
                <a:gd name="T1" fmla="*/ 0 h 42"/>
                <a:gd name="T2" fmla="*/ 25 w 42"/>
                <a:gd name="T3" fmla="*/ 17 h 42"/>
                <a:gd name="T4" fmla="*/ 0 w 42"/>
                <a:gd name="T5" fmla="*/ 42 h 42"/>
                <a:gd name="T6" fmla="*/ 42 w 42"/>
                <a:gd name="T7" fmla="*/ 42 h 42"/>
                <a:gd name="T8" fmla="*/ 42 w 42"/>
                <a:gd name="T9" fmla="*/ 0 h 42"/>
                <a:gd name="T10" fmla="*/ 0 w 4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cubicBezTo>
                    <a:pt x="0" y="0"/>
                    <a:pt x="22" y="2"/>
                    <a:pt x="25" y="17"/>
                  </a:cubicBezTo>
                  <a:cubicBezTo>
                    <a:pt x="29" y="32"/>
                    <a:pt x="13" y="42"/>
                    <a:pt x="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470" y="1153"/>
              <a:ext cx="122" cy="120"/>
            </a:xfrm>
            <a:custGeom>
              <a:avLst/>
              <a:gdLst>
                <a:gd name="T0" fmla="*/ 42 w 84"/>
                <a:gd name="T1" fmla="*/ 42 h 83"/>
                <a:gd name="T2" fmla="*/ 67 w 84"/>
                <a:gd name="T3" fmla="*/ 17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84 w 84"/>
                <a:gd name="T11" fmla="*/ 42 h 83"/>
                <a:gd name="T12" fmla="*/ 82 w 84"/>
                <a:gd name="T13" fmla="*/ 42 h 83"/>
                <a:gd name="T14" fmla="*/ 42 w 84"/>
                <a:gd name="T15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42" y="42"/>
                  </a:moveTo>
                  <a:cubicBezTo>
                    <a:pt x="55" y="42"/>
                    <a:pt x="71" y="32"/>
                    <a:pt x="67" y="17"/>
                  </a:cubicBezTo>
                  <a:cubicBezTo>
                    <a:pt x="64" y="2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4" y="65"/>
                    <a:pt x="84" y="42"/>
                  </a:cubicBezTo>
                  <a:cubicBezTo>
                    <a:pt x="82" y="42"/>
                    <a:pt x="82" y="42"/>
                    <a:pt x="82" y="42"/>
                  </a:cubicBezTo>
                  <a:lnTo>
                    <a:pt x="42" y="42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731" y="523"/>
              <a:ext cx="5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5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Segoe Pro Display Light" panose="020B0302040504020203" pitchFamily="34" charset="0"/>
                  <a:ea typeface="+mn-ea"/>
                  <a:cs typeface="+mn-cs"/>
                </a:rPr>
                <a:t>SQL-A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71" y="738"/>
              <a:ext cx="69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5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Segoe Pro Display Light" panose="020B0302040504020203" pitchFamily="34" charset="0"/>
                  <a:ea typeface="+mn-ea"/>
                  <a:cs typeface="+mn-cs"/>
                </a:rPr>
                <a:t>Website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676" y="1020"/>
              <a:ext cx="66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Segoe Pro Display Semibold" panose="020B0702040504020203" pitchFamily="34" charset="0"/>
                  <a:ea typeface="+mn-ea"/>
                  <a:cs typeface="+mn-cs"/>
                </a:rPr>
                <a:t>[SQL CONFIG] VM (2x)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534" y="1411"/>
              <a:ext cx="1332" cy="1058"/>
            </a:xfrm>
            <a:custGeom>
              <a:avLst/>
              <a:gdLst>
                <a:gd name="T0" fmla="*/ 1308 w 1332"/>
                <a:gd name="T1" fmla="*/ 0 h 1058"/>
                <a:gd name="T2" fmla="*/ 1308 w 1332"/>
                <a:gd name="T3" fmla="*/ 432 h 1058"/>
                <a:gd name="T4" fmla="*/ 0 w 1332"/>
                <a:gd name="T5" fmla="*/ 432 h 1058"/>
                <a:gd name="T6" fmla="*/ 0 w 1332"/>
                <a:gd name="T7" fmla="*/ 1058 h 1058"/>
                <a:gd name="T8" fmla="*/ 24 w 1332"/>
                <a:gd name="T9" fmla="*/ 1058 h 1058"/>
                <a:gd name="T10" fmla="*/ 24 w 1332"/>
                <a:gd name="T11" fmla="*/ 455 h 1058"/>
                <a:gd name="T12" fmla="*/ 1332 w 1332"/>
                <a:gd name="T13" fmla="*/ 455 h 1058"/>
                <a:gd name="T14" fmla="*/ 1332 w 1332"/>
                <a:gd name="T15" fmla="*/ 0 h 1058"/>
                <a:gd name="T16" fmla="*/ 1308 w 1332"/>
                <a:gd name="T17" fmla="*/ 0 h 1058"/>
                <a:gd name="T18" fmla="*/ 1308 w 1332"/>
                <a:gd name="T19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2" h="1058">
                  <a:moveTo>
                    <a:pt x="1308" y="0"/>
                  </a:moveTo>
                  <a:lnTo>
                    <a:pt x="1308" y="432"/>
                  </a:lnTo>
                  <a:lnTo>
                    <a:pt x="0" y="432"/>
                  </a:lnTo>
                  <a:lnTo>
                    <a:pt x="0" y="1058"/>
                  </a:lnTo>
                  <a:lnTo>
                    <a:pt x="24" y="1058"/>
                  </a:lnTo>
                  <a:lnTo>
                    <a:pt x="24" y="455"/>
                  </a:lnTo>
                  <a:lnTo>
                    <a:pt x="1332" y="455"/>
                  </a:lnTo>
                  <a:lnTo>
                    <a:pt x="1332" y="0"/>
                  </a:lnTo>
                  <a:lnTo>
                    <a:pt x="1308" y="0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4809" y="1368"/>
              <a:ext cx="90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497" y="2454"/>
              <a:ext cx="98" cy="83"/>
            </a:xfrm>
            <a:custGeom>
              <a:avLst/>
              <a:gdLst>
                <a:gd name="T0" fmla="*/ 0 w 98"/>
                <a:gd name="T1" fmla="*/ 0 h 83"/>
                <a:gd name="T2" fmla="*/ 48 w 98"/>
                <a:gd name="T3" fmla="*/ 83 h 83"/>
                <a:gd name="T4" fmla="*/ 98 w 98"/>
                <a:gd name="T5" fmla="*/ 0 h 83"/>
                <a:gd name="T6" fmla="*/ 0 w 98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83">
                  <a:moveTo>
                    <a:pt x="0" y="0"/>
                  </a:moveTo>
                  <a:lnTo>
                    <a:pt x="48" y="83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95" y="1411"/>
              <a:ext cx="23" cy="1085"/>
            </a:xfrm>
            <a:prstGeom prst="rect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4995" y="1411"/>
              <a:ext cx="23" cy="1085"/>
            </a:xfrm>
            <a:custGeom>
              <a:avLst/>
              <a:gdLst>
                <a:gd name="T0" fmla="*/ 0 w 23"/>
                <a:gd name="T1" fmla="*/ 0 h 1085"/>
                <a:gd name="T2" fmla="*/ 0 w 23"/>
                <a:gd name="T3" fmla="*/ 1085 h 1085"/>
                <a:gd name="T4" fmla="*/ 23 w 23"/>
                <a:gd name="T5" fmla="*/ 1085 h 1085"/>
                <a:gd name="T6" fmla="*/ 23 w 23"/>
                <a:gd name="T7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85">
                  <a:moveTo>
                    <a:pt x="0" y="0"/>
                  </a:moveTo>
                  <a:lnTo>
                    <a:pt x="0" y="1085"/>
                  </a:lnTo>
                  <a:lnTo>
                    <a:pt x="23" y="10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4961" y="1368"/>
              <a:ext cx="90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58" y="2483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48 w 96"/>
                <a:gd name="T3" fmla="*/ 83 h 83"/>
                <a:gd name="T4" fmla="*/ 96 w 96"/>
                <a:gd name="T5" fmla="*/ 0 h 83"/>
                <a:gd name="T6" fmla="*/ 0 w 9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48" y="83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5147" y="1411"/>
              <a:ext cx="1416" cy="1085"/>
            </a:xfrm>
            <a:custGeom>
              <a:avLst/>
              <a:gdLst>
                <a:gd name="T0" fmla="*/ 0 w 1416"/>
                <a:gd name="T1" fmla="*/ 0 h 1085"/>
                <a:gd name="T2" fmla="*/ 0 w 1416"/>
                <a:gd name="T3" fmla="*/ 455 h 1085"/>
                <a:gd name="T4" fmla="*/ 1392 w 1416"/>
                <a:gd name="T5" fmla="*/ 455 h 1085"/>
                <a:gd name="T6" fmla="*/ 1392 w 1416"/>
                <a:gd name="T7" fmla="*/ 1085 h 1085"/>
                <a:gd name="T8" fmla="*/ 1416 w 1416"/>
                <a:gd name="T9" fmla="*/ 1085 h 1085"/>
                <a:gd name="T10" fmla="*/ 1416 w 1416"/>
                <a:gd name="T11" fmla="*/ 432 h 1085"/>
                <a:gd name="T12" fmla="*/ 25 w 1416"/>
                <a:gd name="T13" fmla="*/ 432 h 1085"/>
                <a:gd name="T14" fmla="*/ 25 w 1416"/>
                <a:gd name="T15" fmla="*/ 0 h 1085"/>
                <a:gd name="T16" fmla="*/ 0 w 1416"/>
                <a:gd name="T17" fmla="*/ 0 h 1085"/>
                <a:gd name="T18" fmla="*/ 0 w 1416"/>
                <a:gd name="T1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6" h="1085">
                  <a:moveTo>
                    <a:pt x="0" y="0"/>
                  </a:moveTo>
                  <a:lnTo>
                    <a:pt x="0" y="455"/>
                  </a:lnTo>
                  <a:lnTo>
                    <a:pt x="1392" y="455"/>
                  </a:lnTo>
                  <a:lnTo>
                    <a:pt x="1392" y="1085"/>
                  </a:lnTo>
                  <a:lnTo>
                    <a:pt x="1416" y="1085"/>
                  </a:lnTo>
                  <a:lnTo>
                    <a:pt x="1416" y="432"/>
                  </a:lnTo>
                  <a:lnTo>
                    <a:pt x="25" y="43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5114" y="1368"/>
              <a:ext cx="91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6502" y="2483"/>
              <a:ext cx="98" cy="83"/>
            </a:xfrm>
            <a:custGeom>
              <a:avLst/>
              <a:gdLst>
                <a:gd name="T0" fmla="*/ 0 w 98"/>
                <a:gd name="T1" fmla="*/ 0 h 83"/>
                <a:gd name="T2" fmla="*/ 48 w 98"/>
                <a:gd name="T3" fmla="*/ 83 h 83"/>
                <a:gd name="T4" fmla="*/ 98 w 98"/>
                <a:gd name="T5" fmla="*/ 0 h 83"/>
                <a:gd name="T6" fmla="*/ 0 w 98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83">
                  <a:moveTo>
                    <a:pt x="0" y="0"/>
                  </a:moveTo>
                  <a:lnTo>
                    <a:pt x="48" y="83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6193" y="2059"/>
              <a:ext cx="681" cy="254"/>
            </a:xfrm>
            <a:custGeom>
              <a:avLst/>
              <a:gdLst>
                <a:gd name="T0" fmla="*/ 469 w 469"/>
                <a:gd name="T1" fmla="*/ 145 h 175"/>
                <a:gd name="T2" fmla="*/ 439 w 469"/>
                <a:gd name="T3" fmla="*/ 175 h 175"/>
                <a:gd name="T4" fmla="*/ 30 w 469"/>
                <a:gd name="T5" fmla="*/ 175 h 175"/>
                <a:gd name="T6" fmla="*/ 0 w 469"/>
                <a:gd name="T7" fmla="*/ 145 h 175"/>
                <a:gd name="T8" fmla="*/ 0 w 469"/>
                <a:gd name="T9" fmla="*/ 30 h 175"/>
                <a:gd name="T10" fmla="*/ 30 w 469"/>
                <a:gd name="T11" fmla="*/ 0 h 175"/>
                <a:gd name="T12" fmla="*/ 439 w 469"/>
                <a:gd name="T13" fmla="*/ 0 h 175"/>
                <a:gd name="T14" fmla="*/ 469 w 469"/>
                <a:gd name="T15" fmla="*/ 30 h 175"/>
                <a:gd name="T16" fmla="*/ 469 w 469"/>
                <a:gd name="T17" fmla="*/ 14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175">
                  <a:moveTo>
                    <a:pt x="469" y="145"/>
                  </a:moveTo>
                  <a:cubicBezTo>
                    <a:pt x="469" y="162"/>
                    <a:pt x="455" y="175"/>
                    <a:pt x="439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13" y="175"/>
                    <a:pt x="0" y="162"/>
                    <a:pt x="0" y="1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9" y="0"/>
                    <a:pt x="439" y="0"/>
                    <a:pt x="439" y="0"/>
                  </a:cubicBezTo>
                  <a:cubicBezTo>
                    <a:pt x="455" y="0"/>
                    <a:pt x="469" y="13"/>
                    <a:pt x="469" y="30"/>
                  </a:cubicBezTo>
                  <a:lnTo>
                    <a:pt x="469" y="145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236" y="2141"/>
              <a:ext cx="59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DEPENDS ON SQL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669" y="2059"/>
              <a:ext cx="682" cy="254"/>
            </a:xfrm>
            <a:custGeom>
              <a:avLst/>
              <a:gdLst>
                <a:gd name="T0" fmla="*/ 469 w 469"/>
                <a:gd name="T1" fmla="*/ 145 h 175"/>
                <a:gd name="T2" fmla="*/ 439 w 469"/>
                <a:gd name="T3" fmla="*/ 175 h 175"/>
                <a:gd name="T4" fmla="*/ 31 w 469"/>
                <a:gd name="T5" fmla="*/ 175 h 175"/>
                <a:gd name="T6" fmla="*/ 0 w 469"/>
                <a:gd name="T7" fmla="*/ 145 h 175"/>
                <a:gd name="T8" fmla="*/ 0 w 469"/>
                <a:gd name="T9" fmla="*/ 30 h 175"/>
                <a:gd name="T10" fmla="*/ 31 w 469"/>
                <a:gd name="T11" fmla="*/ 0 h 175"/>
                <a:gd name="T12" fmla="*/ 439 w 469"/>
                <a:gd name="T13" fmla="*/ 0 h 175"/>
                <a:gd name="T14" fmla="*/ 469 w 469"/>
                <a:gd name="T15" fmla="*/ 30 h 175"/>
                <a:gd name="T16" fmla="*/ 469 w 469"/>
                <a:gd name="T17" fmla="*/ 14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175">
                  <a:moveTo>
                    <a:pt x="469" y="145"/>
                  </a:moveTo>
                  <a:cubicBezTo>
                    <a:pt x="469" y="162"/>
                    <a:pt x="456" y="175"/>
                    <a:pt x="439" y="175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14" y="175"/>
                    <a:pt x="0" y="162"/>
                    <a:pt x="0" y="1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439" y="0"/>
                    <a:pt x="439" y="0"/>
                    <a:pt x="439" y="0"/>
                  </a:cubicBezTo>
                  <a:cubicBezTo>
                    <a:pt x="456" y="0"/>
                    <a:pt x="469" y="13"/>
                    <a:pt x="469" y="30"/>
                  </a:cubicBezTo>
                  <a:lnTo>
                    <a:pt x="469" y="145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4713" y="2141"/>
              <a:ext cx="59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DEPENDS ON SQL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3500" y="3277"/>
              <a:ext cx="1535" cy="499"/>
            </a:xfrm>
            <a:custGeom>
              <a:avLst/>
              <a:gdLst>
                <a:gd name="T0" fmla="*/ 0 w 1535"/>
                <a:gd name="T1" fmla="*/ 0 h 499"/>
                <a:gd name="T2" fmla="*/ 0 w 1535"/>
                <a:gd name="T3" fmla="*/ 499 h 499"/>
                <a:gd name="T4" fmla="*/ 1535 w 1535"/>
                <a:gd name="T5" fmla="*/ 499 h 499"/>
                <a:gd name="T6" fmla="*/ 1535 w 1535"/>
                <a:gd name="T7" fmla="*/ 113 h 499"/>
                <a:gd name="T8" fmla="*/ 1511 w 1535"/>
                <a:gd name="T9" fmla="*/ 113 h 499"/>
                <a:gd name="T10" fmla="*/ 1511 w 1535"/>
                <a:gd name="T11" fmla="*/ 475 h 499"/>
                <a:gd name="T12" fmla="*/ 25 w 1535"/>
                <a:gd name="T13" fmla="*/ 475 h 499"/>
                <a:gd name="T14" fmla="*/ 25 w 1535"/>
                <a:gd name="T15" fmla="*/ 0 h 499"/>
                <a:gd name="T16" fmla="*/ 0 w 1535"/>
                <a:gd name="T17" fmla="*/ 0 h 499"/>
                <a:gd name="T18" fmla="*/ 0 w 1535"/>
                <a:gd name="T1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" h="499">
                  <a:moveTo>
                    <a:pt x="0" y="0"/>
                  </a:moveTo>
                  <a:lnTo>
                    <a:pt x="0" y="499"/>
                  </a:lnTo>
                  <a:lnTo>
                    <a:pt x="1535" y="499"/>
                  </a:lnTo>
                  <a:lnTo>
                    <a:pt x="1535" y="113"/>
                  </a:lnTo>
                  <a:lnTo>
                    <a:pt x="1511" y="113"/>
                  </a:lnTo>
                  <a:lnTo>
                    <a:pt x="1511" y="475"/>
                  </a:lnTo>
                  <a:lnTo>
                    <a:pt x="25" y="475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3467" y="3233"/>
              <a:ext cx="90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976" y="3322"/>
              <a:ext cx="96" cy="82"/>
            </a:xfrm>
            <a:custGeom>
              <a:avLst/>
              <a:gdLst>
                <a:gd name="T0" fmla="*/ 96 w 96"/>
                <a:gd name="T1" fmla="*/ 82 h 82"/>
                <a:gd name="T2" fmla="*/ 48 w 96"/>
                <a:gd name="T3" fmla="*/ 0 h 82"/>
                <a:gd name="T4" fmla="*/ 0 w 96"/>
                <a:gd name="T5" fmla="*/ 82 h 82"/>
                <a:gd name="T6" fmla="*/ 96 w 96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2">
                  <a:moveTo>
                    <a:pt x="96" y="82"/>
                  </a:moveTo>
                  <a:lnTo>
                    <a:pt x="48" y="0"/>
                  </a:lnTo>
                  <a:lnTo>
                    <a:pt x="0" y="82"/>
                  </a:lnTo>
                  <a:lnTo>
                    <a:pt x="96" y="82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3929" y="3635"/>
              <a:ext cx="681" cy="255"/>
            </a:xfrm>
            <a:custGeom>
              <a:avLst/>
              <a:gdLst>
                <a:gd name="T0" fmla="*/ 469 w 469"/>
                <a:gd name="T1" fmla="*/ 145 h 175"/>
                <a:gd name="T2" fmla="*/ 438 w 469"/>
                <a:gd name="T3" fmla="*/ 175 h 175"/>
                <a:gd name="T4" fmla="*/ 30 w 469"/>
                <a:gd name="T5" fmla="*/ 175 h 175"/>
                <a:gd name="T6" fmla="*/ 0 w 469"/>
                <a:gd name="T7" fmla="*/ 145 h 175"/>
                <a:gd name="T8" fmla="*/ 0 w 469"/>
                <a:gd name="T9" fmla="*/ 30 h 175"/>
                <a:gd name="T10" fmla="*/ 30 w 469"/>
                <a:gd name="T11" fmla="*/ 0 h 175"/>
                <a:gd name="T12" fmla="*/ 438 w 469"/>
                <a:gd name="T13" fmla="*/ 0 h 175"/>
                <a:gd name="T14" fmla="*/ 469 w 469"/>
                <a:gd name="T15" fmla="*/ 30 h 175"/>
                <a:gd name="T16" fmla="*/ 469 w 469"/>
                <a:gd name="T17" fmla="*/ 14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175">
                  <a:moveTo>
                    <a:pt x="469" y="145"/>
                  </a:moveTo>
                  <a:cubicBezTo>
                    <a:pt x="469" y="162"/>
                    <a:pt x="455" y="175"/>
                    <a:pt x="438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13" y="175"/>
                    <a:pt x="0" y="162"/>
                    <a:pt x="0" y="1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55" y="0"/>
                    <a:pt x="469" y="13"/>
                    <a:pt x="469" y="30"/>
                  </a:cubicBezTo>
                  <a:lnTo>
                    <a:pt x="469" y="145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4023" y="3702"/>
              <a:ext cx="1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SQL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4204" y="3702"/>
              <a:ext cx="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C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257" y="3702"/>
              <a:ext cx="2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02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ONFIG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2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415145" y="1251669"/>
            <a:ext cx="8553818" cy="54149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Datacenter (Azure, Amazon, On-Premises, …)</a:t>
            </a:r>
          </a:p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18316" y="4399556"/>
            <a:ext cx="1047868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505881" y="3575845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#1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75017" y="3995572"/>
            <a:ext cx="1770355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68302" y="4446742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845516" y="1863521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#2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4652" y="2283248"/>
            <a:ext cx="1767821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07937" y="2734418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9457342" y="2634906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#3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42544" y="3065230"/>
            <a:ext cx="1754288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619763" y="3505803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9473409" y="4203313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#4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42545" y="4619575"/>
            <a:ext cx="1770355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635830" y="5074210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842984" y="5221763"/>
            <a:ext cx="2094213" cy="13031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PC/VM #5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12120" y="5641490"/>
            <a:ext cx="1770353" cy="3456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05405" y="6092660"/>
            <a:ext cx="1777070" cy="3456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Fabric Cluster with 5 Nodes</a:t>
            </a:r>
            <a:br>
              <a:rPr lang="en-US" dirty="0"/>
            </a:br>
            <a:endParaRPr lang="en-US" dirty="0"/>
          </a:p>
        </p:txBody>
      </p:sp>
      <p:cxnSp>
        <p:nvCxnSpPr>
          <p:cNvPr id="97" name="Elbow Connector 96"/>
          <p:cNvCxnSpPr>
            <a:stCxn id="44" idx="3"/>
            <a:endCxn id="52" idx="1"/>
          </p:cNvCxnSpPr>
          <p:nvPr/>
        </p:nvCxnSpPr>
        <p:spPr>
          <a:xfrm>
            <a:off x="8782473" y="2456082"/>
            <a:ext cx="860071" cy="781982"/>
          </a:xfrm>
          <a:prstGeom prst="bentConnector3">
            <a:avLst/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2" idx="3"/>
            <a:endCxn id="58" idx="3"/>
          </p:cNvCxnSpPr>
          <p:nvPr/>
        </p:nvCxnSpPr>
        <p:spPr>
          <a:xfrm>
            <a:off x="11396832" y="3238064"/>
            <a:ext cx="16068" cy="1554345"/>
          </a:xfrm>
          <a:prstGeom prst="bentConnector3">
            <a:avLst>
              <a:gd name="adj1" fmla="val 2139208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5" idx="3"/>
            <a:endCxn id="58" idx="1"/>
          </p:cNvCxnSpPr>
          <p:nvPr/>
        </p:nvCxnSpPr>
        <p:spPr>
          <a:xfrm flipV="1">
            <a:off x="8782473" y="4792409"/>
            <a:ext cx="860072" cy="1021915"/>
          </a:xfrm>
          <a:prstGeom prst="bentConnector3">
            <a:avLst>
              <a:gd name="adj1" fmla="val 50000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6" idx="3"/>
            <a:endCxn id="65" idx="1"/>
          </p:cNvCxnSpPr>
          <p:nvPr/>
        </p:nvCxnSpPr>
        <p:spPr>
          <a:xfrm flipH="1">
            <a:off x="7012120" y="4168406"/>
            <a:ext cx="433252" cy="1645918"/>
          </a:xfrm>
          <a:prstGeom prst="bentConnector5">
            <a:avLst>
              <a:gd name="adj1" fmla="val -86265"/>
              <a:gd name="adj2" fmla="val 52778"/>
              <a:gd name="adj3" fmla="val 179146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26" idx="3"/>
            <a:endCxn id="44" idx="1"/>
          </p:cNvCxnSpPr>
          <p:nvPr/>
        </p:nvCxnSpPr>
        <p:spPr>
          <a:xfrm flipH="1" flipV="1">
            <a:off x="7014652" y="2456082"/>
            <a:ext cx="430720" cy="1712324"/>
          </a:xfrm>
          <a:prstGeom prst="bentConnector5">
            <a:avLst>
              <a:gd name="adj1" fmla="val -86772"/>
              <a:gd name="adj2" fmla="val 50000"/>
              <a:gd name="adj3" fmla="val 199071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 flipV="1">
            <a:off x="4666184" y="4168406"/>
            <a:ext cx="1008833" cy="55431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 descr="C:\Users\Jeffrey\AppData\Local\Microsoft\Windows\Temporary Internet Files\Content.IE5\Z5GQZJYD\MC90043256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1" y="3835576"/>
            <a:ext cx="1774290" cy="177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27"/>
          <p:cNvCxnSpPr>
            <a:stCxn id="127" idx="3"/>
            <a:endCxn id="25" idx="1"/>
          </p:cNvCxnSpPr>
          <p:nvPr/>
        </p:nvCxnSpPr>
        <p:spPr>
          <a:xfrm>
            <a:off x="1958501" y="4722721"/>
            <a:ext cx="1659815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498114" y="3458286"/>
            <a:ext cx="1777070" cy="5660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Your code, etc.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(Port: 19080)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498114" y="5415878"/>
            <a:ext cx="1777070" cy="57127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 Request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(Port: 80/443/?)</a:t>
            </a:r>
          </a:p>
        </p:txBody>
      </p:sp>
      <p:cxnSp>
        <p:nvCxnSpPr>
          <p:cNvPr id="135" name="Straight Arrow Connector 134"/>
          <p:cNvCxnSpPr>
            <a:stCxn id="25" idx="3"/>
            <a:endCxn id="67" idx="1"/>
          </p:cNvCxnSpPr>
          <p:nvPr/>
        </p:nvCxnSpPr>
        <p:spPr>
          <a:xfrm>
            <a:off x="4666184" y="4722722"/>
            <a:ext cx="2339221" cy="154277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7254" y="6333971"/>
            <a:ext cx="286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*SF supports 1,000s of nodes</a:t>
            </a:r>
          </a:p>
        </p:txBody>
      </p:sp>
    </p:spTree>
    <p:extLst>
      <p:ext uri="{BB962C8B-B14F-4D97-AF65-F5344CB8AC3E}">
        <p14:creationId xmlns:p14="http://schemas.microsoft.com/office/powerpoint/2010/main" val="480828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6" grpId="0" animBg="1"/>
      <p:bldP spid="28" grpId="0" animBg="1"/>
      <p:bldP spid="42" grpId="0" animBg="1"/>
      <p:bldP spid="44" grpId="0" animBg="1"/>
      <p:bldP spid="46" grpId="0" animBg="1"/>
      <p:bldP spid="50" grpId="0" animBg="1"/>
      <p:bldP spid="52" grpId="0" animBg="1"/>
      <p:bldP spid="53" grpId="0" animBg="1"/>
      <p:bldP spid="57" grpId="0" animBg="1"/>
      <p:bldP spid="58" grpId="0" animBg="1"/>
      <p:bldP spid="60" grpId="0" animBg="1"/>
      <p:bldP spid="64" grpId="0" animBg="1"/>
      <p:bldP spid="65" grpId="0" animBg="1"/>
      <p:bldP spid="67" grpId="0" animBg="1"/>
      <p:bldP spid="131" grpId="0" animBg="1"/>
      <p:bldP spid="131" grpId="1" animBg="1"/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55312"/>
          </a:xfrm>
        </p:spPr>
        <p:txBody>
          <a:bodyPr/>
          <a:lstStyle/>
          <a:p>
            <a:r>
              <a:rPr lang="en-US" dirty="0"/>
              <a:t>Securing</a:t>
            </a:r>
          </a:p>
          <a:p>
            <a:pPr lvl="1"/>
            <a:r>
              <a:rPr lang="en-US" dirty="0"/>
              <a:t>SF Node ↔ SF Node communication</a:t>
            </a:r>
          </a:p>
          <a:p>
            <a:pPr lvl="2"/>
            <a:r>
              <a:rPr lang="en-US" dirty="0"/>
              <a:t>Azure: Key Vault, Virtual Network</a:t>
            </a:r>
          </a:p>
          <a:p>
            <a:pPr lvl="2"/>
            <a:r>
              <a:rPr lang="en-US" dirty="0"/>
              <a:t>Other: Certificate</a:t>
            </a:r>
          </a:p>
          <a:p>
            <a:pPr lvl="1"/>
            <a:r>
              <a:rPr lang="en-US" dirty="0"/>
              <a:t>Outside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Cluster management node endpoint</a:t>
            </a:r>
          </a:p>
          <a:p>
            <a:pPr lvl="2"/>
            <a:r>
              <a:rPr lang="en-US" dirty="0"/>
              <a:t>Azure: Key Vault</a:t>
            </a:r>
          </a:p>
          <a:p>
            <a:pPr lvl="1"/>
            <a:r>
              <a:rPr lang="en-US" dirty="0"/>
              <a:t>Outside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your code’s node endpoint</a:t>
            </a:r>
          </a:p>
          <a:p>
            <a:pPr lvl="2"/>
            <a:r>
              <a:rPr lang="en-US" dirty="0"/>
              <a:t>Up to you</a:t>
            </a:r>
          </a:p>
          <a:p>
            <a:pPr lvl="1"/>
            <a:r>
              <a:rPr lang="en-US" dirty="0"/>
              <a:t>Service Accounts and </a:t>
            </a:r>
            <a:r>
              <a:rPr lang="en-US" dirty="0" err="1"/>
              <a:t>RunAs</a:t>
            </a:r>
            <a:endParaRPr lang="en-US" dirty="0"/>
          </a:p>
          <a:p>
            <a:pPr lvl="2"/>
            <a:r>
              <a:rPr lang="en-US" dirty="0"/>
              <a:t>Up to you (defined in the application manifest)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Node Endpoints</a:t>
            </a:r>
          </a:p>
        </p:txBody>
      </p:sp>
    </p:spTree>
    <p:extLst>
      <p:ext uri="{BB962C8B-B14F-4D97-AF65-F5344CB8AC3E}">
        <p14:creationId xmlns:p14="http://schemas.microsoft.com/office/powerpoint/2010/main" val="15298370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72048"/>
          </a:xfrm>
        </p:spPr>
        <p:txBody>
          <a:bodyPr/>
          <a:lstStyle/>
          <a:p>
            <a:r>
              <a:rPr lang="en-US" dirty="0"/>
              <a:t>Service Fabric clusters should always be secured</a:t>
            </a:r>
          </a:p>
          <a:p>
            <a:pPr lvl="1"/>
            <a:r>
              <a:rPr lang="en-US" dirty="0"/>
              <a:t>Default setting when creating a cluster through the portal</a:t>
            </a:r>
          </a:p>
          <a:p>
            <a:r>
              <a:rPr lang="en-US" dirty="0"/>
              <a:t>Use certificates to secure access</a:t>
            </a:r>
          </a:p>
          <a:p>
            <a:pPr lvl="1"/>
            <a:r>
              <a:rPr lang="en-US" dirty="0"/>
              <a:t>X509 Server certificates</a:t>
            </a:r>
          </a:p>
          <a:p>
            <a:r>
              <a:rPr lang="en-US" dirty="0"/>
              <a:t>Use Azure Key Vault</a:t>
            </a:r>
          </a:p>
          <a:p>
            <a:pPr lvl="1"/>
            <a:r>
              <a:rPr lang="en-US" dirty="0"/>
              <a:t>Create a Key Vault with </a:t>
            </a:r>
            <a:r>
              <a:rPr lang="en-US" dirty="0" err="1"/>
              <a:t>EnabledForDeployment</a:t>
            </a:r>
            <a:r>
              <a:rPr lang="en-US" dirty="0"/>
              <a:t>  enabled</a:t>
            </a:r>
          </a:p>
          <a:p>
            <a:pPr lvl="1"/>
            <a:r>
              <a:rPr lang="en-US" b="1" i="1" dirty="0"/>
              <a:t>DELETE?: Key Vault needs to be in the same region as the SF cluster</a:t>
            </a:r>
          </a:p>
          <a:p>
            <a:pPr lvl="1"/>
            <a:r>
              <a:rPr lang="en-US" dirty="0"/>
              <a:t>Upload cert to key vault as a secret</a:t>
            </a:r>
          </a:p>
          <a:p>
            <a:pPr lvl="1"/>
            <a:r>
              <a:rPr lang="en-US" dirty="0"/>
              <a:t>Microsoft Compute Resource Provider gets the secret stored in the Key Vault</a:t>
            </a:r>
            <a:br>
              <a:rPr lang="en-US" dirty="0"/>
            </a:br>
            <a:r>
              <a:rPr lang="en-US" dirty="0"/>
              <a:t>and places it in the node’s specified Certificate Store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a Service Fabric Cluster</a:t>
            </a:r>
          </a:p>
        </p:txBody>
      </p:sp>
    </p:spTree>
    <p:extLst>
      <p:ext uri="{BB962C8B-B14F-4D97-AF65-F5344CB8AC3E}">
        <p14:creationId xmlns:p14="http://schemas.microsoft.com/office/powerpoint/2010/main" val="1819823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Setting-up a</a:t>
            </a:r>
            <a:br>
              <a:rPr lang="en-US"/>
            </a:br>
            <a:r>
              <a:rPr lang="en-US"/>
              <a:t>Cluster </a:t>
            </a:r>
            <a:r>
              <a:rPr lang="en-US" dirty="0"/>
              <a:t>in Azure</a:t>
            </a:r>
          </a:p>
        </p:txBody>
      </p:sp>
    </p:spTree>
    <p:extLst>
      <p:ext uri="{BB962C8B-B14F-4D97-AF65-F5344CB8AC3E}">
        <p14:creationId xmlns:p14="http://schemas.microsoft.com/office/powerpoint/2010/main" val="32185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Fabric’s Infrastructure Services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83167"/>
              </p:ext>
            </p:extLst>
          </p:nvPr>
        </p:nvGraphicFramePr>
        <p:xfrm>
          <a:off x="193288" y="1672494"/>
          <a:ext cx="11729474" cy="3992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1329">
                  <a:extLst>
                    <a:ext uri="{9D8B030D-6E8A-4147-A177-3AD203B41FA5}">
                      <a16:colId xmlns:a16="http://schemas.microsoft.com/office/drawing/2014/main" val="3651334521"/>
                    </a:ext>
                  </a:extLst>
                </a:gridCol>
                <a:gridCol w="8528145">
                  <a:extLst>
                    <a:ext uri="{9D8B030D-6E8A-4147-A177-3AD203B41FA5}">
                      <a16:colId xmlns:a16="http://schemas.microsoft.com/office/drawing/2014/main" val="393405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Cluster</a:t>
                      </a:r>
                      <a:r>
                        <a:rPr lang="en-US" sz="2800" baseline="0" dirty="0"/>
                        <a:t> Manager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Cluster management </a:t>
                      </a:r>
                      <a:br>
                        <a:rPr lang="en-US" sz="2800" dirty="0"/>
                      </a:br>
                      <a:r>
                        <a:rPr lang="en-US" sz="2400" dirty="0"/>
                        <a:t>(REST</a:t>
                      </a:r>
                      <a:r>
                        <a:rPr lang="en-US" sz="2400" baseline="0" dirty="0"/>
                        <a:t> [HTTP=19080], PowerShell/</a:t>
                      </a:r>
                      <a:r>
                        <a:rPr lang="en-US" sz="2400" baseline="0" dirty="0" err="1"/>
                        <a:t>FabricClient</a:t>
                      </a:r>
                      <a:r>
                        <a:rPr lang="en-US" sz="2400" baseline="0" dirty="0"/>
                        <a:t> [TCP=19000]</a:t>
                      </a:r>
                      <a:r>
                        <a:rPr lang="en-US" sz="2400" dirty="0"/>
                        <a:t>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Failover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Rebalances service instances as nodes</a:t>
                      </a:r>
                      <a:r>
                        <a:rPr lang="en-US" sz="2800" baseline="0" dirty="0"/>
                        <a:t> come/go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Registry mapping service instances 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dirty="0"/>
                        <a:t> 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Fault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Let’s you inject faults to test your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5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Image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Contains</a:t>
                      </a:r>
                      <a:r>
                        <a:rPr lang="en-US" sz="2800" baseline="0" dirty="0"/>
                        <a:t> your app packages (not on </a:t>
                      </a:r>
                      <a:r>
                        <a:rPr lang="en-US" sz="2800" baseline="0" dirty="0" err="1"/>
                        <a:t>OneBox</a:t>
                      </a:r>
                      <a:r>
                        <a:rPr lang="en-US" sz="2800" baseline="0" dirty="0"/>
                        <a:t>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9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Upgrades SF on nodes (Azure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9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274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13845"/>
          </a:xfrm>
        </p:spPr>
        <p:txBody>
          <a:bodyPr/>
          <a:lstStyle/>
          <a:p>
            <a:pPr>
              <a:spcBef>
                <a:spcPts val="624"/>
              </a:spcBef>
              <a:tabLst>
                <a:tab pos="627063" algn="l"/>
              </a:tabLst>
            </a:pPr>
            <a:r>
              <a:rPr lang="en-US" dirty="0"/>
              <a:t>  Cluster Manager (ports 19080 [REST] &amp; 19000 [TCP])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Performs cluster REST &amp; PowerShell/</a:t>
            </a:r>
            <a:r>
              <a:rPr lang="en-US" sz="2600" dirty="0" err="1"/>
              <a:t>FabricClient</a:t>
            </a:r>
            <a:r>
              <a:rPr lang="en-US" sz="2600" dirty="0"/>
              <a:t> operations</a:t>
            </a:r>
          </a:p>
          <a:p>
            <a:pPr>
              <a:tabLst>
                <a:tab pos="627063" algn="l"/>
              </a:tabLst>
            </a:pPr>
            <a:r>
              <a:rPr lang="en-US" dirty="0"/>
              <a:t>  Failover Manager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Rebalances resources as nodes come/go</a:t>
            </a:r>
          </a:p>
          <a:p>
            <a:pPr>
              <a:tabLst>
                <a:tab pos="627063" algn="l"/>
              </a:tabLst>
            </a:pPr>
            <a:r>
              <a:rPr lang="en-US" dirty="0"/>
              <a:t>  Naming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Maps service instances to endpoints</a:t>
            </a:r>
          </a:p>
          <a:p>
            <a:pPr>
              <a:tabLst>
                <a:tab pos="574675" algn="l"/>
              </a:tabLst>
            </a:pPr>
            <a:r>
              <a:rPr lang="en-US" dirty="0"/>
              <a:t>  Image store (not on </a:t>
            </a:r>
            <a:r>
              <a:rPr lang="en-US" dirty="0" err="1"/>
              <a:t>OneBox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Contains your Application packages</a:t>
            </a:r>
          </a:p>
          <a:p>
            <a:pPr>
              <a:tabLst>
                <a:tab pos="627063" algn="l"/>
              </a:tabLst>
            </a:pPr>
            <a:r>
              <a:rPr lang="en-US" dirty="0"/>
              <a:t>  Upgrade Service (Azure only)</a:t>
            </a:r>
            <a:br>
              <a:rPr lang="en-US" dirty="0"/>
            </a:br>
            <a:r>
              <a:rPr lang="en-US" dirty="0"/>
              <a:t>	</a:t>
            </a:r>
            <a:r>
              <a:rPr lang="en-US" sz="2600" dirty="0"/>
              <a:t>Coordinates upgrading SF itself with Azure’s SFRP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Fabric’s Infrastructure Services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080076" y="2873827"/>
            <a:ext cx="2137282" cy="11911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#1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gular Pentagon 30"/>
          <p:cNvSpPr/>
          <p:nvPr/>
        </p:nvSpPr>
        <p:spPr>
          <a:xfrm>
            <a:off x="8561485" y="3372350"/>
            <a:ext cx="513070" cy="482568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596903" y="2113427"/>
            <a:ext cx="2136075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#2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gular Pentagon 33"/>
          <p:cNvSpPr/>
          <p:nvPr/>
        </p:nvSpPr>
        <p:spPr>
          <a:xfrm>
            <a:off x="9799319" y="2680852"/>
            <a:ext cx="513070" cy="506692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5" name="Regular Pentagon 34"/>
          <p:cNvSpPr/>
          <p:nvPr/>
        </p:nvSpPr>
        <p:spPr>
          <a:xfrm>
            <a:off x="10408405" y="2684474"/>
            <a:ext cx="513070" cy="482568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36" name="Regular Pentagon 35"/>
          <p:cNvSpPr/>
          <p:nvPr/>
        </p:nvSpPr>
        <p:spPr>
          <a:xfrm>
            <a:off x="11045378" y="2680852"/>
            <a:ext cx="513070" cy="482568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9596604" y="3770179"/>
            <a:ext cx="2137280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#3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gular Pentagon 38"/>
          <p:cNvSpPr/>
          <p:nvPr/>
        </p:nvSpPr>
        <p:spPr>
          <a:xfrm>
            <a:off x="9747721" y="4287488"/>
            <a:ext cx="519830" cy="482568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0" name="Regular Pentagon 39"/>
          <p:cNvSpPr/>
          <p:nvPr/>
        </p:nvSpPr>
        <p:spPr>
          <a:xfrm>
            <a:off x="10418668" y="4283358"/>
            <a:ext cx="488386" cy="482568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9596604" y="5352174"/>
            <a:ext cx="2137281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#4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gular Pentagon 42"/>
          <p:cNvSpPr/>
          <p:nvPr/>
        </p:nvSpPr>
        <p:spPr>
          <a:xfrm>
            <a:off x="9754481" y="5858789"/>
            <a:ext cx="513070" cy="482568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44" name="Regular Pentagon 43"/>
          <p:cNvSpPr/>
          <p:nvPr/>
        </p:nvSpPr>
        <p:spPr>
          <a:xfrm>
            <a:off x="10433071" y="5858789"/>
            <a:ext cx="513070" cy="482568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061632" y="4509984"/>
            <a:ext cx="2137281" cy="11911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#5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Elbow Connector 54"/>
          <p:cNvCxnSpPr>
            <a:stCxn id="46" idx="2"/>
            <a:endCxn id="42" idx="1"/>
          </p:cNvCxnSpPr>
          <p:nvPr/>
        </p:nvCxnSpPr>
        <p:spPr>
          <a:xfrm rot="16200000" flipH="1">
            <a:off x="8740134" y="5091285"/>
            <a:ext cx="246609" cy="1466331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3" idx="1"/>
            <a:endCxn id="28" idx="0"/>
          </p:cNvCxnSpPr>
          <p:nvPr/>
        </p:nvCxnSpPr>
        <p:spPr>
          <a:xfrm rot="10800000" flipV="1">
            <a:off x="8148715" y="2709009"/>
            <a:ext cx="1448188" cy="164820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2"/>
            <a:endCxn id="38" idx="0"/>
          </p:cNvCxnSpPr>
          <p:nvPr/>
        </p:nvCxnSpPr>
        <p:spPr>
          <a:xfrm>
            <a:off x="10664941" y="3304590"/>
            <a:ext cx="303" cy="46558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42" idx="0"/>
          </p:cNvCxnSpPr>
          <p:nvPr/>
        </p:nvCxnSpPr>
        <p:spPr>
          <a:xfrm>
            <a:off x="10665244" y="4961342"/>
            <a:ext cx="1" cy="39083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8" idx="2"/>
            <a:endCxn id="46" idx="0"/>
          </p:cNvCxnSpPr>
          <p:nvPr/>
        </p:nvCxnSpPr>
        <p:spPr>
          <a:xfrm flipH="1">
            <a:off x="8130273" y="4064992"/>
            <a:ext cx="18442" cy="44499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gular Pentagon 74"/>
          <p:cNvSpPr/>
          <p:nvPr/>
        </p:nvSpPr>
        <p:spPr>
          <a:xfrm>
            <a:off x="327881" y="1206165"/>
            <a:ext cx="508142" cy="487351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6" name="Regular Pentagon 75"/>
          <p:cNvSpPr/>
          <p:nvPr/>
        </p:nvSpPr>
        <p:spPr>
          <a:xfrm>
            <a:off x="327881" y="4548089"/>
            <a:ext cx="508142" cy="470756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77" name="Regular Pentagon 76"/>
          <p:cNvSpPr/>
          <p:nvPr/>
        </p:nvSpPr>
        <p:spPr>
          <a:xfrm>
            <a:off x="327881" y="2333631"/>
            <a:ext cx="508142" cy="487351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78" name="Regular Pentagon 77"/>
          <p:cNvSpPr/>
          <p:nvPr/>
        </p:nvSpPr>
        <p:spPr>
          <a:xfrm>
            <a:off x="327881" y="3425539"/>
            <a:ext cx="508142" cy="517993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49" name="Regular Pentagon 48"/>
          <p:cNvSpPr/>
          <p:nvPr/>
        </p:nvSpPr>
        <p:spPr>
          <a:xfrm>
            <a:off x="327881" y="5586741"/>
            <a:ext cx="508142" cy="513332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51" name="Regular Pentagon 50"/>
          <p:cNvSpPr/>
          <p:nvPr/>
        </p:nvSpPr>
        <p:spPr>
          <a:xfrm>
            <a:off x="11053063" y="5858789"/>
            <a:ext cx="513070" cy="482568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52" name="Regular Pentagon 51"/>
          <p:cNvSpPr/>
          <p:nvPr/>
        </p:nvSpPr>
        <p:spPr>
          <a:xfrm>
            <a:off x="11089615" y="4283358"/>
            <a:ext cx="513070" cy="482568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45" name="Regular Pentagon 44"/>
          <p:cNvSpPr/>
          <p:nvPr/>
        </p:nvSpPr>
        <p:spPr>
          <a:xfrm>
            <a:off x="7209654" y="5013419"/>
            <a:ext cx="508142" cy="517993"/>
          </a:xfrm>
          <a:prstGeom prst="pentagon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53" name="Regular Pentagon 52"/>
          <p:cNvSpPr/>
          <p:nvPr/>
        </p:nvSpPr>
        <p:spPr>
          <a:xfrm>
            <a:off x="7876201" y="5028739"/>
            <a:ext cx="508142" cy="487351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54" name="Regular Pentagon 53"/>
          <p:cNvSpPr/>
          <p:nvPr/>
        </p:nvSpPr>
        <p:spPr>
          <a:xfrm>
            <a:off x="8537557" y="5002200"/>
            <a:ext cx="508142" cy="513332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56" name="Regular Pentagon 55"/>
          <p:cNvSpPr/>
          <p:nvPr/>
        </p:nvSpPr>
        <p:spPr>
          <a:xfrm>
            <a:off x="7893957" y="3371936"/>
            <a:ext cx="508142" cy="489045"/>
          </a:xfrm>
          <a:prstGeom prst="pen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57" name="Regular Pentagon 56"/>
          <p:cNvSpPr/>
          <p:nvPr/>
        </p:nvSpPr>
        <p:spPr>
          <a:xfrm>
            <a:off x="7232946" y="3366624"/>
            <a:ext cx="508142" cy="487351"/>
          </a:xfrm>
          <a:prstGeom prst="pentago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543648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69240" y="1402080"/>
            <a:ext cx="10616474" cy="53035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PC/VM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32408" y="1983148"/>
            <a:ext cx="8337376" cy="8870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FabricHost.exe </a:t>
            </a:r>
            <a:b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[Auto-starts at boot]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8308" y="3069308"/>
            <a:ext cx="4967185" cy="3357618"/>
            <a:chOff x="1179806" y="2962540"/>
            <a:chExt cx="3711611" cy="335761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179807" y="2962540"/>
              <a:ext cx="3109850" cy="8153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[Inter-node communication]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179806" y="5010039"/>
              <a:ext cx="3109851" cy="131011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Your App’s Services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Ex: ASP.NET or other .exe</a:t>
              </a:r>
              <a:b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[Exposes public endpoint(s)]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179806" y="3947214"/>
              <a:ext cx="3109849" cy="8499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FabricGateway.exe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[Cluster communication]</a:t>
              </a:r>
            </a:p>
          </p:txBody>
        </p:sp>
        <p:cxnSp>
          <p:nvCxnSpPr>
            <p:cNvPr id="20" name="Elbow Connector 19"/>
            <p:cNvCxnSpPr>
              <a:stCxn id="17" idx="3"/>
              <a:endCxn id="18" idx="3"/>
            </p:cNvCxnSpPr>
            <p:nvPr/>
          </p:nvCxnSpPr>
          <p:spPr>
            <a:xfrm>
              <a:off x="4289660" y="3370198"/>
              <a:ext cx="9490" cy="229490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96531" y="3196027"/>
              <a:ext cx="494886" cy="2428611"/>
            </a:xfrm>
            <a:prstGeom prst="rect">
              <a:avLst/>
            </a:prstGeom>
            <a:noFill/>
          </p:spPr>
          <p:txBody>
            <a:bodyPr vert="wordArtVert" wrap="square" rtlCol="0" anchor="ctr" anchorCtr="1">
              <a:spAutoFit/>
            </a:bodyPr>
            <a:lstStyle/>
            <a:p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2241" y="1842823"/>
            <a:ext cx="1564926" cy="954107"/>
          </a:xfrm>
          <a:prstGeom prst="rect">
            <a:avLst/>
          </a:prstGeom>
          <a:pattFill prst="pct5">
            <a:fgClr>
              <a:srgbClr val="00B050"/>
            </a:fgClr>
            <a:bgClr>
              <a:schemeClr val="bg1"/>
            </a:bgClr>
          </a:pattFill>
        </p:spPr>
        <p:txBody>
          <a:bodyPr wrap="square" rtlCol="0" anchor="ctr" anchorCtr="1">
            <a:spAutoFit/>
          </a:bodyPr>
          <a:lstStyle/>
          <a:p>
            <a:r>
              <a:rPr lang="en-US" sz="2800" dirty="0" err="1"/>
              <a:t>OneBox</a:t>
            </a:r>
            <a:br>
              <a:rPr lang="en-US" sz="2800" dirty="0"/>
            </a:br>
            <a:r>
              <a:rPr lang="en-US" sz="2800" dirty="0"/>
              <a:t>[testing]</a:t>
            </a:r>
          </a:p>
        </p:txBody>
      </p:sp>
      <p:cxnSp>
        <p:nvCxnSpPr>
          <p:cNvPr id="5" name="Straight Arrow Connector 4"/>
          <p:cNvCxnSpPr>
            <a:stCxn id="3" idx="2"/>
            <a:endCxn id="42" idx="0"/>
          </p:cNvCxnSpPr>
          <p:nvPr/>
        </p:nvCxnSpPr>
        <p:spPr>
          <a:xfrm flipH="1">
            <a:off x="10497664" y="2796930"/>
            <a:ext cx="587040" cy="5015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61633" y="3064946"/>
            <a:ext cx="4967179" cy="3357618"/>
            <a:chOff x="1179807" y="2962540"/>
            <a:chExt cx="3711610" cy="3357618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179808" y="2962540"/>
              <a:ext cx="3109853" cy="81531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[Inter-node communication]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179807" y="5010039"/>
              <a:ext cx="3109854" cy="131011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Your App’s Services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Ex: ASP.NET or other .exe</a:t>
              </a:r>
              <a:b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[Exposes public endpoint(s)]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179807" y="3947214"/>
              <a:ext cx="3109852" cy="8499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FabricGateway.exe</a:t>
              </a:r>
              <a:b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[Cluster communication]</a:t>
              </a:r>
            </a:p>
          </p:txBody>
        </p:sp>
        <p:cxnSp>
          <p:nvCxnSpPr>
            <p:cNvPr id="41" name="Elbow Connector 40"/>
            <p:cNvCxnSpPr>
              <a:stCxn id="38" idx="3"/>
              <a:endCxn id="39" idx="3"/>
            </p:cNvCxnSpPr>
            <p:nvPr/>
          </p:nvCxnSpPr>
          <p:spPr>
            <a:xfrm>
              <a:off x="4289661" y="3370198"/>
              <a:ext cx="9490" cy="229490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96531" y="3196027"/>
              <a:ext cx="494886" cy="2428611"/>
            </a:xfrm>
            <a:prstGeom prst="rect">
              <a:avLst/>
            </a:prstGeom>
            <a:noFill/>
          </p:spPr>
          <p:txBody>
            <a:bodyPr vert="wordArtVert" wrap="square" rtlCol="0" anchor="ctr" anchorCtr="1">
              <a:spAutoFit/>
            </a:bodyPr>
            <a:lstStyle/>
            <a:p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47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2179058"/>
          </a:xfrm>
        </p:spPr>
        <p:txBody>
          <a:bodyPr/>
          <a:lstStyle/>
          <a:p>
            <a:r>
              <a:rPr lang="en-US" dirty="0"/>
              <a:t>Service Fabric Explorer</a:t>
            </a:r>
          </a:p>
        </p:txBody>
      </p:sp>
    </p:spTree>
    <p:extLst>
      <p:ext uri="{BB962C8B-B14F-4D97-AF65-F5344CB8AC3E}">
        <p14:creationId xmlns:p14="http://schemas.microsoft.com/office/powerpoint/2010/main" val="7573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Compatibility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4652" y="1812758"/>
            <a:ext cx="7579896" cy="1596191"/>
          </a:xfrm>
          <a:prstGeom prst="rect">
            <a:avLst/>
          </a:prstGeom>
          <a:solidFill>
            <a:srgbClr val="DB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NuGet</a:t>
            </a:r>
            <a:r>
              <a:rPr lang="en-US" dirty="0"/>
              <a:t> Packages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4653" y="3842084"/>
            <a:ext cx="7579895" cy="149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Runtime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1013" y="3906254"/>
            <a:ext cx="267101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System.Fabric.dll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8383" y="3906254"/>
            <a:ext cx="2943723" cy="601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Microsoft.ServiceFabric.Data.Impl.dll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4809" y="1981200"/>
            <a:ext cx="3597443" cy="51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400" dirty="0"/>
              <a:t>Microsoft.ServiceFabric.Actors.dll </a:t>
            </a:r>
            <a:br>
              <a:rPr lang="en-US" sz="1400" dirty="0"/>
            </a:br>
            <a:r>
              <a:rPr lang="en-US" sz="1400" dirty="0"/>
              <a:t>(interface and implementation)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4810" y="2622887"/>
            <a:ext cx="7459580" cy="34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400" dirty="0"/>
              <a:t>Microsoft.ServiceFabric.Services.dll (interfaces only)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6527" y="2085476"/>
            <a:ext cx="3757863" cy="409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400" dirty="0"/>
              <a:t>Microsoft.ServiceFabric.Data.dll (Interfaces only)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97312" y="3512695"/>
            <a:ext cx="9617236" cy="2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438400"/>
            <a:ext cx="194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Customer-controlled </a:t>
            </a:r>
            <a:br>
              <a:rPr lang="en-US" dirty="0"/>
            </a:br>
            <a:r>
              <a:rPr lang="en-US" dirty="0"/>
              <a:t>(via nuget.org)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355431"/>
            <a:ext cx="194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Microsoft-controlled*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58467" y="3906253"/>
            <a:ext cx="1495924" cy="601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</a:t>
            </a:r>
            <a:r>
              <a:rPr lang="en-US" sz="1400" dirty="0" err="1"/>
              <a:t>Impls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671013" y="4628147"/>
            <a:ext cx="7383377" cy="280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DLLs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311" y="5638800"/>
            <a:ext cx="1189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By default, SFRP upgrades customer clusters automatically with new releases. Coming soon: customer can opt-out and manually upgrade when desired to any supported release.</a:t>
            </a:r>
          </a:p>
        </p:txBody>
      </p:sp>
    </p:spTree>
    <p:extLst>
      <p:ext uri="{BB962C8B-B14F-4D97-AF65-F5344CB8AC3E}">
        <p14:creationId xmlns:p14="http://schemas.microsoft.com/office/powerpoint/2010/main" val="14474261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39978"/>
          </a:xfrm>
        </p:spPr>
        <p:txBody>
          <a:bodyPr/>
          <a:lstStyle/>
          <a:p>
            <a:r>
              <a:rPr lang="en-US" sz="2000"/>
              <a:t>Fabric_NodeId</a:t>
            </a:r>
            <a:r>
              <a:rPr lang="en-US" sz="2000" dirty="0"/>
              <a:t>=a4022a6606950d760bba3d9d4937c970</a:t>
            </a:r>
          </a:p>
          <a:p>
            <a:r>
              <a:rPr lang="en-US" sz="2000" dirty="0" err="1"/>
              <a:t>FabricActivatorAddress</a:t>
            </a:r>
            <a:r>
              <a:rPr lang="en-US" sz="2000" dirty="0"/>
              <a:t>=localhost:24792</a:t>
            </a:r>
          </a:p>
          <a:p>
            <a:r>
              <a:rPr lang="en-US" sz="2000" dirty="0" err="1"/>
              <a:t>Fabric_RuntimeConnectionAddress</a:t>
            </a:r>
            <a:r>
              <a:rPr lang="en-US" sz="2000" dirty="0"/>
              <a:t>=localhost:19016</a:t>
            </a:r>
          </a:p>
          <a:p>
            <a:r>
              <a:rPr lang="en-US" sz="2000" dirty="0" err="1"/>
              <a:t>Fabric_ApplicationId</a:t>
            </a:r>
            <a:r>
              <a:rPr lang="en-US" sz="2000" dirty="0"/>
              <a:t>=Type-SFAuction_App0</a:t>
            </a:r>
          </a:p>
          <a:p>
            <a:r>
              <a:rPr lang="en-US" sz="2000" dirty="0" err="1"/>
              <a:t>Fabric_ApplicationName</a:t>
            </a:r>
            <a:r>
              <a:rPr lang="en-US" sz="2000" dirty="0"/>
              <a:t>=fabric:/</a:t>
            </a:r>
            <a:r>
              <a:rPr lang="en-US" sz="2000" dirty="0" err="1"/>
              <a:t>SFAuction</a:t>
            </a:r>
            <a:endParaRPr lang="en-US" sz="2000" dirty="0"/>
          </a:p>
          <a:p>
            <a:r>
              <a:rPr lang="en-US" sz="2000" dirty="0" err="1"/>
              <a:t>Fabric_ServicePackageName</a:t>
            </a:r>
            <a:r>
              <a:rPr lang="en-US" sz="2000" dirty="0"/>
              <a:t>=</a:t>
            </a:r>
            <a:r>
              <a:rPr lang="en-US" sz="2000" dirty="0" err="1"/>
              <a:t>Pkg-SFAuction.Svc.RestApi</a:t>
            </a:r>
            <a:endParaRPr lang="en-US" sz="2000" dirty="0"/>
          </a:p>
          <a:p>
            <a:r>
              <a:rPr lang="en-US" sz="2000" dirty="0" err="1"/>
              <a:t>Fabric_ServicePackageInstanceId</a:t>
            </a:r>
            <a:r>
              <a:rPr lang="en-US" sz="2000" dirty="0"/>
              <a:t>=130930156141866701</a:t>
            </a:r>
          </a:p>
          <a:p>
            <a:r>
              <a:rPr lang="en-US" sz="2000" dirty="0" err="1"/>
              <a:t>Fabric_ServicePackageVersionInstance</a:t>
            </a:r>
            <a:r>
              <a:rPr lang="en-US" sz="2000" dirty="0"/>
              <a:t>=1.0:1.0:130930156116829394</a:t>
            </a:r>
          </a:p>
          <a:p>
            <a:r>
              <a:rPr lang="en-US" sz="2000" dirty="0" err="1"/>
              <a:t>Fabric_CodePackageName</a:t>
            </a:r>
            <a:r>
              <a:rPr lang="en-US" sz="2000" dirty="0"/>
              <a:t>=Code</a:t>
            </a:r>
          </a:p>
          <a:p>
            <a:r>
              <a:rPr lang="en-US" sz="2000" dirty="0" err="1"/>
              <a:t>Fabric_CodePackageInstanceId</a:t>
            </a:r>
            <a:r>
              <a:rPr lang="en-US" sz="2000" dirty="0"/>
              <a:t>=130930156141866701</a:t>
            </a:r>
          </a:p>
          <a:p>
            <a:r>
              <a:rPr lang="en-US" sz="2000" dirty="0" err="1"/>
              <a:t>Fabric_ApplicationHostType</a:t>
            </a:r>
            <a:r>
              <a:rPr lang="en-US" sz="2000" dirty="0"/>
              <a:t>=</a:t>
            </a:r>
            <a:r>
              <a:rPr lang="en-US" sz="2000" dirty="0" err="1"/>
              <a:t>Activated_SingleCodePackage</a:t>
            </a:r>
            <a:endParaRPr lang="en-US" sz="2000" dirty="0"/>
          </a:p>
          <a:p>
            <a:r>
              <a:rPr lang="en-US" sz="2000" dirty="0" err="1"/>
              <a:t>FabricPackageFileName</a:t>
            </a:r>
            <a:r>
              <a:rPr lang="en-US" sz="2000" dirty="0"/>
              <a:t>=C:\SfDevCluster\Data\Node.2\Fabric\Fabric.Package.current.xml</a:t>
            </a:r>
          </a:p>
          <a:p>
            <a:r>
              <a:rPr lang="en-US" sz="2000" dirty="0"/>
              <a:t>TMP=C:\SfDevCluster\Data\_App\Node.2\Type-SFAuction_App0\temp</a:t>
            </a:r>
          </a:p>
          <a:p>
            <a:r>
              <a:rPr lang="en-US" sz="2000" dirty="0"/>
              <a:t>TEMP=C:\SfDevCluster\Data\_App\Node.2\Type-SFAuction_App0\temp</a:t>
            </a:r>
          </a:p>
          <a:p>
            <a:r>
              <a:rPr lang="en-US" sz="2000" dirty="0" err="1"/>
              <a:t>HostedServiceName</a:t>
            </a:r>
            <a:r>
              <a:rPr lang="en-US" sz="2000" dirty="0"/>
              <a:t>=</a:t>
            </a:r>
            <a:r>
              <a:rPr lang="en-US" sz="2000" dirty="0" err="1"/>
              <a:t>HostedService</a:t>
            </a:r>
            <a:r>
              <a:rPr lang="en-US" sz="2000" dirty="0"/>
              <a:t>/Node.2_Fabric</a:t>
            </a:r>
          </a:p>
          <a:p>
            <a:r>
              <a:rPr lang="en-US" sz="2000" dirty="0" err="1"/>
              <a:t>Fabric_ApplicationHostId</a:t>
            </a:r>
            <a:r>
              <a:rPr lang="en-US" sz="2000" dirty="0"/>
              <a:t>=cab5b00a-8b54-4eb8-aaf7-e462e83682ff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Instance Environment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0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622256"/>
          </a:xfrm>
        </p:spPr>
        <p:txBody>
          <a:bodyPr/>
          <a:lstStyle/>
          <a:p>
            <a:r>
              <a:rPr lang="en-US" dirty="0"/>
              <a:t>Application Packaging</a:t>
            </a:r>
            <a:br>
              <a:rPr lang="en-US" dirty="0"/>
            </a:br>
            <a:r>
              <a:rPr lang="en-US" dirty="0"/>
              <a:t>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22566666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95794"/>
          </a:xfrm>
        </p:spPr>
        <p:txBody>
          <a:bodyPr/>
          <a:lstStyle/>
          <a:p>
            <a:r>
              <a:rPr lang="en-US" dirty="0"/>
              <a:t>An application is a collection of services</a:t>
            </a:r>
          </a:p>
          <a:p>
            <a:pPr lvl="1"/>
            <a:r>
              <a:rPr lang="en-US" dirty="0"/>
              <a:t>In Service Fabric terms, we call these </a:t>
            </a:r>
            <a:r>
              <a:rPr lang="en-US" b="1" i="1" dirty="0"/>
              <a:t>application types</a:t>
            </a:r>
            <a:r>
              <a:rPr lang="en-US" dirty="0"/>
              <a:t> &amp; </a:t>
            </a:r>
            <a:r>
              <a:rPr lang="en-US" b="1" i="1" dirty="0"/>
              <a:t>service types</a:t>
            </a:r>
          </a:p>
          <a:p>
            <a:pPr lvl="1"/>
            <a:r>
              <a:rPr lang="en-US" dirty="0"/>
              <a:t>So, an </a:t>
            </a:r>
            <a:r>
              <a:rPr lang="en-US" b="1" i="1" dirty="0"/>
              <a:t>application type </a:t>
            </a:r>
            <a:r>
              <a:rPr lang="en-US" dirty="0"/>
              <a:t>is a collection of </a:t>
            </a:r>
            <a:r>
              <a:rPr lang="en-US" b="1" i="1" dirty="0"/>
              <a:t>service types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Application Types &amp; Service Types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702205" y="3099973"/>
            <a:ext cx="8212614" cy="21986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094110" y="3552013"/>
            <a:ext cx="3641482" cy="1612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Fabrikam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eStore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460436" y="4063095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“G” Gallery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460442" y="4627533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“P” Payment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3600" y="3552013"/>
            <a:ext cx="2986495" cy="1612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eStore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 Type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1611" y="4063030"/>
            <a:ext cx="2767817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Gallery Svc Type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1612" y="4591694"/>
            <a:ext cx="2767817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 Svc Type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83034" y="3552013"/>
            <a:ext cx="3453673" cy="16124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“Contoso” </a:t>
            </a:r>
            <a:r>
              <a:rPr lang="en-US" sz="2400" b="1" dirty="0" err="1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eStore</a:t>
            </a:r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40651" y="4063095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“G” Gallery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40657" y="4627533"/>
            <a:ext cx="2797473" cy="4407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“P” Payment Svc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5400000">
            <a:off x="2889072" y="3913106"/>
            <a:ext cx="2198690" cy="5724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Store</a:t>
            </a:r>
            <a:endParaRPr lang="en-US" sz="24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304456" y="4063030"/>
            <a:ext cx="397748" cy="564503"/>
          </a:xfrm>
          <a:prstGeom prst="rightArrow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3814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4085629" y="1893920"/>
            <a:ext cx="782781" cy="130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</a:t>
            </a:r>
            <a:r>
              <a:rPr lang="en-US" dirty="0" err="1"/>
              <a:t>Pkg</a:t>
            </a:r>
            <a:r>
              <a:rPr lang="en-US" dirty="0"/>
              <a:t> Dir &amp; its ApplicationManifest.xml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8410" y="1447324"/>
            <a:ext cx="6982691" cy="452431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ApplicationTypeName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eStoreAppType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ApplicationTypeVersion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="1.0" ...&gt;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ServiceManifestImport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ServiceManifestRef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GalleryServicePkg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="1.0" ... /&gt;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ServiceManifestRef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PaymentServicePkg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ServiceManifestVersion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="1.0" ... /&gt;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ServiceManifestImport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854" y="1447325"/>
            <a:ext cx="3879137" cy="452431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C:\eStoreAppTypePkg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ApplicationManifest.xml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├───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GalleryServicePkg</a:t>
            </a:r>
            <a:b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Gallery.exe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GalleryLib.dll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Setup.bat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└───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PaymentServicePkg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   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Payment.exe</a:t>
            </a:r>
          </a:p>
        </p:txBody>
      </p:sp>
    </p:spTree>
    <p:extLst>
      <p:ext uri="{BB962C8B-B14F-4D97-AF65-F5344CB8AC3E}">
        <p14:creationId xmlns:p14="http://schemas.microsoft.com/office/powerpoint/2010/main" val="19008886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err="1"/>
              <a:t>Pkg</a:t>
            </a:r>
            <a:r>
              <a:rPr lang="en-US" dirty="0"/>
              <a:t> Dir &amp; its ServiceManifest.xml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1457" y="1455715"/>
            <a:ext cx="6970735" cy="5078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GalleryServicePkg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Version="1.0"&gt;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StatelessServiceType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GalleryServiceType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... 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StatelessServiceType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CodePackage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CodePkg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Version="1.0"&gt;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ExeHost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&lt;Program&gt;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Gallery.exe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&lt;/Program&gt;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ExeHost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CodePackage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&lt;Resources&gt; &lt;Endpoints&gt;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&lt;Endpoint Name="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GalleryEndpoint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Type="Input" Protocol="http" Port="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&lt;/Endpoints&gt; &lt;/Resources&gt;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64213" y="2743200"/>
            <a:ext cx="857244" cy="33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465" y="1455715"/>
            <a:ext cx="3879137" cy="42473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C:\eStoreAppTypePkg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ApplicationManifest.xml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├───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GalleryServicePkg</a:t>
            </a:r>
            <a:b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└───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Gallery.exe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         GalleryLib.dll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│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PaymentServicePkg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   ServiceManifest.xml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│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└───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CodePkg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Payment.exe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5263" y="4645292"/>
            <a:ext cx="2821324" cy="6573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36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&lt;</a:t>
            </a:r>
            <a:r>
              <a:rPr lang="en-US" sz="1836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ContainerHost</a:t>
            </a:r>
            <a:r>
              <a:rPr lang="en-US" sz="1836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3066504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5601392"/>
            <a:ext cx="11653523" cy="1329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You can dynamically start/remove named apps/services &amp; instances/replicas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A named service’s partition count is fixed over its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egoe UI" panose="020B0502040204020203" pitchFamily="34" charset="0"/>
                <a:cs typeface="Segoe UI" panose="020B0502040204020203" pitchFamily="34" charset="0"/>
              </a:rPr>
              <a:t>A named service’s instance/replica count applies to all of its partitions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Relationships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564329" y="1120010"/>
            <a:ext cx="9162582" cy="44698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Management, Billing (VMs), Geolocation, Multitenancy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97865" y="1921199"/>
            <a:ext cx="8895512" cy="3516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1+ Named Applications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Isolation, Multitenancy, Unit of versioning/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72488" y="2696262"/>
            <a:ext cx="8577081" cy="25957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 Named Services</a:t>
            </a:r>
            <a:b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package</a:t>
            </a: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(s)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092398" y="3549702"/>
            <a:ext cx="3947797" cy="161734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Stateless: 1 Partition</a:t>
            </a:r>
            <a:b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value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22337" y="4323790"/>
            <a:ext cx="2887920" cy="6911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 Instances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Scale,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Availability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46842" y="3551569"/>
            <a:ext cx="3947797" cy="161574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1+ Partitions</a:t>
            </a:r>
            <a:b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Addressability, Scale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816183" y="4323790"/>
            <a:ext cx="2887920" cy="6911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1+ Replicas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2023072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05520"/>
          </a:xfrm>
        </p:spPr>
        <p:txBody>
          <a:bodyPr/>
          <a:lstStyle/>
          <a:p>
            <a:r>
              <a:rPr lang="en-US" dirty="0"/>
              <a:t>Registered &amp; provisioned</a:t>
            </a:r>
          </a:p>
          <a:p>
            <a:pPr lvl="1"/>
            <a:r>
              <a:rPr lang="en-US" dirty="0"/>
              <a:t>App type=“A” with Service type=“S”</a:t>
            </a:r>
          </a:p>
          <a:p>
            <a:r>
              <a:rPr lang="en-US" dirty="0"/>
              <a:t>Create 1 named app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Creates 2 named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Apps, Services, Partitions, &amp; Instances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284163" y="2146648"/>
            <a:ext cx="1894724" cy="1228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#1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559637" y="1310319"/>
            <a:ext cx="1947369" cy="1222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#2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9559637" y="2991321"/>
            <a:ext cx="1947369" cy="12280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#3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9559637" y="4714024"/>
            <a:ext cx="1947370" cy="12280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#4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56679" y="3856774"/>
            <a:ext cx="1922208" cy="12280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#5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Elbow Connector 54"/>
          <p:cNvCxnSpPr>
            <a:stCxn id="46" idx="2"/>
            <a:endCxn id="42" idx="1"/>
          </p:cNvCxnSpPr>
          <p:nvPr/>
        </p:nvCxnSpPr>
        <p:spPr>
          <a:xfrm rot="16200000" flipH="1">
            <a:off x="8767096" y="4535506"/>
            <a:ext cx="243228" cy="1341854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3" idx="1"/>
            <a:endCxn id="28" idx="0"/>
          </p:cNvCxnSpPr>
          <p:nvPr/>
        </p:nvCxnSpPr>
        <p:spPr>
          <a:xfrm rot="10800000" flipV="1">
            <a:off x="8231525" y="1921484"/>
            <a:ext cx="1328112" cy="225164"/>
          </a:xfrm>
          <a:prstGeom prst="bentConnector2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2"/>
            <a:endCxn id="38" idx="0"/>
          </p:cNvCxnSpPr>
          <p:nvPr/>
        </p:nvCxnSpPr>
        <p:spPr>
          <a:xfrm>
            <a:off x="10533322" y="2532648"/>
            <a:ext cx="0" cy="45867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42" idx="0"/>
          </p:cNvCxnSpPr>
          <p:nvPr/>
        </p:nvCxnSpPr>
        <p:spPr>
          <a:xfrm>
            <a:off x="10533322" y="4219367"/>
            <a:ext cx="0" cy="49465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8" idx="2"/>
            <a:endCxn id="46" idx="0"/>
          </p:cNvCxnSpPr>
          <p:nvPr/>
        </p:nvCxnSpPr>
        <p:spPr>
          <a:xfrm flipH="1">
            <a:off x="8217783" y="3374696"/>
            <a:ext cx="13742" cy="48207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383512" y="2571634"/>
            <a:ext cx="1693918" cy="3427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f:/A1/S1,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9624292" y="3813275"/>
            <a:ext cx="1812822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9624291" y="1708219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f:/A1/S1,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9624291" y="3374696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f:/A1/S1,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9624291" y="5100023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83512" y="4249244"/>
            <a:ext cx="1693919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624292" y="5509086"/>
            <a:ext cx="1812822" cy="3197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f:/A1/S2, P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70558"/>
              </p:ext>
            </p:extLst>
          </p:nvPr>
        </p:nvGraphicFramePr>
        <p:xfrm>
          <a:off x="284224" y="4490153"/>
          <a:ext cx="6708711" cy="1432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1671467533"/>
                    </a:ext>
                  </a:extLst>
                </a:gridCol>
                <a:gridCol w="1020699">
                  <a:extLst>
                    <a:ext uri="{9D8B030D-6E8A-4147-A177-3AD203B41FA5}">
                      <a16:colId xmlns:a16="http://schemas.microsoft.com/office/drawing/2014/main" val="3621229999"/>
                    </a:ext>
                  </a:extLst>
                </a:gridCol>
                <a:gridCol w="1830133">
                  <a:extLst>
                    <a:ext uri="{9D8B030D-6E8A-4147-A177-3AD203B41FA5}">
                      <a16:colId xmlns:a16="http://schemas.microsoft.com/office/drawing/2014/main" val="3566119410"/>
                    </a:ext>
                  </a:extLst>
                </a:gridCol>
                <a:gridCol w="1285494">
                  <a:extLst>
                    <a:ext uri="{9D8B030D-6E8A-4147-A177-3AD203B41FA5}">
                      <a16:colId xmlns:a16="http://schemas.microsoft.com/office/drawing/2014/main" val="4241681091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226614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Service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Service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fabric:/A1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fabric:/A1/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fabric:/A1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fabric:/A1/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21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15103"/>
              </p:ext>
            </p:extLst>
          </p:nvPr>
        </p:nvGraphicFramePr>
        <p:xfrm>
          <a:off x="320431" y="2838264"/>
          <a:ext cx="4199784" cy="7670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69411">
                  <a:extLst>
                    <a:ext uri="{9D8B030D-6E8A-4147-A177-3AD203B41FA5}">
                      <a16:colId xmlns:a16="http://schemas.microsoft.com/office/drawing/2014/main" val="1671467533"/>
                    </a:ext>
                  </a:extLst>
                </a:gridCol>
                <a:gridCol w="1556501">
                  <a:extLst>
                    <a:ext uri="{9D8B030D-6E8A-4147-A177-3AD203B41FA5}">
                      <a16:colId xmlns:a16="http://schemas.microsoft.com/office/drawing/2014/main" val="3621229999"/>
                    </a:ext>
                  </a:extLst>
                </a:gridCol>
                <a:gridCol w="1373872">
                  <a:extLst>
                    <a:ext uri="{9D8B030D-6E8A-4147-A177-3AD203B41FA5}">
                      <a16:colId xmlns:a16="http://schemas.microsoft.com/office/drawing/2014/main" val="3566119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 Type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 Version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 Name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“A”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fabric:/</a:t>
                      </a:r>
                      <a:r>
                        <a:rPr lang="en-US" sz="2000" dirty="0"/>
                        <a:t>A1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8370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4450" y="6071535"/>
            <a:ext cx="56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When using SF programming models, instances from same named app/service are in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4051351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 animBg="1"/>
      <p:bldP spid="69" grpId="0" animBg="1"/>
      <p:bldP spid="70" grpId="0" animBg="1"/>
      <p:bldP spid="73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4247775" y="1195976"/>
            <a:ext cx="2578443" cy="715089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“fabric:/Contoso”</a:t>
            </a:r>
            <a:br>
              <a:rPr lang="en-US" dirty="0"/>
            </a:br>
            <a:r>
              <a:rPr lang="en-US" dirty="0"/>
              <a:t>Named App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5744741" y="2407150"/>
            <a:ext cx="3009515" cy="71508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“fabric:/Contoso/Payment”</a:t>
            </a:r>
            <a:br>
              <a:rPr lang="en-US" dirty="0"/>
            </a:br>
            <a:r>
              <a:rPr lang="en-US" dirty="0"/>
              <a:t>Named Svc (Stateful)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307120" y="2407150"/>
            <a:ext cx="2955129" cy="71508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“fabric:/Contoso/Gallery”</a:t>
            </a:r>
            <a:br>
              <a:rPr lang="en-US" dirty="0"/>
            </a:br>
            <a:r>
              <a:rPr lang="en-US" dirty="0"/>
              <a:t>Named Svc (Stateless)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5626310" y="3584518"/>
            <a:ext cx="1375243" cy="408623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Partition-1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7890914" y="3592268"/>
            <a:ext cx="1375243" cy="408623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Partition-2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701023" y="4204740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Replica-1</a:t>
            </a:r>
          </a:p>
        </p:txBody>
      </p: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16200000" flipH="1">
            <a:off x="6113518" y="1334543"/>
            <a:ext cx="496085" cy="16491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7" idx="0"/>
          </p:cNvCxnSpPr>
          <p:nvPr/>
        </p:nvCxnSpPr>
        <p:spPr>
          <a:xfrm rot="5400000">
            <a:off x="4412799" y="1282951"/>
            <a:ext cx="496085" cy="17523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>
          <a:xfrm rot="5400000">
            <a:off x="6543375" y="2941768"/>
            <a:ext cx="462279" cy="8232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9" idx="0"/>
          </p:cNvCxnSpPr>
          <p:nvPr/>
        </p:nvCxnSpPr>
        <p:spPr>
          <a:xfrm rot="16200000" flipH="1">
            <a:off x="7671802" y="2636561"/>
            <a:ext cx="470029" cy="14413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6701022" y="4670883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Replica-2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6701023" y="5137026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Replica-3</a:t>
            </a:r>
          </a:p>
        </p:txBody>
      </p:sp>
      <p:cxnSp>
        <p:nvCxnSpPr>
          <p:cNvPr id="28" name="Elbow Connector 27"/>
          <p:cNvCxnSpPr>
            <a:stCxn id="8" idx="2"/>
            <a:endCxn id="27" idx="1"/>
          </p:cNvCxnSpPr>
          <p:nvPr/>
        </p:nvCxnSpPr>
        <p:spPr>
          <a:xfrm rot="16200000" flipH="1">
            <a:off x="5857865" y="4498179"/>
            <a:ext cx="1348197" cy="33811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2"/>
            <a:endCxn id="26" idx="1"/>
          </p:cNvCxnSpPr>
          <p:nvPr/>
        </p:nvCxnSpPr>
        <p:spPr>
          <a:xfrm rot="16200000" flipH="1">
            <a:off x="6090936" y="4265109"/>
            <a:ext cx="882054" cy="3381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2"/>
            <a:endCxn id="10" idx="1"/>
          </p:cNvCxnSpPr>
          <p:nvPr/>
        </p:nvCxnSpPr>
        <p:spPr>
          <a:xfrm rot="16200000" flipH="1">
            <a:off x="6324008" y="4032036"/>
            <a:ext cx="415911" cy="33811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8948524" y="4204740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Replica-1</a:t>
            </a:r>
          </a:p>
        </p:txBody>
      </p:sp>
      <p:sp>
        <p:nvSpPr>
          <p:cNvPr id="42" name="Flowchart: Alternate Process 41"/>
          <p:cNvSpPr/>
          <p:nvPr/>
        </p:nvSpPr>
        <p:spPr>
          <a:xfrm>
            <a:off x="8948523" y="4670883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Replica-2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8948524" y="5137026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Replica-3</a:t>
            </a:r>
          </a:p>
        </p:txBody>
      </p:sp>
      <p:cxnSp>
        <p:nvCxnSpPr>
          <p:cNvPr id="44" name="Elbow Connector 43"/>
          <p:cNvCxnSpPr>
            <a:stCxn id="9" idx="2"/>
            <a:endCxn id="43" idx="1"/>
          </p:cNvCxnSpPr>
          <p:nvPr/>
        </p:nvCxnSpPr>
        <p:spPr>
          <a:xfrm rot="16200000" flipH="1">
            <a:off x="8117793" y="4510606"/>
            <a:ext cx="1340447" cy="321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2"/>
            <a:endCxn id="42" idx="1"/>
          </p:cNvCxnSpPr>
          <p:nvPr/>
        </p:nvCxnSpPr>
        <p:spPr>
          <a:xfrm rot="16200000" flipH="1">
            <a:off x="8350863" y="4277535"/>
            <a:ext cx="874304" cy="3210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2"/>
            <a:endCxn id="41" idx="1"/>
          </p:cNvCxnSpPr>
          <p:nvPr/>
        </p:nvCxnSpPr>
        <p:spPr>
          <a:xfrm rot="16200000" flipH="1">
            <a:off x="8583936" y="4044463"/>
            <a:ext cx="408161" cy="321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/>
          <p:cNvSpPr/>
          <p:nvPr/>
        </p:nvSpPr>
        <p:spPr>
          <a:xfrm>
            <a:off x="3043003" y="3592268"/>
            <a:ext cx="1375243" cy="408623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Partition-1</a:t>
            </a:r>
          </a:p>
        </p:txBody>
      </p:sp>
      <p:sp>
        <p:nvSpPr>
          <p:cNvPr id="68" name="Flowchart: Alternate Process 67"/>
          <p:cNvSpPr/>
          <p:nvPr/>
        </p:nvSpPr>
        <p:spPr>
          <a:xfrm>
            <a:off x="4117716" y="4212490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Instance-1</a:t>
            </a:r>
          </a:p>
        </p:txBody>
      </p:sp>
      <p:sp>
        <p:nvSpPr>
          <p:cNvPr id="69" name="Flowchart: Alternate Process 68"/>
          <p:cNvSpPr/>
          <p:nvPr/>
        </p:nvSpPr>
        <p:spPr>
          <a:xfrm>
            <a:off x="4117715" y="4678633"/>
            <a:ext cx="1277299" cy="408623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dirty="0"/>
              <a:t>Instance-2</a:t>
            </a:r>
          </a:p>
        </p:txBody>
      </p:sp>
      <p:cxnSp>
        <p:nvCxnSpPr>
          <p:cNvPr id="72" name="Elbow Connector 71"/>
          <p:cNvCxnSpPr>
            <a:stCxn id="67" idx="2"/>
            <a:endCxn id="69" idx="1"/>
          </p:cNvCxnSpPr>
          <p:nvPr/>
        </p:nvCxnSpPr>
        <p:spPr>
          <a:xfrm rot="16200000" flipH="1">
            <a:off x="3507629" y="4272859"/>
            <a:ext cx="882054" cy="3381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7" idx="2"/>
            <a:endCxn id="68" idx="1"/>
          </p:cNvCxnSpPr>
          <p:nvPr/>
        </p:nvCxnSpPr>
        <p:spPr>
          <a:xfrm rot="16200000" flipH="1">
            <a:off x="3740701" y="4039786"/>
            <a:ext cx="415911" cy="33811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2"/>
            <a:endCxn id="67" idx="0"/>
          </p:cNvCxnSpPr>
          <p:nvPr/>
        </p:nvCxnSpPr>
        <p:spPr>
          <a:xfrm flipH="1">
            <a:off x="3779597" y="3122239"/>
            <a:ext cx="5088" cy="47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275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4173450"/>
          </a:xfrm>
        </p:spPr>
        <p:txBody>
          <a:bodyPr/>
          <a:lstStyle/>
          <a:p>
            <a:r>
              <a:rPr lang="en-US" dirty="0"/>
              <a:t>Deploy Application Type</a:t>
            </a:r>
            <a:br>
              <a:rPr lang="en-US" dirty="0"/>
            </a:br>
            <a:r>
              <a:rPr lang="en-US" dirty="0"/>
              <a:t>&amp; Create App Instance</a:t>
            </a:r>
          </a:p>
        </p:txBody>
      </p:sp>
    </p:spTree>
    <p:extLst>
      <p:ext uri="{BB962C8B-B14F-4D97-AF65-F5344CB8AC3E}">
        <p14:creationId xmlns:p14="http://schemas.microsoft.com/office/powerpoint/2010/main" val="9964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5539"/>
          </a:xfrm>
        </p:spPr>
        <p:txBody>
          <a:bodyPr/>
          <a:lstStyle/>
          <a:p>
            <a:r>
              <a:rPr lang="en-US" sz="3400" dirty="0">
                <a:hlinkClick r:id="rId2"/>
              </a:rPr>
              <a:t>Copy-</a:t>
            </a:r>
            <a:r>
              <a:rPr lang="en-US" sz="3400" dirty="0" err="1">
                <a:hlinkClick r:id="rId2"/>
              </a:rPr>
              <a:t>ServiceFabricApplicationPackage</a:t>
            </a:r>
            <a:r>
              <a:rPr lang="en-US" sz="3400" dirty="0"/>
              <a:t> (to image store)</a:t>
            </a:r>
          </a:p>
          <a:p>
            <a:r>
              <a:rPr lang="en-US" sz="3400" dirty="0">
                <a:hlinkClick r:id="rId3"/>
              </a:rPr>
              <a:t>Register-</a:t>
            </a:r>
            <a:r>
              <a:rPr lang="en-US" sz="3400" dirty="0" err="1">
                <a:hlinkClick r:id="rId3"/>
              </a:rPr>
              <a:t>ServiceFabricApplicationType</a:t>
            </a:r>
            <a:r>
              <a:rPr lang="en-US" sz="3400" dirty="0"/>
              <a:t> (in image store)</a:t>
            </a:r>
          </a:p>
          <a:p>
            <a:pPr>
              <a:spcAft>
                <a:spcPts val="1000"/>
              </a:spcAft>
            </a:pPr>
            <a:r>
              <a:rPr lang="en-US" sz="3400" dirty="0">
                <a:hlinkClick r:id="rId4"/>
              </a:rPr>
              <a:t>Remove-</a:t>
            </a:r>
            <a:r>
              <a:rPr lang="en-US" sz="3400" dirty="0" err="1">
                <a:hlinkClick r:id="rId4"/>
              </a:rPr>
              <a:t>ServiceFabricApplicationPackage</a:t>
            </a:r>
            <a:r>
              <a:rPr lang="en-US" sz="3400" dirty="0"/>
              <a:t> (from image store)</a:t>
            </a:r>
          </a:p>
          <a:p>
            <a:r>
              <a:rPr lang="en-US" sz="3400" dirty="0">
                <a:hlinkClick r:id="rId5"/>
              </a:rPr>
              <a:t>New-</a:t>
            </a:r>
            <a:r>
              <a:rPr lang="en-US" sz="3400" dirty="0" err="1">
                <a:hlinkClick r:id="rId5"/>
              </a:rPr>
              <a:t>ServiceFabricApplication</a:t>
            </a:r>
            <a:r>
              <a:rPr lang="en-US" sz="3400" dirty="0"/>
              <a:t> (named app)</a:t>
            </a:r>
          </a:p>
          <a:p>
            <a:pPr>
              <a:spcAft>
                <a:spcPts val="1000"/>
              </a:spcAft>
            </a:pPr>
            <a:r>
              <a:rPr lang="en-US" sz="3400" dirty="0">
                <a:hlinkClick r:id="rId6"/>
              </a:rPr>
              <a:t>New-</a:t>
            </a:r>
            <a:r>
              <a:rPr lang="en-US" sz="3400" dirty="0" err="1">
                <a:hlinkClick r:id="rId6"/>
              </a:rPr>
              <a:t>ServiceFabricService</a:t>
            </a:r>
            <a:r>
              <a:rPr lang="en-US" sz="3400" dirty="0"/>
              <a:t> (named svc)</a:t>
            </a:r>
          </a:p>
          <a:p>
            <a:r>
              <a:rPr lang="en-US" sz="3200" dirty="0">
                <a:hlinkClick r:id="rId7"/>
              </a:rPr>
              <a:t>Remove-</a:t>
            </a:r>
            <a:r>
              <a:rPr lang="en-US" sz="3200" dirty="0" err="1">
                <a:hlinkClick r:id="rId7"/>
              </a:rPr>
              <a:t>ServiceFabricService</a:t>
            </a:r>
            <a:r>
              <a:rPr lang="en-US" sz="3200" dirty="0"/>
              <a:t> (named svc)</a:t>
            </a:r>
          </a:p>
          <a:p>
            <a:r>
              <a:rPr lang="en-US" sz="3200" dirty="0">
                <a:hlinkClick r:id="rId8"/>
              </a:rPr>
              <a:t>Remove-</a:t>
            </a:r>
            <a:r>
              <a:rPr lang="en-US" sz="3200" dirty="0" err="1">
                <a:hlinkClick r:id="rId8"/>
              </a:rPr>
              <a:t>ServiceFabricApplication</a:t>
            </a:r>
            <a:r>
              <a:rPr lang="en-US" sz="3200" dirty="0"/>
              <a:t> (named app &amp; its named </a:t>
            </a:r>
            <a:r>
              <a:rPr lang="en-US" sz="3200" dirty="0" err="1"/>
              <a:t>svcs</a:t>
            </a:r>
            <a:r>
              <a:rPr lang="en-US" sz="3200" dirty="0"/>
              <a:t>)</a:t>
            </a:r>
          </a:p>
          <a:p>
            <a:r>
              <a:rPr lang="en-US" sz="3200" dirty="0">
                <a:hlinkClick r:id="rId9"/>
              </a:rPr>
              <a:t>Unregister-</a:t>
            </a:r>
            <a:r>
              <a:rPr lang="en-US" sz="3200" dirty="0" err="1">
                <a:hlinkClick r:id="rId9"/>
              </a:rPr>
              <a:t>ServiceFabricApplicationType</a:t>
            </a:r>
            <a:r>
              <a:rPr lang="en-US" sz="3200" dirty="0"/>
              <a:t> (from image store)</a:t>
            </a:r>
          </a:p>
          <a:p>
            <a:pPr lvl="1"/>
            <a:r>
              <a:rPr lang="en-US" dirty="0"/>
              <a:t>No named app can be running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App </a:t>
            </a:r>
            <a:r>
              <a:rPr lang="en-US" dirty="0" err="1"/>
              <a:t>Pkg</a:t>
            </a:r>
            <a:r>
              <a:rPr lang="en-US" dirty="0"/>
              <a:t> &amp; Named App/Service Ops</a:t>
            </a:r>
          </a:p>
        </p:txBody>
      </p:sp>
    </p:spTree>
    <p:extLst>
      <p:ext uri="{BB962C8B-B14F-4D97-AF65-F5344CB8AC3E}">
        <p14:creationId xmlns:p14="http://schemas.microsoft.com/office/powerpoint/2010/main" val="1758745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Jeffrey Richter: Microsoft Software Engineer, Wintellect Co-Founder, &amp; Author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45" y="1918905"/>
            <a:ext cx="2118945" cy="2632700"/>
          </a:xfrm>
          <a:prstGeom prst="rect">
            <a:avLst/>
          </a:prstGeom>
        </p:spPr>
      </p:pic>
      <p:pic>
        <p:nvPicPr>
          <p:cNvPr id="9" name="Picture 2" descr="http://pixhost.me/avaxhome/96/6c/000e6c96_mediu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55" y="1918904"/>
            <a:ext cx="2101761" cy="2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727" y="1918905"/>
            <a:ext cx="2162560" cy="263347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4310595" y="4881735"/>
            <a:ext cx="4553186" cy="14824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"/>
              </a:spcAft>
              <a:buNone/>
              <a:tabLst>
                <a:tab pos="11430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JeffreyR@Microsoft.com</a:t>
            </a:r>
          </a:p>
          <a:p>
            <a:pPr marL="0" indent="0">
              <a:lnSpc>
                <a:spcPct val="100000"/>
              </a:lnSpc>
              <a:spcAft>
                <a:spcPts val="100"/>
              </a:spcAft>
              <a:buNone/>
              <a:tabLst>
                <a:tab pos="11430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www.linkedin.com/in/JeffRichter</a:t>
            </a:r>
          </a:p>
          <a:p>
            <a:pPr marL="0" indent="0">
              <a:lnSpc>
                <a:spcPct val="100000"/>
              </a:lnSpc>
              <a:spcAft>
                <a:spcPts val="100"/>
              </a:spcAft>
              <a:buNone/>
              <a:tabLst>
                <a:tab pos="11430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JeffRichter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6" descr="http://www.steveor.com/images/stories/twitter-bad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19" y="5901607"/>
            <a:ext cx="4739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http://www.steveor.com/images/stories/linkedin-bad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19" y="5387326"/>
            <a:ext cx="4739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http://t2.gstatic.com/images?q=tbn:ANd9GcQ9lxPrdR4gJjCmZrMC122VeCdeKejTHxvjYK4EeaB6Jb_CwNbeq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19" y="4842565"/>
            <a:ext cx="4739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35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75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559220" y="1358130"/>
            <a:ext cx="1873827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69115" y="4692925"/>
            <a:ext cx="2091958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Partitions</a:t>
            </a:r>
          </a:p>
        </p:txBody>
      </p:sp>
      <p:sp>
        <p:nvSpPr>
          <p:cNvPr id="83" name="Content Placeholder 8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04447"/>
          </a:xfrm>
        </p:spPr>
        <p:txBody>
          <a:bodyPr/>
          <a:lstStyle/>
          <a:p>
            <a:r>
              <a:rPr lang="en-US" dirty="0"/>
              <a:t>Each entity has set of health events</a:t>
            </a:r>
          </a:p>
          <a:p>
            <a:r>
              <a:rPr lang="en-US" dirty="0"/>
              <a:t>Each event has a health state:</a:t>
            </a:r>
          </a:p>
          <a:p>
            <a:pPr lvl="1"/>
            <a:r>
              <a:rPr lang="en-US" dirty="0"/>
              <a:t>OK: No issues</a:t>
            </a:r>
          </a:p>
          <a:p>
            <a:pPr lvl="1"/>
            <a:r>
              <a:rPr lang="en-US" dirty="0"/>
              <a:t>Warning: An issue that may fix itself</a:t>
            </a:r>
            <a:br>
              <a:rPr lang="en-US" dirty="0"/>
            </a:br>
            <a:r>
              <a:rPr lang="en-US" dirty="0"/>
              <a:t>(ex: unexpected delay)</a:t>
            </a:r>
          </a:p>
          <a:p>
            <a:pPr lvl="1"/>
            <a:r>
              <a:rPr lang="en-US" dirty="0"/>
              <a:t>Error: Issue requiring action</a:t>
            </a:r>
          </a:p>
          <a:p>
            <a:r>
              <a:rPr lang="en-US" dirty="0"/>
              <a:t>When evaluating an entity</a:t>
            </a:r>
          </a:p>
          <a:p>
            <a:pPr lvl="1"/>
            <a:r>
              <a:rPr lang="en-US" dirty="0"/>
              <a:t>SF aggregates entity’s &amp; descendants’ </a:t>
            </a:r>
            <a:br>
              <a:rPr lang="en-US" dirty="0"/>
            </a:br>
            <a:r>
              <a:rPr lang="en-US" dirty="0"/>
              <a:t>events against policy</a:t>
            </a:r>
          </a:p>
          <a:p>
            <a:pPr lvl="1"/>
            <a:r>
              <a:rPr lang="en-US" dirty="0"/>
              <a:t>Deployed Apps 	</a:t>
            </a:r>
            <a:r>
              <a:rPr lang="en-US" dirty="0">
                <a:sym typeface="Wingdings" panose="05000000000000000000" pitchFamily="2" charset="2"/>
              </a:rPr>
              <a:t> Warning</a:t>
            </a:r>
          </a:p>
          <a:p>
            <a:pPr lvl="1"/>
            <a:r>
              <a:rPr lang="en-US" dirty="0"/>
              <a:t>Applications 	</a:t>
            </a:r>
            <a:r>
              <a:rPr lang="en-US" dirty="0">
                <a:sym typeface="Wingdings" panose="05000000000000000000" pitchFamily="2" charset="2"/>
              </a:rPr>
              <a:t> Error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Entities, Events, &amp; States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783979" y="2492059"/>
            <a:ext cx="2595202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Nodes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9769113" y="2492059"/>
            <a:ext cx="209196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783979" y="3477844"/>
            <a:ext cx="2595202" cy="83099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Deployed</a:t>
            </a:r>
            <a:b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69113" y="5714528"/>
            <a:ext cx="2091959" cy="83099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Instances/</a:t>
            </a:r>
            <a:b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Replicas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9769114" y="3662510"/>
            <a:ext cx="209195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783979" y="4823825"/>
            <a:ext cx="2612333" cy="83099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Deployed Service</a:t>
            </a:r>
            <a:b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</a:p>
        </p:txBody>
      </p:sp>
      <p:cxnSp>
        <p:nvCxnSpPr>
          <p:cNvPr id="68" name="Straight Connector 67"/>
          <p:cNvCxnSpPr>
            <a:stCxn id="33" idx="2"/>
            <a:endCxn id="49" idx="0"/>
          </p:cNvCxnSpPr>
          <p:nvPr/>
        </p:nvCxnSpPr>
        <p:spPr>
          <a:xfrm>
            <a:off x="8081580" y="4308841"/>
            <a:ext cx="8566" cy="514984"/>
          </a:xfrm>
          <a:prstGeom prst="line">
            <a:avLst/>
          </a:prstGeom>
          <a:ln w="508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32" idx="0"/>
          </p:cNvCxnSpPr>
          <p:nvPr/>
        </p:nvCxnSpPr>
        <p:spPr>
          <a:xfrm>
            <a:off x="9496134" y="1819795"/>
            <a:ext cx="1318960" cy="672264"/>
          </a:xfrm>
          <a:prstGeom prst="line">
            <a:avLst/>
          </a:prstGeom>
          <a:ln w="508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2"/>
            <a:endCxn id="31" idx="0"/>
          </p:cNvCxnSpPr>
          <p:nvPr/>
        </p:nvCxnSpPr>
        <p:spPr>
          <a:xfrm flipH="1">
            <a:off x="8081580" y="1819795"/>
            <a:ext cx="1414554" cy="672264"/>
          </a:xfrm>
          <a:prstGeom prst="line">
            <a:avLst/>
          </a:prstGeom>
          <a:ln w="508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2" idx="2"/>
            <a:endCxn id="43" idx="0"/>
          </p:cNvCxnSpPr>
          <p:nvPr/>
        </p:nvCxnSpPr>
        <p:spPr>
          <a:xfrm>
            <a:off x="10815094" y="2953724"/>
            <a:ext cx="0" cy="708786"/>
          </a:xfrm>
          <a:prstGeom prst="line">
            <a:avLst/>
          </a:prstGeom>
          <a:ln w="508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0"/>
            <a:endCxn id="32" idx="2"/>
          </p:cNvCxnSpPr>
          <p:nvPr/>
        </p:nvCxnSpPr>
        <p:spPr>
          <a:xfrm flipV="1">
            <a:off x="8081580" y="2953724"/>
            <a:ext cx="2733514" cy="524120"/>
          </a:xfrm>
          <a:prstGeom prst="line">
            <a:avLst/>
          </a:prstGeom>
          <a:ln w="508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3" idx="2"/>
            <a:endCxn id="26" idx="0"/>
          </p:cNvCxnSpPr>
          <p:nvPr/>
        </p:nvCxnSpPr>
        <p:spPr>
          <a:xfrm>
            <a:off x="10815094" y="4124175"/>
            <a:ext cx="0" cy="568750"/>
          </a:xfrm>
          <a:prstGeom prst="line">
            <a:avLst/>
          </a:prstGeom>
          <a:ln w="508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6" idx="2"/>
            <a:endCxn id="35" idx="0"/>
          </p:cNvCxnSpPr>
          <p:nvPr/>
        </p:nvCxnSpPr>
        <p:spPr>
          <a:xfrm flipH="1">
            <a:off x="10815093" y="5154590"/>
            <a:ext cx="1" cy="559938"/>
          </a:xfrm>
          <a:prstGeom prst="line">
            <a:avLst/>
          </a:prstGeom>
          <a:ln w="508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0195" y="2907557"/>
            <a:ext cx="238125" cy="2571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0194" y="3612410"/>
            <a:ext cx="238125" cy="257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447138" y="1222972"/>
            <a:ext cx="292643" cy="302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0196" y="2480161"/>
            <a:ext cx="238125" cy="257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629182" y="2350730"/>
            <a:ext cx="292643" cy="302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29420" y="3525335"/>
            <a:ext cx="292643" cy="302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629419" y="5553070"/>
            <a:ext cx="292643" cy="302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620709" y="4529212"/>
            <a:ext cx="292643" cy="3029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649608" y="2323264"/>
            <a:ext cx="292643" cy="302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49607" y="3327707"/>
            <a:ext cx="292643" cy="302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646223" y="4672345"/>
            <a:ext cx="292643" cy="3029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6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4259218" cy="5238357"/>
          </a:xfrm>
        </p:spPr>
        <p:txBody>
          <a:bodyPr/>
          <a:lstStyle/>
          <a:p>
            <a:r>
              <a:rPr lang="en-US" sz="3200" dirty="0"/>
              <a:t>Default: entity is healthy if it &amp; children are healthy</a:t>
            </a:r>
          </a:p>
          <a:p>
            <a:pPr lvl="1"/>
            <a:r>
              <a:rPr lang="en-US" sz="2000" dirty="0"/>
              <a:t>In a world with regular failures, 20% Error might be considered Warning</a:t>
            </a:r>
          </a:p>
          <a:p>
            <a:r>
              <a:rPr lang="en-US" sz="3200" dirty="0"/>
              <a:t>Health policies define</a:t>
            </a:r>
            <a:br>
              <a:rPr lang="en-US" sz="3200" dirty="0"/>
            </a:br>
            <a:r>
              <a:rPr lang="en-US" sz="3200" dirty="0"/>
              <a:t>what healthy means</a:t>
            </a:r>
          </a:p>
          <a:p>
            <a:pPr lvl="1"/>
            <a:r>
              <a:rPr lang="en-US" sz="2000" dirty="0"/>
              <a:t>Cluster policy can be in</a:t>
            </a:r>
            <a:br>
              <a:rPr lang="en-US" sz="2000" dirty="0"/>
            </a:br>
            <a:r>
              <a:rPr lang="en-US" sz="2000" dirty="0"/>
              <a:t>cluster manifest</a:t>
            </a:r>
          </a:p>
          <a:p>
            <a:pPr lvl="1"/>
            <a:r>
              <a:rPr lang="en-US" sz="2000" dirty="0"/>
              <a:t>App policy can be in</a:t>
            </a:r>
            <a:br>
              <a:rPr lang="en-US" sz="2000" dirty="0"/>
            </a:br>
            <a:r>
              <a:rPr lang="en-US" sz="2000" dirty="0"/>
              <a:t>application manifest</a:t>
            </a:r>
          </a:p>
          <a:p>
            <a:pPr lvl="1"/>
            <a:r>
              <a:rPr lang="en-US" sz="2000" dirty="0"/>
              <a:t>Or, you can pass custom policy when querying health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Policies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8458" y="1189176"/>
            <a:ext cx="7462160" cy="156966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FabricSettings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&lt;Section Name="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HealthManager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ClusterHealthPolicy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&lt;Parameter Name="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MaxPercentUnhealthyApplications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Value="0"/&gt;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&lt;Parameter Name="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MaxPercentUnhealthyNodes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Value="20"/&gt;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&lt;/Section&gt;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FabricSettings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8458" y="3048076"/>
            <a:ext cx="7462160" cy="310854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&lt;Policies&gt;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HealthPolicy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MaxPercentUnhealthyDeployedApplications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DefaultServiceTypeHealthPolicy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MaxPercentUnhealthyServices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MaxPercentUnhealthyPartitionsPerService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MaxPercentUnhealthyReplicasPerPartition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="0"/&gt;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ServiceTypeHealthPolicy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FrontEndSvcType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MaxPercentUnhealthyServices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MaxPercentUnhealthyPartitionsPerService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MaxPercentUnhealthyReplicasPerPartition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="0"/&gt;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HealthPolicy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&lt;/Policies&gt;</a:t>
            </a:r>
          </a:p>
        </p:txBody>
      </p:sp>
    </p:spTree>
    <p:extLst>
      <p:ext uri="{BB962C8B-B14F-4D97-AF65-F5344CB8AC3E}">
        <p14:creationId xmlns:p14="http://schemas.microsoft.com/office/powerpoint/2010/main" val="28117179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3176254"/>
          </a:xfrm>
        </p:spPr>
        <p:txBody>
          <a:bodyPr/>
          <a:lstStyle/>
          <a:p>
            <a:r>
              <a:rPr lang="en-US" dirty="0"/>
              <a:t>A Watchdog Submitting</a:t>
            </a:r>
            <a:br>
              <a:rPr lang="en-US" dirty="0"/>
            </a:br>
            <a:r>
              <a:rPr lang="en-US" dirty="0"/>
              <a:t>Health Reports</a:t>
            </a:r>
          </a:p>
        </p:txBody>
      </p:sp>
    </p:spTree>
    <p:extLst>
      <p:ext uri="{BB962C8B-B14F-4D97-AF65-F5344CB8AC3E}">
        <p14:creationId xmlns:p14="http://schemas.microsoft.com/office/powerpoint/2010/main" val="34020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24096"/>
          </a:xfrm>
        </p:spPr>
        <p:txBody>
          <a:bodyPr/>
          <a:lstStyle/>
          <a:p>
            <a:r>
              <a:rPr lang="en-US" dirty="0"/>
              <a:t>Cluster: Nodes not responding to periodic heartbeat</a:t>
            </a:r>
          </a:p>
          <a:p>
            <a:pPr lvl="1"/>
            <a:r>
              <a:rPr lang="en-US" dirty="0"/>
              <a:t>Applications: Partition could not be placed</a:t>
            </a:r>
          </a:p>
          <a:p>
            <a:pPr lvl="2"/>
            <a:r>
              <a:rPr lang="en-US" dirty="0"/>
              <a:t>Service: Failed to place replica(s)</a:t>
            </a:r>
          </a:p>
          <a:p>
            <a:pPr lvl="3"/>
            <a:r>
              <a:rPr lang="en-US" dirty="0"/>
              <a:t>Partition: Below target instance count</a:t>
            </a:r>
          </a:p>
          <a:p>
            <a:pPr lvl="4"/>
            <a:r>
              <a:rPr lang="en-US" dirty="0"/>
              <a:t>Replica: Replica taking too long to open/close</a:t>
            </a:r>
          </a:p>
          <a:p>
            <a:pPr lvl="1"/>
            <a:r>
              <a:rPr lang="en-US" dirty="0"/>
              <a:t>Node: Node down, certificate expiration, load capacity violation</a:t>
            </a:r>
          </a:p>
          <a:p>
            <a:pPr lvl="1"/>
            <a:r>
              <a:rPr lang="en-US" dirty="0"/>
              <a:t>Deployed Applications: Failed to download code package</a:t>
            </a:r>
          </a:p>
          <a:p>
            <a:pPr lvl="2"/>
            <a:r>
              <a:rPr lang="en-US" dirty="0"/>
              <a:t>Deployed Service Packages: Service Package Activation, Code Package Activation, Service type registration, Download, Upgrade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Failure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6662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"/>
            <a:ext cx="10299700" cy="65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42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98510"/>
          </a:xfrm>
        </p:spPr>
        <p:txBody>
          <a:bodyPr/>
          <a:lstStyle/>
          <a:p>
            <a:r>
              <a:rPr lang="en-US" sz="2400" dirty="0"/>
              <a:t>Cluster health failures</a:t>
            </a:r>
          </a:p>
          <a:p>
            <a:pPr lvl="1"/>
            <a:r>
              <a:rPr lang="en-US" sz="1600" dirty="0"/>
              <a:t>Nodes not responding to periodic heartbeat</a:t>
            </a:r>
          </a:p>
          <a:p>
            <a:pPr lvl="2"/>
            <a:r>
              <a:rPr lang="en-US" sz="1600" dirty="0"/>
              <a:t>Report: </a:t>
            </a:r>
            <a:r>
              <a:rPr lang="en-US" sz="1600" dirty="0" err="1"/>
              <a:t>SourceId</a:t>
            </a:r>
            <a:r>
              <a:rPr lang="en-US" sz="1600" dirty="0"/>
              <a:t>=</a:t>
            </a:r>
            <a:r>
              <a:rPr lang="en-US" sz="1600" dirty="0" err="1"/>
              <a:t>System.Federation</a:t>
            </a:r>
            <a:r>
              <a:rPr lang="en-US" sz="1600" dirty="0"/>
              <a:t>, Property=Neighborhood</a:t>
            </a:r>
          </a:p>
          <a:p>
            <a:pPr lvl="2"/>
            <a:r>
              <a:rPr lang="en-US" sz="1600" dirty="0"/>
              <a:t>Action: Check communication within cluster</a:t>
            </a:r>
          </a:p>
          <a:p>
            <a:r>
              <a:rPr lang="en-US" sz="2400" dirty="0"/>
              <a:t>Node health failures</a:t>
            </a:r>
          </a:p>
          <a:p>
            <a:pPr lvl="1"/>
            <a:r>
              <a:rPr lang="en-US" sz="1600" dirty="0"/>
              <a:t>Node Down</a:t>
            </a:r>
          </a:p>
          <a:p>
            <a:pPr lvl="2"/>
            <a:r>
              <a:rPr lang="en-US" sz="1600" dirty="0"/>
              <a:t>Report: SourceId=System.FM (failover manager), Property=State</a:t>
            </a:r>
          </a:p>
          <a:p>
            <a:pPr lvl="2"/>
            <a:r>
              <a:rPr lang="en-US" sz="1600" dirty="0"/>
              <a:t>Action: Wait for upgrade to complete; if taking too long, investigate</a:t>
            </a:r>
          </a:p>
          <a:p>
            <a:pPr lvl="1"/>
            <a:r>
              <a:rPr lang="en-US" sz="1600" dirty="0"/>
              <a:t>Certificate Expiration</a:t>
            </a:r>
          </a:p>
          <a:p>
            <a:pPr lvl="2"/>
            <a:r>
              <a:rPr lang="en-US" sz="1600" dirty="0"/>
              <a:t>Report: </a:t>
            </a:r>
            <a:r>
              <a:rPr lang="en-US" sz="1600" dirty="0" err="1"/>
              <a:t>SourceId</a:t>
            </a:r>
            <a:r>
              <a:rPr lang="en-US" sz="1600" dirty="0"/>
              <a:t>=</a:t>
            </a:r>
            <a:r>
              <a:rPr lang="en-US" sz="1600" dirty="0" err="1"/>
              <a:t>System.FabricNode</a:t>
            </a:r>
            <a:r>
              <a:rPr lang="en-US" sz="1600" dirty="0"/>
              <a:t>, Property=Certificate XXX</a:t>
            </a:r>
          </a:p>
          <a:p>
            <a:pPr lvl="2"/>
            <a:r>
              <a:rPr lang="en-US" sz="1600" dirty="0"/>
              <a:t>Action: Update certificate</a:t>
            </a:r>
          </a:p>
          <a:p>
            <a:pPr lvl="1"/>
            <a:r>
              <a:rPr lang="en-US" sz="1600" dirty="0"/>
              <a:t>Load Capacity Violation</a:t>
            </a:r>
          </a:p>
          <a:p>
            <a:pPr lvl="2"/>
            <a:r>
              <a:rPr lang="en-US" sz="1600" dirty="0"/>
              <a:t>Report: </a:t>
            </a:r>
            <a:r>
              <a:rPr lang="en-US" sz="1600" dirty="0" err="1"/>
              <a:t>SourceId</a:t>
            </a:r>
            <a:r>
              <a:rPr lang="en-US" sz="1600" dirty="0"/>
              <a:t>=</a:t>
            </a:r>
            <a:r>
              <a:rPr lang="en-US" sz="1600" dirty="0" err="1"/>
              <a:t>System.PLB</a:t>
            </a:r>
            <a:r>
              <a:rPr lang="en-US" sz="1600" dirty="0"/>
              <a:t> (placement load balancer), Property=Capacity</a:t>
            </a:r>
          </a:p>
          <a:p>
            <a:pPr lvl="2"/>
            <a:r>
              <a:rPr lang="en-US" sz="1600" dirty="0"/>
              <a:t>Action: View current node capacity &amp; update metrics</a:t>
            </a:r>
          </a:p>
          <a:p>
            <a:r>
              <a:rPr lang="en-US" sz="2400" dirty="0"/>
              <a:t>Application health failures (System.CM=Cluster Manager)</a:t>
            </a:r>
          </a:p>
          <a:p>
            <a:r>
              <a:rPr lang="en-US" sz="2400" dirty="0"/>
              <a:t>Service failures (System.FM=Failover Manager)</a:t>
            </a:r>
          </a:p>
          <a:p>
            <a:pPr lvl="1"/>
            <a:r>
              <a:rPr lang="en-US" sz="1600" dirty="0"/>
              <a:t>Unplaced replicas violation</a:t>
            </a:r>
          </a:p>
          <a:p>
            <a:pPr lvl="2"/>
            <a:r>
              <a:rPr lang="en-US" sz="1600" dirty="0"/>
              <a:t>Report: </a:t>
            </a:r>
            <a:r>
              <a:rPr lang="en-US" sz="1600" dirty="0" err="1"/>
              <a:t>SourceId</a:t>
            </a:r>
            <a:r>
              <a:rPr lang="en-US" sz="1600" dirty="0"/>
              <a:t>=System.FM, Property=State</a:t>
            </a:r>
          </a:p>
          <a:p>
            <a:pPr lvl="2"/>
            <a:r>
              <a:rPr lang="en-US" sz="1600" dirty="0"/>
              <a:t>Action: Check service constraints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Health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93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93647"/>
          </a:xfrm>
        </p:spPr>
        <p:txBody>
          <a:bodyPr/>
          <a:lstStyle/>
          <a:p>
            <a:r>
              <a:rPr lang="en-US" sz="3200" dirty="0"/>
              <a:t>Partition failures (System.FM)</a:t>
            </a:r>
          </a:p>
          <a:p>
            <a:pPr lvl="1"/>
            <a:r>
              <a:rPr lang="en-US" sz="2000" dirty="0"/>
              <a:t>Replicas below minimum</a:t>
            </a:r>
          </a:p>
          <a:p>
            <a:pPr lvl="2"/>
            <a:r>
              <a:rPr lang="en-US" sz="2000" dirty="0"/>
              <a:t>Report: </a:t>
            </a:r>
            <a:r>
              <a:rPr lang="en-US" sz="2000" dirty="0" err="1"/>
              <a:t>SourceId</a:t>
            </a:r>
            <a:r>
              <a:rPr lang="en-US" sz="2000" dirty="0"/>
              <a:t>=System.FM, Property=State</a:t>
            </a:r>
          </a:p>
          <a:p>
            <a:pPr lvl="2"/>
            <a:r>
              <a:rPr lang="en-US" sz="2000" dirty="0"/>
              <a:t>Action: Check bug in service code’s Open/</a:t>
            </a:r>
            <a:r>
              <a:rPr lang="en-US" sz="2000" dirty="0" err="1"/>
              <a:t>ChangeRole</a:t>
            </a:r>
            <a:endParaRPr lang="en-US" sz="2000" dirty="0"/>
          </a:p>
          <a:p>
            <a:r>
              <a:rPr lang="en-US" sz="3200" dirty="0"/>
              <a:t>Replica failures (</a:t>
            </a:r>
            <a:r>
              <a:rPr lang="en-US" sz="3200" dirty="0" err="1"/>
              <a:t>System.RA</a:t>
            </a:r>
            <a:r>
              <a:rPr lang="en-US" sz="3200" dirty="0"/>
              <a:t> [Reconfiguration agent])</a:t>
            </a:r>
          </a:p>
          <a:p>
            <a:pPr lvl="1"/>
            <a:r>
              <a:rPr lang="en-US" sz="2000" dirty="0"/>
              <a:t>Replica takes too long to open</a:t>
            </a:r>
          </a:p>
          <a:p>
            <a:pPr lvl="2"/>
            <a:r>
              <a:rPr lang="en-US" sz="2000" dirty="0"/>
              <a:t>Report: </a:t>
            </a:r>
            <a:r>
              <a:rPr lang="en-US" sz="2000" dirty="0" err="1"/>
              <a:t>SourceId</a:t>
            </a:r>
            <a:r>
              <a:rPr lang="en-US" sz="2000" dirty="0"/>
              <a:t>=</a:t>
            </a:r>
            <a:r>
              <a:rPr lang="en-US" sz="2000" dirty="0" err="1"/>
              <a:t>System.RA</a:t>
            </a:r>
            <a:r>
              <a:rPr lang="en-US" sz="2000" dirty="0"/>
              <a:t>, Property=</a:t>
            </a:r>
            <a:r>
              <a:rPr lang="en-US" sz="2000" dirty="0" err="1"/>
              <a:t>RepliaOpenStatus</a:t>
            </a:r>
            <a:endParaRPr lang="en-US" sz="2000" dirty="0"/>
          </a:p>
          <a:p>
            <a:pPr lvl="2"/>
            <a:r>
              <a:rPr lang="en-US" sz="2000" dirty="0"/>
              <a:t>Action: Check service’s Open code</a:t>
            </a:r>
          </a:p>
          <a:p>
            <a:pPr lvl="1"/>
            <a:r>
              <a:rPr lang="en-US" sz="2000" dirty="0"/>
              <a:t>Slow service API call</a:t>
            </a:r>
          </a:p>
          <a:p>
            <a:pPr lvl="2"/>
            <a:r>
              <a:rPr lang="en-US" sz="2000" dirty="0"/>
              <a:t>Report: </a:t>
            </a:r>
            <a:r>
              <a:rPr lang="en-US" sz="2000" dirty="0" err="1"/>
              <a:t>SourceId</a:t>
            </a:r>
            <a:r>
              <a:rPr lang="en-US" sz="2000" dirty="0"/>
              <a:t>=</a:t>
            </a:r>
            <a:r>
              <a:rPr lang="en-US" sz="2000" dirty="0" err="1"/>
              <a:t>System.RAP</a:t>
            </a:r>
            <a:r>
              <a:rPr lang="en-US" sz="2000" dirty="0"/>
              <a:t> or </a:t>
            </a:r>
            <a:r>
              <a:rPr lang="en-US" sz="2000" dirty="0" err="1"/>
              <a:t>System.Replicator</a:t>
            </a:r>
            <a:r>
              <a:rPr lang="en-US" sz="2000" dirty="0"/>
              <a:t>, Property=[Name of slow API]</a:t>
            </a:r>
          </a:p>
          <a:p>
            <a:pPr lvl="2"/>
            <a:r>
              <a:rPr lang="en-US" sz="2000" dirty="0"/>
              <a:t>Action: Check service’s API code (possible unhandled exception)</a:t>
            </a:r>
          </a:p>
          <a:p>
            <a:pPr lvl="1"/>
            <a:r>
              <a:rPr lang="en-US" sz="2000" dirty="0"/>
              <a:t>Replica queue full warning</a:t>
            </a:r>
          </a:p>
          <a:p>
            <a:pPr lvl="2"/>
            <a:r>
              <a:rPr lang="en-US" sz="2000" dirty="0"/>
              <a:t>Report: </a:t>
            </a:r>
            <a:r>
              <a:rPr lang="en-US" sz="2000" dirty="0" err="1"/>
              <a:t>SourceId</a:t>
            </a:r>
            <a:r>
              <a:rPr lang="en-US" sz="2000" dirty="0"/>
              <a:t>=</a:t>
            </a:r>
            <a:r>
              <a:rPr lang="en-US" sz="2000" dirty="0" err="1"/>
              <a:t>System.Replicator</a:t>
            </a:r>
            <a:r>
              <a:rPr lang="en-US" sz="2000" dirty="0"/>
              <a:t>, Property=[Primary | Secondary]</a:t>
            </a:r>
            <a:r>
              <a:rPr lang="en-US" sz="2000" dirty="0" err="1"/>
              <a:t>ReplicationQueueStatus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Health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09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12223"/>
          </a:xfrm>
        </p:spPr>
        <p:txBody>
          <a:bodyPr/>
          <a:lstStyle/>
          <a:p>
            <a:r>
              <a:rPr lang="en-US" sz="2800" dirty="0" err="1"/>
              <a:t>DeployedApplication</a:t>
            </a:r>
            <a:r>
              <a:rPr lang="en-US" sz="2800" dirty="0"/>
              <a:t> (</a:t>
            </a:r>
            <a:r>
              <a:rPr lang="en-US" sz="2800" dirty="0" err="1"/>
              <a:t>System.Hosting</a:t>
            </a:r>
            <a:r>
              <a:rPr lang="en-US" sz="2800" dirty="0"/>
              <a:t>)</a:t>
            </a:r>
          </a:p>
          <a:p>
            <a:pPr lvl="1"/>
            <a:r>
              <a:rPr lang="en-US" sz="1800" dirty="0"/>
              <a:t>Activation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Property=Activation (includes rollout version)</a:t>
            </a:r>
          </a:p>
          <a:p>
            <a:pPr lvl="1"/>
            <a:r>
              <a:rPr lang="en-US" sz="1800" dirty="0"/>
              <a:t>Download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Property=Download</a:t>
            </a:r>
          </a:p>
          <a:p>
            <a:r>
              <a:rPr lang="en-US" sz="2800" dirty="0" err="1"/>
              <a:t>DeployedServicePackage</a:t>
            </a:r>
            <a:r>
              <a:rPr lang="en-US" sz="2800" dirty="0"/>
              <a:t> (</a:t>
            </a:r>
            <a:r>
              <a:rPr lang="en-US" sz="2800" dirty="0" err="1"/>
              <a:t>System.Hosting</a:t>
            </a:r>
            <a:r>
              <a:rPr lang="en-US" sz="2800" dirty="0"/>
              <a:t>)</a:t>
            </a:r>
          </a:p>
          <a:p>
            <a:pPr lvl="1"/>
            <a:r>
              <a:rPr lang="en-US" sz="1800" dirty="0"/>
              <a:t>Service Package Activation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Property=Activation</a:t>
            </a:r>
          </a:p>
          <a:p>
            <a:pPr lvl="1"/>
            <a:r>
              <a:rPr lang="en-US" sz="1800" dirty="0"/>
              <a:t>Code Package Activation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</a:t>
            </a:r>
            <a:r>
              <a:rPr lang="en-US" sz="1800" dirty="0" err="1"/>
              <a:t>CodePackageActivation</a:t>
            </a:r>
            <a:endParaRPr lang="en-US" sz="1800" dirty="0"/>
          </a:p>
          <a:p>
            <a:pPr lvl="1"/>
            <a:r>
              <a:rPr lang="en-US" sz="1800" dirty="0"/>
              <a:t>Service type registration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</a:t>
            </a:r>
            <a:r>
              <a:rPr lang="en-US" sz="1800" dirty="0" err="1"/>
              <a:t>ServiceTypeRegistration</a:t>
            </a:r>
            <a:endParaRPr lang="en-US" sz="1800" dirty="0"/>
          </a:p>
          <a:p>
            <a:pPr lvl="1"/>
            <a:r>
              <a:rPr lang="en-US" sz="1800" dirty="0"/>
              <a:t>Download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Property=Download</a:t>
            </a:r>
          </a:p>
          <a:p>
            <a:pPr lvl="1"/>
            <a:r>
              <a:rPr lang="en-US" sz="1800" dirty="0"/>
              <a:t>Upgrade validation</a:t>
            </a:r>
          </a:p>
          <a:p>
            <a:pPr lvl="2"/>
            <a:r>
              <a:rPr lang="en-US" sz="1800" dirty="0"/>
              <a:t>Report: </a:t>
            </a:r>
            <a:r>
              <a:rPr lang="en-US" sz="1800" dirty="0" err="1"/>
              <a:t>SourceId</a:t>
            </a:r>
            <a:r>
              <a:rPr lang="en-US" sz="1800" dirty="0"/>
              <a:t>=</a:t>
            </a:r>
            <a:r>
              <a:rPr lang="en-US" sz="1800" dirty="0" err="1"/>
              <a:t>System.Hosting</a:t>
            </a:r>
            <a:r>
              <a:rPr lang="en-US" sz="1800" dirty="0"/>
              <a:t>, Property=</a:t>
            </a:r>
            <a:r>
              <a:rPr lang="en-US" sz="1800" dirty="0" err="1"/>
              <a:t>FabricUpgradeValidation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Health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Have “watchdog” periodically check service instance</a:t>
            </a:r>
          </a:p>
          <a:p>
            <a:pPr lvl="2"/>
            <a:r>
              <a:rPr lang="en-US"/>
              <a:t>Watchdog code/process can be in or out of the cluster</a:t>
            </a:r>
          </a:p>
          <a:p>
            <a:pPr lvl="2"/>
            <a:r>
              <a:rPr lang="en-US"/>
              <a:t>Keep watchdog simple and “bug-free” </a:t>
            </a:r>
          </a:p>
          <a:p>
            <a:r>
              <a:rPr lang="en-US"/>
              <a:t>Submit health reports via PowerShell, REST, .NET API</a:t>
            </a:r>
          </a:p>
          <a:p>
            <a:pPr lvl="1"/>
            <a:r>
              <a:rPr lang="en-US"/>
              <a:t>.NET API batches reports and sends ~30 seconds (default)</a:t>
            </a:r>
          </a:p>
          <a:p>
            <a:r>
              <a:rPr lang="en-US"/>
              <a:t>Submit helpful health reports that…</a:t>
            </a:r>
          </a:p>
          <a:p>
            <a:pPr lvl="1"/>
            <a:r>
              <a:rPr lang="en-US"/>
              <a:t>Prevent downtime, reduce issue investigation time, improve customer satisfaction</a:t>
            </a:r>
          </a:p>
          <a:p>
            <a:pPr lvl="2"/>
            <a:r>
              <a:rPr lang="en-US"/>
              <a:t>Ex: Diminishing disk space, bad perf, big queue size</a:t>
            </a:r>
          </a:p>
          <a:p>
            <a:pPr lvl="2"/>
            <a:r>
              <a:rPr lang="en-US"/>
              <a:t>Agents can poll health and take action (Ex: delete old files, send e-mails)</a:t>
            </a:r>
          </a:p>
          <a:p>
            <a:r>
              <a:rPr lang="en-US"/>
              <a:t>Note: Reports are deleted when entity deleted</a:t>
            </a:r>
          </a:p>
          <a:p>
            <a:pPr lvl="1"/>
            <a:r>
              <a:rPr lang="en-US"/>
              <a:t>To outlive entity, submit report on parent entity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Submitting Health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24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86146"/>
            <a:ext cx="11655840" cy="521522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76359"/>
              </p:ext>
            </p:extLst>
          </p:nvPr>
        </p:nvGraphicFramePr>
        <p:xfrm>
          <a:off x="533400" y="1079165"/>
          <a:ext cx="11012606" cy="5526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2716">
                  <a:extLst>
                    <a:ext uri="{9D8B030D-6E8A-4147-A177-3AD203B41FA5}">
                      <a16:colId xmlns:a16="http://schemas.microsoft.com/office/drawing/2014/main" val="600209978"/>
                    </a:ext>
                  </a:extLst>
                </a:gridCol>
                <a:gridCol w="8689890">
                  <a:extLst>
                    <a:ext uri="{9D8B030D-6E8A-4147-A177-3AD203B41FA5}">
                      <a16:colId xmlns:a16="http://schemas.microsoft.com/office/drawing/2014/main" val="1042464678"/>
                    </a:ext>
                  </a:extLst>
                </a:gridCol>
              </a:tblGrid>
              <a:tr h="556550">
                <a:tc>
                  <a:txBody>
                    <a:bodyPr/>
                    <a:lstStyle/>
                    <a:p>
                      <a:r>
                        <a:rPr lang="en-US" dirty="0"/>
                        <a:t>Timeslot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73889"/>
                  </a:ext>
                </a:extLst>
              </a:tr>
              <a:tr h="382199">
                <a:tc>
                  <a:txBody>
                    <a:bodyPr/>
                    <a:lstStyle/>
                    <a:p>
                      <a:r>
                        <a:rPr lang="en-US" dirty="0"/>
                        <a:t>9:00 - 9:15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 and logistics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35523"/>
                  </a:ext>
                </a:extLst>
              </a:tr>
              <a:tr h="1013043">
                <a:tc>
                  <a:txBody>
                    <a:bodyPr/>
                    <a:lstStyle/>
                    <a:p>
                      <a:r>
                        <a:rPr lang="en-US" dirty="0"/>
                        <a:t>9:15</a:t>
                      </a:r>
                      <a:r>
                        <a:rPr lang="en-US" baseline="0" dirty="0"/>
                        <a:t> – 10:30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r>
                        <a:rPr lang="en-US" baseline="0" dirty="0"/>
                        <a:t> to Service Fabric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Azure Compute Stack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Service Fabric vs Cloud Services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Service Fabric Clusters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91250"/>
                  </a:ext>
                </a:extLst>
              </a:tr>
              <a:tr h="1246467">
                <a:tc>
                  <a:txBody>
                    <a:bodyPr/>
                    <a:lstStyle/>
                    <a:p>
                      <a:r>
                        <a:rPr lang="en-US" dirty="0"/>
                        <a:t>10:45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Packaging,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Health and Lifecycle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Application and Service Types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Package format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Service</a:t>
                      </a:r>
                      <a:r>
                        <a:rPr lang="en-US" baseline="0" dirty="0"/>
                        <a:t> Fabric health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Upgrading Service Fabric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34745"/>
                  </a:ext>
                </a:extLst>
              </a:tr>
              <a:tr h="440634">
                <a:tc>
                  <a:txBody>
                    <a:bodyPr/>
                    <a:lstStyle/>
                    <a:p>
                      <a:r>
                        <a:rPr lang="en-US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46864"/>
                  </a:ext>
                </a:extLst>
              </a:tr>
              <a:tr h="440634">
                <a:tc>
                  <a:txBody>
                    <a:bodyPr/>
                    <a:lstStyle/>
                    <a:p>
                      <a:r>
                        <a:rPr lang="en-US" dirty="0"/>
                        <a:t>13:00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  <a:r>
                        <a:rPr lang="en-US" baseline="0" dirty="0"/>
                        <a:t> integration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97504"/>
                  </a:ext>
                </a:extLst>
              </a:tr>
              <a:tr h="546197">
                <a:tc>
                  <a:txBody>
                    <a:bodyPr/>
                    <a:lstStyle/>
                    <a:p>
                      <a:r>
                        <a:rPr lang="en-US" dirty="0"/>
                        <a:t>13:30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Stateless &amp; Stateful Reliable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8747"/>
                  </a:ext>
                </a:extLst>
              </a:tr>
              <a:tr h="556550">
                <a:tc>
                  <a:txBody>
                    <a:bodyPr/>
                    <a:lstStyle/>
                    <a:p>
                      <a:r>
                        <a:rPr lang="en-US" dirty="0"/>
                        <a:t>15:15 – 16:45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Patterns and</a:t>
                      </a:r>
                      <a:r>
                        <a:rPr lang="en-US" baseline="0" dirty="0"/>
                        <a:t> sample architectures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1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7813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2179058"/>
          </a:xfrm>
        </p:spPr>
        <p:txBody>
          <a:bodyPr/>
          <a:lstStyle/>
          <a:p>
            <a:r>
              <a:rPr lang="en-US" dirty="0"/>
              <a:t>Submitting a Health Report</a:t>
            </a:r>
          </a:p>
        </p:txBody>
      </p:sp>
    </p:spTree>
    <p:extLst>
      <p:ext uri="{BB962C8B-B14F-4D97-AF65-F5344CB8AC3E}">
        <p14:creationId xmlns:p14="http://schemas.microsoft.com/office/powerpoint/2010/main" val="2573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sz="3200" dirty="0"/>
              <a:t>For each entity, SF stores 1 health report per </a:t>
            </a:r>
            <a:r>
              <a:rPr lang="en-US" sz="3200" dirty="0" err="1"/>
              <a:t>SourceId</a:t>
            </a:r>
            <a:r>
              <a:rPr lang="en-US" sz="3200" dirty="0"/>
              <a:t>/Property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a Health Report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13086"/>
              </p:ext>
            </p:extLst>
          </p:nvPr>
        </p:nvGraphicFramePr>
        <p:xfrm>
          <a:off x="588914" y="1869294"/>
          <a:ext cx="1108927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2273">
                  <a:extLst>
                    <a:ext uri="{9D8B030D-6E8A-4147-A177-3AD203B41FA5}">
                      <a16:colId xmlns:a16="http://schemas.microsoft.com/office/drawing/2014/main" val="3651334521"/>
                    </a:ext>
                  </a:extLst>
                </a:gridCol>
                <a:gridCol w="8687004">
                  <a:extLst>
                    <a:ext uri="{9D8B030D-6E8A-4147-A177-3AD203B41FA5}">
                      <a16:colId xmlns:a16="http://schemas.microsoft.com/office/drawing/2014/main" val="393405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Mandatory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Cluster, Node, App, Service, Partition, Replica, Deployed App, Deployed Service </a:t>
                      </a:r>
                      <a:r>
                        <a:rPr lang="en-US" sz="1800" dirty="0" err="1"/>
                        <a:t>Pkg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SourceId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 uniquely identifies reporter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5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(ex: “Storage” or “Connectivity”)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HealthState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Ok, Warning,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376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36778"/>
              </p:ext>
            </p:extLst>
          </p:nvPr>
        </p:nvGraphicFramePr>
        <p:xfrm>
          <a:off x="588915" y="4066222"/>
          <a:ext cx="11089277" cy="239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0973">
                  <a:extLst>
                    <a:ext uri="{9D8B030D-6E8A-4147-A177-3AD203B41FA5}">
                      <a16:colId xmlns:a16="http://schemas.microsoft.com/office/drawing/2014/main" val="3651334521"/>
                    </a:ext>
                  </a:extLst>
                </a:gridCol>
                <a:gridCol w="1289194">
                  <a:extLst>
                    <a:ext uri="{9D8B030D-6E8A-4147-A177-3AD203B41FA5}">
                      <a16:colId xmlns:a16="http://schemas.microsoft.com/office/drawing/2014/main" val="1908703013"/>
                    </a:ext>
                  </a:extLst>
                </a:gridCol>
                <a:gridCol w="7389110">
                  <a:extLst>
                    <a:ext uri="{9D8B030D-6E8A-4147-A177-3AD203B41FA5}">
                      <a16:colId xmlns:a16="http://schemas.microsoft.com/office/drawing/2014/main" val="393405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Optional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Human readable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TimeToLive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seconds before report is expired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8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RemoveWhenExpired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Useful</a:t>
                      </a:r>
                      <a:r>
                        <a:rPr lang="en-US" sz="1800" baseline="0" dirty="0"/>
                        <a:t> if TTL != Infinite. If false, report’s entity is in Error; else report removed after expiration.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SequenceNumber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Auto-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Increasing integer.</a:t>
                      </a:r>
                      <a:r>
                        <a:rPr lang="en-US" sz="1800" baseline="0" dirty="0"/>
                        <a:t> Use to </a:t>
                      </a:r>
                      <a:r>
                        <a:rPr lang="en-US" sz="1800" dirty="0"/>
                        <a:t>replace old reports when reporting </a:t>
                      </a:r>
                      <a:r>
                        <a:rPr lang="en-US" sz="1800" baseline="0" dirty="0"/>
                        <a:t>state transitions.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9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96095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SF wraps a health event around a health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a Health 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86200"/>
              </p:ext>
            </p:extLst>
          </p:nvPr>
        </p:nvGraphicFramePr>
        <p:xfrm>
          <a:off x="1563724" y="1910389"/>
          <a:ext cx="9064552" cy="2768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92692">
                  <a:extLst>
                    <a:ext uri="{9D8B030D-6E8A-4147-A177-3AD203B41FA5}">
                      <a16:colId xmlns:a16="http://schemas.microsoft.com/office/drawing/2014/main" val="3651334521"/>
                    </a:ext>
                  </a:extLst>
                </a:gridCol>
                <a:gridCol w="6071860">
                  <a:extLst>
                    <a:ext uri="{9D8B030D-6E8A-4147-A177-3AD203B41FA5}">
                      <a16:colId xmlns:a16="http://schemas.microsoft.com/office/drawing/2014/main" val="393405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HealthInformation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original health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SourceUtcTimetamp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time the health report was originally submitted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LastModifiedUtcTimestamp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last time the report was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IsExpired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TTL expired and </a:t>
                      </a:r>
                      <a:r>
                        <a:rPr lang="en-US" sz="1800" dirty="0" err="1"/>
                        <a:t>RemoveWhenExpired</a:t>
                      </a:r>
                      <a:r>
                        <a:rPr lang="en-US" sz="1800" dirty="0"/>
                        <a:t>=false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5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LastOkTransitionAt</a:t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LastWarningTransitionAt</a:t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LastErrorTransitionAt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These give a history of the event’s health states.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Ex:</a:t>
                      </a:r>
                      <a:r>
                        <a:rPr lang="en-US" sz="1800" baseline="0" dirty="0"/>
                        <a:t> Alert if !Ok &gt; 5 minutes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9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6960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1380"/>
          </a:xfrm>
        </p:spPr>
        <p:txBody>
          <a:bodyPr/>
          <a:lstStyle/>
          <a:p>
            <a:r>
              <a:rPr lang="en-US" b="1" i="1" dirty="0"/>
              <a:t>Never </a:t>
            </a:r>
            <a:r>
              <a:rPr lang="en-US" dirty="0"/>
              <a:t>submit report not related to health</a:t>
            </a:r>
          </a:p>
          <a:p>
            <a:pPr lvl="1"/>
            <a:r>
              <a:rPr lang="en-US" dirty="0"/>
              <a:t>Health is not a generic reporting mechanism</a:t>
            </a:r>
          </a:p>
          <a:p>
            <a:r>
              <a:rPr lang="en-US" b="1" i="1" dirty="0"/>
              <a:t>Avoid </a:t>
            </a:r>
            <a:r>
              <a:rPr lang="en-US" dirty="0"/>
              <a:t>reporting on state transitions because you’ll have to synchronize state across failures</a:t>
            </a:r>
          </a:p>
          <a:p>
            <a:r>
              <a:rPr lang="en-US" b="1" i="1" dirty="0"/>
              <a:t>Avoid </a:t>
            </a:r>
            <a:r>
              <a:rPr lang="en-US" dirty="0" err="1"/>
              <a:t>SequenceNumber</a:t>
            </a:r>
            <a:r>
              <a:rPr lang="en-US" dirty="0"/>
              <a:t>; accept auto-generated</a:t>
            </a:r>
          </a:p>
          <a:p>
            <a:r>
              <a:rPr lang="en-US" b="1" i="1" dirty="0"/>
              <a:t>Always </a:t>
            </a:r>
            <a:r>
              <a:rPr lang="en-US" dirty="0"/>
              <a:t>clean up reports when no longer valid</a:t>
            </a:r>
          </a:p>
          <a:p>
            <a:pPr lvl="1"/>
            <a:r>
              <a:rPr lang="en-US" dirty="0"/>
              <a:t>Ex: Errors affect upgrades</a:t>
            </a:r>
          </a:p>
          <a:p>
            <a:pPr lvl="1"/>
            <a:r>
              <a:rPr lang="en-US" dirty="0"/>
              <a:t>So, have watchdog report periodically with TTL &amp; </a:t>
            </a:r>
            <a:r>
              <a:rPr lang="en-US" dirty="0" err="1"/>
              <a:t>RemoveWhenExpired</a:t>
            </a:r>
            <a:r>
              <a:rPr lang="en-US" dirty="0"/>
              <a:t>=false</a:t>
            </a:r>
          </a:p>
          <a:p>
            <a:pPr lvl="1"/>
            <a:r>
              <a:rPr lang="en-US" dirty="0"/>
              <a:t>If watchdog fails, event’s </a:t>
            </a:r>
            <a:r>
              <a:rPr lang="en-US" dirty="0" err="1"/>
              <a:t>IsExpired</a:t>
            </a:r>
            <a:r>
              <a:rPr lang="en-US" dirty="0"/>
              <a:t>=true &amp; entity’s health is Error</a:t>
            </a:r>
          </a:p>
          <a:p>
            <a:pPr lvl="1"/>
            <a:r>
              <a:rPr lang="en-US" dirty="0"/>
              <a:t>To have report self-expire, send with TTL &amp; </a:t>
            </a:r>
            <a:r>
              <a:rPr lang="en-US" dirty="0" err="1"/>
              <a:t>RemoveWhenExpired</a:t>
            </a:r>
            <a:r>
              <a:rPr lang="en-US" dirty="0"/>
              <a:t>=true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Report Submission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536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Upgrading a</a:t>
            </a:r>
            <a:br>
              <a:rPr lang="en-US"/>
            </a:br>
            <a:r>
              <a:rPr lang="en-US"/>
              <a:t>Named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6843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4860301" cy="4899803"/>
          </a:xfrm>
        </p:spPr>
        <p:txBody>
          <a:bodyPr/>
          <a:lstStyle/>
          <a:p>
            <a:pPr marL="461963" indent="-461963" defTabSz="739775">
              <a:buFont typeface="+mj-lt"/>
              <a:buAutoNum type="arabicPeriod"/>
            </a:pPr>
            <a:r>
              <a:rPr lang="en-US" sz="3200" dirty="0"/>
              <a:t>Put new code in code package</a:t>
            </a:r>
          </a:p>
          <a:p>
            <a:pPr marL="461963" indent="-461963" defTabSz="739775">
              <a:buFont typeface="+mj-lt"/>
              <a:buAutoNum type="arabicPeriod"/>
            </a:pPr>
            <a:r>
              <a:rPr lang="en-US" sz="3200" dirty="0"/>
              <a:t>Update </a:t>
            </a:r>
            <a:r>
              <a:rPr lang="en-US" sz="3200" dirty="0" err="1"/>
              <a:t>ver</a:t>
            </a:r>
            <a:r>
              <a:rPr lang="en-US" sz="3200" dirty="0"/>
              <a:t> strings</a:t>
            </a:r>
            <a:br>
              <a:rPr lang="en-US" sz="3200" dirty="0"/>
            </a:br>
            <a:r>
              <a:rPr lang="en-US" sz="2400" dirty="0"/>
              <a:t>(#s are not required)</a:t>
            </a:r>
          </a:p>
          <a:p>
            <a:pPr marL="461963" indent="-461963" defTabSz="739775">
              <a:buFont typeface="+mj-lt"/>
              <a:buAutoNum type="arabicPeriod"/>
            </a:pPr>
            <a:r>
              <a:rPr lang="en-US" sz="3200" dirty="0"/>
              <a:t>Copy new app package to image store</a:t>
            </a:r>
          </a:p>
          <a:p>
            <a:pPr marL="461963" indent="-461963" defTabSz="739775">
              <a:buFont typeface="+mj-lt"/>
              <a:buAutoNum type="arabicPeriod"/>
            </a:pPr>
            <a:r>
              <a:rPr lang="en-US" sz="3200" dirty="0"/>
              <a:t>Register new app type/</a:t>
            </a:r>
            <a:br>
              <a:rPr lang="en-US" sz="3200" dirty="0"/>
            </a:br>
            <a:r>
              <a:rPr lang="en-US" sz="3200" dirty="0"/>
              <a:t>version</a:t>
            </a:r>
          </a:p>
          <a:p>
            <a:pPr marL="461963" indent="-461963" defTabSz="739775">
              <a:buFont typeface="+mj-lt"/>
              <a:buAutoNum type="arabicPeriod"/>
            </a:pPr>
            <a:r>
              <a:rPr lang="en-US" sz="3200" dirty="0"/>
              <a:t>Select named app(s) to upgrade to new 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Your App’s Service’s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9016" y="3288213"/>
            <a:ext cx="6886245" cy="28007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WebServer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Version="2.0"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StatelessServiceType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WebServer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...&gt;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&lt;Extensions&gt; ... &lt;/Extensions&gt;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StatelessServiceType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ServiceTypes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CodePackage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CodePkg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Version="1.1"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EntryPoint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CodePackage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&lt;Resources&gt;&lt;Endpoints&gt; ... &lt;/Endpoints&gt;&lt;/Resources&gt;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9017" y="1214100"/>
            <a:ext cx="6886245" cy="18158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ApplicationManifest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ApplicationTypeName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DemoAppType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ApplicationTypeVersion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="3.0"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ServiceManifestImport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ServiceManifestRef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WebServer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ServiceManifestVersion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="2.0"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.../&gt;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ServiceManifestImport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ApplicationManifest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10745426" y="4763770"/>
            <a:ext cx="572432" cy="434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Left Arrow 8"/>
          <p:cNvSpPr/>
          <p:nvPr/>
        </p:nvSpPr>
        <p:spPr>
          <a:xfrm>
            <a:off x="10745425" y="3258729"/>
            <a:ext cx="572432" cy="434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Left Arrow 9"/>
          <p:cNvSpPr/>
          <p:nvPr/>
        </p:nvSpPr>
        <p:spPr>
          <a:xfrm>
            <a:off x="11441953" y="1439763"/>
            <a:ext cx="574301" cy="434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1441952" y="2125325"/>
            <a:ext cx="574301" cy="434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934194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23987"/>
          </a:xfrm>
        </p:spPr>
        <p:txBody>
          <a:bodyPr/>
          <a:lstStyle/>
          <a:p>
            <a:r>
              <a:rPr lang="en-US" dirty="0"/>
              <a:t>Prevent complete service outage while upgrading</a:t>
            </a:r>
          </a:p>
          <a:p>
            <a:pPr lvl="1"/>
            <a:r>
              <a:rPr lang="en-US" dirty="0"/>
              <a:t>More UDs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less loss of scale but more time to upgrade</a:t>
            </a:r>
          </a:p>
          <a:p>
            <a:pPr lvl="1"/>
            <a:r>
              <a:rPr lang="en-US" dirty="0"/>
              <a:t># UD set when cluster created via cluster manifest; ARM template</a:t>
            </a:r>
          </a:p>
          <a:p>
            <a:pPr lvl="2"/>
            <a:r>
              <a:rPr lang="en-US" dirty="0"/>
              <a:t>Default=5; 20% down at a time</a:t>
            </a:r>
          </a:p>
          <a:p>
            <a:pPr lvl="1"/>
            <a:r>
              <a:rPr lang="en-US" dirty="0"/>
              <a:t>IMPORTANT: 2 versions of your code run side-by-side simultaneously</a:t>
            </a:r>
          </a:p>
          <a:p>
            <a:pPr lvl="2"/>
            <a:r>
              <a:rPr lang="en-US" dirty="0"/>
              <a:t>Beware of data/schema/protocol changes; use 2-phase upgrade</a:t>
            </a:r>
          </a:p>
          <a:p>
            <a:r>
              <a:rPr lang="en-US" dirty="0"/>
              <a:t>Below shows 9 instances spread across 5 UDs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Domains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6163" y="4620422"/>
            <a:ext cx="1894724" cy="1228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 #0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01637" y="4626141"/>
            <a:ext cx="1947369" cy="1222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 #1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29756" y="4620424"/>
            <a:ext cx="1947369" cy="12280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 #2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57874" y="4620425"/>
            <a:ext cx="1947370" cy="12280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 #3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85994" y="4620425"/>
            <a:ext cx="1922208" cy="122804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 #4</a:t>
            </a:r>
            <a:b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512" y="5045408"/>
            <a:ext cx="1693918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94411" y="5442378"/>
            <a:ext cx="1812822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66291" y="5024041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94410" y="5003799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22528" y="5006424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Instance-4</a:t>
            </a:r>
            <a:endParaRPr lang="en-US" baseline="-25000" dirty="0"/>
          </a:p>
        </p:txBody>
      </p:sp>
      <p:sp>
        <p:nvSpPr>
          <p:cNvPr id="19" name="Rounded Rectangle 18"/>
          <p:cNvSpPr/>
          <p:nvPr/>
        </p:nvSpPr>
        <p:spPr>
          <a:xfrm>
            <a:off x="9812827" y="5012895"/>
            <a:ext cx="1693919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Instance-5</a:t>
            </a:r>
            <a:endParaRPr lang="en-US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7422529" y="5415487"/>
            <a:ext cx="1812822" cy="3197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Instance-9</a:t>
            </a:r>
            <a:endParaRPr lang="en-US" baseline="-25000" dirty="0"/>
          </a:p>
        </p:txBody>
      </p:sp>
      <p:sp>
        <p:nvSpPr>
          <p:cNvPr id="21" name="Rounded Rectangle 20"/>
          <p:cNvSpPr/>
          <p:nvPr/>
        </p:nvSpPr>
        <p:spPr>
          <a:xfrm>
            <a:off x="525512" y="5430683"/>
            <a:ext cx="1693918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66291" y="5429750"/>
            <a:ext cx="1812823" cy="342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Instance-7</a:t>
            </a:r>
          </a:p>
        </p:txBody>
      </p:sp>
    </p:spTree>
    <p:extLst>
      <p:ext uri="{BB962C8B-B14F-4D97-AF65-F5344CB8AC3E}">
        <p14:creationId xmlns:p14="http://schemas.microsoft.com/office/powerpoint/2010/main" val="2301588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88127"/>
          </a:xfrm>
        </p:spPr>
        <p:txBody>
          <a:bodyPr/>
          <a:lstStyle/>
          <a:p>
            <a:r>
              <a:rPr lang="en-US" dirty="0"/>
              <a:t>Isolate cluster from a single point of </a:t>
            </a:r>
            <a:br>
              <a:rPr lang="en-US" dirty="0"/>
            </a:br>
            <a:r>
              <a:rPr lang="en-US" dirty="0"/>
              <a:t>hardware failure (fault)</a:t>
            </a:r>
          </a:p>
          <a:p>
            <a:pPr lvl="1"/>
            <a:r>
              <a:rPr lang="en-US" dirty="0"/>
              <a:t>Determined by hardware topology (datacenter, rack, blade)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Domains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358614" y="1189176"/>
            <a:ext cx="24415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:/DC1/R1/B1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:/DC1/R1/B2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:/DC1/R1/B3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:/DC1/R2/B1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:/DC1/R2/B2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:/DC1/R2/B3</a:t>
            </a: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:/DC2/R1/B1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:/DC2/R1/B2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:/DC2/R1/B3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:/DC2/R2/B1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:/DC2/R2/B2</a:t>
            </a: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fd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:/DC2/R2/B3</a:t>
            </a:r>
          </a:p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262" y="2943603"/>
            <a:ext cx="2632822" cy="3018115"/>
            <a:chOff x="1999840" y="3247417"/>
            <a:chExt cx="2632822" cy="3170099"/>
          </a:xfrm>
        </p:grpSpPr>
        <p:sp>
          <p:nvSpPr>
            <p:cNvPr id="4" name="Rectangle 3"/>
            <p:cNvSpPr/>
            <p:nvPr/>
          </p:nvSpPr>
          <p:spPr>
            <a:xfrm>
              <a:off x="1999840" y="3247417"/>
              <a:ext cx="2632822" cy="31700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4000" dirty="0"/>
                <a:t>DC1</a:t>
              </a:r>
              <a:br>
                <a:rPr lang="en-US" sz="4000" dirty="0"/>
              </a:br>
              <a:br>
                <a:rPr lang="en-US" sz="4000" dirty="0"/>
              </a:br>
              <a:br>
                <a:rPr lang="en-US" sz="4000" dirty="0"/>
              </a:br>
              <a:br>
                <a:rPr lang="en-US" sz="4000" dirty="0"/>
              </a:br>
              <a:endParaRPr lang="en-US" sz="40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115696" y="3974986"/>
              <a:ext cx="1123484" cy="2308324"/>
              <a:chOff x="2826165" y="4001294"/>
              <a:chExt cx="1123484" cy="23083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26165" y="4001294"/>
                <a:ext cx="1123484" cy="23083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Autofit/>
              </a:bodyPr>
              <a:lstStyle/>
              <a:p>
                <a:pPr algn="ctr"/>
                <a:r>
                  <a:rPr lang="en-US" sz="3600" dirty="0"/>
                  <a:t>R1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25239" y="4597146"/>
                <a:ext cx="916615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sz="2400" dirty="0"/>
                  <a:t>B1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25239" y="5151105"/>
                <a:ext cx="91661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sz="2400" dirty="0"/>
                  <a:t>B2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5239" y="5696941"/>
                <a:ext cx="92090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sz="2400" dirty="0"/>
                  <a:t>B3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392090" y="3974986"/>
              <a:ext cx="1123484" cy="2308324"/>
              <a:chOff x="2826165" y="4001294"/>
              <a:chExt cx="1123484" cy="230832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826165" y="4001294"/>
                <a:ext cx="1123484" cy="2308324"/>
              </a:xfrm>
              <a:prstGeom prst="rect">
                <a:avLst/>
              </a:prstGeom>
              <a:solidFill>
                <a:schemeClr val="tx1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25239" y="4597146"/>
                <a:ext cx="916615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sz="2400" dirty="0"/>
                  <a:t>B1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25239" y="5151105"/>
                <a:ext cx="91661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sz="2400" dirty="0"/>
                  <a:t>B2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25239" y="5696941"/>
                <a:ext cx="92090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t" anchorCtr="1">
                <a:spAutoFit/>
              </a:bodyPr>
              <a:lstStyle/>
              <a:p>
                <a:pPr algn="ctr"/>
                <a:r>
                  <a:rPr lang="en-US" sz="2400" dirty="0"/>
                  <a:t>B3</a:t>
                </a: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3557479" y="2943603"/>
            <a:ext cx="2632822" cy="3018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4000" dirty="0"/>
              <a:t>DC2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673335" y="3579570"/>
            <a:ext cx="1123484" cy="2254376"/>
            <a:chOff x="2826165" y="4001294"/>
            <a:chExt cx="1123484" cy="2254376"/>
          </a:xfrm>
        </p:grpSpPr>
        <p:sp>
          <p:nvSpPr>
            <p:cNvPr id="70" name="Rectangle 69"/>
            <p:cNvSpPr/>
            <p:nvPr/>
          </p:nvSpPr>
          <p:spPr>
            <a:xfrm>
              <a:off x="2826165" y="4001294"/>
              <a:ext cx="1123484" cy="225437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3600" dirty="0"/>
                <a:t>R1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239" y="4597146"/>
              <a:ext cx="91661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25239" y="5151105"/>
              <a:ext cx="916615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25239" y="5696941"/>
              <a:ext cx="92090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49729" y="3579570"/>
            <a:ext cx="1123484" cy="2254376"/>
            <a:chOff x="2826165" y="4001294"/>
            <a:chExt cx="1123484" cy="2308324"/>
          </a:xfrm>
        </p:grpSpPr>
        <p:sp>
          <p:nvSpPr>
            <p:cNvPr id="66" name="Rectangle 65"/>
            <p:cNvSpPr/>
            <p:nvPr/>
          </p:nvSpPr>
          <p:spPr>
            <a:xfrm>
              <a:off x="2826165" y="4001294"/>
              <a:ext cx="1123484" cy="2308324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25239" y="4597146"/>
              <a:ext cx="91661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25239" y="5151105"/>
              <a:ext cx="916615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25239" y="5696941"/>
              <a:ext cx="92090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B3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6343211" y="2953027"/>
            <a:ext cx="2632822" cy="30181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4000" dirty="0"/>
              <a:t>DC3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6459067" y="3588994"/>
            <a:ext cx="1123484" cy="2244952"/>
            <a:chOff x="2826165" y="4001294"/>
            <a:chExt cx="1123484" cy="2308324"/>
          </a:xfrm>
        </p:grpSpPr>
        <p:sp>
          <p:nvSpPr>
            <p:cNvPr id="82" name="Rectangle 81"/>
            <p:cNvSpPr/>
            <p:nvPr/>
          </p:nvSpPr>
          <p:spPr>
            <a:xfrm>
              <a:off x="2826165" y="4001294"/>
              <a:ext cx="1123484" cy="23083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3600" dirty="0"/>
                <a:t>R1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239" y="4597146"/>
              <a:ext cx="91661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25239" y="5151105"/>
              <a:ext cx="916615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25239" y="5696941"/>
              <a:ext cx="92090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B3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735461" y="3588994"/>
            <a:ext cx="1123484" cy="2244952"/>
            <a:chOff x="2826165" y="4001294"/>
            <a:chExt cx="1123484" cy="2308324"/>
          </a:xfrm>
        </p:grpSpPr>
        <p:sp>
          <p:nvSpPr>
            <p:cNvPr id="78" name="Rectangle 77"/>
            <p:cNvSpPr/>
            <p:nvPr/>
          </p:nvSpPr>
          <p:spPr>
            <a:xfrm>
              <a:off x="2826165" y="4001294"/>
              <a:ext cx="1123484" cy="2308324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R2</a:t>
              </a:r>
              <a:endParaRPr lang="en-US" sz="3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25239" y="4597146"/>
              <a:ext cx="916615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25239" y="5151105"/>
              <a:ext cx="916615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B2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25239" y="5696941"/>
              <a:ext cx="92090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 anchorCtr="1">
              <a:noAutofit/>
            </a:bodyPr>
            <a:lstStyle/>
            <a:p>
              <a:pPr algn="ctr"/>
              <a:r>
                <a:rPr lang="en-US" sz="2400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45247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5545716" cy="2289858"/>
          </a:xfrm>
        </p:spPr>
        <p:txBody>
          <a:bodyPr/>
          <a:lstStyle/>
          <a:p>
            <a:r>
              <a:rPr lang="en-US" dirty="0"/>
              <a:t>Example shows Cluster</a:t>
            </a:r>
            <a:br>
              <a:rPr lang="en-US" dirty="0"/>
            </a:br>
            <a:r>
              <a:rPr lang="en-US" dirty="0"/>
              <a:t>in Azure and how nodes spread across fault/upgrade domains</a:t>
            </a:r>
          </a:p>
          <a:p>
            <a:r>
              <a:rPr lang="en-US" dirty="0"/>
              <a:t>Note: Azure’s SFRP doesn't support X-DC clusters today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 Explorer’s Cluster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5" y="1317419"/>
            <a:ext cx="6015096" cy="49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68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Start-</a:t>
            </a:r>
            <a:r>
              <a:rPr lang="en-US" dirty="0" err="1">
                <a:hlinkClick r:id="rId3"/>
              </a:rPr>
              <a:t>ServiceFabricApplicationUpgrade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69040"/>
              </p:ext>
            </p:extLst>
          </p:nvPr>
        </p:nvGraphicFramePr>
        <p:xfrm>
          <a:off x="614938" y="1574074"/>
          <a:ext cx="10964443" cy="467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2195">
                  <a:extLst>
                    <a:ext uri="{9D8B030D-6E8A-4147-A177-3AD203B41FA5}">
                      <a16:colId xmlns:a16="http://schemas.microsoft.com/office/drawing/2014/main" val="365133452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4153649020"/>
                    </a:ext>
                  </a:extLst>
                </a:gridCol>
                <a:gridCol w="6082118">
                  <a:extLst>
                    <a:ext uri="{9D8B030D-6E8A-4147-A177-3AD203B41FA5}">
                      <a16:colId xmlns:a16="http://schemas.microsoft.com/office/drawing/2014/main" val="393405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ApplicationName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Application Instance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2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 err="1">
                          <a:effectLst/>
                        </a:rPr>
                        <a:t>TargetApplicationTypeVersion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version string you want to upgrade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5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FailureAction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N/A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Rollback (to last version) or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Manual (stop upgrade &amp; switch to manual)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7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effectLst/>
                        </a:rPr>
                        <a:t>UpgradeDomainTimeoutSec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If any UD takes more than this time, </a:t>
                      </a:r>
                      <a:r>
                        <a:rPr lang="en-US" sz="1800" dirty="0" err="1"/>
                        <a:t>FailureAction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effectLst/>
                        </a:rPr>
                        <a:t>UpgradeTimeout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If all UDs take more than this time, </a:t>
                      </a:r>
                      <a:r>
                        <a:rPr lang="en-US" sz="1800" dirty="0" err="1"/>
                        <a:t>FailureAction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2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effectLst/>
                        </a:rPr>
                        <a:t>HealthCheckWaitDurationSec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After UD,</a:t>
                      </a:r>
                      <a:r>
                        <a:rPr lang="en-US" sz="1800" baseline="0" dirty="0"/>
                        <a:t> SF waits this long before initiating health check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5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effectLst/>
                        </a:rPr>
                        <a:t>UpgradeHealthCheckInterval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If health check fails, SF waits this long before checking again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(set in cluster manifest; not PowerShell)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effectLst/>
                        </a:rPr>
                        <a:t>HealthCheckRetryTimeoutSec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Maximum</a:t>
                      </a:r>
                      <a:r>
                        <a:rPr lang="en-US" sz="1800" baseline="0" dirty="0"/>
                        <a:t> time SF waits for app to be healthy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3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effectLst/>
                        </a:rPr>
                        <a:t>HealthCheckStableDurationSec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long app must be healthy before upgrading next 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933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tored Data 2"/>
          <p:cNvSpPr/>
          <p:nvPr/>
        </p:nvSpPr>
        <p:spPr bwMode="auto">
          <a:xfrm rot="5400000">
            <a:off x="5737233" y="-1374457"/>
            <a:ext cx="877755" cy="10484669"/>
          </a:xfrm>
          <a:prstGeom prst="flowChartOnlineStorage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935399" y="3055490"/>
            <a:ext cx="10483048" cy="931544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9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35399" y="2404131"/>
            <a:ext cx="10483048" cy="651359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057" tIns="143245" rIns="179057" bIns="14324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31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353" dirty="0"/>
              <a:t>Service Fabric: </a:t>
            </a:r>
            <a:r>
              <a:rPr lang="en-US" sz="2353" dirty="0" err="1"/>
              <a:t>Microservices</a:t>
            </a:r>
            <a:r>
              <a:rPr lang="en-US" sz="2353" dirty="0"/>
              <a:t> Platform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949214" y="1486747"/>
            <a:ext cx="10483048" cy="893891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9642" rIns="33620" bIns="33620" anchor="ctr"/>
          <a:lstStyle/>
          <a:p>
            <a:pPr algn="ctr" defTabSz="914038">
              <a:defRPr/>
            </a:pPr>
            <a:r>
              <a: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 Applications with many Languages, Frameworks, &amp; Runtimes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99948" y="5606733"/>
            <a:ext cx="2554460" cy="620877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defTabSz="913205">
              <a:lnSpc>
                <a:spcPct val="90000"/>
              </a:lnSpc>
              <a:spcAft>
                <a:spcPts val="587"/>
              </a:spcAft>
            </a:pPr>
            <a:r>
              <a:rPr lang="en-US" sz="2350" kern="0" dirty="0">
                <a:ea typeface="MS PGothic" panose="020B0600070205080204" pitchFamily="34" charset="-128"/>
              </a:rPr>
              <a:t>Public Clouds</a:t>
            </a: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2151951" y="4582613"/>
            <a:ext cx="1755623" cy="971794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89528" tIns="44763" rIns="89528" bIns="44763" numCol="1" anchor="t" anchorCtr="0" compatLnSpc="1">
            <a:prstTxWarp prst="textNoShape">
              <a:avLst/>
            </a:prstTxWarp>
          </a:bodyPr>
          <a:lstStyle/>
          <a:p>
            <a:pPr defTabSz="913205">
              <a:defRPr/>
            </a:pPr>
            <a:endParaRPr lang="en-US" sz="1763" kern="0">
              <a:solidFill>
                <a:srgbClr val="505050"/>
              </a:solidFill>
              <a:ea typeface="MS PGothic" panose="020B0600070205080204" pitchFamily="34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20511" y="5554407"/>
            <a:ext cx="2511197" cy="1015693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2350" kern="0" dirty="0">
                <a:ea typeface="MS PGothic" panose="020B0600070205080204" pitchFamily="34" charset="-128"/>
              </a:rPr>
              <a:t>On Premises</a:t>
            </a:r>
          </a:p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2350" kern="0" dirty="0">
                <a:ea typeface="MS PGothic" panose="020B0600070205080204" pitchFamily="34" charset="-128"/>
              </a:rPr>
              <a:t>Private cloud</a:t>
            </a:r>
          </a:p>
        </p:txBody>
      </p:sp>
      <p:grpSp>
        <p:nvGrpSpPr>
          <p:cNvPr id="63" name="Group 8"/>
          <p:cNvGrpSpPr>
            <a:grpSpLocks noChangeAspect="1"/>
          </p:cNvGrpSpPr>
          <p:nvPr/>
        </p:nvGrpSpPr>
        <p:grpSpPr bwMode="auto">
          <a:xfrm>
            <a:off x="5294022" y="4131879"/>
            <a:ext cx="1771583" cy="1770485"/>
            <a:chOff x="4385" y="3099"/>
            <a:chExt cx="1613" cy="1612"/>
          </a:xfrm>
        </p:grpSpPr>
        <p:sp>
          <p:nvSpPr>
            <p:cNvPr id="64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5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528" tIns="44763" rIns="89528" bIns="44763" numCol="1" anchor="t" anchorCtr="0" compatLnSpc="1">
              <a:prstTxWarp prst="textNoShape">
                <a:avLst/>
              </a:prstTxWarp>
            </a:bodyPr>
            <a:lstStyle/>
            <a:p>
              <a:pPr defTabSz="913205">
                <a:defRPr/>
              </a:pPr>
              <a:endParaRPr lang="en-US" sz="1763" b="1" kern="0">
                <a:solidFill>
                  <a:srgbClr val="50505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244663" y="3095578"/>
            <a:ext cx="1448247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 dirty="0" err="1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LifecycleMgmt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a typeface="MS PGothic" panose="020B0600070205080204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14123" y="3116683"/>
            <a:ext cx="1915934" cy="853081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Independent Scaling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32323" y="3101199"/>
            <a:ext cx="1915934" cy="832385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Rolling Upgrades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a typeface="MS PGothic" panose="020B0600070205080204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89069" y="3100766"/>
            <a:ext cx="1623593" cy="842703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Always On</a:t>
            </a:r>
            <a:b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</a:b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66815" y="3149722"/>
            <a:ext cx="1623593" cy="832395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Resource</a:t>
            </a:r>
            <a:b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</a:b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Efficient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935666" y="3099997"/>
            <a:ext cx="1623593" cy="907826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Stateless/</a:t>
            </a:r>
          </a:p>
          <a:p>
            <a:pPr algn="ctr" defTabSz="913205">
              <a:lnSpc>
                <a:spcPct val="90000"/>
              </a:lnSpc>
              <a:spcAft>
                <a:spcPts val="587"/>
              </a:spcAft>
            </a:pPr>
            <a:r>
              <a:rPr lang="en-US" sz="1961" kern="0" dirty="0" err="1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a typeface="MS PGothic" panose="020B0600070205080204" pitchFamily="34" charset="-128"/>
              </a:rPr>
              <a:t>Stateful</a:t>
            </a:r>
            <a:endParaRPr lang="en-US" sz="1961" kern="0" dirty="0"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a typeface="MS PGothic" panose="020B0600070205080204" pitchFamily="34" charset="-128"/>
            </a:endParaRPr>
          </a:p>
        </p:txBody>
      </p:sp>
      <p:pic>
        <p:nvPicPr>
          <p:cNvPr id="2" name="Picture 1" descr="2073251155_0451f3167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743" y="4575809"/>
            <a:ext cx="1289477" cy="1039922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8523716" y="5595361"/>
            <a:ext cx="2168823" cy="620877"/>
          </a:xfrm>
          <a:prstGeom prst="rect">
            <a:avLst/>
          </a:prstGeom>
          <a:noFill/>
        </p:spPr>
        <p:txBody>
          <a:bodyPr wrap="square" lIns="179057" tIns="143245" rIns="179057" bIns="143245" rtlCol="0">
            <a:spAutoFit/>
          </a:bodyPr>
          <a:lstStyle/>
          <a:p>
            <a:pPr defTabSz="913205">
              <a:lnSpc>
                <a:spcPct val="90000"/>
              </a:lnSpc>
              <a:spcAft>
                <a:spcPts val="587"/>
              </a:spcAft>
            </a:pPr>
            <a:r>
              <a:rPr lang="en-US" sz="2350" kern="0" dirty="0">
                <a:ea typeface="MS PGothic" panose="020B0600070205080204" pitchFamily="34" charset="-128"/>
              </a:rPr>
              <a:t>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Fabric: A </a:t>
            </a:r>
            <a:r>
              <a:rPr lang="en-US" dirty="0" err="1"/>
              <a:t>Microservices</a:t>
            </a:r>
            <a:r>
              <a:rPr lang="en-US" dirty="0"/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201760860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Health Criteria Policies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31709"/>
              </p:ext>
            </p:extLst>
          </p:nvPr>
        </p:nvGraphicFramePr>
        <p:xfrm>
          <a:off x="269240" y="1372056"/>
          <a:ext cx="11621693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50169">
                  <a:extLst>
                    <a:ext uri="{9D8B030D-6E8A-4147-A177-3AD203B41FA5}">
                      <a16:colId xmlns:a16="http://schemas.microsoft.com/office/drawing/2014/main" val="3651334521"/>
                    </a:ext>
                  </a:extLst>
                </a:gridCol>
                <a:gridCol w="1604074">
                  <a:extLst>
                    <a:ext uri="{9D8B030D-6E8A-4147-A177-3AD203B41FA5}">
                      <a16:colId xmlns:a16="http://schemas.microsoft.com/office/drawing/2014/main" val="4153649020"/>
                    </a:ext>
                  </a:extLst>
                </a:gridCol>
                <a:gridCol w="5367450">
                  <a:extLst>
                    <a:ext uri="{9D8B030D-6E8A-4147-A177-3AD203B41FA5}">
                      <a16:colId xmlns:a16="http://schemas.microsoft.com/office/drawing/2014/main" val="393405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ConsiderWarningAsError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Warning health events are considered errors stopping the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2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MaxPercentUnhealthyDeployedApplications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TODO: Max unhealthy before app is declared unhealthy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5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MaxPercentUnhealthyServices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 service instances unhealthy before app is declared unhealthy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5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MaxPercentUnhealthyPartitionsPerService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 partitions unhealthy before service</a:t>
                      </a:r>
                      <a:r>
                        <a:rPr lang="en-US" sz="1800" baseline="0" dirty="0"/>
                        <a:t> instance is declared unhealthy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MaxPercentUnhealthyReplicasPerPartition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 partition</a:t>
                      </a:r>
                      <a:r>
                        <a:rPr lang="en-US" sz="1800" baseline="0" dirty="0"/>
                        <a:t> replicas unhealthy before partition is declared unhealthy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3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UpgradeReplicaSetCheckTimeout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Infinite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900 (rollback)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Stateless: How long SF waits for target instances before next UD</a:t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Stateful</a:t>
                      </a:r>
                      <a:r>
                        <a:rPr lang="en-US" sz="1800" dirty="0"/>
                        <a:t>:</a:t>
                      </a:r>
                      <a:r>
                        <a:rPr lang="en-US" sz="1800" baseline="0" dirty="0"/>
                        <a:t> How long SF waits for quorum before next UD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ForceRestart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Forces service</a:t>
                      </a:r>
                      <a:r>
                        <a:rPr lang="en-US" sz="1800" baseline="0" dirty="0"/>
                        <a:t> restart when updating </a:t>
                      </a:r>
                      <a:r>
                        <a:rPr lang="en-US" sz="1800" baseline="0" dirty="0" err="1"/>
                        <a:t>config</a:t>
                      </a:r>
                      <a:r>
                        <a:rPr lang="en-US" sz="1800" baseline="0" dirty="0"/>
                        <a:t>/data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9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53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</a:t>
            </a:r>
            <a:br>
              <a:rPr lang="en-US" dirty="0"/>
            </a:br>
            <a:r>
              <a:rPr lang="en-US" dirty="0"/>
              <a:t>Named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02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21512"/>
          </a:xfrm>
        </p:spPr>
        <p:txBody>
          <a:bodyPr/>
          <a:lstStyle/>
          <a:p>
            <a:r>
              <a:rPr lang="en-US" dirty="0"/>
              <a:t>Get progress via </a:t>
            </a:r>
            <a:r>
              <a:rPr lang="en-US" dirty="0">
                <a:hlinkClick r:id="rId3"/>
              </a:rPr>
              <a:t>Get-</a:t>
            </a:r>
            <a:r>
              <a:rPr lang="en-US" dirty="0" err="1">
                <a:hlinkClick r:id="rId3"/>
              </a:rPr>
              <a:t>ServiceFabricApplicationUpgrade</a:t>
            </a:r>
            <a:endParaRPr lang="en-US" dirty="0"/>
          </a:p>
          <a:p>
            <a:pPr lvl="1"/>
            <a:r>
              <a:rPr lang="en-US" dirty="0"/>
              <a:t>Most problems are timing related</a:t>
            </a:r>
          </a:p>
          <a:p>
            <a:pPr lvl="2"/>
            <a:r>
              <a:rPr lang="en-US" dirty="0"/>
              <a:t>Instances/replicas not going down quickly</a:t>
            </a:r>
          </a:p>
          <a:p>
            <a:pPr lvl="2"/>
            <a:r>
              <a:rPr lang="en-US" dirty="0"/>
              <a:t>UDs not coming up in time</a:t>
            </a:r>
          </a:p>
          <a:p>
            <a:pPr lvl="2"/>
            <a:r>
              <a:rPr lang="en-US" dirty="0"/>
              <a:t>Failing health checks </a:t>
            </a:r>
          </a:p>
          <a:p>
            <a:r>
              <a:rPr lang="en-US" dirty="0"/>
              <a:t>If </a:t>
            </a:r>
            <a:r>
              <a:rPr lang="en-US" dirty="0" err="1"/>
              <a:t>FailureAction</a:t>
            </a:r>
            <a:r>
              <a:rPr lang="en-US" dirty="0"/>
              <a:t> is “Manual”, you can: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Optional: After all named apps upgrade, </a:t>
            </a:r>
            <a:br>
              <a:rPr lang="en-US" dirty="0"/>
            </a:br>
            <a:r>
              <a:rPr lang="en-US" dirty="0"/>
              <a:t>unregister old app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Named Application Upgrades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30261"/>
              </p:ext>
            </p:extLst>
          </p:nvPr>
        </p:nvGraphicFramePr>
        <p:xfrm>
          <a:off x="2295139" y="4039484"/>
          <a:ext cx="760172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1018">
                  <a:extLst>
                    <a:ext uri="{9D8B030D-6E8A-4147-A177-3AD203B41FA5}">
                      <a16:colId xmlns:a16="http://schemas.microsoft.com/office/drawing/2014/main" val="3729476251"/>
                    </a:ext>
                  </a:extLst>
                </a:gridCol>
                <a:gridCol w="4540704">
                  <a:extLst>
                    <a:ext uri="{9D8B030D-6E8A-4147-A177-3AD203B41FA5}">
                      <a16:colId xmlns:a16="http://schemas.microsoft.com/office/drawing/2014/main" val="56800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PowerShell</a:t>
                      </a:r>
                      <a:r>
                        <a:rPr lang="en-US" sz="1800" baseline="0" dirty="0"/>
                        <a:t> Command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5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Start-</a:t>
                      </a:r>
                      <a:r>
                        <a:rPr lang="en-US" sz="1800" dirty="0" err="1"/>
                        <a:t>ServiceFabricApplicationRollback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1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Start next 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Resume-</a:t>
                      </a:r>
                      <a:r>
                        <a:rPr lang="en-US" sz="1800" dirty="0" err="1"/>
                        <a:t>ServiceFabricApplicationUpgrade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0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Resume monitored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Update-</a:t>
                      </a:r>
                      <a:r>
                        <a:rPr lang="en-US" sz="1800" dirty="0" err="1"/>
                        <a:t>ServiceFabricApplicationUpgrade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8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9605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a</a:t>
            </a:r>
            <a:br>
              <a:rPr lang="en-US"/>
            </a:br>
            <a:r>
              <a:rPr lang="en-US"/>
              <a:t>Named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166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4589"/>
          </a:xfrm>
        </p:spPr>
        <p:txBody>
          <a:bodyPr/>
          <a:lstStyle/>
          <a:p>
            <a:r>
              <a:rPr lang="en-US" dirty="0">
                <a:hlinkClick r:id="rId2"/>
              </a:rPr>
              <a:t>Update-</a:t>
            </a:r>
            <a:r>
              <a:rPr lang="en-US" dirty="0" err="1">
                <a:hlinkClick r:id="rId2"/>
              </a:rPr>
              <a:t>ServiceFabricService</a:t>
            </a:r>
            <a:r>
              <a:rPr lang="en-US" dirty="0"/>
              <a:t> let’s you</a:t>
            </a:r>
          </a:p>
          <a:p>
            <a:pPr lvl="1"/>
            <a:r>
              <a:rPr lang="en-US" dirty="0"/>
              <a:t>Scale up/down by changing instance count</a:t>
            </a:r>
          </a:p>
          <a:p>
            <a:pPr lvl="1"/>
            <a:r>
              <a:rPr lang="en-US" dirty="0"/>
              <a:t>Report metric</a:t>
            </a:r>
          </a:p>
          <a:p>
            <a:pPr lvl="1"/>
            <a:r>
              <a:rPr lang="en-US" dirty="0"/>
              <a:t>Set Placement constraints and policy </a:t>
            </a:r>
          </a:p>
          <a:p>
            <a:pPr lvl="1"/>
            <a:r>
              <a:rPr lang="en-US" dirty="0"/>
              <a:t>Update a named service’s properties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Named Service</a:t>
            </a:r>
          </a:p>
        </p:txBody>
      </p:sp>
    </p:spTree>
    <p:extLst>
      <p:ext uri="{BB962C8B-B14F-4D97-AF65-F5344CB8AC3E}">
        <p14:creationId xmlns:p14="http://schemas.microsoft.com/office/powerpoint/2010/main" val="409885852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2179058"/>
          </a:xfrm>
        </p:spPr>
        <p:txBody>
          <a:bodyPr/>
          <a:lstStyle/>
          <a:p>
            <a:r>
              <a:rPr lang="en-US" dirty="0"/>
              <a:t>Updating a Named Service</a:t>
            </a:r>
          </a:p>
        </p:txBody>
      </p:sp>
    </p:spTree>
    <p:extLst>
      <p:ext uri="{BB962C8B-B14F-4D97-AF65-F5344CB8AC3E}">
        <p14:creationId xmlns:p14="http://schemas.microsoft.com/office/powerpoint/2010/main" val="15380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622256"/>
          </a:xfrm>
        </p:spPr>
        <p:txBody>
          <a:bodyPr/>
          <a:lstStyle/>
          <a:p>
            <a:r>
              <a:rPr lang="en-US" dirty="0"/>
              <a:t>The Cluster</a:t>
            </a:r>
            <a:br>
              <a:rPr lang="en-US" dirty="0"/>
            </a:br>
            <a:r>
              <a:rPr lang="en-US" dirty="0"/>
              <a:t>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382275624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62651"/>
          </a:xfrm>
        </p:spPr>
        <p:txBody>
          <a:bodyPr/>
          <a:lstStyle/>
          <a:p>
            <a:r>
              <a:rPr lang="en-US" dirty="0"/>
              <a:t>Node Placement Properties &amp; Constraints</a:t>
            </a:r>
          </a:p>
          <a:p>
            <a:pPr lvl="1"/>
            <a:r>
              <a:rPr lang="en-US" dirty="0"/>
              <a:t>Apply placement properties to </a:t>
            </a:r>
            <a:r>
              <a:rPr lang="en-US" b="1" i="1" dirty="0"/>
              <a:t>all </a:t>
            </a:r>
            <a:r>
              <a:rPr lang="en-US" dirty="0"/>
              <a:t>nodes indicating </a:t>
            </a:r>
            <a:r>
              <a:rPr lang="en-US" b="1" i="1" dirty="0"/>
              <a:t>type of </a:t>
            </a:r>
            <a:r>
              <a:rPr lang="en-US" dirty="0"/>
              <a:t>RAM, disk, etc.</a:t>
            </a:r>
          </a:p>
          <a:p>
            <a:pPr lvl="1"/>
            <a:r>
              <a:rPr lang="en-US" dirty="0"/>
              <a:t>Apply placement constraint when starting/updating a named service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Node Capacities &amp; Service Load Metric Values</a:t>
            </a:r>
          </a:p>
          <a:p>
            <a:pPr lvl="1"/>
            <a:r>
              <a:rPr lang="en-US" dirty="0"/>
              <a:t>Apply capacity limits to </a:t>
            </a:r>
            <a:r>
              <a:rPr lang="en-US" b="1" i="1" dirty="0"/>
              <a:t>desired </a:t>
            </a:r>
            <a:r>
              <a:rPr lang="en-US" dirty="0"/>
              <a:t>nodes indicating </a:t>
            </a:r>
            <a:r>
              <a:rPr lang="en-US" b="1" i="1" dirty="0"/>
              <a:t>size of </a:t>
            </a:r>
            <a:r>
              <a:rPr lang="en-US" dirty="0"/>
              <a:t>RAM, disk, etc.</a:t>
            </a:r>
          </a:p>
          <a:p>
            <a:pPr lvl="1"/>
            <a:r>
              <a:rPr lang="en-US" dirty="0"/>
              <a:t>Specify metrics to balance &amp; default load in ServiceManifest.xml</a:t>
            </a:r>
          </a:p>
          <a:p>
            <a:pPr lvl="2"/>
            <a:r>
              <a:rPr lang="en-US" dirty="0"/>
              <a:t>Override default load when starting/updating a named service</a:t>
            </a:r>
          </a:p>
          <a:p>
            <a:pPr lvl="1"/>
            <a:r>
              <a:rPr lang="en-US" dirty="0"/>
              <a:t>A named service instance can report load dynamically with SF </a:t>
            </a:r>
            <a:r>
              <a:rPr lang="en-US" dirty="0" err="1"/>
              <a:t>prg</a:t>
            </a:r>
            <a:r>
              <a:rPr lang="en-US" dirty="0"/>
              <a:t>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Placement Properties &amp; Capacities</a:t>
            </a:r>
          </a:p>
        </p:txBody>
      </p:sp>
    </p:spTree>
    <p:extLst>
      <p:ext uri="{BB962C8B-B14F-4D97-AF65-F5344CB8AC3E}">
        <p14:creationId xmlns:p14="http://schemas.microsoft.com/office/powerpoint/2010/main" val="331197216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24315"/>
          </a:xfrm>
        </p:spPr>
        <p:txBody>
          <a:bodyPr/>
          <a:lstStyle/>
          <a:p>
            <a:r>
              <a:rPr lang="en-US" dirty="0"/>
              <a:t>Lets you constrain instances to nodes with specific values</a:t>
            </a:r>
          </a:p>
          <a:p>
            <a:pPr lvl="1"/>
            <a:r>
              <a:rPr lang="en-US" dirty="0"/>
              <a:t>Hardware: </a:t>
            </a:r>
            <a:r>
              <a:rPr lang="en-US" i="1" dirty="0"/>
              <a:t>Type of </a:t>
            </a:r>
            <a:r>
              <a:rPr lang="en-US" dirty="0"/>
              <a:t>CPU, RAM, disk, network, GPU, etc.</a:t>
            </a:r>
          </a:p>
          <a:p>
            <a:pPr lvl="1"/>
            <a:r>
              <a:rPr lang="en-US" dirty="0"/>
              <a:t>Other: Geolocation, network access/DMZ</a:t>
            </a:r>
          </a:p>
          <a:p>
            <a:r>
              <a:rPr lang="en-US" dirty="0"/>
              <a:t>You should set properties on all nodes via </a:t>
            </a:r>
            <a:br>
              <a:rPr lang="en-US" dirty="0"/>
            </a:br>
            <a:r>
              <a:rPr lang="en-US" dirty="0"/>
              <a:t>Azure ARM or ClusterManifest.xml</a:t>
            </a:r>
          </a:p>
          <a:p>
            <a:pPr marL="560241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&lt;Property Name="Continent" Value="Americas"/&gt;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 (</a:t>
            </a:r>
            <a:r>
              <a:rPr lang="en-US" dirty="0">
                <a:solidFill>
                  <a:schemeClr val="tx2"/>
                </a:solidFill>
              </a:rPr>
              <a:t>string/double)</a:t>
            </a:r>
          </a:p>
          <a:p>
            <a:r>
              <a:rPr lang="en-US" dirty="0"/>
              <a:t>Apply constraint via ServiceManifest.xml or</a:t>
            </a:r>
            <a:br>
              <a:rPr lang="en-US" dirty="0"/>
            </a:br>
            <a:r>
              <a:rPr lang="en-US" dirty="0">
                <a:hlinkClick r:id="rId3"/>
              </a:rPr>
              <a:t>New</a:t>
            </a:r>
            <a:r>
              <a:rPr lang="en-US" dirty="0"/>
              <a:t>/</a:t>
            </a:r>
            <a:r>
              <a:rPr lang="en-US" dirty="0">
                <a:hlinkClick r:id="rId4"/>
              </a:rPr>
              <a:t>Update</a:t>
            </a:r>
            <a:r>
              <a:rPr lang="en-US" dirty="0"/>
              <a:t>-</a:t>
            </a:r>
            <a:r>
              <a:rPr lang="en-US" dirty="0" err="1"/>
              <a:t>ServiceFabricService</a:t>
            </a:r>
            <a:endParaRPr lang="en-US" dirty="0"/>
          </a:p>
          <a:p>
            <a:pPr marL="5715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"(Constraint == Americas) &amp;&amp; (</a:t>
            </a:r>
            <a:r>
              <a:rPr lang="en-US" dirty="0" err="1">
                <a:latin typeface="Consolas" panose="020B0609020204030204" pitchFamily="49" charset="0"/>
              </a:rPr>
              <a:t>FrontEnd</a:t>
            </a:r>
            <a:r>
              <a:rPr lang="en-US" dirty="0">
                <a:latin typeface="Consolas" panose="020B0609020204030204" pitchFamily="49" charset="0"/>
              </a:rPr>
              <a:t> == false)"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Placement Properties &amp; Constraints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4145" y="2018521"/>
            <a:ext cx="2013527" cy="163306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6637" rIns="45720" bIns="46637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/>
              <a:t>Predefined: </a:t>
            </a:r>
            <a:r>
              <a:rPr lang="en-US" dirty="0" err="1"/>
              <a:t>NodeType</a:t>
            </a:r>
            <a:br>
              <a:rPr lang="en-US" dirty="0"/>
            </a:br>
            <a:r>
              <a:rPr lang="en-US" dirty="0" err="1"/>
              <a:t>NodeName</a:t>
            </a:r>
            <a:r>
              <a:rPr lang="en-US" dirty="0"/>
              <a:t> </a:t>
            </a:r>
            <a:r>
              <a:rPr lang="en-US" dirty="0" err="1"/>
              <a:t>FaultDomain</a:t>
            </a:r>
            <a:br>
              <a:rPr lang="en-US" dirty="0"/>
            </a:br>
            <a:r>
              <a:rPr lang="en-US" dirty="0" err="1"/>
              <a:t>UpgradeDomain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913617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30581"/>
          </a:xfrm>
        </p:spPr>
        <p:txBody>
          <a:bodyPr/>
          <a:lstStyle/>
          <a:p>
            <a:r>
              <a:rPr lang="en-US" dirty="0"/>
              <a:t>Set resource limits (</a:t>
            </a:r>
            <a:r>
              <a:rPr lang="en-US" i="1" dirty="0"/>
              <a:t>size of </a:t>
            </a:r>
            <a:r>
              <a:rPr lang="en-US" dirty="0"/>
              <a:t>disk, RAM, etc.) on desired</a:t>
            </a:r>
            <a:br>
              <a:rPr lang="en-US" dirty="0"/>
            </a:br>
            <a:r>
              <a:rPr lang="en-US" dirty="0"/>
              <a:t>nodes via Azure ARM or ClusterManifest.xml</a:t>
            </a:r>
          </a:p>
          <a:p>
            <a:pPr marL="6286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&lt;Capacity Name="Disk" Value="100"/&gt; 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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/>
              <a:t>Specify metrics to balance &amp; default load values via ServiceManifest.xml</a:t>
            </a:r>
          </a:p>
          <a:p>
            <a:pPr marL="6286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LoadMetric</a:t>
            </a:r>
            <a:r>
              <a:rPr lang="en-US" dirty="0">
                <a:latin typeface="Consolas" panose="020B0609020204030204" pitchFamily="49" charset="0"/>
              </a:rPr>
              <a:t> Name="Disk" Weight="High" </a:t>
            </a:r>
            <a:r>
              <a:rPr lang="en-US" dirty="0" err="1">
                <a:latin typeface="Consolas" panose="020B0609020204030204" pitchFamily="49" charset="0"/>
              </a:rPr>
              <a:t>DefaultLoad</a:t>
            </a:r>
            <a:r>
              <a:rPr lang="en-US" dirty="0">
                <a:latin typeface="Consolas" panose="020B0609020204030204" pitchFamily="49" charset="0"/>
              </a:rPr>
              <a:t>="50"/&gt;</a:t>
            </a:r>
          </a:p>
          <a:p>
            <a:r>
              <a:rPr lang="en-US" dirty="0"/>
              <a:t>Override for a named service via </a:t>
            </a:r>
            <a:r>
              <a:rPr lang="en-US" dirty="0">
                <a:hlinkClick r:id="rId3"/>
              </a:rPr>
              <a:t>New</a:t>
            </a:r>
            <a:r>
              <a:rPr lang="en-US" dirty="0"/>
              <a:t>/</a:t>
            </a:r>
            <a:r>
              <a:rPr lang="en-US" dirty="0">
                <a:hlinkClick r:id="rId4"/>
              </a:rPr>
              <a:t>Update</a:t>
            </a:r>
            <a:r>
              <a:rPr lang="en-US" dirty="0"/>
              <a:t>-</a:t>
            </a:r>
            <a:r>
              <a:rPr lang="en-US" dirty="0" err="1"/>
              <a:t>SFService</a:t>
            </a:r>
            <a:endParaRPr lang="en-US" dirty="0"/>
          </a:p>
          <a:p>
            <a:pPr lvl="1"/>
            <a:r>
              <a:rPr lang="en-US" dirty="0"/>
              <a:t>Name, Weight (Importance: Zero, Low, Medium, High), Instances’ value</a:t>
            </a:r>
          </a:p>
          <a:p>
            <a:pPr marL="6286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@("Disk,High,75", …)</a:t>
            </a:r>
          </a:p>
          <a:p>
            <a:pPr lvl="1"/>
            <a:r>
              <a:rPr lang="en-US" dirty="0"/>
              <a:t>SF </a:t>
            </a:r>
            <a:r>
              <a:rPr lang="en-US" dirty="0" err="1"/>
              <a:t>prg</a:t>
            </a:r>
            <a:r>
              <a:rPr lang="en-US" dirty="0"/>
              <a:t> models: code calls </a:t>
            </a:r>
            <a:r>
              <a:rPr lang="en-US" dirty="0" err="1">
                <a:hlinkClick r:id="rId5"/>
              </a:rPr>
              <a:t>ReportLoad</a:t>
            </a:r>
            <a:r>
              <a:rPr lang="en-US" dirty="0"/>
              <a:t> to update instance’s values dynamically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Capacities &amp; Service Load Metric Values</a:t>
            </a:r>
          </a:p>
        </p:txBody>
      </p:sp>
    </p:spTree>
    <p:extLst>
      <p:ext uri="{BB962C8B-B14F-4D97-AF65-F5344CB8AC3E}">
        <p14:creationId xmlns:p14="http://schemas.microsoft.com/office/powerpoint/2010/main" val="23750882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2180"/>
          </a:xfrm>
        </p:spPr>
        <p:txBody>
          <a:bodyPr/>
          <a:lstStyle/>
          <a:p>
            <a:r>
              <a:rPr lang="en-US" dirty="0"/>
              <a:t>Platform for distributing/managing/scaling your services</a:t>
            </a:r>
          </a:p>
          <a:p>
            <a:pPr lvl="1"/>
            <a:r>
              <a:rPr lang="en-US" dirty="0"/>
              <a:t>Service Fabric components are free of charge</a:t>
            </a:r>
          </a:p>
          <a:p>
            <a:pPr lvl="1"/>
            <a:r>
              <a:rPr lang="en-US" dirty="0" err="1"/>
              <a:t>Egagement</a:t>
            </a:r>
            <a:r>
              <a:rPr lang="en-US"/>
              <a:t>: </a:t>
            </a:r>
            <a:r>
              <a:rPr lang="en-US">
                <a:hlinkClick r:id="rId2"/>
              </a:rPr>
              <a:t>https://github.com/azure/service-fabric-issues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Supported clouds (Windows, soon Linux)</a:t>
            </a:r>
          </a:p>
          <a:p>
            <a:pPr lvl="1">
              <a:tabLst>
                <a:tab pos="2001838" algn="l"/>
              </a:tabLst>
            </a:pPr>
            <a:r>
              <a:rPr lang="en-US" dirty="0"/>
              <a:t>Microsoft:	Azure &amp; Azure Stack</a:t>
            </a:r>
          </a:p>
          <a:p>
            <a:pPr lvl="1">
              <a:tabLst>
                <a:tab pos="2001838" algn="l"/>
              </a:tabLst>
            </a:pPr>
            <a:r>
              <a:rPr lang="en-US" dirty="0"/>
              <a:t>Other:	On-premises &amp; other public clouds</a:t>
            </a:r>
          </a:p>
          <a:p>
            <a:pPr lvl="1">
              <a:tabLst>
                <a:tab pos="2001838" algn="l"/>
              </a:tabLst>
            </a:pPr>
            <a:r>
              <a:rPr lang="en-US" dirty="0" err="1"/>
              <a:t>OneBox</a:t>
            </a:r>
            <a:r>
              <a:rPr lang="en-US" dirty="0"/>
              <a:t>:	Development PC (via SF SDK)</a:t>
            </a:r>
          </a:p>
          <a:p>
            <a:r>
              <a:rPr lang="en-US" dirty="0"/>
              <a:t>Programming models</a:t>
            </a:r>
          </a:p>
          <a:p>
            <a:pPr lvl="1"/>
            <a:r>
              <a:rPr lang="en-US" dirty="0"/>
              <a:t>Guest executables: Any Windows app (any language &amp; frameworks)</a:t>
            </a:r>
          </a:p>
          <a:p>
            <a:pPr lvl="1"/>
            <a:r>
              <a:rPr lang="en-US" dirty="0"/>
              <a:t>Service host executables: Reliable Services (.NET)</a:t>
            </a:r>
          </a:p>
          <a:p>
            <a:pPr lvl="2"/>
            <a:r>
              <a:rPr lang="en-US" dirty="0"/>
              <a:t>Service Fabric SDK: </a:t>
            </a:r>
            <a:r>
              <a:rPr lang="en-US" dirty="0">
                <a:hlinkClick r:id="rId3"/>
              </a:rPr>
              <a:t>http://aka.ms/ServiceFabricSDK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702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36171"/>
            <a:ext cx="11655840" cy="899665"/>
          </a:xfrm>
        </p:spPr>
        <p:txBody>
          <a:bodyPr/>
          <a:lstStyle/>
          <a:p>
            <a:r>
              <a:rPr lang="en-US" dirty="0"/>
              <a:t>DEMO: Cluster Resource Manager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082147" y="1401850"/>
            <a:ext cx="9936480" cy="5266805"/>
          </a:xfrm>
          <a:prstGeom prst="rect">
            <a:avLst/>
          </a:prstGeom>
          <a:gradFill flip="none" rotWithShape="1">
            <a:gsLst>
              <a:gs pos="0">
                <a:srgbClr val="70AD47">
                  <a:lumMod val="40000"/>
                  <a:lumOff val="60000"/>
                </a:srgbClr>
              </a:gs>
              <a:gs pos="46000">
                <a:srgbClr val="70AD47">
                  <a:lumMod val="95000"/>
                  <a:lumOff val="5000"/>
                </a:srgbClr>
              </a:gs>
              <a:gs pos="100000">
                <a:srgbClr val="70AD47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12 Node Cluster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6 in America, 6 in Europe; 2 FE &amp; 4 BE in each Datacenter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312985" y="2184036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312983" y="3869693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#3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754922" y="2174216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#2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7211940" y="2119433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#7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9624453" y="2109613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#8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true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725496" y="3853763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#4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211940" y="3807157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#9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9624454" y="3827940"/>
            <a:ext cx="2152579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#10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306323" y="5289984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#5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728342" y="5289984"/>
            <a:ext cx="2152579" cy="1077218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89000"/>
                </a:srgbClr>
              </a:gs>
              <a:gs pos="23000">
                <a:srgbClr val="4472C4">
                  <a:lumMod val="89000"/>
                </a:srgbClr>
              </a:gs>
              <a:gs pos="69000">
                <a:srgbClr val="4472C4">
                  <a:lumMod val="75000"/>
                </a:srgbClr>
              </a:gs>
              <a:gs pos="97000">
                <a:srgbClr val="4472C4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#6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America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211941" y="5222338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#11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633960" y="5222338"/>
            <a:ext cx="2152579" cy="12064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3500000" scaled="1"/>
            <a:tileRect/>
          </a:gra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#12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Continent:	Europe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FrontEnd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:	false</a:t>
            </a:r>
          </a:p>
          <a:p>
            <a:pPr marL="0" marR="0" lvl="0" indent="0" defTabSz="1027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Disk:	100GB</a:t>
            </a:r>
          </a:p>
        </p:txBody>
      </p:sp>
      <p:sp>
        <p:nvSpPr>
          <p:cNvPr id="77" name="Regular Pentagon 76"/>
          <p:cNvSpPr/>
          <p:nvPr/>
        </p:nvSpPr>
        <p:spPr>
          <a:xfrm>
            <a:off x="2529663" y="2004544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8" name="Regular Pentagon 77"/>
          <p:cNvSpPr/>
          <p:nvPr/>
        </p:nvSpPr>
        <p:spPr>
          <a:xfrm>
            <a:off x="6341663" y="3656675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9" name="Regular Pentagon 78"/>
          <p:cNvSpPr/>
          <p:nvPr/>
        </p:nvSpPr>
        <p:spPr>
          <a:xfrm>
            <a:off x="2561989" y="3662500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0" name="Regular Pentagon 79"/>
          <p:cNvSpPr/>
          <p:nvPr/>
        </p:nvSpPr>
        <p:spPr>
          <a:xfrm>
            <a:off x="4935727" y="1993090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1" name="Regular Pentagon 80"/>
          <p:cNvSpPr/>
          <p:nvPr/>
        </p:nvSpPr>
        <p:spPr>
          <a:xfrm>
            <a:off x="7497520" y="1991089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2" name="Regular Pentagon 81"/>
          <p:cNvSpPr/>
          <p:nvPr/>
        </p:nvSpPr>
        <p:spPr>
          <a:xfrm>
            <a:off x="9883437" y="1948632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3" name="Regular Pentagon 82"/>
          <p:cNvSpPr/>
          <p:nvPr/>
        </p:nvSpPr>
        <p:spPr>
          <a:xfrm>
            <a:off x="4968474" y="3656675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Regular Pentagon 83"/>
          <p:cNvSpPr/>
          <p:nvPr/>
        </p:nvSpPr>
        <p:spPr>
          <a:xfrm>
            <a:off x="2534466" y="5103748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5" name="Regular Pentagon 84"/>
          <p:cNvSpPr/>
          <p:nvPr/>
        </p:nvSpPr>
        <p:spPr>
          <a:xfrm>
            <a:off x="3869352" y="5077221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6" name="Regular Pentagon 85"/>
          <p:cNvSpPr/>
          <p:nvPr/>
        </p:nvSpPr>
        <p:spPr>
          <a:xfrm>
            <a:off x="6380633" y="5077221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2903" y="2109613"/>
            <a:ext cx="16993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4 Instances, FE=true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3 Instances,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C=America,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FE=false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D=50GB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3 Instances,</a:t>
            </a:r>
            <a:br>
              <a:rPr lang="en-US">
                <a:latin typeface="Calibri" panose="020F0502020204030204"/>
              </a:rPr>
            </a:br>
            <a:r>
              <a:rPr lang="en-US">
                <a:latin typeface="Calibri" panose="020F0502020204030204"/>
              </a:rPr>
              <a:t>C=America,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FE=false,</a:t>
            </a:r>
            <a:br>
              <a:rPr lang="en-US" dirty="0">
                <a:latin typeface="Calibri" panose="020F0502020204030204"/>
              </a:rPr>
            </a:br>
            <a:r>
              <a:rPr lang="en-US" dirty="0">
                <a:latin typeface="Calibri" panose="020F0502020204030204"/>
              </a:rPr>
              <a:t>D=50GB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/>
              </a:rPr>
              <a:t>D=100GB</a:t>
            </a:r>
          </a:p>
        </p:txBody>
      </p:sp>
      <p:sp>
        <p:nvSpPr>
          <p:cNvPr id="88" name="Regular Pentagon 87"/>
          <p:cNvSpPr/>
          <p:nvPr/>
        </p:nvSpPr>
        <p:spPr>
          <a:xfrm>
            <a:off x="175159" y="2109613"/>
            <a:ext cx="385894" cy="342784"/>
          </a:xfrm>
          <a:prstGeom prst="pentagon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gular Pentagon 88"/>
          <p:cNvSpPr/>
          <p:nvPr/>
        </p:nvSpPr>
        <p:spPr>
          <a:xfrm>
            <a:off x="195699" y="2962842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gular Pentagon 89"/>
          <p:cNvSpPr/>
          <p:nvPr/>
        </p:nvSpPr>
        <p:spPr>
          <a:xfrm>
            <a:off x="195699" y="4285529"/>
            <a:ext cx="385894" cy="342784"/>
          </a:xfrm>
          <a:prstGeom prst="pentagon">
            <a:avLst/>
          </a:prstGeom>
          <a:solidFill>
            <a:srgbClr val="FF000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gular Pentagon 90"/>
          <p:cNvSpPr/>
          <p:nvPr/>
        </p:nvSpPr>
        <p:spPr>
          <a:xfrm>
            <a:off x="195699" y="5654553"/>
            <a:ext cx="385894" cy="342784"/>
          </a:xfrm>
          <a:prstGeom prst="pentagon">
            <a:avLst/>
          </a:prstGeom>
          <a:solidFill>
            <a:srgbClr val="00B0F0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06323" y="3552502"/>
            <a:ext cx="9480216" cy="3457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6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00222 -0.2076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186356"/>
            <a:ext cx="7170265" cy="3176254"/>
          </a:xfrm>
        </p:spPr>
        <p:txBody>
          <a:bodyPr/>
          <a:lstStyle/>
          <a:p>
            <a:r>
              <a:rPr lang="en-US" dirty="0"/>
              <a:t>Placement Constraints &amp; Load Metrics</a:t>
            </a:r>
          </a:p>
        </p:txBody>
      </p:sp>
    </p:spTree>
    <p:extLst>
      <p:ext uri="{BB962C8B-B14F-4D97-AF65-F5344CB8AC3E}">
        <p14:creationId xmlns:p14="http://schemas.microsoft.com/office/powerpoint/2010/main" val="40833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82" y="1203182"/>
            <a:ext cx="8070851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084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38357"/>
          </a:xfrm>
        </p:spPr>
        <p:txBody>
          <a:bodyPr/>
          <a:lstStyle/>
          <a:p>
            <a:r>
              <a:rPr lang="en-US" sz="2000" dirty="0"/>
              <a:t>Static configuration</a:t>
            </a:r>
          </a:p>
          <a:p>
            <a:pPr lvl="1"/>
            <a:r>
              <a:rPr lang="en-US" sz="1400" dirty="0"/>
              <a:t>ClusterManifest.xml </a:t>
            </a:r>
            <a:r>
              <a:rPr lang="en-US" sz="1400" dirty="0" err="1"/>
              <a:t>NodeType</a:t>
            </a:r>
            <a:r>
              <a:rPr lang="en-US" sz="1400" dirty="0"/>
              <a:t>:</a:t>
            </a:r>
          </a:p>
          <a:p>
            <a:pPr lvl="2"/>
            <a:r>
              <a:rPr lang="en-US" sz="1400" dirty="0" err="1"/>
              <a:t>PlacementProperties</a:t>
            </a:r>
            <a:r>
              <a:rPr lang="en-US" sz="1400" dirty="0"/>
              <a:t>: "</a:t>
            </a:r>
            <a:r>
              <a:rPr lang="en-US" sz="1400" dirty="0" err="1"/>
              <a:t>FrontEnd</a:t>
            </a:r>
            <a:r>
              <a:rPr lang="en-US" sz="1400" dirty="0"/>
              <a:t>" = "true", "Continent" = "Americas"</a:t>
            </a:r>
          </a:p>
          <a:p>
            <a:pPr lvl="2"/>
            <a:r>
              <a:rPr lang="en-US" sz="1400" dirty="0"/>
              <a:t>Capacities: "Disk"="100"</a:t>
            </a:r>
          </a:p>
          <a:p>
            <a:pPr lvl="1"/>
            <a:r>
              <a:rPr lang="en-US" sz="1400" dirty="0"/>
              <a:t>Web service’s ServiceManifest.xml, </a:t>
            </a:r>
            <a:r>
              <a:rPr lang="en-US" sz="1400" dirty="0" err="1"/>
              <a:t>StatelessServiceType</a:t>
            </a:r>
            <a:r>
              <a:rPr lang="en-US" sz="1400" dirty="0"/>
              <a:t>:</a:t>
            </a:r>
          </a:p>
          <a:p>
            <a:pPr lvl="2"/>
            <a:r>
              <a:rPr lang="en-US" sz="1400" dirty="0" err="1"/>
              <a:t>PlacementConstraint</a:t>
            </a:r>
            <a:r>
              <a:rPr lang="en-US" sz="1400" dirty="0"/>
              <a:t>: (</a:t>
            </a:r>
            <a:r>
              <a:rPr lang="en-US" sz="1400" dirty="0" err="1"/>
              <a:t>FrontEnd</a:t>
            </a:r>
            <a:r>
              <a:rPr lang="en-US" sz="1400" dirty="0"/>
              <a:t> == true)</a:t>
            </a:r>
          </a:p>
          <a:p>
            <a:pPr lvl="1"/>
            <a:r>
              <a:rPr lang="en-US" sz="1400" dirty="0"/>
              <a:t>Database service’s ServiceManifest.xml, </a:t>
            </a:r>
            <a:r>
              <a:rPr lang="en-US" sz="1400" dirty="0" err="1"/>
              <a:t>StatefulServiceType</a:t>
            </a:r>
            <a:endParaRPr lang="en-US" sz="1400" dirty="0"/>
          </a:p>
          <a:p>
            <a:pPr lvl="2"/>
            <a:r>
              <a:rPr lang="en-US" sz="1400" dirty="0"/>
              <a:t>Load Metrics: "Disk" = "50“ (GB for Primary &amp; Secondary replicas)</a:t>
            </a:r>
          </a:p>
          <a:p>
            <a:r>
              <a:rPr lang="en-US" sz="2000" dirty="0"/>
              <a:t>Dynamic operations:</a:t>
            </a:r>
          </a:p>
          <a:p>
            <a:pPr lvl="1"/>
            <a:r>
              <a:rPr lang="en-US" sz="1400" dirty="0"/>
              <a:t>With cluster down, update ClusterManifest.xml, &amp; start up cluster (Admin):</a:t>
            </a:r>
            <a:br>
              <a:rPr lang="en-US" sz="1400" dirty="0"/>
            </a:br>
            <a:r>
              <a:rPr lang="en-US" sz="1400" dirty="0"/>
              <a:t>New-</a:t>
            </a:r>
            <a:r>
              <a:rPr lang="en-US" sz="1400" dirty="0" err="1"/>
              <a:t>ServiceFabricNodeConfiguration</a:t>
            </a:r>
            <a:r>
              <a:rPr lang="en-US" sz="1400" dirty="0"/>
              <a:t> -</a:t>
            </a:r>
            <a:r>
              <a:rPr lang="en-US" sz="1400" dirty="0" err="1"/>
              <a:t>ClusterManifestPath</a:t>
            </a:r>
            <a:r>
              <a:rPr lang="en-US" sz="1400" dirty="0"/>
              <a:t> C:\...\ClusterManifest.xml</a:t>
            </a:r>
          </a:p>
          <a:p>
            <a:pPr lvl="1"/>
            <a:r>
              <a:rPr lang="en-US" sz="1400" dirty="0"/>
              <a:t>Deploy App package &amp; start </a:t>
            </a:r>
            <a:r>
              <a:rPr lang="en-US" sz="1400" dirty="0" err="1"/>
              <a:t>WebSite</a:t>
            </a:r>
            <a:r>
              <a:rPr lang="en-US" sz="1400" dirty="0"/>
              <a:t> named service with 3 instances (Visual Studio F5)</a:t>
            </a:r>
          </a:p>
          <a:p>
            <a:pPr lvl="1"/>
            <a:r>
              <a:rPr lang="en-US" sz="1400" dirty="0"/>
              <a:t>Start Database service 1st Americas tenant (See Disk load metrics in SFX under partition’s DETAILS):</a:t>
            </a:r>
            <a:br>
              <a:rPr lang="en-US" sz="1400" dirty="0"/>
            </a:br>
            <a:r>
              <a:rPr lang="en-US" sz="1400" dirty="0"/>
              <a:t>New-</a:t>
            </a:r>
            <a:r>
              <a:rPr lang="en-US" sz="1400" dirty="0" err="1"/>
              <a:t>ServiceFabricService</a:t>
            </a:r>
            <a:r>
              <a:rPr lang="en-US" sz="1400" dirty="0"/>
              <a:t> -</a:t>
            </a:r>
            <a:r>
              <a:rPr lang="en-US" sz="1400" dirty="0" err="1"/>
              <a:t>ApplicationName</a:t>
            </a:r>
            <a:r>
              <a:rPr lang="en-US" sz="1400" dirty="0"/>
              <a:t> fabric:/</a:t>
            </a:r>
            <a:r>
              <a:rPr lang="en-US" sz="1400" dirty="0" err="1"/>
              <a:t>Prb</a:t>
            </a:r>
            <a:r>
              <a:rPr lang="en-US" sz="1400" dirty="0"/>
              <a:t> -</a:t>
            </a:r>
            <a:r>
              <a:rPr lang="en-US" sz="1400" dirty="0" err="1"/>
              <a:t>ServiceName</a:t>
            </a:r>
            <a:r>
              <a:rPr lang="en-US" sz="1400" dirty="0"/>
              <a:t> fabric:/</a:t>
            </a:r>
            <a:r>
              <a:rPr lang="en-US" sz="1400" dirty="0" err="1"/>
              <a:t>Prb</a:t>
            </a:r>
            <a:r>
              <a:rPr lang="en-US" sz="1400" dirty="0"/>
              <a:t>/DB-1 -</a:t>
            </a:r>
            <a:r>
              <a:rPr lang="en-US" sz="1400" dirty="0" err="1"/>
              <a:t>ServiceType</a:t>
            </a:r>
            <a:r>
              <a:rPr lang="en-US" sz="1400" dirty="0"/>
              <a:t> </a:t>
            </a:r>
            <a:r>
              <a:rPr lang="en-US" sz="1400" dirty="0" err="1"/>
              <a:t>DatabaseType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err="1"/>
              <a:t>MinReplicas</a:t>
            </a:r>
            <a:r>
              <a:rPr lang="en-US" sz="1400" dirty="0"/>
              <a:t> 3 -</a:t>
            </a:r>
            <a:r>
              <a:rPr lang="en-US" sz="1400" dirty="0" err="1"/>
              <a:t>TargetReplicas</a:t>
            </a:r>
            <a:r>
              <a:rPr lang="en-US" sz="1400" dirty="0"/>
              <a:t> 3 -Stateful -</a:t>
            </a:r>
            <a:r>
              <a:rPr lang="en-US" sz="1400" dirty="0" err="1"/>
              <a:t>PlacementConstrains</a:t>
            </a:r>
            <a:r>
              <a:rPr lang="en-US" sz="1400" dirty="0"/>
              <a:t> "Constraint == Americas &amp;&amp; </a:t>
            </a:r>
            <a:r>
              <a:rPr lang="en-US" sz="1400" dirty="0" err="1"/>
              <a:t>FrontEnd</a:t>
            </a:r>
            <a:r>
              <a:rPr lang="en-US" sz="1400" dirty="0"/>
              <a:t> == false"</a:t>
            </a:r>
          </a:p>
          <a:p>
            <a:pPr lvl="1"/>
            <a:r>
              <a:rPr lang="en-US" sz="1400" dirty="0"/>
              <a:t>Start Database service 2nd Americas tenant:</a:t>
            </a:r>
            <a:br>
              <a:rPr lang="en-US" sz="1400" dirty="0"/>
            </a:br>
            <a:r>
              <a:rPr lang="en-US" sz="1400" dirty="0"/>
              <a:t>New-</a:t>
            </a:r>
            <a:r>
              <a:rPr lang="en-US" sz="1400" dirty="0" err="1"/>
              <a:t>ServiceFabricService</a:t>
            </a:r>
            <a:r>
              <a:rPr lang="en-US" sz="1400" dirty="0"/>
              <a:t> -</a:t>
            </a:r>
            <a:r>
              <a:rPr lang="en-US" sz="1400" dirty="0" err="1"/>
              <a:t>ApplicationName</a:t>
            </a:r>
            <a:r>
              <a:rPr lang="en-US" sz="1400" dirty="0"/>
              <a:t> fabric:/</a:t>
            </a:r>
            <a:r>
              <a:rPr lang="en-US" sz="1400" dirty="0" err="1"/>
              <a:t>Prb</a:t>
            </a:r>
            <a:r>
              <a:rPr lang="en-US" sz="1400" dirty="0"/>
              <a:t> -</a:t>
            </a:r>
            <a:r>
              <a:rPr lang="en-US" sz="1400" dirty="0" err="1"/>
              <a:t>ServiceName</a:t>
            </a:r>
            <a:r>
              <a:rPr lang="en-US" sz="1400" dirty="0"/>
              <a:t> fabric:/</a:t>
            </a:r>
            <a:r>
              <a:rPr lang="en-US" sz="1400" dirty="0" err="1"/>
              <a:t>Prb</a:t>
            </a:r>
            <a:r>
              <a:rPr lang="en-US" sz="1400" dirty="0"/>
              <a:t>/DB-2 -</a:t>
            </a:r>
            <a:r>
              <a:rPr lang="en-US" sz="1400" dirty="0" err="1"/>
              <a:t>ServiceType</a:t>
            </a:r>
            <a:r>
              <a:rPr lang="en-US" sz="1400" dirty="0"/>
              <a:t> </a:t>
            </a:r>
            <a:r>
              <a:rPr lang="en-US" sz="1400" dirty="0" err="1"/>
              <a:t>DatabaseType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err="1"/>
              <a:t>MinReplicas</a:t>
            </a:r>
            <a:r>
              <a:rPr lang="en-US" sz="1400" dirty="0"/>
              <a:t> 3 -</a:t>
            </a:r>
            <a:r>
              <a:rPr lang="en-US" sz="1400" dirty="0" err="1"/>
              <a:t>TargetReplicas</a:t>
            </a:r>
            <a:r>
              <a:rPr lang="en-US" sz="1400" dirty="0"/>
              <a:t> 3 -Stateful -</a:t>
            </a:r>
            <a:r>
              <a:rPr lang="en-US" sz="1400" dirty="0" err="1"/>
              <a:t>PlacementConstrains</a:t>
            </a:r>
            <a:r>
              <a:rPr lang="en-US" sz="1400" dirty="0"/>
              <a:t> "Constraint == Americas &amp;&amp; </a:t>
            </a:r>
            <a:r>
              <a:rPr lang="en-US" sz="1400" dirty="0" err="1"/>
              <a:t>FrontEnd</a:t>
            </a:r>
            <a:r>
              <a:rPr lang="en-US" sz="1400" dirty="0"/>
              <a:t> == false"</a:t>
            </a:r>
          </a:p>
          <a:p>
            <a:pPr lvl="1"/>
            <a:r>
              <a:rPr lang="en-US" sz="1400" dirty="0"/>
              <a:t>Start Database service 3rd Americas tenant (fails, out of resources):</a:t>
            </a:r>
            <a:br>
              <a:rPr lang="en-US" sz="1400" dirty="0"/>
            </a:br>
            <a:r>
              <a:rPr lang="en-US" sz="1400" dirty="0"/>
              <a:t>New-</a:t>
            </a:r>
            <a:r>
              <a:rPr lang="en-US" sz="1400" dirty="0" err="1"/>
              <a:t>ServiceFabricService</a:t>
            </a:r>
            <a:r>
              <a:rPr lang="en-US" sz="1400" dirty="0"/>
              <a:t> -</a:t>
            </a:r>
            <a:r>
              <a:rPr lang="en-US" sz="1400" dirty="0" err="1"/>
              <a:t>ApplicationName</a:t>
            </a:r>
            <a:r>
              <a:rPr lang="en-US" sz="1400" dirty="0"/>
              <a:t> fabric:/</a:t>
            </a:r>
            <a:r>
              <a:rPr lang="en-US" sz="1400" dirty="0" err="1"/>
              <a:t>Prb</a:t>
            </a:r>
            <a:r>
              <a:rPr lang="en-US" sz="1400" dirty="0"/>
              <a:t> -</a:t>
            </a:r>
            <a:r>
              <a:rPr lang="en-US" sz="1400" dirty="0" err="1"/>
              <a:t>ServiceName</a:t>
            </a:r>
            <a:r>
              <a:rPr lang="en-US" sz="1400" dirty="0"/>
              <a:t> fabric:/</a:t>
            </a:r>
            <a:r>
              <a:rPr lang="en-US" sz="1400" dirty="0" err="1"/>
              <a:t>Prb</a:t>
            </a:r>
            <a:r>
              <a:rPr lang="en-US" sz="1400" dirty="0"/>
              <a:t>/DB-3 -</a:t>
            </a:r>
            <a:r>
              <a:rPr lang="en-US" sz="1400" dirty="0" err="1"/>
              <a:t>ServiceType</a:t>
            </a:r>
            <a:r>
              <a:rPr lang="en-US" sz="1400" dirty="0"/>
              <a:t> </a:t>
            </a:r>
            <a:r>
              <a:rPr lang="en-US" sz="1400" dirty="0" err="1"/>
              <a:t>DatabaseType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err="1"/>
              <a:t>MinReplicas</a:t>
            </a:r>
            <a:r>
              <a:rPr lang="en-US" sz="1400" dirty="0"/>
              <a:t> 3 -</a:t>
            </a:r>
            <a:r>
              <a:rPr lang="en-US" sz="1400" dirty="0" err="1"/>
              <a:t>TargetReplicas</a:t>
            </a:r>
            <a:r>
              <a:rPr lang="en-US" sz="1400" dirty="0"/>
              <a:t> 3 -Stateful -</a:t>
            </a:r>
            <a:r>
              <a:rPr lang="en-US" sz="1400" dirty="0" err="1"/>
              <a:t>PlacementConstrains</a:t>
            </a:r>
            <a:r>
              <a:rPr lang="en-US" sz="1400" dirty="0"/>
              <a:t> "Constraint == Americas &amp;&amp; </a:t>
            </a:r>
            <a:r>
              <a:rPr lang="en-US" sz="1400" dirty="0" err="1"/>
              <a:t>FrontEnd</a:t>
            </a:r>
            <a:r>
              <a:rPr lang="en-US" sz="1400" dirty="0"/>
              <a:t> == false"</a:t>
            </a:r>
          </a:p>
          <a:p>
            <a:pPr lvl="1"/>
            <a:r>
              <a:rPr lang="en-US" sz="1400" dirty="0"/>
              <a:t>Node 5: Make instance report 100GB causing replica to move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Periodically, each node’s reconfiguration agent (RA) sends load values to the PRB service </a:t>
            </a:r>
          </a:p>
          <a:p>
            <a:r>
              <a:rPr lang="en-US"/>
              <a:t>PRB performs</a:t>
            </a:r>
          </a:p>
          <a:p>
            <a:pPr lvl="1"/>
            <a:r>
              <a:rPr lang="en-US"/>
              <a:t>Constraint check</a:t>
            </a:r>
          </a:p>
          <a:p>
            <a:pPr lvl="2"/>
            <a:r>
              <a:rPr lang="en-US"/>
              <a:t>If any constraint/capacity violated, moves instances to fix</a:t>
            </a:r>
          </a:p>
          <a:p>
            <a:pPr lvl="2"/>
            <a:r>
              <a:rPr lang="en-US"/>
              <a:t>This generally helps balance the cluster</a:t>
            </a:r>
          </a:p>
          <a:p>
            <a:pPr lvl="1"/>
            <a:r>
              <a:rPr lang="en-US"/>
              <a:t>Balance check</a:t>
            </a:r>
          </a:p>
          <a:p>
            <a:pPr lvl="2"/>
            <a:r>
              <a:rPr lang="en-US"/>
              <a:t>If cluster not balanced, moves instances (not being moved) to fix</a:t>
            </a:r>
          </a:p>
          <a:p>
            <a:r>
              <a:rPr lang="en-US"/>
              <a:t>A service instance can report load against any metric but only specified metrics can be balanced against</a:t>
            </a:r>
          </a:p>
          <a:p>
            <a:pPr lvl="1"/>
            <a:r>
              <a:rPr lang="en-US"/>
              <a:t>Useful when upgrading code to report new metrics</a:t>
            </a:r>
          </a:p>
          <a:p>
            <a:pPr lvl="1"/>
            <a:r>
              <a:rPr lang="en-US"/>
              <a:t>Follow this up with an Update-ServiceFabricService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41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21512"/>
          </a:xfrm>
        </p:spPr>
        <p:txBody>
          <a:bodyPr/>
          <a:lstStyle/>
          <a:p>
            <a:r>
              <a:rPr lang="en-US" sz="3200" dirty="0"/>
              <a:t>Set in clusterManifest.xml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&lt;Section Name="</a:t>
            </a:r>
            <a:r>
              <a:rPr lang="en-US" sz="2400" dirty="0" err="1">
                <a:latin typeface="Consolas" panose="020B0609020204030204" pitchFamily="49" charset="0"/>
              </a:rPr>
              <a:t>MetricBalancingThresholds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&lt;!-- ratio of </a:t>
            </a:r>
            <a:r>
              <a:rPr lang="en-US" sz="2400" dirty="0" err="1">
                <a:latin typeface="Consolas" panose="020B0609020204030204" pitchFamily="49" charset="0"/>
              </a:rPr>
              <a:t>MostLoaded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latin typeface="Consolas" panose="020B0609020204030204" pitchFamily="49" charset="0"/>
              </a:rPr>
              <a:t>LeastLoaded</a:t>
            </a:r>
            <a:r>
              <a:rPr lang="en-US" sz="2400" dirty="0">
                <a:latin typeface="Consolas" panose="020B0609020204030204" pitchFamily="49" charset="0"/>
              </a:rPr>
              <a:t> node --&gt;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&lt;Parameter Name="Metric1" Value="2"/&gt;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&lt;Parameter Name="Metric2" Value="3.5"/&gt;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&lt;/Section&gt;</a:t>
            </a:r>
          </a:p>
          <a:p>
            <a:r>
              <a:rPr lang="en-US" sz="3200" dirty="0"/>
              <a:t>Activity threshold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&lt;Section Name="</a:t>
            </a:r>
            <a:r>
              <a:rPr lang="en-US" sz="2400" dirty="0" err="1">
                <a:latin typeface="Consolas" panose="020B0609020204030204" pitchFamily="49" charset="0"/>
              </a:rPr>
              <a:t>MetricActivityThresholds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&lt;!-- Don’t balance until load is &gt; value --&gt;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&lt;!-- Prevents churn during bootstrap] --&gt;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&lt;Parameter Name="Memory" Value="1536"/&gt;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&lt;/Section&gt;</a:t>
            </a:r>
          </a:p>
          <a:p>
            <a:r>
              <a:rPr lang="en-US" sz="3200" dirty="0"/>
              <a:t>Move cost: Zero, Low, Medium, and High. </a:t>
            </a:r>
          </a:p>
          <a:p>
            <a:pPr lvl="1"/>
            <a:r>
              <a:rPr lang="en-US" sz="2000" dirty="0" err="1"/>
              <a:t>this.ServicePartition.ReportMoveCost</a:t>
            </a:r>
            <a:r>
              <a:rPr lang="en-US" sz="2000" dirty="0"/>
              <a:t>(</a:t>
            </a:r>
            <a:r>
              <a:rPr lang="en-US" sz="2000" dirty="0" err="1"/>
              <a:t>MoveCost.Medium</a:t>
            </a:r>
            <a:r>
              <a:rPr lang="en-US" sz="2000" dirty="0"/>
              <a:t>);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2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SF uses </a:t>
            </a:r>
            <a:r>
              <a:rPr lang="en-US">
                <a:hlinkClick r:id="rId2"/>
              </a:rPr>
              <a:t>simulated annealing</a:t>
            </a:r>
            <a:r>
              <a:rPr lang="en-US"/>
              <a:t> to improve the cluster’s balance</a:t>
            </a:r>
          </a:p>
          <a:p>
            <a:pPr lvl="0"/>
            <a:r>
              <a:rPr lang="en-US"/>
              <a:t>If cluster is imbalanced:</a:t>
            </a:r>
          </a:p>
          <a:p>
            <a:pPr lvl="1"/>
            <a:r>
              <a:rPr lang="en-US"/>
              <a:t>Give cluster’s current balance a score</a:t>
            </a:r>
          </a:p>
          <a:p>
            <a:pPr lvl="1"/>
            <a:r>
              <a:rPr lang="en-US"/>
              <a:t>Generate a random, valid move and give it s score; keep best score</a:t>
            </a:r>
          </a:p>
          <a:p>
            <a:pPr lvl="2"/>
            <a:r>
              <a:rPr lang="en-US"/>
              <a:t>Repeat until some time period has elapsed</a:t>
            </a:r>
          </a:p>
          <a:p>
            <a:pPr lvl="1"/>
            <a:r>
              <a:rPr lang="en-US"/>
              <a:t>If final score is better than cluster’s current score, initiate new balancing  to incrementally improving the cluster’s balance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Simulated 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02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32202"/>
          </a:xfrm>
        </p:spPr>
        <p:txBody>
          <a:bodyPr/>
          <a:lstStyle/>
          <a:p>
            <a:r>
              <a:rPr lang="en-US" sz="3200" dirty="0"/>
              <a:t>By default, Resource Manager’s PRB</a:t>
            </a:r>
          </a:p>
          <a:p>
            <a:pPr lvl="1"/>
            <a:r>
              <a:rPr lang="en-US" sz="2000" dirty="0"/>
              <a:t>Contemplates what to check every 1/10th second for batching changes</a:t>
            </a:r>
          </a:p>
          <a:p>
            <a:pPr lvl="1"/>
            <a:r>
              <a:rPr lang="en-US" sz="2000" dirty="0"/>
              <a:t>Considers placement checks every 1 second</a:t>
            </a:r>
          </a:p>
          <a:p>
            <a:pPr lvl="1"/>
            <a:r>
              <a:rPr lang="en-US" sz="2000" dirty="0"/>
              <a:t>Considers constraint checks every 1 second</a:t>
            </a:r>
          </a:p>
          <a:p>
            <a:pPr lvl="1"/>
            <a:r>
              <a:rPr lang="en-US" sz="2000" dirty="0"/>
              <a:t>Considers balancing every 5 seconds</a:t>
            </a:r>
          </a:p>
          <a:p>
            <a:r>
              <a:rPr lang="en-US" sz="3200" dirty="0"/>
              <a:t>Allows for aggressive constraint checks but less aggressive balancing</a:t>
            </a:r>
          </a:p>
          <a:p>
            <a:r>
              <a:rPr lang="en-US" sz="3200" dirty="0"/>
              <a:t>ClusterManifest.xml: (JMR- What about in Azure?)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&lt;Section Name="</a:t>
            </a:r>
            <a:r>
              <a:rPr lang="en-US" sz="2000" dirty="0" err="1">
                <a:latin typeface="Consolas" panose="020B0609020204030204" pitchFamily="49" charset="0"/>
              </a:rPr>
              <a:t>PlacementAndLoadBalancing</a:t>
            </a:r>
            <a:r>
              <a:rPr lang="en-US" sz="2000" dirty="0">
                <a:latin typeface="Consolas" panose="020B0609020204030204" pitchFamily="49" charset="0"/>
              </a:rPr>
              <a:t>"&gt;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&lt;Parameter Name="</a:t>
            </a:r>
            <a:r>
              <a:rPr lang="en-US" sz="2000" dirty="0" err="1">
                <a:latin typeface="Consolas" panose="020B0609020204030204" pitchFamily="49" charset="0"/>
              </a:rPr>
              <a:t>PLBRefreshGap</a:t>
            </a:r>
            <a:r>
              <a:rPr lang="en-US" sz="2000" dirty="0">
                <a:latin typeface="Consolas" panose="020B0609020204030204" pitchFamily="49" charset="0"/>
              </a:rPr>
              <a:t>" Value="0.1" /&gt;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&lt;Parameter Name="</a:t>
            </a:r>
            <a:r>
              <a:rPr lang="en-US" sz="2000" dirty="0" err="1">
                <a:latin typeface="Consolas" panose="020B0609020204030204" pitchFamily="49" charset="0"/>
              </a:rPr>
              <a:t>MinPlacementInterval</a:t>
            </a:r>
            <a:r>
              <a:rPr lang="en-US" sz="2000" dirty="0">
                <a:latin typeface="Consolas" panose="020B0609020204030204" pitchFamily="49" charset="0"/>
              </a:rPr>
              <a:t>" Value="1" /&gt;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&lt;Parameter Name="</a:t>
            </a:r>
            <a:r>
              <a:rPr lang="en-US" sz="2000" dirty="0" err="1">
                <a:latin typeface="Consolas" panose="020B0609020204030204" pitchFamily="49" charset="0"/>
              </a:rPr>
              <a:t>MinConstraintCheckInterval</a:t>
            </a:r>
            <a:r>
              <a:rPr lang="en-US" sz="2000" dirty="0">
                <a:latin typeface="Consolas" panose="020B0609020204030204" pitchFamily="49" charset="0"/>
              </a:rPr>
              <a:t>" Value="1" /&gt;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&lt;Parameter Name="</a:t>
            </a:r>
            <a:r>
              <a:rPr lang="en-US" sz="2000" dirty="0" err="1">
                <a:latin typeface="Consolas" panose="020B0609020204030204" pitchFamily="49" charset="0"/>
              </a:rPr>
              <a:t>MinLoadBalancingInterval</a:t>
            </a:r>
            <a:r>
              <a:rPr lang="en-US" sz="2000" dirty="0">
                <a:latin typeface="Consolas" panose="020B0609020204030204" pitchFamily="49" charset="0"/>
              </a:rPr>
              <a:t>" Value="300" /&gt;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&lt;/Section&gt;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of Placement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36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608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Two main test scenarios provided out of the box</a:t>
            </a:r>
          </a:p>
          <a:p>
            <a:pPr lvl="1"/>
            <a:r>
              <a:rPr lang="en-US"/>
              <a:t>Chaos tests</a:t>
            </a:r>
          </a:p>
          <a:p>
            <a:pPr lvl="1"/>
            <a:r>
              <a:rPr lang="en-US"/>
              <a:t>Failover tests</a:t>
            </a:r>
          </a:p>
          <a:p>
            <a:r>
              <a:rPr lang="en-US"/>
              <a:t>Tools</a:t>
            </a:r>
          </a:p>
          <a:p>
            <a:pPr lvl="1"/>
            <a:r>
              <a:rPr lang="en-US"/>
              <a:t>C# APIs (System.Fabric.Testability.dll)</a:t>
            </a:r>
          </a:p>
          <a:p>
            <a:pPr lvl="1"/>
            <a:r>
              <a:rPr lang="en-US"/>
              <a:t>PowerShell commandlets (runtime required)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467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800427" y="2625432"/>
            <a:ext cx="4603604" cy="1126761"/>
          </a:xfrm>
          <a:prstGeom prst="rect">
            <a:avLst/>
          </a:prstGeom>
          <a:solidFill>
            <a:schemeClr val="tx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8" y="2013214"/>
            <a:ext cx="4651133" cy="23926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6229" y="1262641"/>
            <a:ext cx="246343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Segoe UI" panose="020B0502040204020203" pitchFamily="34" charset="0"/>
              </a:rPr>
              <a:t>Azure Cloud Services</a:t>
            </a:r>
            <a:br>
              <a:rPr lang="en-US" sz="2000" b="1" dirty="0">
                <a:latin typeface="+mj-lt"/>
                <a:cs typeface="Segoe UI" panose="020B0502040204020203" pitchFamily="34" charset="0"/>
              </a:rPr>
            </a:br>
            <a:r>
              <a:rPr lang="en-US" b="1" dirty="0">
                <a:latin typeface="+mj-lt"/>
                <a:cs typeface="Segoe UI" panose="020B0502040204020203" pitchFamily="34" charset="0"/>
              </a:rPr>
              <a:t>(Web &amp; Worker Roles)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3488" y="1262641"/>
            <a:ext cx="27347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+mj-lt"/>
                <a:cs typeface="Segoe UI" panose="020B0502040204020203" pitchFamily="34" charset="0"/>
              </a:rPr>
              <a:t>Azure Service Fabric</a:t>
            </a:r>
          </a:p>
          <a:p>
            <a:pPr algn="ctr"/>
            <a:r>
              <a:rPr lang="en-US" b="1" dirty="0">
                <a:latin typeface="+mj-lt"/>
                <a:cs typeface="Segoe UI" panose="020B0502040204020203" pitchFamily="34" charset="0"/>
              </a:rPr>
              <a:t>(Named Service Instances)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10317" y="1451508"/>
            <a:ext cx="14343" cy="45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 txBox="1">
            <a:spLocks/>
          </p:cNvSpPr>
          <p:nvPr/>
        </p:nvSpPr>
        <p:spPr>
          <a:xfrm>
            <a:off x="501228" y="4717756"/>
            <a:ext cx="5213460" cy="1321624"/>
          </a:xfrm>
          <a:prstGeom prst="rect">
            <a:avLst/>
          </a:prstGeom>
        </p:spPr>
        <p:txBody>
          <a:bodyPr vert="horz" lIns="89642" tIns="44821" rIns="89642" bIns="44821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Each role/instance per VM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Slow deployment &amp; upgrades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Slow to scale role instances up/down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Emulator for development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476222" y="4723400"/>
            <a:ext cx="5275511" cy="1321624"/>
          </a:xfrm>
          <a:prstGeom prst="rect">
            <a:avLst/>
          </a:prstGeom>
        </p:spPr>
        <p:txBody>
          <a:bodyPr vert="horz" lIns="89642" tIns="44821" rIns="89642" bIns="44821" rtlCol="0" anchor="ctr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lvl="1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Many service instances share a PC/VM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Fast deployment &amp; upgrades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Fast to scale service instances up/down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OneBox</a:t>
            </a:r>
            <a:r>
              <a:rPr lang="en-US" dirty="0">
                <a:solidFill>
                  <a:schemeClr val="tx1"/>
                </a:solidFill>
              </a:rPr>
              <a:t> cluster for development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9240" y="257980"/>
            <a:ext cx="11655840" cy="899665"/>
          </a:xfrm>
        </p:spPr>
        <p:txBody>
          <a:bodyPr/>
          <a:lstStyle/>
          <a:p>
            <a:r>
              <a:rPr lang="en-US"/>
              <a:t>Cloud Services vs Service Fabric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41" y="2730397"/>
            <a:ext cx="43719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26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Testability Actions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56505721"/>
              </p:ext>
            </p:extLst>
          </p:nvPr>
        </p:nvGraphicFramePr>
        <p:xfrm>
          <a:off x="769400" y="1189176"/>
          <a:ext cx="11155680" cy="6609600"/>
        </p:xfrm>
        <a:graphic>
          <a:graphicData uri="http://schemas.openxmlformats.org/drawingml/2006/table">
            <a:tbl>
              <a:tblPr/>
              <a:tblGrid>
                <a:gridCol w="1643437">
                  <a:extLst>
                    <a:ext uri="{9D8B030D-6E8A-4147-A177-3AD203B41FA5}">
                      <a16:colId xmlns:a16="http://schemas.microsoft.com/office/drawing/2014/main" val="2057790899"/>
                    </a:ext>
                  </a:extLst>
                </a:gridCol>
                <a:gridCol w="3912356">
                  <a:extLst>
                    <a:ext uri="{9D8B030D-6E8A-4147-A177-3AD203B41FA5}">
                      <a16:colId xmlns:a16="http://schemas.microsoft.com/office/drawing/2014/main" val="3306342332"/>
                    </a:ext>
                  </a:extLst>
                </a:gridCol>
                <a:gridCol w="1807838">
                  <a:extLst>
                    <a:ext uri="{9D8B030D-6E8A-4147-A177-3AD203B41FA5}">
                      <a16:colId xmlns:a16="http://schemas.microsoft.com/office/drawing/2014/main" val="3786621153"/>
                    </a:ext>
                  </a:extLst>
                </a:gridCol>
                <a:gridCol w="2483940">
                  <a:extLst>
                    <a:ext uri="{9D8B030D-6E8A-4147-A177-3AD203B41FA5}">
                      <a16:colId xmlns:a16="http://schemas.microsoft.com/office/drawing/2014/main" val="1017422443"/>
                    </a:ext>
                  </a:extLst>
                </a:gridCol>
                <a:gridCol w="1308109">
                  <a:extLst>
                    <a:ext uri="{9D8B030D-6E8A-4147-A177-3AD203B41FA5}">
                      <a16:colId xmlns:a16="http://schemas.microsoft.com/office/drawing/2014/main" val="2515234518"/>
                    </a:ext>
                  </a:extLst>
                </a:gridCol>
              </a:tblGrid>
              <a:tr h="56091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Actions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Managed API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Powershell Cmdlet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Graceful/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UnGraceful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Faults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604800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CleanTestState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Removes all the test state from the cluster in case of a bad shutdown of the test driver.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CleanTestStateAsync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Remove-ServiceFabricTestState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64957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InvokeDataLoss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Induces data loss into a service partition.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InvokeDataLossAsync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Invoke-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ServiceFabricPartitionDataLoss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6016"/>
                  </a:ext>
                </a:extLst>
              </a:tr>
              <a:tr h="16878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InvokeQuorumLoss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Puts a given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service partition in to quorum loss.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InvokeQuorumLossAsync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Invoke-ServiceFabricQuorumLoss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58008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Move Primary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Moves the specified primary replica of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service to the specified cluster node.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MovePrimaryAsync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Move-ServiceFabricPrimaryReplica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12281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Move Secondary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Moves the current secondary replica of 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service to a different cluster node.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MoveSecondaryAsync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Move-ServiceFabricSecondaryReplica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99835"/>
                  </a:ext>
                </a:extLst>
              </a:tr>
              <a:tr h="48248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RemoveReplica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Simulates a replica failure by removing a replica from a cluster. This will close the replica and will transition it to role 'None', removing all of its state from the cluster.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RemoveReplicaAsync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Remove-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ServiceFabricReplica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90511"/>
                  </a:ext>
                </a:extLst>
              </a:tr>
              <a:tr h="6393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RestartDeployedCodePackage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Simulates a code package process failure by restarting a code package deployed on a node in a cluster. This aborts the code package process which will restart all the user service replicas hosted in that process.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RestartDeployedCodePackageAsync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Restart-ServiceFabricDeployedCodePackage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Ungraceful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76942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RestartNode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Simulates a Service Fabric cluster node failure by restarting a node.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RestartNodeAsync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Restart-ServiceFabricNode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Ungraceful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21128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RestartPartition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Simulates a data center blackout or cluster blackout scenario by restarting some or all replicas of a partition.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RestartPartitionAsync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Restart-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ServiceFabricPartition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09242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RestartReplica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Simulates a replica failure by restarting a persisted replica in a cluster, closing the replica and then reopening it.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RestartReplicaAsync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Restart-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ServiceFabricReplica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23800"/>
                  </a:ext>
                </a:extLst>
              </a:tr>
              <a:tr h="16878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StartNode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Starts a node in a cluster which is already stopped.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StartNodeAsync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Start-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ServiceFabricNode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40037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StopNode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Simulates a node failure by stopping a node in a cluster. The node will stay down until StartNode is called.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StopNodeAsync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Stop-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ServiceFabricNode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Ungraceful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967"/>
                  </a:ext>
                </a:extLst>
              </a:tr>
              <a:tr h="48248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ValidateApplication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Validates the availability and health of all Service Fabric services within an application, usually after inducing some fault into the system.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ValidateApplicationAsync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Test-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ServiceFabricApplication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21097"/>
                  </a:ext>
                </a:extLst>
              </a:tr>
              <a:tr h="560913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ValidateService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Validates the availability and health of a Service Fabric service, usually after inducing some fault into the system.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ValidateServiceAsync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Test-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ServiceFabricService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15080" marR="15080" marT="6960" marB="696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19124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689601" cy="4013406"/>
          </a:xfrm>
        </p:spPr>
        <p:txBody>
          <a:bodyPr/>
          <a:lstStyle/>
          <a:p>
            <a:r>
              <a:rPr lang="en-US" sz="3200" dirty="0"/>
              <a:t>Stateless:</a:t>
            </a:r>
          </a:p>
          <a:p>
            <a:pPr lvl="1"/>
            <a:r>
              <a:rPr lang="en-US" sz="2000" dirty="0"/>
              <a:t>Stop node (ungraceful)</a:t>
            </a:r>
          </a:p>
          <a:p>
            <a:pPr lvl="1"/>
            <a:r>
              <a:rPr lang="en-US" sz="2000" dirty="0"/>
              <a:t>Start node (N/A)</a:t>
            </a:r>
          </a:p>
          <a:p>
            <a:pPr lvl="1"/>
            <a:r>
              <a:rPr lang="en-US" sz="2000" dirty="0"/>
              <a:t>Restart node (ungraceful)</a:t>
            </a:r>
          </a:p>
          <a:p>
            <a:pPr lvl="1"/>
            <a:r>
              <a:rPr lang="en-US" sz="2000" dirty="0"/>
              <a:t>Validate application (N/A)</a:t>
            </a:r>
          </a:p>
          <a:p>
            <a:pPr lvl="1"/>
            <a:r>
              <a:rPr lang="en-US" sz="2000" dirty="0"/>
              <a:t>Validate service (N/A)</a:t>
            </a:r>
          </a:p>
          <a:p>
            <a:pPr lvl="1"/>
            <a:r>
              <a:rPr lang="en-US" sz="2000" dirty="0" err="1"/>
              <a:t>RestartDeployedCodePackage</a:t>
            </a:r>
            <a:r>
              <a:rPr lang="en-US" sz="2000" dirty="0"/>
              <a:t> (ungraceful)</a:t>
            </a:r>
          </a:p>
          <a:p>
            <a:pPr lvl="1"/>
            <a:r>
              <a:rPr lang="en-US" sz="2000" dirty="0"/>
              <a:t>Restart partition (graceful)</a:t>
            </a:r>
          </a:p>
          <a:p>
            <a:pPr lvl="1"/>
            <a:r>
              <a:rPr lang="en-US" sz="2000" dirty="0"/>
              <a:t>Restart replica (graceful)</a:t>
            </a:r>
          </a:p>
          <a:p>
            <a:pPr lvl="1"/>
            <a:r>
              <a:rPr lang="en-US" sz="2000" dirty="0" err="1"/>
              <a:t>CleanTestState</a:t>
            </a:r>
            <a:r>
              <a:rPr lang="en-US" sz="2000" dirty="0"/>
              <a:t> (N/A)</a:t>
            </a:r>
          </a:p>
          <a:p>
            <a:pPr lvl="1"/>
            <a:r>
              <a:rPr lang="en-US" sz="2000" dirty="0"/>
              <a:t>Failover/chaos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Testability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80478" y="1189176"/>
            <a:ext cx="4897122" cy="232063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36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Stateful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Move primary replica (graceful)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Move secondary replica (graceful)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Remove Replica (graceful)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InvokeQuorumLoss</a:t>
            </a:r>
            <a:r>
              <a:rPr lang="en-US" sz="2000" dirty="0">
                <a:solidFill>
                  <a:schemeClr val="tx1"/>
                </a:solidFill>
              </a:rPr>
              <a:t> (graceful)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InvokeDataLoss</a:t>
            </a:r>
            <a:r>
              <a:rPr lang="en-US" sz="2000" dirty="0">
                <a:solidFill>
                  <a:schemeClr val="tx1"/>
                </a:solidFill>
              </a:rPr>
              <a:t> (graceful)</a:t>
            </a:r>
          </a:p>
        </p:txBody>
      </p:sp>
    </p:spTree>
    <p:extLst>
      <p:ext uri="{BB962C8B-B14F-4D97-AF65-F5344CB8AC3E}">
        <p14:creationId xmlns:p14="http://schemas.microsoft.com/office/powerpoint/2010/main" val="2096663131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439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4403"/>
          </a:xfrm>
        </p:spPr>
        <p:txBody>
          <a:bodyPr/>
          <a:lstStyle/>
          <a:p>
            <a:r>
              <a:rPr lang="en-US" dirty="0"/>
              <a:t>Logs are at C:\SfDevCluster\Log\Traces</a:t>
            </a:r>
          </a:p>
          <a:p>
            <a:r>
              <a:rPr lang="en-US" dirty="0"/>
              <a:t>Reset cluster after changing C:\Program Files\Microsoft SDKs\Service Fabric\</a:t>
            </a:r>
            <a:r>
              <a:rPr lang="en-US" dirty="0" err="1"/>
              <a:t>ClusterSetup</a:t>
            </a:r>
            <a:r>
              <a:rPr lang="en-US" dirty="0"/>
              <a:t>\</a:t>
            </a:r>
            <a:r>
              <a:rPr lang="en-US" dirty="0" err="1"/>
              <a:t>NonSecure</a:t>
            </a:r>
            <a:r>
              <a:rPr lang="en-US" dirty="0"/>
              <a:t>\</a:t>
            </a:r>
            <a:br>
              <a:rPr lang="en-US" dirty="0"/>
            </a:br>
            <a:r>
              <a:rPr lang="en-US" dirty="0"/>
              <a:t>ClusterManifestTemplate.xml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&lt;Section Name="Trace/</a:t>
            </a:r>
            <a:r>
              <a:rPr lang="en-US" sz="2000" dirty="0" err="1">
                <a:latin typeface="Consolas" panose="020B0609020204030204" pitchFamily="49" charset="0"/>
              </a:rPr>
              <a:t>Etw</a:t>
            </a:r>
            <a:r>
              <a:rPr lang="en-US" sz="2000" dirty="0">
                <a:latin typeface="Consolas" panose="020B0609020204030204" pitchFamily="49" charset="0"/>
              </a:rPr>
              <a:t>"&gt;&lt;Parameter Name="Level" Value="1" /&gt;&lt;/Section&gt;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&lt;!-- Configure the DCA to cleanup the log folder only. The collection of the logs, performance counters and </a:t>
            </a:r>
            <a:r>
              <a:rPr lang="en-US" sz="2000" dirty="0" err="1">
                <a:latin typeface="Consolas" panose="020B0609020204030204" pitchFamily="49" charset="0"/>
              </a:rPr>
              <a:t>crashdumps</a:t>
            </a:r>
            <a:r>
              <a:rPr lang="en-US" sz="2000" dirty="0">
                <a:latin typeface="Consolas" panose="020B0609020204030204" pitchFamily="49" charset="0"/>
              </a:rPr>
              <a:t> is not performed on the local machine. --&gt;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&lt;Section Name="Diagnostics"&gt;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&lt;Parameter Name="</a:t>
            </a:r>
            <a:r>
              <a:rPr lang="en-US" sz="2000" dirty="0" err="1">
                <a:latin typeface="Consolas" panose="020B0609020204030204" pitchFamily="49" charset="0"/>
              </a:rPr>
              <a:t>ProducerInstances</a:t>
            </a:r>
            <a:r>
              <a:rPr lang="en-US" sz="2000" dirty="0">
                <a:latin typeface="Consolas" panose="020B0609020204030204" pitchFamily="49" charset="0"/>
              </a:rPr>
              <a:t>" Value="</a:t>
            </a:r>
            <a:r>
              <a:rPr lang="en-US" sz="2000" dirty="0" err="1">
                <a:latin typeface="Consolas" panose="020B0609020204030204" pitchFamily="49" charset="0"/>
              </a:rPr>
              <a:t>ServiceFabricEtlFile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ServiceFabricPerfCtrFolder</a:t>
            </a:r>
            <a:r>
              <a:rPr lang="en-US" sz="2000" dirty="0">
                <a:latin typeface="Consolas" panose="020B0609020204030204" pitchFamily="49" charset="0"/>
              </a:rPr>
              <a:t>" /&gt;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 &lt;Parameter Name="</a:t>
            </a:r>
            <a:r>
              <a:rPr lang="en-US" sz="2000" dirty="0" err="1">
                <a:latin typeface="Consolas" panose="020B0609020204030204" pitchFamily="49" charset="0"/>
              </a:rPr>
              <a:t>MaxDiskQuotaInMB</a:t>
            </a:r>
            <a:r>
              <a:rPr lang="en-US" sz="2000" dirty="0">
                <a:latin typeface="Consolas" panose="020B0609020204030204" pitchFamily="49" charset="0"/>
              </a:rPr>
              <a:t>" Value="1024" /&gt;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&lt;/Section&gt;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Log Files</a:t>
            </a:r>
          </a:p>
        </p:txBody>
      </p:sp>
    </p:spTree>
    <p:extLst>
      <p:ext uri="{BB962C8B-B14F-4D97-AF65-F5344CB8AC3E}">
        <p14:creationId xmlns:p14="http://schemas.microsoft.com/office/powerpoint/2010/main" val="1905387680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577340"/>
            <a:ext cx="11653523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latin typeface="Consolas" panose="020B0609020204030204" pitchFamily="49" charset="0"/>
              </a:rPr>
              <a:t>EncryptText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clearText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pfxCertPathname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pfxPswd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// Create an envelope with the text as its contents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contentInfo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</a:rPr>
              <a:t>ContentInfo</a:t>
            </a:r>
            <a:r>
              <a:rPr lang="en-US" sz="2000" dirty="0">
                <a:latin typeface="Consolas" panose="020B0609020204030204" pitchFamily="49" charset="0"/>
              </a:rPr>
              <a:t>(Encoding.UTF8.GetBytes(</a:t>
            </a:r>
            <a:r>
              <a:rPr lang="en-US" sz="2000" dirty="0" err="1">
                <a:latin typeface="Consolas" panose="020B0609020204030204" pitchFamily="49" charset="0"/>
              </a:rPr>
              <a:t>clearText</a:t>
            </a:r>
            <a:r>
              <a:rPr lang="en-US" sz="2000" dirty="0">
                <a:latin typeface="Consolas" panose="020B0609020204030204" pitchFamily="49" charset="0"/>
              </a:rPr>
              <a:t>));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envelopedCms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</a:rPr>
              <a:t>EnvelopedCms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contentInfo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// The recipient of the envelope is the owner of the certificate's private 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certificate = new X509Certificate2(</a:t>
            </a:r>
            <a:r>
              <a:rPr lang="en-US" sz="2000" dirty="0" err="1">
                <a:latin typeface="Consolas" panose="020B0609020204030204" pitchFamily="49" charset="0"/>
              </a:rPr>
              <a:t>pfxCertPathname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pfxPswd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cmsRecipient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</a:rPr>
              <a:t>CmsRecipient</a:t>
            </a:r>
            <a:r>
              <a:rPr lang="en-US" sz="2000" dirty="0">
                <a:latin typeface="Consolas" panose="020B0609020204030204" pitchFamily="49" charset="0"/>
              </a:rPr>
              <a:t>(certificate);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// Encrypt the envelope for the recipient &amp; return the encoded value;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// NOTE: the cert info is embedded; no need record thumbprint separately.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envelopedCms.Encrypt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cmsRecipient</a:t>
            </a:r>
            <a:r>
              <a:rPr lang="en-US" sz="2000" dirty="0">
                <a:latin typeface="Consolas" panose="020B0609020204030204" pitchFamily="49" charset="0"/>
              </a:rPr>
              <a:t>);     // Certificate thumbprint embedded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return Convert.ToBase64String(</a:t>
            </a:r>
            <a:r>
              <a:rPr lang="en-US" sz="2000" dirty="0" err="1">
                <a:latin typeface="Consolas" panose="020B0609020204030204" pitchFamily="49" charset="0"/>
              </a:rPr>
              <a:t>envelopedCms.Encode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Message Syntax (CMS)</a:t>
            </a:r>
            <a:br>
              <a:rPr lang="en-US" dirty="0"/>
            </a:br>
            <a:r>
              <a:rPr lang="en-US" dirty="0"/>
              <a:t>http://www.ietf.org/rfc/rfc3852.txt</a:t>
            </a:r>
          </a:p>
        </p:txBody>
      </p:sp>
    </p:spTree>
    <p:extLst>
      <p:ext uri="{BB962C8B-B14F-4D97-AF65-F5344CB8AC3E}">
        <p14:creationId xmlns:p14="http://schemas.microsoft.com/office/powerpoint/2010/main" val="1768135359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610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static String </a:t>
            </a:r>
            <a:r>
              <a:rPr lang="en-US" sz="2800" dirty="0" err="1">
                <a:latin typeface="Consolas" panose="020B0609020204030204" pitchFamily="49" charset="0"/>
              </a:rPr>
              <a:t>DecryptText</a:t>
            </a:r>
            <a:r>
              <a:rPr lang="en-US" sz="2800" dirty="0">
                <a:latin typeface="Consolas" panose="020B0609020204030204" pitchFamily="49" charset="0"/>
              </a:rPr>
              <a:t>(String </a:t>
            </a:r>
            <a:r>
              <a:rPr lang="en-US" sz="2800" dirty="0" err="1">
                <a:latin typeface="Consolas" panose="020B0609020204030204" pitchFamily="49" charset="0"/>
              </a:rPr>
              <a:t>cipherText</a:t>
            </a:r>
            <a:r>
              <a:rPr lang="en-US" sz="2800" dirty="0">
                <a:latin typeface="Consolas" panose="020B0609020204030204" pitchFamily="49" charset="0"/>
              </a:rPr>
              <a:t>)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envelopedCms</a:t>
            </a:r>
            <a:r>
              <a:rPr lang="en-US" sz="2800" dirty="0">
                <a:latin typeface="Consolas" panose="020B0609020204030204" pitchFamily="49" charset="0"/>
              </a:rPr>
              <a:t> = new </a:t>
            </a:r>
            <a:r>
              <a:rPr lang="en-US" sz="2800" dirty="0" err="1">
                <a:latin typeface="Consolas" panose="020B0609020204030204" pitchFamily="49" charset="0"/>
              </a:rPr>
              <a:t>EnvelopedCms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  <a:br>
              <a:rPr lang="en-US" sz="2800" dirty="0">
                <a:latin typeface="Consolas" panose="020B0609020204030204" pitchFamily="49" charset="0"/>
              </a:rPr>
            </a:b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envelopedCms.Decode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Convert.FromBase64String(</a:t>
            </a:r>
            <a:r>
              <a:rPr lang="en-US" sz="2800" dirty="0" err="1">
                <a:latin typeface="Consolas" panose="020B0609020204030204" pitchFamily="49" charset="0"/>
              </a:rPr>
              <a:t>cipherText</a:t>
            </a:r>
            <a:r>
              <a:rPr lang="en-US" sz="2800" dirty="0">
                <a:latin typeface="Consolas" panose="020B0609020204030204" pitchFamily="49" charset="0"/>
              </a:rPr>
              <a:t>));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envelopedCms.Decrypt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return Encoding.UTF8.GetString(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</a:rPr>
              <a:t>envelopedCms.ContentInfo.Content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0050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35334"/>
          </a:xfrm>
        </p:spPr>
        <p:txBody>
          <a:bodyPr/>
          <a:lstStyle/>
          <a:p>
            <a:r>
              <a:rPr lang="en-US" sz="3200" dirty="0"/>
              <a:t>ALM</a:t>
            </a:r>
          </a:p>
          <a:p>
            <a:pPr lvl="1"/>
            <a:r>
              <a:rPr lang="en-US" sz="2000" dirty="0"/>
              <a:t>Securing SF TCP/REST endpoints</a:t>
            </a:r>
          </a:p>
          <a:p>
            <a:pPr lvl="1"/>
            <a:r>
              <a:rPr lang="en-US" sz="2000" dirty="0"/>
              <a:t>Get certificate on nodes for HTTPS web endpoints</a:t>
            </a:r>
          </a:p>
          <a:p>
            <a:pPr lvl="1"/>
            <a:r>
              <a:rPr lang="en-US" sz="2000" dirty="0"/>
              <a:t>Testability demo &amp; guidance around testability APIs</a:t>
            </a:r>
          </a:p>
          <a:p>
            <a:pPr lvl="1"/>
            <a:r>
              <a:rPr lang="en-US" sz="2000" dirty="0"/>
              <a:t>Demo service instance under different account</a:t>
            </a:r>
          </a:p>
          <a:p>
            <a:pPr lvl="1"/>
            <a:r>
              <a:rPr lang="en-US" sz="2000" dirty="0"/>
              <a:t>Startup tasks</a:t>
            </a:r>
          </a:p>
          <a:p>
            <a:pPr lvl="1"/>
            <a:r>
              <a:rPr lang="en-US" sz="2000" dirty="0"/>
              <a:t>Demo reading </a:t>
            </a:r>
            <a:r>
              <a:rPr lang="en-US" sz="2000" dirty="0" err="1"/>
              <a:t>config</a:t>
            </a:r>
            <a:r>
              <a:rPr lang="en-US" sz="2000" dirty="0"/>
              <a:t> file from </a:t>
            </a:r>
            <a:r>
              <a:rPr lang="en-US" sz="2000" dirty="0" err="1"/>
              <a:t>config</a:t>
            </a:r>
            <a:r>
              <a:rPr lang="en-US" sz="2000" dirty="0"/>
              <a:t> package</a:t>
            </a:r>
          </a:p>
          <a:p>
            <a:r>
              <a:rPr lang="en-US" sz="3200" dirty="0"/>
              <a:t>Stateless</a:t>
            </a:r>
          </a:p>
          <a:p>
            <a:pPr lvl="1"/>
            <a:r>
              <a:rPr lang="en-US" sz="2000" dirty="0"/>
              <a:t>Demo service instance code/</a:t>
            </a:r>
            <a:r>
              <a:rPr lang="en-US" sz="2000" dirty="0" err="1"/>
              <a:t>config</a:t>
            </a:r>
            <a:r>
              <a:rPr lang="en-US" sz="2000" dirty="0"/>
              <a:t>/data update events</a:t>
            </a:r>
          </a:p>
          <a:p>
            <a:pPr lvl="1"/>
            <a:r>
              <a:rPr lang="en-US" sz="2000" dirty="0"/>
              <a:t>What is in the Log, Work, and Temp directories</a:t>
            </a:r>
          </a:p>
          <a:p>
            <a:pPr lvl="1"/>
            <a:r>
              <a:rPr lang="en-US" sz="2000" dirty="0"/>
              <a:t>The options for setting the default directory in the manifest for a service instance/replica</a:t>
            </a:r>
          </a:p>
          <a:p>
            <a:r>
              <a:rPr lang="en-US" sz="3200" dirty="0" err="1"/>
              <a:t>Stateful</a:t>
            </a:r>
            <a:endParaRPr lang="en-US" sz="3200" dirty="0"/>
          </a:p>
          <a:p>
            <a:pPr lvl="1"/>
            <a:r>
              <a:rPr lang="en-US" sz="2000" dirty="0"/>
              <a:t>Reliable collections backup/restore</a:t>
            </a:r>
          </a:p>
          <a:p>
            <a:pPr lvl="1"/>
            <a:r>
              <a:rPr lang="en-US" sz="2000" dirty="0"/>
              <a:t>Reliable collections custom serialization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480225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61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52" y="5096169"/>
            <a:ext cx="9516561" cy="542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2249" dirty="0">
                <a:solidFill>
                  <a:srgbClr val="FFFFFF"/>
                </a:solidFill>
              </a:rPr>
              <a:t>VMs and VM Scale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8327" y="5714509"/>
            <a:ext cx="5197885" cy="5610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88" dirty="0">
                <a:solidFill>
                  <a:schemeClr val="tx1"/>
                </a:solidFill>
              </a:rPr>
              <a:t>Azure Public 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652" y="5721096"/>
            <a:ext cx="4200627" cy="5610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88">
                <a:solidFill>
                  <a:schemeClr val="tx1"/>
                </a:solidFill>
              </a:rPr>
              <a:t>Azure Stack</a:t>
            </a:r>
            <a:endParaRPr lang="en-US" sz="1688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1080" y="4496344"/>
            <a:ext cx="6525131" cy="4967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2249" dirty="0">
                <a:solidFill>
                  <a:schemeClr val="bg1"/>
                </a:solidFill>
              </a:rPr>
              <a:t>VM Extensions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96124" y="3242774"/>
            <a:ext cx="1518301" cy="115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875" dirty="0">
                <a:solidFill>
                  <a:prstClr val="white"/>
                </a:solidFill>
              </a:rPr>
              <a:t>ACS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0276" y="3250776"/>
            <a:ext cx="5143961" cy="1142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2249" dirty="0">
                <a:solidFill>
                  <a:prstClr val="white"/>
                </a:solidFill>
              </a:rPr>
              <a:t>Service Fabric </a:t>
            </a:r>
          </a:p>
          <a:p>
            <a:pPr algn="ctr" defTabSz="857035"/>
            <a:r>
              <a:rPr lang="en-US" sz="2249" dirty="0">
                <a:solidFill>
                  <a:prstClr val="white"/>
                </a:solidFill>
              </a:rPr>
              <a:t>(VMs and Containers)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94520" y="3248523"/>
            <a:ext cx="1495091" cy="11586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875" dirty="0">
                <a:solidFill>
                  <a:prstClr val="white"/>
                </a:solidFill>
              </a:rPr>
              <a:t>Batch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60277" y="2629303"/>
            <a:ext cx="1923697" cy="56775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875" dirty="0">
                <a:solidFill>
                  <a:prstClr val="white"/>
                </a:solidFill>
              </a:rPr>
              <a:t>App Service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80950" y="2629303"/>
            <a:ext cx="1508661" cy="56775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2249" dirty="0">
                <a:solidFill>
                  <a:prstClr val="white"/>
                </a:solidFill>
              </a:rPr>
              <a:t>Media</a:t>
            </a:r>
            <a:endParaRPr lang="en-US" sz="2625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60276" y="2047232"/>
            <a:ext cx="798815" cy="50688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00" dirty="0">
                <a:solidFill>
                  <a:prstClr val="white"/>
                </a:solidFill>
              </a:rPr>
              <a:t>Web </a:t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Apps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56603" y="2047232"/>
            <a:ext cx="927372" cy="49734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00" dirty="0">
                <a:solidFill>
                  <a:prstClr val="white"/>
                </a:solidFill>
              </a:rPr>
              <a:t>Mobile</a:t>
            </a:r>
          </a:p>
          <a:p>
            <a:pPr algn="ctr" defTabSz="857035"/>
            <a:r>
              <a:rPr lang="en-US" sz="1600" dirty="0">
                <a:solidFill>
                  <a:prstClr val="white"/>
                </a:solidFill>
              </a:rPr>
              <a:t>Apps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9652" y="3609680"/>
            <a:ext cx="1493771" cy="13365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00" dirty="0" err="1">
                <a:solidFill>
                  <a:prstClr val="white"/>
                </a:solidFill>
              </a:rPr>
              <a:t>Apprenda</a:t>
            </a:r>
            <a:r>
              <a:rPr lang="en-US" sz="1600" dirty="0">
                <a:solidFill>
                  <a:srgbClr val="404040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CloudFoundry</a:t>
            </a:r>
            <a:endParaRPr lang="en-US" sz="1600" dirty="0">
              <a:solidFill>
                <a:prstClr val="white"/>
              </a:solidFill>
            </a:endParaRPr>
          </a:p>
          <a:p>
            <a:pPr algn="ctr" defTabSz="857035"/>
            <a:r>
              <a:rPr lang="en-US" sz="1600" dirty="0" err="1">
                <a:solidFill>
                  <a:prstClr val="white"/>
                </a:solidFill>
              </a:rPr>
              <a:t>Jelastic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-1116395" y="229123"/>
            <a:ext cx="9803256" cy="91030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5" tIns="134444" rIns="168055" bIns="1344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75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513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Azure’s Next Generation Cloud Platform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4638" y="2629303"/>
            <a:ext cx="3149599" cy="56775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875" dirty="0">
                <a:solidFill>
                  <a:prstClr val="white"/>
                </a:solidFill>
              </a:rPr>
              <a:t>Service Fabric Apps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32580" y="3621024"/>
            <a:ext cx="1292879" cy="132519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00" dirty="0">
                <a:solidFill>
                  <a:prstClr val="white"/>
                </a:solidFill>
              </a:rPr>
              <a:t>SCALR </a:t>
            </a:r>
            <a:r>
              <a:rPr lang="en-US" sz="1600" dirty="0" err="1">
                <a:solidFill>
                  <a:prstClr val="white"/>
                </a:solidFill>
              </a:rPr>
              <a:t>RightScale</a:t>
            </a:r>
            <a:r>
              <a:rPr lang="en-US" sz="1600" dirty="0">
                <a:solidFill>
                  <a:prstClr val="white"/>
                </a:solidFill>
              </a:rPr>
              <a:t>,</a:t>
            </a:r>
          </a:p>
          <a:p>
            <a:pPr algn="ctr" defTabSz="857035"/>
            <a:r>
              <a:rPr lang="en-US" sz="1600" dirty="0" err="1">
                <a:solidFill>
                  <a:prstClr val="white"/>
                </a:solidFill>
              </a:rPr>
              <a:t>Mesos</a:t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Swarm</a:t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Kubernetes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044261" y="4447013"/>
            <a:ext cx="1659977" cy="1828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7035"/>
            <a:r>
              <a:rPr lang="en-US" sz="1688" dirty="0">
                <a:solidFill>
                  <a:schemeClr val="tx1"/>
                </a:solidFill>
              </a:rPr>
              <a:t>Physical Machines</a:t>
            </a:r>
            <a:br>
              <a:rPr lang="en-US" sz="1688" dirty="0">
                <a:solidFill>
                  <a:schemeClr val="tx1"/>
                </a:solidFill>
              </a:rPr>
            </a:br>
            <a:r>
              <a:rPr lang="en-US" sz="1688" dirty="0">
                <a:solidFill>
                  <a:schemeClr val="tx1"/>
                </a:solidFill>
              </a:rPr>
              <a:t>&amp; Other Clouds</a:t>
            </a:r>
          </a:p>
        </p:txBody>
      </p:sp>
    </p:spTree>
    <p:extLst>
      <p:ext uri="{BB962C8B-B14F-4D97-AF65-F5344CB8AC3E}">
        <p14:creationId xmlns:p14="http://schemas.microsoft.com/office/powerpoint/2010/main" val="4231281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393897"/>
            <a:ext cx="11653523" cy="5152180"/>
          </a:xfrm>
        </p:spPr>
        <p:txBody>
          <a:bodyPr/>
          <a:lstStyle/>
          <a:p>
            <a:r>
              <a:rPr lang="en-US" dirty="0"/>
              <a:t>Support for Docker, Windows and Hyper-V containers</a:t>
            </a:r>
          </a:p>
          <a:p>
            <a:r>
              <a:rPr lang="en-US" dirty="0"/>
              <a:t>Running guest containers in Service Fabric</a:t>
            </a:r>
          </a:p>
          <a:p>
            <a:pPr lvl="1"/>
            <a:r>
              <a:rPr lang="en-US" dirty="0"/>
              <a:t>Container does not contain SF runtime</a:t>
            </a:r>
          </a:p>
          <a:p>
            <a:pPr lvl="1"/>
            <a:r>
              <a:rPr lang="en-US" dirty="0"/>
              <a:t>Uses container host feature</a:t>
            </a:r>
          </a:p>
          <a:p>
            <a:pPr lvl="1"/>
            <a:r>
              <a:rPr lang="en-US" dirty="0"/>
              <a:t>Uses Service Fabric Cluster management and resource scheduling capabilities</a:t>
            </a:r>
          </a:p>
          <a:p>
            <a:r>
              <a:rPr lang="en-US" dirty="0"/>
              <a:t>Building containerized Service Fabric applications</a:t>
            </a:r>
          </a:p>
          <a:p>
            <a:pPr lvl="1"/>
            <a:r>
              <a:rPr lang="en-US" dirty="0"/>
              <a:t>Container contains SF runtime</a:t>
            </a:r>
          </a:p>
          <a:p>
            <a:pPr lvl="1"/>
            <a:r>
              <a:rPr lang="en-US" dirty="0"/>
              <a:t>Build stateless and </a:t>
            </a:r>
            <a:r>
              <a:rPr lang="en-US" dirty="0" err="1"/>
              <a:t>stateful</a:t>
            </a:r>
            <a:r>
              <a:rPr lang="en-US" dirty="0"/>
              <a:t> SF services</a:t>
            </a:r>
          </a:p>
          <a:p>
            <a:pPr lvl="1"/>
            <a:r>
              <a:rPr lang="en-US" dirty="0"/>
              <a:t>Uses Service Fabric Cluster management and resource scheduling capabilities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Fabric Container Integration</a:t>
            </a:r>
          </a:p>
        </p:txBody>
      </p:sp>
    </p:spTree>
    <p:extLst>
      <p:ext uri="{BB962C8B-B14F-4D97-AF65-F5344CB8AC3E}">
        <p14:creationId xmlns:p14="http://schemas.microsoft.com/office/powerpoint/2010/main" val="20562833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effrey Richter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effrey Richter PPT Template.potx" id="{0EC3B29B-1691-4021-B91F-DD4F9F467C43}" vid="{219876D6-05DE-4F5A-B736-86EA333E6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18500</TotalTime>
  <Words>7472</Words>
  <Application>Microsoft Office PowerPoint</Application>
  <PresentationFormat>Widescreen</PresentationFormat>
  <Paragraphs>1397</Paragraphs>
  <Slides>77</Slides>
  <Notes>39</Notes>
  <HiddenSlides>51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MS PGothic</vt:lpstr>
      <vt:lpstr>Arial</vt:lpstr>
      <vt:lpstr>Calibri</vt:lpstr>
      <vt:lpstr>Consolas</vt:lpstr>
      <vt:lpstr>Core Sans NR 45 Regular</vt:lpstr>
      <vt:lpstr>Segoe Pro Display Light</vt:lpstr>
      <vt:lpstr>Segoe Pro Display Semibold</vt:lpstr>
      <vt:lpstr>Segoe UI</vt:lpstr>
      <vt:lpstr>Segoe UI Light</vt:lpstr>
      <vt:lpstr>Segoe UI Semibold</vt:lpstr>
      <vt:lpstr>Wingdings</vt:lpstr>
      <vt:lpstr>Jeffrey Richter</vt:lpstr>
      <vt:lpstr>Building Microservices Applications on Azure Service Fabric</vt:lpstr>
      <vt:lpstr>App Compatibility</vt:lpstr>
      <vt:lpstr>Jeffrey Richter: Microsoft Software Engineer, Wintellect Co-Founder, &amp; Author</vt:lpstr>
      <vt:lpstr>Agenda </vt:lpstr>
      <vt:lpstr>Service Fabric: A Microservices Platform</vt:lpstr>
      <vt:lpstr>What is Service Fabric</vt:lpstr>
      <vt:lpstr>Cloud Services vs Service Fabric</vt:lpstr>
      <vt:lpstr>Azure’s Next Generation Cloud Platform</vt:lpstr>
      <vt:lpstr>Service Fabric Container Integration</vt:lpstr>
      <vt:lpstr>Azure Resource Manager </vt:lpstr>
      <vt:lpstr>Power of Repeatability</vt:lpstr>
      <vt:lpstr>Service Fabric Cluster with 5 Nodes </vt:lpstr>
      <vt:lpstr>Securing Node Endpoints</vt:lpstr>
      <vt:lpstr>Securing a Service Fabric Cluster</vt:lpstr>
      <vt:lpstr>Setting-up a Cluster in Azure</vt:lpstr>
      <vt:lpstr>Service Fabric’s Infrastructure Services</vt:lpstr>
      <vt:lpstr>Service Fabric’s Infrastructure Services</vt:lpstr>
      <vt:lpstr>Node Processes</vt:lpstr>
      <vt:lpstr>Service Fabric Explorer</vt:lpstr>
      <vt:lpstr>Service Instance Environment Variables</vt:lpstr>
      <vt:lpstr>Application Packaging &amp; Deployment</vt:lpstr>
      <vt:lpstr>Defining Application Types &amp; Service Types</vt:lpstr>
      <vt:lpstr>App Pkg Dir &amp; its ApplicationManifest.xml File</vt:lpstr>
      <vt:lpstr>Service Pkg Dir &amp; its ServiceManifest.xml File</vt:lpstr>
      <vt:lpstr>Runtime Relationships</vt:lpstr>
      <vt:lpstr>Creating Apps, Services, Partitions, &amp; Instances</vt:lpstr>
      <vt:lpstr>PowerPoint Presentation</vt:lpstr>
      <vt:lpstr>Deploy Application Type &amp; Create App Instance</vt:lpstr>
      <vt:lpstr>PowerShell App Pkg &amp; Named App/Service Ops</vt:lpstr>
      <vt:lpstr>Health</vt:lpstr>
      <vt:lpstr>Health Entities, Events, &amp; States</vt:lpstr>
      <vt:lpstr>Health Policies</vt:lpstr>
      <vt:lpstr>A Watchdog Submitting Health Reports</vt:lpstr>
      <vt:lpstr>Health Failure Examples</vt:lpstr>
      <vt:lpstr>PowerPoint Presentation</vt:lpstr>
      <vt:lpstr>Example Health Failures</vt:lpstr>
      <vt:lpstr>Example Health Failures</vt:lpstr>
      <vt:lpstr>Example Health Failures</vt:lpstr>
      <vt:lpstr>Submitting Health Reports</vt:lpstr>
      <vt:lpstr>Submitting a Health Report</vt:lpstr>
      <vt:lpstr>What’s in a Health Report</vt:lpstr>
      <vt:lpstr>What’s in a Health Event</vt:lpstr>
      <vt:lpstr>Health Report Submission Guidance</vt:lpstr>
      <vt:lpstr>Upgrading a Named Application</vt:lpstr>
      <vt:lpstr>Updating Your App’s Service’s Code</vt:lpstr>
      <vt:lpstr>Upgrade Domains</vt:lpstr>
      <vt:lpstr>Fault Domains</vt:lpstr>
      <vt:lpstr>Service Fabric Explorer’s Cluster Map</vt:lpstr>
      <vt:lpstr>Start-ServiceFabricApplicationUpgrade</vt:lpstr>
      <vt:lpstr>Optional Health Criteria Policies</vt:lpstr>
      <vt:lpstr>Upgrading a Named Application</vt:lpstr>
      <vt:lpstr>Managing Named Application Upgrades</vt:lpstr>
      <vt:lpstr>Updating a Named Service</vt:lpstr>
      <vt:lpstr>Update a Named Service</vt:lpstr>
      <vt:lpstr>Updating a Named Service</vt:lpstr>
      <vt:lpstr>The Cluster Resource Manager</vt:lpstr>
      <vt:lpstr>Node Placement Properties &amp; Capacities</vt:lpstr>
      <vt:lpstr>Node Placement Properties &amp; Constraints</vt:lpstr>
      <vt:lpstr>Node Capacities &amp; Service Load Metric Values</vt:lpstr>
      <vt:lpstr>DEMO: Cluster Resource Manager</vt:lpstr>
      <vt:lpstr>Placement Constraints &amp; Load Metrics</vt:lpstr>
      <vt:lpstr>PowerPoint Presentation</vt:lpstr>
      <vt:lpstr>PowerPoint Presentation</vt:lpstr>
      <vt:lpstr>Node Movement</vt:lpstr>
      <vt:lpstr>Balancing Threshold</vt:lpstr>
      <vt:lpstr>Simulated Annealing</vt:lpstr>
      <vt:lpstr>Frequency of Placement Calculations</vt:lpstr>
      <vt:lpstr>Testability</vt:lpstr>
      <vt:lpstr>Testability</vt:lpstr>
      <vt:lpstr>Testability Actions</vt:lpstr>
      <vt:lpstr>Testability</vt:lpstr>
      <vt:lpstr>Diagnostics</vt:lpstr>
      <vt:lpstr>SF Log Files</vt:lpstr>
      <vt:lpstr>Cryptographic Message Syntax (CMS) http://www.ietf.org/rfc/rfc3852.txt</vt:lpstr>
      <vt:lpstr>PowerPoint Presentation</vt:lpstr>
      <vt:lpstr>TODO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Richter</dc:creator>
  <cp:lastModifiedBy>Jeffrey Richter</cp:lastModifiedBy>
  <cp:revision>689</cp:revision>
  <dcterms:created xsi:type="dcterms:W3CDTF">2015-05-23T03:01:29Z</dcterms:created>
  <dcterms:modified xsi:type="dcterms:W3CDTF">2017-03-10T17:26:42Z</dcterms:modified>
</cp:coreProperties>
</file>