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notesMasterIdLst>
    <p:notesMasterId r:id="rId38"/>
  </p:notesMasterIdLst>
  <p:sldIdLst>
    <p:sldId id="494" r:id="rId2"/>
    <p:sldId id="504" r:id="rId3"/>
    <p:sldId id="418" r:id="rId4"/>
    <p:sldId id="340" r:id="rId5"/>
    <p:sldId id="501" r:id="rId6"/>
    <p:sldId id="496" r:id="rId7"/>
    <p:sldId id="502" r:id="rId8"/>
    <p:sldId id="509" r:id="rId9"/>
    <p:sldId id="435" r:id="rId10"/>
    <p:sldId id="513" r:id="rId11"/>
    <p:sldId id="497" r:id="rId12"/>
    <p:sldId id="481" r:id="rId13"/>
    <p:sldId id="426" r:id="rId14"/>
    <p:sldId id="505" r:id="rId15"/>
    <p:sldId id="492" r:id="rId16"/>
    <p:sldId id="506" r:id="rId17"/>
    <p:sldId id="477" r:id="rId18"/>
    <p:sldId id="503" r:id="rId19"/>
    <p:sldId id="490" r:id="rId20"/>
    <p:sldId id="508" r:id="rId21"/>
    <p:sldId id="491" r:id="rId22"/>
    <p:sldId id="515" r:id="rId23"/>
    <p:sldId id="507" r:id="rId24"/>
    <p:sldId id="516" r:id="rId25"/>
    <p:sldId id="521" r:id="rId26"/>
    <p:sldId id="522" r:id="rId27"/>
    <p:sldId id="517" r:id="rId28"/>
    <p:sldId id="498" r:id="rId29"/>
    <p:sldId id="520" r:id="rId30"/>
    <p:sldId id="518" r:id="rId31"/>
    <p:sldId id="424" r:id="rId32"/>
    <p:sldId id="433" r:id="rId33"/>
    <p:sldId id="430" r:id="rId34"/>
    <p:sldId id="436" r:id="rId35"/>
    <p:sldId id="500" r:id="rId36"/>
    <p:sldId id="4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teful Services" id="{7EA7A796-EEDB-4A24-B7C3-B5CEA6CA4D94}">
          <p14:sldIdLst>
            <p14:sldId id="494"/>
            <p14:sldId id="504"/>
            <p14:sldId id="418"/>
            <p14:sldId id="340"/>
            <p14:sldId id="501"/>
            <p14:sldId id="496"/>
            <p14:sldId id="502"/>
            <p14:sldId id="509"/>
            <p14:sldId id="435"/>
            <p14:sldId id="513"/>
            <p14:sldId id="497"/>
            <p14:sldId id="481"/>
            <p14:sldId id="426"/>
            <p14:sldId id="505"/>
            <p14:sldId id="492"/>
            <p14:sldId id="506"/>
            <p14:sldId id="477"/>
            <p14:sldId id="503"/>
            <p14:sldId id="490"/>
            <p14:sldId id="508"/>
            <p14:sldId id="491"/>
            <p14:sldId id="515"/>
            <p14:sldId id="507"/>
            <p14:sldId id="516"/>
            <p14:sldId id="521"/>
            <p14:sldId id="522"/>
            <p14:sldId id="517"/>
            <p14:sldId id="498"/>
            <p14:sldId id="520"/>
            <p14:sldId id="518"/>
            <p14:sldId id="424"/>
            <p14:sldId id="433"/>
            <p14:sldId id="430"/>
            <p14:sldId id="436"/>
            <p14:sldId id="500"/>
            <p14:sldId id="4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Richter" initials="JR" lastIdx="3" clrIdx="0">
    <p:extLst>
      <p:ext uri="{19B8F6BF-5375-455C-9EA6-DF929625EA0E}">
        <p15:presenceInfo xmlns:p15="http://schemas.microsoft.com/office/powerpoint/2012/main" userId="6341e7e7f1ed07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1327" autoAdjust="0"/>
  </p:normalViewPr>
  <p:slideViewPr>
    <p:cSldViewPr snapToGrid="0">
      <p:cViewPr varScale="1">
        <p:scale>
          <a:sx n="88" d="100"/>
          <a:sy n="88" d="100"/>
        </p:scale>
        <p:origin x="164" y="56"/>
      </p:cViewPr>
      <p:guideLst/>
    </p:cSldViewPr>
  </p:slideViewPr>
  <p:notesTextViewPr>
    <p:cViewPr>
      <p:scale>
        <a:sx n="3" d="2"/>
        <a:sy n="3" d="2"/>
      </p:scale>
      <p:origin x="0" y="0"/>
    </p:cViewPr>
  </p:notesTextViewPr>
  <p:sorterViewPr>
    <p:cViewPr varScale="1">
      <p:scale>
        <a:sx n="1" d="1"/>
        <a:sy n="1" d="1"/>
      </p:scale>
      <p:origin x="0" y="-55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D095A-D48C-4EB3-93A4-11A44A9E4AE9}" type="datetimeFigureOut">
              <a:rPr lang="en-US" smtClean="0"/>
              <a:t>8/6/2016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882A8-7401-4BD1-8A1B-5FE40FC489EB}" type="slidenum">
              <a:rPr lang="en-US" smtClean="0"/>
              <a:t>‹#›</a:t>
            </a:fld>
            <a:endParaRPr lang="en-US"/>
          </a:p>
        </p:txBody>
      </p:sp>
    </p:spTree>
    <p:extLst>
      <p:ext uri="{BB962C8B-B14F-4D97-AF65-F5344CB8AC3E}">
        <p14:creationId xmlns:p14="http://schemas.microsoft.com/office/powerpoint/2010/main" val="95166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must advice the customers of the following (and add it to the appropriate docs as well).</a:t>
            </a:r>
          </a:p>
          <a:p>
            <a:pPr lvl="0"/>
            <a:r>
              <a:rPr lang="en-US" sz="1200" kern="1200" dirty="0">
                <a:solidFill>
                  <a:schemeClr val="tx1"/>
                </a:solidFill>
                <a:effectLst/>
                <a:latin typeface="+mn-lt"/>
                <a:ea typeface="+mn-ea"/>
                <a:cs typeface="+mn-cs"/>
              </a:rPr>
              <a:t>A </a:t>
            </a:r>
            <a:r>
              <a:rPr lang="en-US" sz="1200" kern="1200" dirty="0" err="1">
                <a:solidFill>
                  <a:schemeClr val="tx1"/>
                </a:solidFill>
                <a:effectLst/>
                <a:latin typeface="+mn-lt"/>
                <a:ea typeface="+mn-ea"/>
                <a:cs typeface="+mn-cs"/>
              </a:rPr>
              <a:t>statefull</a:t>
            </a:r>
            <a:r>
              <a:rPr lang="en-US" sz="1200" kern="1200" dirty="0">
                <a:solidFill>
                  <a:schemeClr val="tx1"/>
                </a:solidFill>
                <a:effectLst/>
                <a:latin typeface="+mn-lt"/>
                <a:ea typeface="+mn-ea"/>
                <a:cs typeface="+mn-cs"/>
              </a:rPr>
              <a:t> service must be constrained to a single VMSS using placement constraints.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The replicas from a service must</a:t>
            </a:r>
            <a:r>
              <a:rPr lang="en-US" sz="1200" u="sng" kern="1200" dirty="0">
                <a:solidFill>
                  <a:schemeClr val="tx1"/>
                </a:solidFill>
                <a:effectLst/>
                <a:latin typeface="+mn-lt"/>
                <a:ea typeface="+mn-ea"/>
                <a:cs typeface="+mn-cs"/>
              </a:rPr>
              <a:t> not</a:t>
            </a:r>
            <a:r>
              <a:rPr lang="en-US" sz="1200" kern="1200" dirty="0">
                <a:solidFill>
                  <a:schemeClr val="tx1"/>
                </a:solidFill>
                <a:effectLst/>
                <a:latin typeface="+mn-lt"/>
                <a:ea typeface="+mn-ea"/>
                <a:cs typeface="+mn-cs"/>
              </a:rPr>
              <a:t> cross VMSS boundaries.  There are several reasons for this restriction. Main one being -  the FDs and UDs across VMSS are not comparable. </a:t>
            </a:r>
          </a:p>
          <a:p>
            <a:pPr lvl="0"/>
            <a:r>
              <a:rPr lang="en-US" sz="1200" kern="1200" dirty="0">
                <a:solidFill>
                  <a:schemeClr val="tx1"/>
                </a:solidFill>
                <a:effectLst/>
                <a:latin typeface="+mn-lt"/>
                <a:ea typeface="+mn-ea"/>
                <a:cs typeface="+mn-cs"/>
              </a:rPr>
              <a:t>All Seed nodes and System services are constrained to the “primary” node type. </a:t>
            </a:r>
            <a:r>
              <a:rPr lang="en-US" sz="1200" kern="1200">
                <a:solidFill>
                  <a:schemeClr val="tx1"/>
                </a:solidFill>
                <a:effectLst/>
                <a:latin typeface="+mn-lt"/>
                <a:ea typeface="+mn-ea"/>
                <a:cs typeface="+mn-cs"/>
              </a:rPr>
              <a:t>That node type can be shared with other services.</a:t>
            </a:r>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2</a:t>
            </a:fld>
            <a:endParaRPr lang="en-US"/>
          </a:p>
        </p:txBody>
      </p:sp>
    </p:spTree>
    <p:extLst>
      <p:ext uri="{BB962C8B-B14F-4D97-AF65-F5344CB8AC3E}">
        <p14:creationId xmlns:p14="http://schemas.microsoft.com/office/powerpoint/2010/main" val="3398030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partition selected randomly (good distribution)</a:t>
            </a:r>
          </a:p>
          <a:p>
            <a:r>
              <a:rPr lang="en-US" dirty="0"/>
              <a:t>Getting items for sale</a:t>
            </a:r>
          </a:p>
          <a:p>
            <a:pPr lvl="1"/>
            <a:r>
              <a:rPr lang="en-US" dirty="0"/>
              <a:t>Aggregate all partitions’ </a:t>
            </a:r>
            <a:r>
              <a:rPr lang="en-US" dirty="0" err="1"/>
              <a:t>unexpires</a:t>
            </a:r>
            <a:r>
              <a:rPr lang="en-US" dirty="0"/>
              <a:t> items list &amp; </a:t>
            </a:r>
          </a:p>
          <a:p>
            <a:pPr lvl="1"/>
            <a:r>
              <a:rPr lang="en-US" dirty="0"/>
              <a:t>Expired items removed by client code, </a:t>
            </a:r>
            <a:r>
              <a:rPr lang="en-US" dirty="0" err="1"/>
              <a:t>aggreagate</a:t>
            </a:r>
            <a:r>
              <a:rPr lang="en-US" dirty="0"/>
              <a:t> code, garbage collector</a:t>
            </a:r>
          </a:p>
          <a:p>
            <a:r>
              <a:rPr lang="en-US" dirty="0"/>
              <a:t>Placing a bid</a:t>
            </a:r>
          </a:p>
          <a:p>
            <a:pPr marL="914400" lvl="1" indent="-457200">
              <a:buFont typeface="+mj-lt"/>
              <a:buAutoNum type="arabicPeriod"/>
            </a:pPr>
            <a:r>
              <a:rPr lang="en-US" dirty="0"/>
              <a:t>Bidder updates their entry in Users </a:t>
            </a:r>
            <a:r>
              <a:rPr lang="en-US" dirty="0" err="1"/>
              <a:t>dictionmary</a:t>
            </a:r>
            <a:r>
              <a:rPr lang="en-US" dirty="0"/>
              <a:t> to show interest in seller’s items dictionary</a:t>
            </a:r>
          </a:p>
          <a:p>
            <a:pPr marL="914400" lvl="1" indent="-457200">
              <a:buFont typeface="+mj-lt"/>
              <a:buAutoNum type="arabicPeriod"/>
            </a:pPr>
            <a:r>
              <a:rPr lang="en-US" dirty="0"/>
              <a:t>Seller’s partition’s items dictionary updated with bidder’s bid</a:t>
            </a:r>
          </a:p>
          <a:p>
            <a:pPr lvl="1"/>
            <a:r>
              <a:rPr lang="en-US" dirty="0"/>
              <a:t>Failure could happen between the above</a:t>
            </a:r>
          </a:p>
          <a:p>
            <a:pPr lvl="2"/>
            <a:r>
              <a:rPr lang="en-US" dirty="0"/>
              <a:t>Bidder “likes” seller’s item but bid not placed; bid can be placed again</a:t>
            </a:r>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29</a:t>
            </a:fld>
            <a:endParaRPr lang="en-US"/>
          </a:p>
        </p:txBody>
      </p:sp>
    </p:spTree>
    <p:extLst>
      <p:ext uri="{BB962C8B-B14F-4D97-AF65-F5344CB8AC3E}">
        <p14:creationId xmlns:p14="http://schemas.microsoft.com/office/powerpoint/2010/main" val="372598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&lt;?xml version="1.0" encoding="utf-8"?&gt;</a:t>
            </a:r>
          </a:p>
          <a:p>
            <a:r>
              <a:rPr lang="en-US" dirty="0"/>
              <a:t>&lt;</a:t>
            </a:r>
            <a:r>
              <a:rPr lang="en-US" dirty="0" err="1"/>
              <a:t>ServiceManifest</a:t>
            </a:r>
            <a:r>
              <a:rPr lang="en-US" dirty="0"/>
              <a:t> </a:t>
            </a:r>
            <a:r>
              <a:rPr lang="en-US" dirty="0" err="1"/>
              <a:t>xmlns:xsd</a:t>
            </a:r>
            <a:r>
              <a:rPr lang="en-US" dirty="0"/>
              <a:t>="http://www.w3.org/2001/XMLSchema" </a:t>
            </a:r>
            <a:r>
              <a:rPr lang="en-US" dirty="0" err="1"/>
              <a:t>xmlns:xsi</a:t>
            </a:r>
            <a:r>
              <a:rPr lang="en-US" dirty="0"/>
              <a:t>="http://www.w3.org/2001/XMLSchema-instance" Name="</a:t>
            </a:r>
            <a:r>
              <a:rPr lang="en-US" dirty="0" err="1"/>
              <a:t>WebServer</a:t>
            </a:r>
            <a:r>
              <a:rPr lang="en-US" dirty="0"/>
              <a:t>" Version="1.0" </a:t>
            </a:r>
            <a:r>
              <a:rPr lang="en-US" dirty="0" err="1"/>
              <a:t>xmlns</a:t>
            </a:r>
            <a:r>
              <a:rPr lang="en-US" dirty="0"/>
              <a:t>="http://schemas.microsoft.com/2011/01/fabric"&gt;</a:t>
            </a:r>
          </a:p>
          <a:p>
            <a:r>
              <a:rPr lang="en-US" dirty="0"/>
              <a:t>   &lt;</a:t>
            </a:r>
            <a:r>
              <a:rPr lang="en-US" dirty="0" err="1"/>
              <a:t>ServiceTypes</a:t>
            </a:r>
            <a:r>
              <a:rPr lang="en-US" dirty="0"/>
              <a:t>&gt;</a:t>
            </a:r>
          </a:p>
          <a:p>
            <a:r>
              <a:rPr lang="en-US" dirty="0"/>
              <a:t>      &lt;</a:t>
            </a:r>
            <a:r>
              <a:rPr lang="en-US" dirty="0" err="1"/>
              <a:t>StatelessServiceType</a:t>
            </a:r>
            <a:r>
              <a:rPr lang="en-US" dirty="0"/>
              <a:t> </a:t>
            </a:r>
            <a:r>
              <a:rPr lang="en-US" dirty="0" err="1"/>
              <a:t>ServiceTypeName</a:t>
            </a:r>
            <a:r>
              <a:rPr lang="en-US" dirty="0"/>
              <a:t>="</a:t>
            </a:r>
            <a:r>
              <a:rPr lang="en-US" dirty="0" err="1"/>
              <a:t>WebServer</a:t>
            </a:r>
            <a:r>
              <a:rPr lang="en-US" dirty="0"/>
              <a:t>" </a:t>
            </a:r>
            <a:r>
              <a:rPr lang="en-US" dirty="0" err="1"/>
              <a:t>UseImplicitHost</a:t>
            </a:r>
            <a:r>
              <a:rPr lang="en-US" dirty="0"/>
              <a:t>="true"&gt;</a:t>
            </a:r>
          </a:p>
          <a:p>
            <a:r>
              <a:rPr lang="en-US" dirty="0"/>
              <a:t>         &lt;Extensions&gt;</a:t>
            </a:r>
          </a:p>
          <a:p>
            <a:r>
              <a:rPr lang="en-US" dirty="0"/>
              <a:t>            &lt;Extension Name="__</a:t>
            </a:r>
            <a:r>
              <a:rPr lang="en-US" dirty="0" err="1"/>
              <a:t>GeneratedServiceType</a:t>
            </a:r>
            <a:r>
              <a:rPr lang="en-US" dirty="0"/>
              <a:t>__"&gt;</a:t>
            </a:r>
          </a:p>
          <a:p>
            <a:r>
              <a:rPr lang="en-US" dirty="0"/>
              <a:t>               &lt;</a:t>
            </a:r>
            <a:r>
              <a:rPr lang="en-US" dirty="0" err="1"/>
              <a:t>GeneratedNames</a:t>
            </a:r>
            <a:r>
              <a:rPr lang="en-US" dirty="0"/>
              <a:t> </a:t>
            </a:r>
            <a:r>
              <a:rPr lang="en-US" dirty="0" err="1"/>
              <a:t>xmlns</a:t>
            </a:r>
            <a:r>
              <a:rPr lang="en-US" dirty="0"/>
              <a:t>="http://schemas.microsoft.com/2015/03/</a:t>
            </a:r>
            <a:r>
              <a:rPr lang="en-US" dirty="0" err="1"/>
              <a:t>fabact</a:t>
            </a:r>
            <a:r>
              <a:rPr lang="en-US" dirty="0"/>
              <a:t>-no-schema"&gt;</a:t>
            </a:r>
          </a:p>
          <a:p>
            <a:r>
              <a:rPr lang="en-US" dirty="0"/>
              <a:t>                  &lt;</a:t>
            </a:r>
            <a:r>
              <a:rPr lang="en-US" dirty="0" err="1"/>
              <a:t>DefaultService</a:t>
            </a:r>
            <a:r>
              <a:rPr lang="en-US" dirty="0"/>
              <a:t> Name="</a:t>
            </a:r>
            <a:r>
              <a:rPr lang="en-US" dirty="0" err="1"/>
              <a:t>WebServerService</a:t>
            </a:r>
            <a:r>
              <a:rPr lang="en-US" dirty="0"/>
              <a:t>" /&gt;</a:t>
            </a:r>
          </a:p>
          <a:p>
            <a:r>
              <a:rPr lang="en-US" dirty="0"/>
              <a:t>                  &lt;</a:t>
            </a:r>
            <a:r>
              <a:rPr lang="en-US" dirty="0" err="1"/>
              <a:t>ServiceEndpoint</a:t>
            </a:r>
            <a:r>
              <a:rPr lang="en-US" dirty="0"/>
              <a:t> Name="</a:t>
            </a:r>
            <a:r>
              <a:rPr lang="en-US" dirty="0" err="1"/>
              <a:t>WebServerTypeEndpoint</a:t>
            </a:r>
            <a:r>
              <a:rPr lang="en-US" dirty="0"/>
              <a:t>" /&gt;</a:t>
            </a:r>
          </a:p>
          <a:p>
            <a:r>
              <a:rPr lang="en-US" dirty="0"/>
              <a:t>               &lt;/</a:t>
            </a:r>
            <a:r>
              <a:rPr lang="en-US" dirty="0" err="1"/>
              <a:t>GeneratedNames</a:t>
            </a:r>
            <a:r>
              <a:rPr lang="en-US" dirty="0"/>
              <a:t>&gt;</a:t>
            </a:r>
          </a:p>
          <a:p>
            <a:r>
              <a:rPr lang="en-US" dirty="0"/>
              <a:t>            &lt;/Extension&gt;</a:t>
            </a:r>
          </a:p>
          <a:p>
            <a:r>
              <a:rPr lang="en-US" dirty="0"/>
              <a:t>         &lt;/Extensions&gt;</a:t>
            </a:r>
          </a:p>
          <a:p>
            <a:r>
              <a:rPr lang="en-US" dirty="0"/>
              <a:t>      &lt;/</a:t>
            </a:r>
            <a:r>
              <a:rPr lang="en-US" dirty="0" err="1"/>
              <a:t>StatelessServiceType</a:t>
            </a:r>
            <a:r>
              <a:rPr lang="en-US" dirty="0"/>
              <a:t>&gt;</a:t>
            </a:r>
          </a:p>
          <a:p>
            <a:r>
              <a:rPr lang="en-US" dirty="0"/>
              <a:t>   &lt;/</a:t>
            </a:r>
            <a:r>
              <a:rPr lang="en-US" dirty="0" err="1"/>
              <a:t>ServiceTypes</a:t>
            </a:r>
            <a:r>
              <a:rPr lang="en-US" dirty="0"/>
              <a:t>&gt;</a:t>
            </a:r>
          </a:p>
          <a:p>
            <a:r>
              <a:rPr lang="en-US" dirty="0"/>
              <a:t>   &lt;</a:t>
            </a:r>
            <a:r>
              <a:rPr lang="en-US" dirty="0" err="1"/>
              <a:t>CodePackage</a:t>
            </a:r>
            <a:r>
              <a:rPr lang="en-US" dirty="0"/>
              <a:t> Name="C" Version="1.0"&gt;</a:t>
            </a:r>
          </a:p>
          <a:p>
            <a:r>
              <a:rPr lang="en-US" dirty="0"/>
              <a:t>      &lt;</a:t>
            </a:r>
            <a:r>
              <a:rPr lang="en-US" dirty="0" err="1"/>
              <a:t>EntryPoint</a:t>
            </a:r>
            <a:r>
              <a:rPr lang="en-US" dirty="0"/>
              <a:t>&gt;</a:t>
            </a:r>
          </a:p>
          <a:p>
            <a:r>
              <a:rPr lang="en-US" dirty="0"/>
              <a:t>         &lt;</a:t>
            </a:r>
            <a:r>
              <a:rPr lang="en-US" dirty="0" err="1"/>
              <a:t>ExeHost</a:t>
            </a:r>
            <a:r>
              <a:rPr lang="en-US" dirty="0"/>
              <a:t>&gt;</a:t>
            </a:r>
          </a:p>
          <a:p>
            <a:r>
              <a:rPr lang="en-US" dirty="0"/>
              <a:t>            &lt;Program&gt;simplewebserver.exe&lt;/Program&gt;</a:t>
            </a:r>
          </a:p>
          <a:p>
            <a:r>
              <a:rPr lang="en-US" dirty="0"/>
              <a:t>            &lt;</a:t>
            </a:r>
            <a:r>
              <a:rPr lang="en-US" dirty="0" err="1"/>
              <a:t>WorkingFolder</a:t>
            </a:r>
            <a:r>
              <a:rPr lang="en-US" dirty="0"/>
              <a:t>&gt;</a:t>
            </a:r>
            <a:r>
              <a:rPr lang="en-US" dirty="0" err="1"/>
              <a:t>CodePackage</a:t>
            </a:r>
            <a:r>
              <a:rPr lang="en-US" dirty="0"/>
              <a:t>&lt;/</a:t>
            </a:r>
            <a:r>
              <a:rPr lang="en-US" dirty="0" err="1"/>
              <a:t>WorkingFolder</a:t>
            </a:r>
            <a:r>
              <a:rPr lang="en-US" dirty="0"/>
              <a:t>&gt;</a:t>
            </a:r>
          </a:p>
          <a:p>
            <a:r>
              <a:rPr lang="en-US" dirty="0"/>
              <a:t>         &lt;/</a:t>
            </a:r>
            <a:r>
              <a:rPr lang="en-US" dirty="0" err="1"/>
              <a:t>ExeHost</a:t>
            </a:r>
            <a:r>
              <a:rPr lang="en-US" dirty="0"/>
              <a:t>&gt;</a:t>
            </a:r>
          </a:p>
          <a:p>
            <a:r>
              <a:rPr lang="en-US" dirty="0"/>
              <a:t>      &lt;/</a:t>
            </a:r>
            <a:r>
              <a:rPr lang="en-US" dirty="0" err="1"/>
              <a:t>EntryPoint</a:t>
            </a:r>
            <a:r>
              <a:rPr lang="en-US" dirty="0"/>
              <a:t>&gt;</a:t>
            </a:r>
          </a:p>
          <a:p>
            <a:r>
              <a:rPr lang="en-US" dirty="0"/>
              <a:t>   &lt;/</a:t>
            </a:r>
            <a:r>
              <a:rPr lang="en-US" dirty="0" err="1"/>
              <a:t>CodePackage</a:t>
            </a:r>
            <a:r>
              <a:rPr lang="en-US" dirty="0"/>
              <a:t>&gt;</a:t>
            </a:r>
          </a:p>
          <a:p>
            <a:r>
              <a:rPr lang="en-US" dirty="0"/>
              <a:t>   &lt;Resources&gt;</a:t>
            </a:r>
          </a:p>
          <a:p>
            <a:r>
              <a:rPr lang="en-US" dirty="0"/>
              <a:t>      &lt;Endpoints&gt;</a:t>
            </a:r>
          </a:p>
          <a:p>
            <a:r>
              <a:rPr lang="en-US" dirty="0"/>
              <a:t>         &lt;Endpoint Name="</a:t>
            </a:r>
            <a:r>
              <a:rPr lang="en-US" dirty="0" err="1"/>
              <a:t>WebServerTypeEndpoint</a:t>
            </a:r>
            <a:r>
              <a:rPr lang="en-US" dirty="0"/>
              <a:t>" Protocol="http" Port="8080" Type="Input" /&gt;</a:t>
            </a:r>
          </a:p>
          <a:p>
            <a:r>
              <a:rPr lang="en-US" dirty="0"/>
              <a:t>      &lt;/Endpoints&gt;</a:t>
            </a:r>
          </a:p>
          <a:p>
            <a:r>
              <a:rPr lang="en-US" dirty="0"/>
              <a:t>   &lt;/Resources&gt;</a:t>
            </a:r>
          </a:p>
          <a:p>
            <a:r>
              <a:rPr lang="en-US" dirty="0"/>
              <a:t>&lt;/</a:t>
            </a:r>
            <a:r>
              <a:rPr lang="en-US" dirty="0" err="1"/>
              <a:t>ServiceManifest</a:t>
            </a:r>
            <a:r>
              <a:rPr lang="en-US" dirty="0"/>
              <a:t>&gt;</a:t>
            </a:r>
          </a:p>
        </p:txBody>
      </p:sp>
      <p:sp>
        <p:nvSpPr>
          <p:cNvPr id="4" name="Slide Number Placeholder 3"/>
          <p:cNvSpPr>
            <a:spLocks noGrp="1"/>
          </p:cNvSpPr>
          <p:nvPr>
            <p:ph type="sldNum" sz="quarter" idx="10"/>
          </p:nvPr>
        </p:nvSpPr>
        <p:spPr/>
        <p:txBody>
          <a:bodyPr/>
          <a:lstStyle/>
          <a:p>
            <a:fld id="{D01882A8-7401-4BD1-8A1B-5FE40FC489EB}" type="slidenum">
              <a:rPr lang="en-US" smtClean="0"/>
              <a:t>30</a:t>
            </a:fld>
            <a:endParaRPr lang="en-US"/>
          </a:p>
        </p:txBody>
      </p:sp>
    </p:spTree>
    <p:extLst>
      <p:ext uri="{BB962C8B-B14F-4D97-AF65-F5344CB8AC3E}">
        <p14:creationId xmlns:p14="http://schemas.microsoft.com/office/powerpoint/2010/main" val="4028927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Considerations</a:t>
            </a:r>
          </a:p>
          <a:p>
            <a:pPr lvl="1"/>
            <a:r>
              <a:rPr lang="en-US" dirty="0"/>
              <a:t>Keeping (replicated) data on compute nodes can be costly</a:t>
            </a:r>
          </a:p>
          <a:p>
            <a:pPr lvl="1"/>
            <a:r>
              <a:rPr lang="en-US" dirty="0"/>
              <a:t>Can’t do A/B testing of code against authoritative data</a:t>
            </a:r>
          </a:p>
          <a:p>
            <a:pPr lvl="1"/>
            <a:r>
              <a:rPr lang="en-US" dirty="0"/>
              <a:t>No data viewer/editor tooling</a:t>
            </a:r>
          </a:p>
          <a:p>
            <a:pPr lvl="1"/>
            <a:r>
              <a:rPr lang="en-US" dirty="0"/>
              <a:t>No built-in disaster recovery if you don’t use X-region datacenters</a:t>
            </a:r>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3</a:t>
            </a:fld>
            <a:endParaRPr lang="en-US"/>
          </a:p>
        </p:txBody>
      </p:sp>
    </p:spTree>
    <p:extLst>
      <p:ext uri="{BB962C8B-B14F-4D97-AF65-F5344CB8AC3E}">
        <p14:creationId xmlns:p14="http://schemas.microsoft.com/office/powerpoint/2010/main" val="409044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https://azure.microsoft.com/en-us/documentation/articles/best-practices-data-partitioning/#why-partition-data</a:t>
            </a:r>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4</a:t>
            </a:fld>
            <a:endParaRPr lang="en-US"/>
          </a:p>
        </p:txBody>
      </p:sp>
    </p:spTree>
    <p:extLst>
      <p:ext uri="{BB962C8B-B14F-4D97-AF65-F5344CB8AC3E}">
        <p14:creationId xmlns:p14="http://schemas.microsoft.com/office/powerpoint/2010/main" val="2655032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String (1 string per partition)</a:t>
            </a:r>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5</a:t>
            </a:fld>
            <a:endParaRPr lang="en-US"/>
          </a:p>
        </p:txBody>
      </p:sp>
    </p:spTree>
    <p:extLst>
      <p:ext uri="{BB962C8B-B14F-4D97-AF65-F5344CB8AC3E}">
        <p14:creationId xmlns:p14="http://schemas.microsoft.com/office/powerpoint/2010/main" val="425634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volatile services, down implies dropped</a:t>
            </a:r>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15</a:t>
            </a:fld>
            <a:endParaRPr lang="en-US"/>
          </a:p>
        </p:txBody>
      </p:sp>
    </p:spTree>
    <p:extLst>
      <p:ext uri="{BB962C8B-B14F-4D97-AF65-F5344CB8AC3E}">
        <p14:creationId xmlns:p14="http://schemas.microsoft.com/office/powerpoint/2010/main" val="258292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Here’s the lifecycle of a serialized blob:</a:t>
            </a:r>
            <a:endParaRPr lang="en-US" dirty="0"/>
          </a:p>
          <a:p>
            <a:r>
              <a:rPr lang="en-US" dirty="0"/>
              <a:t>[1] Inserting (or updating) data into a collection will cause it to be serialized, replicated, and stored in a Log.</a:t>
            </a:r>
          </a:p>
          <a:p>
            <a:r>
              <a:rPr lang="en-US" dirty="0"/>
              <a:t>[2] After enough operations are Logged, the latest data from memory is serialized and </a:t>
            </a:r>
            <a:r>
              <a:rPr lang="en-US" dirty="0" err="1"/>
              <a:t>checkpointed</a:t>
            </a:r>
            <a:r>
              <a:rPr lang="en-US" dirty="0"/>
              <a:t> to disk.</a:t>
            </a:r>
          </a:p>
          <a:p>
            <a:r>
              <a:rPr lang="en-US" dirty="0"/>
              <a:t>[3] For state transfers, the </a:t>
            </a:r>
            <a:r>
              <a:rPr lang="en-US" dirty="0" err="1"/>
              <a:t>checkpointed</a:t>
            </a:r>
            <a:r>
              <a:rPr lang="en-US" dirty="0"/>
              <a:t> files on disk and recent data from the Log are directly sent byte-for-byte (i.e. your data is </a:t>
            </a:r>
            <a:r>
              <a:rPr lang="en-US" i="1" dirty="0"/>
              <a:t>not</a:t>
            </a:r>
            <a:r>
              <a:rPr lang="en-US" dirty="0"/>
              <a:t> re-serialized) from a primary replica.</a:t>
            </a:r>
            <a:br>
              <a:rPr lang="en-US" dirty="0"/>
            </a:br>
            <a:r>
              <a:rPr lang="en-US" dirty="0"/>
              <a:t>These bytes are </a:t>
            </a:r>
            <a:r>
              <a:rPr lang="en-US" dirty="0" err="1"/>
              <a:t>deserialized</a:t>
            </a:r>
            <a:r>
              <a:rPr lang="en-US" dirty="0"/>
              <a:t> into C# objects on the secondary replica.</a:t>
            </a:r>
          </a:p>
          <a:p>
            <a:r>
              <a:rPr lang="en-US" dirty="0"/>
              <a:t>[4] Also, when the replica </a:t>
            </a:r>
            <a:r>
              <a:rPr lang="en-US" dirty="0" err="1"/>
              <a:t>closes+reopens</a:t>
            </a:r>
            <a:r>
              <a:rPr lang="en-US" dirty="0"/>
              <a:t> (e.g. because it was upgraded, crashed, etc.), the checkpoint files and recent data Log are </a:t>
            </a:r>
            <a:r>
              <a:rPr lang="en-US" dirty="0" err="1"/>
              <a:t>deserialized</a:t>
            </a:r>
            <a:r>
              <a:rPr lang="en-US" dirty="0"/>
              <a:t>.</a:t>
            </a:r>
          </a:p>
          <a:p>
            <a:r>
              <a:rPr lang="en-US" dirty="0"/>
              <a:t>[5] On Backup, the checkpoint files and recent Log data are copied byte-for-byte.  On Restore, the previously backed up checkpoint files and Log data are copied back into place and will be </a:t>
            </a:r>
            <a:r>
              <a:rPr lang="en-US" dirty="0" err="1"/>
              <a:t>deserialized</a:t>
            </a:r>
            <a:r>
              <a:rPr lang="en-US" dirty="0"/>
              <a:t>.</a:t>
            </a:r>
          </a:p>
          <a:p>
            <a:r>
              <a:rPr lang="en-US" dirty="0"/>
              <a:t>Infinite backwards compatibility is required for a number of reasons:</a:t>
            </a:r>
          </a:p>
          <a:p>
            <a:r>
              <a:rPr lang="en-US" dirty="0"/>
              <a:t>[1] Recent in-memory data is only </a:t>
            </a:r>
            <a:r>
              <a:rPr lang="en-US" dirty="0" err="1"/>
              <a:t>checkpointed</a:t>
            </a:r>
            <a:r>
              <a:rPr lang="en-US" dirty="0"/>
              <a:t> (and thus re-serialized) once enough data is Logged.  If you perform operations “slowly”, it’s possible for the Log to contain serialized data version v1, upgraded to v2, serialized data v2, upgraded to v3, serialized data v3, …  Thus when that replica opens after being upgraded to v3+, it may encounter data serialized from 2+ versions ago.  Similarly, that data may be copied (state transfers) so any replica may see multiple previous versions.</a:t>
            </a:r>
          </a:p>
          <a:p>
            <a:r>
              <a:rPr lang="en-US" dirty="0"/>
              <a:t>[2] The checkpoints are incremental, so older serialized versions of data may exist indefinitely if you don’t update that data in the collection.</a:t>
            </a:r>
          </a:p>
          <a:p>
            <a:r>
              <a:rPr lang="en-US" dirty="0"/>
              <a:t>[3] If you perform Backups, both the checkpoint files and Log data may contain much older serialized versions if you restore from it.</a:t>
            </a:r>
          </a:p>
          <a:p>
            <a:r>
              <a:rPr lang="en-US" dirty="0"/>
              <a:t>+/- 1 version for forwards compatibility is required because during the rolling upgrade, some replicas will be on v1 and some on v2.  Either the primary or </a:t>
            </a:r>
            <a:r>
              <a:rPr lang="en-US" dirty="0" err="1"/>
              <a:t>secondaries</a:t>
            </a:r>
            <a:r>
              <a:rPr lang="en-US" dirty="0"/>
              <a:t> could be v1/v2 or vice versa, and it could even swap during the upgrade.  As long as you don’t roll-back across multiple versions, you shouldn’t need to handle infinite forwards compatibility for your </a:t>
            </a:r>
            <a:r>
              <a:rPr lang="en-US" dirty="0" err="1"/>
              <a:t>serializers</a:t>
            </a:r>
            <a:endParaRPr lang="en-US" dirty="0"/>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19</a:t>
            </a:fld>
            <a:endParaRPr lang="en-US"/>
          </a:p>
        </p:txBody>
      </p:sp>
    </p:spTree>
    <p:extLst>
      <p:ext uri="{BB962C8B-B14F-4D97-AF65-F5344CB8AC3E}">
        <p14:creationId xmlns:p14="http://schemas.microsoft.com/office/powerpoint/2010/main" val="1063705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24</a:t>
            </a:fld>
            <a:endParaRPr lang="en-US"/>
          </a:p>
        </p:txBody>
      </p:sp>
    </p:spTree>
    <p:extLst>
      <p:ext uri="{BB962C8B-B14F-4D97-AF65-F5344CB8AC3E}">
        <p14:creationId xmlns:p14="http://schemas.microsoft.com/office/powerpoint/2010/main" val="349157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27</a:t>
            </a:fld>
            <a:endParaRPr lang="en-US"/>
          </a:p>
        </p:txBody>
      </p:sp>
    </p:spTree>
    <p:extLst>
      <p:ext uri="{BB962C8B-B14F-4D97-AF65-F5344CB8AC3E}">
        <p14:creationId xmlns:p14="http://schemas.microsoft.com/office/powerpoint/2010/main" val="325475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partition selected randomly (good distribution)</a:t>
            </a:r>
          </a:p>
          <a:p>
            <a:r>
              <a:rPr lang="en-US" dirty="0"/>
              <a:t>Getting items for sale</a:t>
            </a:r>
          </a:p>
          <a:p>
            <a:pPr lvl="1"/>
            <a:r>
              <a:rPr lang="en-US" dirty="0"/>
              <a:t>Aggregate all partitions’ </a:t>
            </a:r>
            <a:r>
              <a:rPr lang="en-US" dirty="0" err="1"/>
              <a:t>unexpires</a:t>
            </a:r>
            <a:r>
              <a:rPr lang="en-US" dirty="0"/>
              <a:t> items list &amp; </a:t>
            </a:r>
          </a:p>
          <a:p>
            <a:pPr lvl="1"/>
            <a:r>
              <a:rPr lang="en-US" dirty="0"/>
              <a:t>Expired items removed by client code, </a:t>
            </a:r>
            <a:r>
              <a:rPr lang="en-US" dirty="0" err="1"/>
              <a:t>aggreagate</a:t>
            </a:r>
            <a:r>
              <a:rPr lang="en-US" dirty="0"/>
              <a:t> code, garbage collector</a:t>
            </a:r>
          </a:p>
          <a:p>
            <a:r>
              <a:rPr lang="en-US" dirty="0"/>
              <a:t>Placing a bid</a:t>
            </a:r>
          </a:p>
          <a:p>
            <a:pPr marL="914400" lvl="1" indent="-457200">
              <a:buFont typeface="+mj-lt"/>
              <a:buAutoNum type="arabicPeriod"/>
            </a:pPr>
            <a:r>
              <a:rPr lang="en-US" dirty="0"/>
              <a:t>Bidder updates their entry in Users </a:t>
            </a:r>
            <a:r>
              <a:rPr lang="en-US" dirty="0" err="1"/>
              <a:t>dictionmary</a:t>
            </a:r>
            <a:r>
              <a:rPr lang="en-US" dirty="0"/>
              <a:t> to show interest in seller’s items dictionary</a:t>
            </a:r>
          </a:p>
          <a:p>
            <a:pPr marL="914400" lvl="1" indent="-457200">
              <a:buFont typeface="+mj-lt"/>
              <a:buAutoNum type="arabicPeriod"/>
            </a:pPr>
            <a:r>
              <a:rPr lang="en-US" dirty="0"/>
              <a:t>Seller’s partition’s items dictionary updated with bidder’s bid</a:t>
            </a:r>
          </a:p>
          <a:p>
            <a:pPr lvl="1"/>
            <a:r>
              <a:rPr lang="en-US" dirty="0"/>
              <a:t>Failure could happen between the above</a:t>
            </a:r>
          </a:p>
          <a:p>
            <a:pPr lvl="2"/>
            <a:r>
              <a:rPr lang="en-US" dirty="0"/>
              <a:t>Bidder “likes” seller’s item but bid not placed; bid can be placed again</a:t>
            </a:r>
          </a:p>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28</a:t>
            </a:fld>
            <a:endParaRPr lang="en-US"/>
          </a:p>
        </p:txBody>
      </p:sp>
    </p:spTree>
    <p:extLst>
      <p:ext uri="{BB962C8B-B14F-4D97-AF65-F5344CB8AC3E}">
        <p14:creationId xmlns:p14="http://schemas.microsoft.com/office/powerpoint/2010/main" val="3392549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600" spc="0" baseline="0">
                <a:solidFill>
                  <a:schemeClr val="tx1"/>
                </a:soli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6000" spc="-98" baseline="0">
                <a:solidFill>
                  <a:schemeClr val="tx1"/>
                </a:solidFill>
              </a:defRPr>
            </a:lvl1pPr>
          </a:lstStyle>
          <a:p>
            <a:r>
              <a:rPr lang="en-US" dirty="0"/>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699861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950"/>
                                        <p:tgtEl>
                                          <p:spTgt spid="9"/>
                                        </p:tgtEl>
                                      </p:cBhvr>
                                    </p:animEffect>
                                  </p:childTnLst>
                                </p:cTn>
                              </p:par>
                              <p:par>
                                <p:cTn id="8" presetID="63" presetClass="path" presetSubtype="0" decel="100000" fill="hold" grpId="1" nodeType="withEffect">
                                  <p:stCondLst>
                                    <p:cond delay="750"/>
                                  </p:stCondLst>
                                  <p:childTnLst>
                                    <p:animMotion origin="layout" path="M -0.01455 -1.34362E-6 L -3.90605E-7 -1.34362E-6 " pathEditMode="relative" rAng="0" ptsTypes="AA">
                                      <p:cBhvr>
                                        <p:cTn id="9" dur="950" fill="hold"/>
                                        <p:tgtEl>
                                          <p:spTgt spid="9"/>
                                        </p:tgtEl>
                                        <p:attrNameLst>
                                          <p:attrName>ppt_x</p:attrName>
                                          <p:attrName>ppt_y</p:attrName>
                                        </p:attrNameLst>
                                      </p:cBhvr>
                                      <p:rCtr x="728" y="0"/>
                                    </p:animMotion>
                                  </p:childTnLst>
                                </p:cTn>
                              </p:par>
                              <p:par>
                                <p:cTn id="10" presetID="6" presetClass="emph" presetSubtype="0" accel="100000" autoRev="1" fill="hold" grpId="2" nodeType="withEffect">
                                  <p:stCondLst>
                                    <p:cond delay="50"/>
                                  </p:stCondLst>
                                  <p:childTnLst>
                                    <p:animScale>
                                      <p:cBhvr>
                                        <p:cTn id="11" dur="500" fill="hold"/>
                                        <p:tgtEl>
                                          <p:spTgt spid="9"/>
                                        </p:tgtEl>
                                      </p:cBhvr>
                                      <p:by x="95000" y="95000"/>
                                    </p:animScale>
                                  </p:childTnLst>
                                </p:cTn>
                              </p:par>
                              <p:par>
                                <p:cTn id="12" presetID="10" presetClass="entr" presetSubtype="0" fill="hold" grpId="0" nodeType="withEffect">
                                  <p:stCondLst>
                                    <p:cond delay="8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950"/>
                                        <p:tgtEl>
                                          <p:spTgt spid="5"/>
                                        </p:tgtEl>
                                      </p:cBhvr>
                                    </p:animEffect>
                                  </p:childTnLst>
                                </p:cTn>
                              </p:par>
                              <p:par>
                                <p:cTn id="15" presetID="63" presetClass="path" presetSubtype="0" decel="100000" fill="hold" grpId="1" nodeType="withEffect">
                                  <p:stCondLst>
                                    <p:cond delay="800"/>
                                  </p:stCondLst>
                                  <p:childTnLst>
                                    <p:animMotion origin="layout" path="M -0.01455 -1.34362E-6 L -3.90605E-7 -1.34362E-6 " pathEditMode="relative" rAng="0" ptsTypes="AA">
                                      <p:cBhvr>
                                        <p:cTn id="16" dur="950" fill="hold"/>
                                        <p:tgtEl>
                                          <p:spTgt spid="5"/>
                                        </p:tgtEl>
                                        <p:attrNameLst>
                                          <p:attrName>ppt_x</p:attrName>
                                          <p:attrName>ppt_y</p:attrName>
                                        </p:attrNameLst>
                                      </p:cBhvr>
                                      <p:rCtr x="728" y="0"/>
                                    </p:animMotion>
                                  </p:childTnLst>
                                </p:cTn>
                              </p:par>
                              <p:par>
                                <p:cTn id="17" presetID="6" presetClass="emph" presetSubtype="0" accel="100000" autoRev="1" fill="hold" grpId="2" nodeType="withEffect">
                                  <p:stCondLst>
                                    <p:cond delay="100"/>
                                  </p:stCondLst>
                                  <p:childTnLst>
                                    <p:animScale>
                                      <p:cBhvr>
                                        <p:cTn id="18" dur="500" fill="hold"/>
                                        <p:tgtEl>
                                          <p:spTgt spid="5"/>
                                        </p:tgtEl>
                                      </p:cBhvr>
                                      <p:by x="95000" y="95000"/>
                                    </p:animScale>
                                  </p:childTnLst>
                                </p:cTn>
                              </p:par>
                              <p:par>
                                <p:cTn id="19" presetID="10" presetClass="entr" presetSubtype="0" fill="hold" nodeType="withEffect">
                                  <p:stCondLst>
                                    <p:cond delay="9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950"/>
                                        <p:tgtEl>
                                          <p:spTgt spid="6"/>
                                        </p:tgtEl>
                                      </p:cBhvr>
                                    </p:animEffect>
                                  </p:childTnLst>
                                </p:cTn>
                              </p:par>
                              <p:par>
                                <p:cTn id="22" presetID="63" presetClass="path" presetSubtype="0" decel="100000" fill="hold" nodeType="withEffect">
                                  <p:stCondLst>
                                    <p:cond delay="900"/>
                                  </p:stCondLst>
                                  <p:childTnLst>
                                    <p:animMotion origin="layout" path="M -0.01455 -1.34362E-6 L -3.90605E-7 -1.34362E-6 " pathEditMode="relative" rAng="0" ptsTypes="AA">
                                      <p:cBhvr>
                                        <p:cTn id="23" dur="950" fill="hold"/>
                                        <p:tgtEl>
                                          <p:spTgt spid="6"/>
                                        </p:tgtEl>
                                        <p:attrNameLst>
                                          <p:attrName>ppt_x</p:attrName>
                                          <p:attrName>ppt_y</p:attrName>
                                        </p:attrNameLst>
                                      </p:cBhvr>
                                      <p:rCtr x="728" y="0"/>
                                    </p:animMotion>
                                  </p:childTnLst>
                                </p:cTn>
                              </p:par>
                              <p:par>
                                <p:cTn id="24" presetID="6" presetClass="emph" presetSubtype="0" accel="100000" autoRev="1" fill="hold" nodeType="withEffect">
                                  <p:stCondLst>
                                    <p:cond delay="200"/>
                                  </p:stCondLst>
                                  <p:childTnLst>
                                    <p:animScale>
                                      <p:cBhvr>
                                        <p:cTn id="25"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403461"/>
          </a:xfrm>
          <a:noFill/>
        </p:spPr>
        <p:txBody>
          <a:bodyPr tIns="91440" bIns="91440" anchor="t" anchorCtr="0">
            <a:spAutoFit/>
          </a:bodyPr>
          <a:lstStyle>
            <a:lvl1pPr algn="l" defTabSz="914367" rtl="0" eaLnBrk="1" latinLnBrk="0" hangingPunct="1">
              <a:lnSpc>
                <a:spcPct val="90000"/>
              </a:lnSpc>
              <a:spcBef>
                <a:spcPct val="0"/>
              </a:spcBef>
              <a:buNone/>
              <a:defRPr lang="en-US" sz="8800" b="0" kern="1200" cap="none" spc="-98"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647803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14965"/>
          </a:xfrm>
        </p:spPr>
        <p:txBody>
          <a:bodyPr>
            <a:spAutoFit/>
          </a:bodyPr>
          <a:lstStyle>
            <a:lvl1pPr>
              <a:buClrTx/>
              <a:defRPr sz="3600">
                <a:solidFill>
                  <a:schemeClr val="tx1"/>
                </a:solidFill>
              </a:defRPr>
            </a:lvl1pPr>
            <a:lvl2pPr>
              <a:buClrTx/>
              <a:defRPr sz="2400">
                <a:solidFill>
                  <a:schemeClr val="tx1"/>
                </a:solidFill>
              </a:defRPr>
            </a:lvl2pPr>
            <a:lvl3pPr>
              <a:buClrTx/>
              <a:defRPr sz="2400">
                <a:solidFill>
                  <a:schemeClr val="tx1"/>
                </a:solidFill>
              </a:defRPr>
            </a:lvl3pPr>
            <a:lvl4pPr>
              <a:buClrTx/>
              <a:defRPr sz="2000">
                <a:solidFill>
                  <a:schemeClr val="tx1"/>
                </a:solidFill>
              </a:defRPr>
            </a:lvl4pPr>
            <a:lvl5pPr>
              <a:buClrTx/>
              <a:defRPr sz="20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5761885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4671093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1181862"/>
          </a:xfrm>
          <a:noFill/>
        </p:spPr>
        <p:txBody>
          <a:bodyPr tIns="91440" bIns="91440" anchor="t" anchorCtr="0">
            <a:spAutoFit/>
          </a:bodyPr>
          <a:lstStyle>
            <a:lvl1pPr>
              <a:defRPr sz="7200" spc="-98" baseline="0">
                <a:solidFill>
                  <a:schemeClr val="tx1"/>
                </a:solidFill>
              </a:defRPr>
            </a:lvl1pPr>
          </a:lstStyle>
          <a:p>
            <a:r>
              <a:rPr lang="en-US" dirty="0"/>
              <a:t>Demo title</a:t>
            </a:r>
          </a:p>
        </p:txBody>
      </p:sp>
    </p:spTree>
    <p:extLst>
      <p:ext uri="{BB962C8B-B14F-4D97-AF65-F5344CB8AC3E}">
        <p14:creationId xmlns:p14="http://schemas.microsoft.com/office/powerpoint/2010/main" val="153159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4908194"/>
      </p:ext>
    </p:extLst>
  </p:cSld>
  <p:clrMap bg1="dk1" tx1="lt1" bg2="dk2" tx2="lt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azure/mt161348.aspx"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msdn.microsoft.com/en-us/library/azure/mt161332.asp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d.docs.live.net/6341e7e7f1ed07b2/Documents/Hyperscale/Course/SF%20VM%20Cost%20calculator.xlsx"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ee656540(v=vs.110).aspx" TargetMode="External"/><Relationship Id="rId7" Type="http://schemas.openxmlformats.org/officeDocument/2006/relationships/hyperlink" Target="https://msdn.microsoft.com/en-us/library/ee787088(v=vs.110).aspx#workstation_and_server_garbage_collection" TargetMode="External"/><Relationship Id="rId2" Type="http://schemas.openxmlformats.org/officeDocument/2006/relationships/hyperlink" Target="https://msdn.microsoft.com/en-us/library/hh285054(v=vs.110).aspx" TargetMode="External"/><Relationship Id="rId1" Type="http://schemas.openxmlformats.org/officeDocument/2006/relationships/slideLayout" Target="../slideLayouts/slideLayout3.xml"/><Relationship Id="rId6" Type="http://schemas.openxmlformats.org/officeDocument/2006/relationships/hyperlink" Target="https://msdn.microsoft.com/en-us/library/ms229357(v=vs.110).aspx" TargetMode="External"/><Relationship Id="rId5" Type="http://schemas.openxmlformats.org/officeDocument/2006/relationships/hyperlink" Target="https://msdn.microsoft.com/en-us/library/hh925566(v=vs.110).aspx" TargetMode="External"/><Relationship Id="rId4" Type="http://schemas.openxmlformats.org/officeDocument/2006/relationships/hyperlink" Target="https://msdn.microsoft.com/en-us/library/yhwwzef8(v=vs.110).aspx"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azure.microsoft.com/en-us/documentation/articles/service-fabric-reliable-services-reliable-collections/"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sdn.microsoft.com/en-us/library/mt163511.aspx" TargetMode="External"/><Relationship Id="rId2" Type="http://schemas.openxmlformats.org/officeDocument/2006/relationships/hyperlink" Target="https://msdn.microsoft.com/en-us/library/mt125874.aspx"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a:t>Jeffrey Richter</a:t>
            </a:r>
            <a:endParaRPr lang="en-US" dirty="0"/>
          </a:p>
        </p:txBody>
      </p:sp>
      <p:sp>
        <p:nvSpPr>
          <p:cNvPr id="3" name="Title 2"/>
          <p:cNvSpPr>
            <a:spLocks noGrp="1"/>
          </p:cNvSpPr>
          <p:nvPr>
            <p:ph type="title"/>
          </p:nvPr>
        </p:nvSpPr>
        <p:spPr/>
        <p:txBody>
          <a:bodyPr/>
          <a:lstStyle/>
          <a:p>
            <a:r>
              <a:rPr lang="en-US" dirty="0"/>
              <a:t>Reliable Collections</a:t>
            </a:r>
            <a:br>
              <a:rPr lang="en-US" dirty="0"/>
            </a:br>
            <a:r>
              <a:rPr lang="en-US" dirty="0"/>
              <a:t>(</a:t>
            </a:r>
            <a:r>
              <a:rPr lang="en-US"/>
              <a:t>Stateful Reliable Services</a:t>
            </a:r>
            <a:r>
              <a:rPr lang="en-US" dirty="0"/>
              <a:t>)</a:t>
            </a:r>
          </a:p>
        </p:txBody>
      </p:sp>
      <p:grpSp>
        <p:nvGrpSpPr>
          <p:cNvPr id="8" name="Group 7"/>
          <p:cNvGrpSpPr/>
          <p:nvPr/>
        </p:nvGrpSpPr>
        <p:grpSpPr>
          <a:xfrm>
            <a:off x="7843265" y="5534587"/>
            <a:ext cx="4027148" cy="1138773"/>
            <a:chOff x="4032944" y="2597680"/>
            <a:chExt cx="4027148" cy="1138773"/>
          </a:xfrm>
        </p:grpSpPr>
        <p:sp>
          <p:nvSpPr>
            <p:cNvPr id="9" name="TextBox 8"/>
            <p:cNvSpPr txBox="1"/>
            <p:nvPr/>
          </p:nvSpPr>
          <p:spPr>
            <a:xfrm>
              <a:off x="4947344" y="2597680"/>
              <a:ext cx="3112748" cy="1138773"/>
            </a:xfrm>
            <a:prstGeom prst="rect">
              <a:avLst/>
            </a:prstGeom>
            <a:noFill/>
          </p:spPr>
          <p:txBody>
            <a:bodyPr wrap="square" rtlCol="0">
              <a:spAutoFit/>
            </a:bodyPr>
            <a:lstStyle/>
            <a:p>
              <a:r>
                <a:rPr lang="en-US" sz="2800" b="1" dirty="0">
                  <a:latin typeface="Segoe UI Light" panose="020B0502040204020203" pitchFamily="34" charset="0"/>
                  <a:cs typeface="Segoe UI Light" panose="020B0502040204020203" pitchFamily="34" charset="0"/>
                </a:rPr>
                <a:t>Microsoft Azure </a:t>
              </a:r>
            </a:p>
            <a:p>
              <a:r>
                <a:rPr lang="en-US" sz="4000" b="1" dirty="0">
                  <a:latin typeface="Segoe UI Light" panose="020B0502040204020203" pitchFamily="34" charset="0"/>
                  <a:cs typeface="Segoe UI Light" panose="020B0502040204020203" pitchFamily="34" charset="0"/>
                </a:rPr>
                <a:t>Service Fabric</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2944" y="2709867"/>
              <a:ext cx="914400" cy="914400"/>
            </a:xfrm>
            <a:prstGeom prst="rect">
              <a:avLst/>
            </a:prstGeom>
          </p:spPr>
        </p:pic>
      </p:grpSp>
    </p:spTree>
    <p:extLst>
      <p:ext uri="{BB962C8B-B14F-4D97-AF65-F5344CB8AC3E}">
        <p14:creationId xmlns:p14="http://schemas.microsoft.com/office/powerpoint/2010/main" val="2235541290"/>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724644"/>
          </a:xfrm>
        </p:spPr>
        <p:txBody>
          <a:bodyPr/>
          <a:lstStyle/>
          <a:p>
            <a:r>
              <a:rPr lang="en-US" sz="2400" dirty="0" err="1"/>
              <a:t>FabricTransientException</a:t>
            </a:r>
            <a:r>
              <a:rPr lang="en-US" sz="2400" dirty="0"/>
              <a:t> – base class for </a:t>
            </a:r>
            <a:r>
              <a:rPr lang="en-US" sz="2400" dirty="0" err="1"/>
              <a:t>retriable</a:t>
            </a:r>
            <a:r>
              <a:rPr lang="en-US" sz="2400" dirty="0"/>
              <a:t> exceptions. The majority of these will be automatically retried using exponential back-off under the covers for you, e.g. in </a:t>
            </a:r>
            <a:r>
              <a:rPr lang="en-US" sz="2400" dirty="0" err="1"/>
              <a:t>IReliableDictionary</a:t>
            </a:r>
            <a:r>
              <a:rPr lang="en-US" sz="2400" dirty="0"/>
              <a:t> method calls.  You should rarely, if ever, see these – but if you do, make sure to use random exponential back-off and/or cap the number of retries to avoid live lock.</a:t>
            </a:r>
          </a:p>
          <a:p>
            <a:r>
              <a:rPr lang="en-US" sz="2400" dirty="0" err="1"/>
              <a:t>FabricObjectClosedException</a:t>
            </a:r>
            <a:r>
              <a:rPr lang="en-US" sz="2400" dirty="0"/>
              <a:t> – a Fabric object (e.g. </a:t>
            </a:r>
            <a:r>
              <a:rPr lang="en-US" sz="2400" dirty="0" err="1"/>
              <a:t>IReliableDictionary</a:t>
            </a:r>
            <a:r>
              <a:rPr lang="en-US" sz="2400" dirty="0"/>
              <a:t>/Queue/</a:t>
            </a:r>
            <a:r>
              <a:rPr lang="en-US" sz="2400" dirty="0" err="1"/>
              <a:t>StateManager</a:t>
            </a:r>
            <a:r>
              <a:rPr lang="en-US" sz="2400" dirty="0"/>
              <a:t>) is no longer usable because it is closed. This usually indicates the replica is being shutdown, or one thread has deleted the </a:t>
            </a:r>
            <a:r>
              <a:rPr lang="en-US" sz="2400" dirty="0" err="1"/>
              <a:t>IReliableDictionary</a:t>
            </a:r>
            <a:r>
              <a:rPr lang="en-US" sz="2400" dirty="0"/>
              <a:t>/Queue/etc. while another thread is still using it.</a:t>
            </a:r>
          </a:p>
          <a:p>
            <a:r>
              <a:rPr lang="en-US" sz="2400" dirty="0" err="1"/>
              <a:t>FabricNotPrimaryException</a:t>
            </a:r>
            <a:r>
              <a:rPr lang="en-US" sz="2400" dirty="0"/>
              <a:t> – the replica is not Primary or doesn’t have “write status”.  This is generally seen if a replica was Primary, but got demoted – Primary was moved due to a rolling upgrade, load rebalancing (e.g. nodes added/deleted from cluster), quorum loss (too many </a:t>
            </a:r>
            <a:r>
              <a:rPr lang="en-US" sz="2400" dirty="0" err="1"/>
              <a:t>secondaries</a:t>
            </a:r>
            <a:r>
              <a:rPr lang="en-US" sz="2400" dirty="0"/>
              <a:t> are failing), or the replica/service is being shutdown.</a:t>
            </a:r>
          </a:p>
          <a:p>
            <a:r>
              <a:rPr lang="en-US" sz="2400" dirty="0" err="1"/>
              <a:t>FabricNotReadableException</a:t>
            </a:r>
            <a:r>
              <a:rPr lang="en-US" sz="2400" dirty="0"/>
              <a:t> – the replica is not allowed to read state. Generally seen if the replica is being shutdown.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345637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256276"/>
          </a:xfrm>
        </p:spPr>
        <p:txBody>
          <a:bodyPr/>
          <a:lstStyle/>
          <a:p>
            <a:r>
              <a:rPr lang="en-US" dirty="0"/>
              <a:t>One replica is primary; all others are </a:t>
            </a:r>
            <a:r>
              <a:rPr lang="en-US" dirty="0" err="1"/>
              <a:t>secondaries</a:t>
            </a:r>
            <a:endParaRPr lang="en-US" dirty="0"/>
          </a:p>
          <a:p>
            <a:pPr lvl="1"/>
            <a:r>
              <a:rPr lang="en-US" dirty="0"/>
              <a:t>You </a:t>
            </a:r>
            <a:r>
              <a:rPr lang="en-US" b="1" i="1" dirty="0"/>
              <a:t>must </a:t>
            </a:r>
            <a:r>
              <a:rPr lang="en-US" dirty="0"/>
              <a:t>write to the primary replica</a:t>
            </a:r>
          </a:p>
          <a:p>
            <a:pPr lvl="2"/>
            <a:r>
              <a:rPr lang="en-US" dirty="0"/>
              <a:t>SF sends changes to </a:t>
            </a:r>
            <a:r>
              <a:rPr lang="en-US" dirty="0" err="1"/>
              <a:t>secondaries</a:t>
            </a:r>
            <a:r>
              <a:rPr lang="en-US" dirty="0"/>
              <a:t>; quorum must reply before write is successful</a:t>
            </a:r>
          </a:p>
          <a:p>
            <a:pPr lvl="3"/>
            <a:r>
              <a:rPr lang="en-US" dirty="0"/>
              <a:t>Primary replica is always part of the quorum</a:t>
            </a:r>
          </a:p>
          <a:p>
            <a:pPr lvl="2"/>
            <a:r>
              <a:rPr lang="en-US" dirty="0"/>
              <a:t>On quorum loss, all writes fail; data is always consistent</a:t>
            </a:r>
          </a:p>
          <a:p>
            <a:pPr lvl="1"/>
            <a:r>
              <a:rPr lang="en-US" dirty="0"/>
              <a:t>You </a:t>
            </a:r>
            <a:r>
              <a:rPr lang="en-US" b="1" i="1" dirty="0"/>
              <a:t>can </a:t>
            </a:r>
            <a:r>
              <a:rPr lang="en-US" dirty="0"/>
              <a:t>read potentially stale data from secondary replicas (for speed)</a:t>
            </a:r>
          </a:p>
          <a:p>
            <a:r>
              <a:rPr lang="en-US" dirty="0"/>
              <a:t>Write with all replicas up (Replicas=3, Quorum=2)</a:t>
            </a:r>
          </a:p>
        </p:txBody>
      </p:sp>
      <p:sp>
        <p:nvSpPr>
          <p:cNvPr id="2" name="Title 1"/>
          <p:cNvSpPr>
            <a:spLocks noGrp="1"/>
          </p:cNvSpPr>
          <p:nvPr>
            <p:ph type="title"/>
          </p:nvPr>
        </p:nvSpPr>
        <p:spPr/>
        <p:txBody>
          <a:bodyPr/>
          <a:lstStyle/>
          <a:p>
            <a:r>
              <a:rPr lang="en-US"/>
              <a:t>Primary &amp; Secondary Replicas</a:t>
            </a:r>
            <a:endParaRPr lang="en-US" dirty="0"/>
          </a:p>
        </p:txBody>
      </p:sp>
      <p:sp>
        <p:nvSpPr>
          <p:cNvPr id="5" name="Rounded Rectangle 4"/>
          <p:cNvSpPr/>
          <p:nvPr/>
        </p:nvSpPr>
        <p:spPr>
          <a:xfrm>
            <a:off x="3117118" y="4677848"/>
            <a:ext cx="1226710" cy="1406315"/>
          </a:xfrm>
          <a:prstGeom prst="round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t>Primary</a:t>
            </a:r>
          </a:p>
        </p:txBody>
      </p:sp>
      <p:sp>
        <p:nvSpPr>
          <p:cNvPr id="6" name="Rounded Rectangle 5"/>
          <p:cNvSpPr/>
          <p:nvPr/>
        </p:nvSpPr>
        <p:spPr>
          <a:xfrm>
            <a:off x="5670147" y="4679549"/>
            <a:ext cx="1602475" cy="610738"/>
          </a:xfrm>
          <a:prstGeom prst="round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t>Secondary</a:t>
            </a:r>
            <a:r>
              <a:rPr lang="en-US" baseline="-25000" dirty="0"/>
              <a:t>1</a:t>
            </a:r>
          </a:p>
        </p:txBody>
      </p:sp>
      <p:sp>
        <p:nvSpPr>
          <p:cNvPr id="7" name="Rounded Rectangle 6"/>
          <p:cNvSpPr/>
          <p:nvPr/>
        </p:nvSpPr>
        <p:spPr>
          <a:xfrm>
            <a:off x="5670147" y="5451428"/>
            <a:ext cx="1602475" cy="632735"/>
          </a:xfrm>
          <a:prstGeom prst="round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t>Secondary</a:t>
            </a:r>
            <a:r>
              <a:rPr lang="en-US" baseline="-25000" dirty="0"/>
              <a:t>2</a:t>
            </a:r>
          </a:p>
        </p:txBody>
      </p:sp>
      <p:sp>
        <p:nvSpPr>
          <p:cNvPr id="8" name="Right Arrow 7"/>
          <p:cNvSpPr/>
          <p:nvPr/>
        </p:nvSpPr>
        <p:spPr>
          <a:xfrm>
            <a:off x="2387010" y="4951815"/>
            <a:ext cx="616688"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Right Arrow 8"/>
          <p:cNvSpPr/>
          <p:nvPr/>
        </p:nvSpPr>
        <p:spPr>
          <a:xfrm>
            <a:off x="4929414" y="4677848"/>
            <a:ext cx="616688"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a:t>
            </a:r>
          </a:p>
        </p:txBody>
      </p:sp>
      <p:sp>
        <p:nvSpPr>
          <p:cNvPr id="10" name="Right Arrow 9"/>
          <p:cNvSpPr/>
          <p:nvPr/>
        </p:nvSpPr>
        <p:spPr>
          <a:xfrm>
            <a:off x="4929414" y="5389520"/>
            <a:ext cx="616688"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2b</a:t>
            </a:r>
          </a:p>
        </p:txBody>
      </p:sp>
      <p:sp>
        <p:nvSpPr>
          <p:cNvPr id="11" name="Right Arrow 10"/>
          <p:cNvSpPr/>
          <p:nvPr/>
        </p:nvSpPr>
        <p:spPr>
          <a:xfrm flipH="1">
            <a:off x="4544867" y="5767795"/>
            <a:ext cx="616687"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ight Arrow 11"/>
          <p:cNvSpPr/>
          <p:nvPr/>
        </p:nvSpPr>
        <p:spPr>
          <a:xfrm flipH="1">
            <a:off x="2055630" y="5364645"/>
            <a:ext cx="616687"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Right Arrow 12"/>
          <p:cNvSpPr/>
          <p:nvPr/>
        </p:nvSpPr>
        <p:spPr>
          <a:xfrm flipH="1">
            <a:off x="4544866" y="4996358"/>
            <a:ext cx="616687"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TextBox 13"/>
          <p:cNvSpPr txBox="1"/>
          <p:nvPr/>
        </p:nvSpPr>
        <p:spPr>
          <a:xfrm>
            <a:off x="7470822" y="4764480"/>
            <a:ext cx="2921225" cy="1200329"/>
          </a:xfrm>
          <a:prstGeom prst="rect">
            <a:avLst/>
          </a:prstGeom>
          <a:noFill/>
        </p:spPr>
        <p:txBody>
          <a:bodyPr wrap="square" rtlCol="0">
            <a:spAutoFit/>
          </a:bodyPr>
          <a:lstStyle/>
          <a:p>
            <a:r>
              <a:rPr lang="en-US" sz="2400" dirty="0"/>
              <a:t>This is the common case; everything is working normally.</a:t>
            </a:r>
          </a:p>
        </p:txBody>
      </p:sp>
      <p:pic>
        <p:nvPicPr>
          <p:cNvPr id="15" name="Picture 2" descr="C:\Users\Jeffrey\AppData\Local\Microsoft\Windows\Temporary Internet Files\Content.IE5\Z5GQZJYD\MC9004325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19" y="4522338"/>
            <a:ext cx="1774290" cy="1774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17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righ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right)">
                                      <p:cBhvr>
                                        <p:cTn id="30" dur="500"/>
                                        <p:tgtEl>
                                          <p:spTgt spid="13"/>
                                        </p:tgtEl>
                                      </p:cBhvr>
                                    </p:animEffect>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785652"/>
          </a:xfrm>
        </p:spPr>
        <p:txBody>
          <a:bodyPr/>
          <a:lstStyle/>
          <a:p>
            <a:r>
              <a:rPr lang="en-US" dirty="0"/>
              <a:t>Write with P &amp; S</a:t>
            </a:r>
            <a:r>
              <a:rPr lang="en-US" baseline="-25000" dirty="0"/>
              <a:t>1</a:t>
            </a:r>
            <a:r>
              <a:rPr lang="en-US" dirty="0"/>
              <a:t> up, S</a:t>
            </a:r>
            <a:r>
              <a:rPr lang="en-US" baseline="-25000" dirty="0"/>
              <a:t>2</a:t>
            </a:r>
            <a:r>
              <a:rPr lang="en-US" dirty="0"/>
              <a:t> is down</a:t>
            </a:r>
            <a:br>
              <a:rPr lang="en-US" dirty="0"/>
            </a:br>
            <a:br>
              <a:rPr lang="en-US" dirty="0"/>
            </a:br>
            <a:br>
              <a:rPr lang="en-US" dirty="0"/>
            </a:br>
            <a:br>
              <a:rPr lang="en-US" dirty="0"/>
            </a:br>
            <a:br>
              <a:rPr lang="en-US" dirty="0"/>
            </a:br>
            <a:endParaRPr lang="en-US" dirty="0"/>
          </a:p>
          <a:p>
            <a:r>
              <a:rPr lang="en-US" dirty="0"/>
              <a:t>Write with P up, S</a:t>
            </a:r>
            <a:r>
              <a:rPr lang="en-US" baseline="-25000" dirty="0"/>
              <a:t>1</a:t>
            </a:r>
            <a:r>
              <a:rPr lang="en-US" dirty="0"/>
              <a:t> &amp; S</a:t>
            </a:r>
            <a:r>
              <a:rPr lang="en-US" baseline="-25000" dirty="0"/>
              <a:t>2</a:t>
            </a:r>
            <a:r>
              <a:rPr lang="en-US" dirty="0"/>
              <a:t> down (quorum loss)</a:t>
            </a:r>
          </a:p>
        </p:txBody>
      </p:sp>
      <p:sp>
        <p:nvSpPr>
          <p:cNvPr id="2" name="Title 1"/>
          <p:cNvSpPr>
            <a:spLocks noGrp="1"/>
          </p:cNvSpPr>
          <p:nvPr>
            <p:ph type="title"/>
          </p:nvPr>
        </p:nvSpPr>
        <p:spPr/>
        <p:txBody>
          <a:bodyPr/>
          <a:lstStyle/>
          <a:p>
            <a:r>
              <a:rPr lang="en-US"/>
              <a:t>Partition Write Scenarios (Replicas=3, Quorum=2)</a:t>
            </a:r>
            <a:endParaRPr lang="en-US" dirty="0"/>
          </a:p>
        </p:txBody>
      </p:sp>
      <p:sp>
        <p:nvSpPr>
          <p:cNvPr id="29" name="Rounded Rectangle 28"/>
          <p:cNvSpPr/>
          <p:nvPr/>
        </p:nvSpPr>
        <p:spPr>
          <a:xfrm>
            <a:off x="3214881" y="2066626"/>
            <a:ext cx="1226710" cy="1406315"/>
          </a:xfrm>
          <a:prstGeom prst="round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t>Primary</a:t>
            </a:r>
          </a:p>
        </p:txBody>
      </p:sp>
      <p:sp>
        <p:nvSpPr>
          <p:cNvPr id="41" name="Rounded Rectangle 40"/>
          <p:cNvSpPr/>
          <p:nvPr/>
        </p:nvSpPr>
        <p:spPr>
          <a:xfrm>
            <a:off x="5767910" y="2068327"/>
            <a:ext cx="1602475" cy="610738"/>
          </a:xfrm>
          <a:prstGeom prst="round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t>Secondary</a:t>
            </a:r>
            <a:r>
              <a:rPr lang="en-US" baseline="-25000" dirty="0"/>
              <a:t>1</a:t>
            </a:r>
          </a:p>
        </p:txBody>
      </p:sp>
      <p:sp>
        <p:nvSpPr>
          <p:cNvPr id="42" name="Rounded Rectangle 41"/>
          <p:cNvSpPr/>
          <p:nvPr/>
        </p:nvSpPr>
        <p:spPr>
          <a:xfrm>
            <a:off x="5767910" y="2840206"/>
            <a:ext cx="1602475" cy="632735"/>
          </a:xfrm>
          <a:prstGeom prst="round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t>Secondary</a:t>
            </a:r>
            <a:r>
              <a:rPr lang="en-US" baseline="-25000" dirty="0"/>
              <a:t>2</a:t>
            </a:r>
          </a:p>
        </p:txBody>
      </p:sp>
      <p:sp>
        <p:nvSpPr>
          <p:cNvPr id="43" name="Right Arrow 42"/>
          <p:cNvSpPr/>
          <p:nvPr/>
        </p:nvSpPr>
        <p:spPr>
          <a:xfrm>
            <a:off x="2484773" y="2340593"/>
            <a:ext cx="616688"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4" name="Right Arrow 43"/>
          <p:cNvSpPr/>
          <p:nvPr/>
        </p:nvSpPr>
        <p:spPr>
          <a:xfrm>
            <a:off x="5027177" y="2066626"/>
            <a:ext cx="616688"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a:t>
            </a:r>
          </a:p>
        </p:txBody>
      </p:sp>
      <p:sp>
        <p:nvSpPr>
          <p:cNvPr id="45" name="Right Arrow 44"/>
          <p:cNvSpPr/>
          <p:nvPr/>
        </p:nvSpPr>
        <p:spPr>
          <a:xfrm>
            <a:off x="5027177" y="2778298"/>
            <a:ext cx="616688"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2b</a:t>
            </a:r>
          </a:p>
        </p:txBody>
      </p:sp>
      <p:sp>
        <p:nvSpPr>
          <p:cNvPr id="46" name="Right Arrow 45"/>
          <p:cNvSpPr/>
          <p:nvPr/>
        </p:nvSpPr>
        <p:spPr>
          <a:xfrm flipH="1">
            <a:off x="4642630" y="3156573"/>
            <a:ext cx="616687" cy="4413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47" name="Right Arrow 46"/>
          <p:cNvSpPr/>
          <p:nvPr/>
        </p:nvSpPr>
        <p:spPr>
          <a:xfrm flipH="1">
            <a:off x="2153393" y="2753423"/>
            <a:ext cx="616687"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48" name="Right Arrow 47"/>
          <p:cNvSpPr/>
          <p:nvPr/>
        </p:nvSpPr>
        <p:spPr>
          <a:xfrm flipH="1">
            <a:off x="4642629" y="2385136"/>
            <a:ext cx="616687"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9" name="TextBox 48"/>
          <p:cNvSpPr txBox="1"/>
          <p:nvPr/>
        </p:nvSpPr>
        <p:spPr>
          <a:xfrm>
            <a:off x="7645774" y="2153258"/>
            <a:ext cx="3169323" cy="1200329"/>
          </a:xfrm>
          <a:prstGeom prst="rect">
            <a:avLst/>
          </a:prstGeom>
          <a:noFill/>
        </p:spPr>
        <p:txBody>
          <a:bodyPr wrap="square" rtlCol="0">
            <a:spAutoFit/>
          </a:bodyPr>
          <a:lstStyle/>
          <a:p>
            <a:r>
              <a:rPr lang="en-US" sz="2400" dirty="0"/>
              <a:t>Either S</a:t>
            </a:r>
            <a:r>
              <a:rPr lang="en-US" sz="2400" baseline="-25000" dirty="0"/>
              <a:t>2</a:t>
            </a:r>
            <a:r>
              <a:rPr lang="en-US" sz="2400" dirty="0"/>
              <a:t> comes back up or SF will create another Secondary.</a:t>
            </a:r>
          </a:p>
        </p:txBody>
      </p:sp>
      <p:pic>
        <p:nvPicPr>
          <p:cNvPr id="50" name="Picture 2" descr="C:\Users\Jeffrey\AppData\Local\Microsoft\Windows\Temporary Internet Files\Content.IE5\Z5GQZJYD\MC9004325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82" y="1911116"/>
            <a:ext cx="1774290" cy="1774290"/>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p:cNvSpPr/>
          <p:nvPr/>
        </p:nvSpPr>
        <p:spPr>
          <a:xfrm>
            <a:off x="3214881" y="4992332"/>
            <a:ext cx="1226710" cy="1406315"/>
          </a:xfrm>
          <a:prstGeom prst="round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t>Primary</a:t>
            </a:r>
          </a:p>
        </p:txBody>
      </p:sp>
      <p:sp>
        <p:nvSpPr>
          <p:cNvPr id="52" name="Rounded Rectangle 51"/>
          <p:cNvSpPr/>
          <p:nvPr/>
        </p:nvSpPr>
        <p:spPr>
          <a:xfrm>
            <a:off x="5767910" y="4994033"/>
            <a:ext cx="1602475" cy="610738"/>
          </a:xfrm>
          <a:prstGeom prst="round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t>Secondary</a:t>
            </a:r>
            <a:r>
              <a:rPr lang="en-US" baseline="-25000" dirty="0"/>
              <a:t>1</a:t>
            </a:r>
          </a:p>
        </p:txBody>
      </p:sp>
      <p:sp>
        <p:nvSpPr>
          <p:cNvPr id="53" name="Rounded Rectangle 52"/>
          <p:cNvSpPr/>
          <p:nvPr/>
        </p:nvSpPr>
        <p:spPr>
          <a:xfrm>
            <a:off x="5767910" y="5765912"/>
            <a:ext cx="1602475" cy="632735"/>
          </a:xfrm>
          <a:prstGeom prst="round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t>Secondary</a:t>
            </a:r>
            <a:r>
              <a:rPr lang="en-US" baseline="-25000" dirty="0"/>
              <a:t>2</a:t>
            </a:r>
          </a:p>
        </p:txBody>
      </p:sp>
      <p:sp>
        <p:nvSpPr>
          <p:cNvPr id="54" name="Right Arrow 53"/>
          <p:cNvSpPr/>
          <p:nvPr/>
        </p:nvSpPr>
        <p:spPr>
          <a:xfrm>
            <a:off x="2484773" y="5266299"/>
            <a:ext cx="616688"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5" name="Right Arrow 54"/>
          <p:cNvSpPr/>
          <p:nvPr/>
        </p:nvSpPr>
        <p:spPr>
          <a:xfrm>
            <a:off x="5027177" y="4992332"/>
            <a:ext cx="616688"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a:t>
            </a:r>
          </a:p>
        </p:txBody>
      </p:sp>
      <p:sp>
        <p:nvSpPr>
          <p:cNvPr id="56" name="Right Arrow 55"/>
          <p:cNvSpPr/>
          <p:nvPr/>
        </p:nvSpPr>
        <p:spPr>
          <a:xfrm>
            <a:off x="5027177" y="5704004"/>
            <a:ext cx="616688" cy="4413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2b</a:t>
            </a:r>
          </a:p>
        </p:txBody>
      </p:sp>
      <p:sp>
        <p:nvSpPr>
          <p:cNvPr id="57" name="Right Arrow 56"/>
          <p:cNvSpPr/>
          <p:nvPr/>
        </p:nvSpPr>
        <p:spPr>
          <a:xfrm flipH="1">
            <a:off x="4642630" y="6082279"/>
            <a:ext cx="616687" cy="4413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8" name="Right Arrow 57"/>
          <p:cNvSpPr/>
          <p:nvPr/>
        </p:nvSpPr>
        <p:spPr>
          <a:xfrm flipH="1">
            <a:off x="2153393" y="5679129"/>
            <a:ext cx="616687" cy="4413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9" name="Right Arrow 58"/>
          <p:cNvSpPr/>
          <p:nvPr/>
        </p:nvSpPr>
        <p:spPr>
          <a:xfrm flipH="1">
            <a:off x="4642629" y="5310842"/>
            <a:ext cx="616687" cy="4413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0" name="TextBox 59"/>
          <p:cNvSpPr txBox="1"/>
          <p:nvPr/>
        </p:nvSpPr>
        <p:spPr>
          <a:xfrm>
            <a:off x="7645774" y="4894299"/>
            <a:ext cx="4146563" cy="1569660"/>
          </a:xfrm>
          <a:prstGeom prst="rect">
            <a:avLst/>
          </a:prstGeom>
          <a:noFill/>
        </p:spPr>
        <p:txBody>
          <a:bodyPr wrap="square" rtlCol="0">
            <a:spAutoFit/>
          </a:bodyPr>
          <a:lstStyle/>
          <a:p>
            <a:r>
              <a:rPr lang="en-US" sz="2400" dirty="0"/>
              <a:t>Client won’t get a response if SF can’t create new Secondary. NOTE: Clients can read from Primary.</a:t>
            </a:r>
          </a:p>
        </p:txBody>
      </p:sp>
      <p:pic>
        <p:nvPicPr>
          <p:cNvPr id="61" name="Picture 2" descr="C:\Users\Jeffrey\AppData\Local\Microsoft\Windows\Temporary Internet Files\Content.IE5\Z5GQZJYD\MC9004325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82" y="4836822"/>
            <a:ext cx="1774290" cy="1774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208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right)">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right)">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right)">
                                      <p:cBhvr>
                                        <p:cTn id="30" dur="500"/>
                                        <p:tgtEl>
                                          <p:spTgt spid="46"/>
                                        </p:tgtEl>
                                      </p:cBhvr>
                                    </p:animEffect>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1+#ppt_w/2"/>
                                          </p:val>
                                        </p:tav>
                                        <p:tav tm="100000">
                                          <p:val>
                                            <p:strVal val="#ppt_x"/>
                                          </p:val>
                                        </p:tav>
                                      </p:tavLst>
                                    </p:anim>
                                    <p:anim calcmode="lin" valueType="num">
                                      <p:cBhvr additive="base">
                                        <p:cTn id="35"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left)">
                                      <p:cBhvr>
                                        <p:cTn id="40" dur="500"/>
                                        <p:tgtEl>
                                          <p:spTgt spid="5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left)">
                                      <p:cBhvr>
                                        <p:cTn id="45" dur="500"/>
                                        <p:tgtEl>
                                          <p:spTgt spid="5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left)">
                                      <p:cBhvr>
                                        <p:cTn id="48" dur="5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right)">
                                      <p:cBhvr>
                                        <p:cTn id="53" dur="500"/>
                                        <p:tgtEl>
                                          <p:spTgt spid="59"/>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right)">
                                      <p:cBhvr>
                                        <p:cTn id="56" dur="500"/>
                                        <p:tgtEl>
                                          <p:spTgt spid="57"/>
                                        </p:tgtEl>
                                      </p:cBhvr>
                                    </p:animEffect>
                                  </p:childTnLst>
                                </p:cTn>
                              </p:par>
                            </p:childTnLst>
                          </p:cTn>
                        </p:par>
                        <p:par>
                          <p:cTn id="57" fill="hold">
                            <p:stCondLst>
                              <p:cond delay="500"/>
                            </p:stCondLst>
                            <p:childTnLst>
                              <p:par>
                                <p:cTn id="58" presetID="22" presetClass="entr" presetSubtype="2" fill="hold" grpId="0" nodeType="after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wipe(right)">
                                      <p:cBhvr>
                                        <p:cTn id="60" dur="500"/>
                                        <p:tgtEl>
                                          <p:spTgt spid="58"/>
                                        </p:tgtEl>
                                      </p:cBhvr>
                                    </p:animEffect>
                                  </p:childTnLst>
                                </p:cTn>
                              </p:par>
                            </p:childTnLst>
                          </p:cTn>
                        </p:par>
                        <p:par>
                          <p:cTn id="61" fill="hold">
                            <p:stCondLst>
                              <p:cond delay="1000"/>
                            </p:stCondLst>
                            <p:childTnLst>
                              <p:par>
                                <p:cTn id="62" presetID="2" presetClass="entr" presetSubtype="2" fill="hold" grpId="0" nodeType="afterEffect">
                                  <p:stCondLst>
                                    <p:cond delay="0"/>
                                  </p:stCondLst>
                                  <p:childTnLst>
                                    <p:set>
                                      <p:cBhvr>
                                        <p:cTn id="63" dur="1" fill="hold">
                                          <p:stCondLst>
                                            <p:cond delay="0"/>
                                          </p:stCondLst>
                                        </p:cTn>
                                        <p:tgtEl>
                                          <p:spTgt spid="60"/>
                                        </p:tgtEl>
                                        <p:attrNameLst>
                                          <p:attrName>style.visibility</p:attrName>
                                        </p:attrNameLst>
                                      </p:cBhvr>
                                      <p:to>
                                        <p:strVal val="visible"/>
                                      </p:to>
                                    </p:set>
                                    <p:anim calcmode="lin" valueType="num">
                                      <p:cBhvr additive="base">
                                        <p:cTn id="64" dur="500" fill="hold"/>
                                        <p:tgtEl>
                                          <p:spTgt spid="60"/>
                                        </p:tgtEl>
                                        <p:attrNameLst>
                                          <p:attrName>ppt_x</p:attrName>
                                        </p:attrNameLst>
                                      </p:cBhvr>
                                      <p:tavLst>
                                        <p:tav tm="0">
                                          <p:val>
                                            <p:strVal val="1+#ppt_w/2"/>
                                          </p:val>
                                        </p:tav>
                                        <p:tav tm="100000">
                                          <p:val>
                                            <p:strVal val="#ppt_x"/>
                                          </p:val>
                                        </p:tav>
                                      </p:tavLst>
                                    </p:anim>
                                    <p:anim calcmode="lin" valueType="num">
                                      <p:cBhvr additive="base">
                                        <p:cTn id="65"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p:bldP spid="54" grpId="0" animBg="1"/>
      <p:bldP spid="55" grpId="0" animBg="1"/>
      <p:bldP spid="56" grpId="0" animBg="1"/>
      <p:bldP spid="57" grpId="0" animBg="1"/>
      <p:bldP spid="58" grpId="0" animBg="1"/>
      <p:bldP spid="59" grpId="0" animBg="1"/>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You specify: Minimum/Target # of replicas</a:t>
            </a:r>
          </a:p>
          <a:p>
            <a:pPr lvl="1"/>
            <a:r>
              <a:rPr lang="en-US"/>
              <a:t>SF tries to maintain target replicas (may go above or below)</a:t>
            </a:r>
          </a:p>
          <a:p>
            <a:pPr lvl="1"/>
            <a:r>
              <a:rPr lang="en-US"/>
              <a:t>If #replicas &gt; min, quorum is majority of live replicas</a:t>
            </a:r>
          </a:p>
          <a:p>
            <a:pPr lvl="1"/>
            <a:r>
              <a:rPr lang="en-US"/>
              <a:t>If #replicas &lt;= min, quorum is majority of min </a:t>
            </a:r>
          </a:p>
          <a:p>
            <a:pPr lvl="1"/>
            <a:r>
              <a:rPr lang="en-US"/>
              <a:t>Ex: Normal: 2/3; min quorum=2; 3 if # replicas=4</a:t>
            </a:r>
          </a:p>
          <a:p>
            <a:pPr lvl="1"/>
            <a:r>
              <a:rPr lang="en-US"/>
              <a:t>Paranoid: 5/7; min quorum=3; 4 if # replicas=7</a:t>
            </a:r>
          </a:p>
          <a:p>
            <a:pPr lvl="1"/>
            <a:endParaRPr lang="en-US"/>
          </a:p>
          <a:p>
            <a:pPr lvl="1"/>
            <a:r>
              <a:rPr lang="en-US"/>
              <a:t>Quorum is Ceiling(((# live replicas) + 1) / 2)</a:t>
            </a:r>
          </a:p>
          <a:p>
            <a:endParaRPr lang="en-US"/>
          </a:p>
          <a:p>
            <a:endParaRPr lang="en-US"/>
          </a:p>
          <a:p>
            <a:endParaRPr lang="en-US" dirty="0"/>
          </a:p>
        </p:txBody>
      </p:sp>
      <p:sp>
        <p:nvSpPr>
          <p:cNvPr id="2" name="Title 1"/>
          <p:cNvSpPr>
            <a:spLocks noGrp="1"/>
          </p:cNvSpPr>
          <p:nvPr>
            <p:ph type="title"/>
          </p:nvPr>
        </p:nvSpPr>
        <p:spPr/>
        <p:txBody>
          <a:bodyPr/>
          <a:lstStyle/>
          <a:p>
            <a:r>
              <a:rPr lang="en-US"/>
              <a:t>About Partition Replicas</a:t>
            </a:r>
            <a:endParaRPr lang="en-US" dirty="0"/>
          </a:p>
        </p:txBody>
      </p:sp>
    </p:spTree>
    <p:extLst>
      <p:ext uri="{BB962C8B-B14F-4D97-AF65-F5344CB8AC3E}">
        <p14:creationId xmlns:p14="http://schemas.microsoft.com/office/powerpoint/2010/main" val="37673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a:t>Partition Backup/Restore</a:t>
            </a:r>
            <a:endParaRPr lang="en-US" dirty="0"/>
          </a:p>
        </p:txBody>
      </p:sp>
    </p:spTree>
    <p:extLst>
      <p:ext uri="{BB962C8B-B14F-4D97-AF65-F5344CB8AC3E}">
        <p14:creationId xmlns:p14="http://schemas.microsoft.com/office/powerpoint/2010/main" val="258465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401479"/>
          </a:xfrm>
        </p:spPr>
        <p:txBody>
          <a:bodyPr/>
          <a:lstStyle/>
          <a:p>
            <a:pPr lvl="0"/>
            <a:r>
              <a:rPr lang="en-US" sz="2800" dirty="0"/>
              <a:t>Simultaneous dropped (failed) replicas results in </a:t>
            </a:r>
            <a:r>
              <a:rPr lang="en-US" sz="2800" dirty="0">
                <a:sym typeface="Wingdings" panose="05000000000000000000" pitchFamily="2" charset="2"/>
              </a:rPr>
              <a:t>r</a:t>
            </a:r>
            <a:r>
              <a:rPr lang="en-US" sz="2800" dirty="0"/>
              <a:t>eplica set quorum loss and potential data loss</a:t>
            </a:r>
          </a:p>
          <a:p>
            <a:pPr lvl="1"/>
            <a:r>
              <a:rPr lang="en-US" sz="1800" dirty="0"/>
              <a:t>Volatile service: SF knows state is unrecoverable</a:t>
            </a:r>
          </a:p>
          <a:p>
            <a:pPr lvl="1"/>
            <a:r>
              <a:rPr lang="en-US" sz="1800" dirty="0"/>
              <a:t>Persistent service: RS stays in quorum loss until node comes back or until Admin calls </a:t>
            </a:r>
            <a:r>
              <a:rPr lang="en-US" sz="1800" dirty="0" err="1">
                <a:hlinkClick r:id="rId3"/>
              </a:rPr>
              <a:t>RemoveNodeStateAsync</a:t>
            </a:r>
            <a:r>
              <a:rPr lang="en-US" sz="1800" dirty="0"/>
              <a:t> or </a:t>
            </a:r>
            <a:r>
              <a:rPr lang="en-US" sz="1800" dirty="0" err="1">
                <a:hlinkClick r:id="rId4"/>
              </a:rPr>
              <a:t>RecoverPartitionAsync</a:t>
            </a:r>
            <a:endParaRPr lang="en-US" sz="1800" dirty="0"/>
          </a:p>
          <a:p>
            <a:pPr lvl="0"/>
            <a:r>
              <a:rPr lang="en-US" sz="2800" dirty="0"/>
              <a:t>Replicas are polled to determine which replica has the greatest progress</a:t>
            </a:r>
          </a:p>
          <a:p>
            <a:pPr lvl="1"/>
            <a:r>
              <a:rPr lang="en-US" sz="1800" dirty="0"/>
              <a:t>Note: SF doesn’t know how much progress it could/should have</a:t>
            </a:r>
          </a:p>
          <a:p>
            <a:pPr lvl="0"/>
            <a:r>
              <a:rPr lang="en-US" sz="2800" dirty="0"/>
              <a:t>Of remaining replicas, SF elects the 1 with greatest state as new Primary</a:t>
            </a:r>
          </a:p>
          <a:p>
            <a:pPr lvl="1"/>
            <a:r>
              <a:rPr lang="en-US" sz="1800" dirty="0" err="1"/>
              <a:t>OnDataLoss</a:t>
            </a:r>
            <a:r>
              <a:rPr lang="en-US" sz="1800" dirty="0"/>
              <a:t> is called on that new Primary replica</a:t>
            </a:r>
          </a:p>
          <a:p>
            <a:pPr lvl="1"/>
            <a:r>
              <a:rPr lang="en-US" sz="1800" dirty="0"/>
              <a:t>Replica determines if it wants to modify its state (via local cleanup or comparison with remote backup)</a:t>
            </a:r>
          </a:p>
          <a:p>
            <a:pPr lvl="2"/>
            <a:r>
              <a:rPr lang="en-US" sz="1800" dirty="0"/>
              <a:t>If it modifies state, </a:t>
            </a:r>
            <a:r>
              <a:rPr lang="en-US" sz="1800" dirty="0" err="1"/>
              <a:t>OnDataLosss</a:t>
            </a:r>
            <a:r>
              <a:rPr lang="en-US" sz="1800" dirty="0"/>
              <a:t> should return true; SF closes and rebuilds any other remaining replicas to make them consistent</a:t>
            </a:r>
          </a:p>
          <a:p>
            <a:pPr lvl="2"/>
            <a:r>
              <a:rPr lang="en-US" sz="1800" dirty="0"/>
              <a:t>If </a:t>
            </a:r>
            <a:r>
              <a:rPr lang="en-US" sz="1800" dirty="0" err="1"/>
              <a:t>OnDataLoss</a:t>
            </a:r>
            <a:r>
              <a:rPr lang="en-US" sz="1800" dirty="0"/>
              <a:t> keeps current state (</a:t>
            </a:r>
            <a:r>
              <a:rPr lang="en-US" sz="1800" dirty="0" err="1"/>
              <a:t>ie</a:t>
            </a:r>
            <a:r>
              <a:rPr lang="en-US" sz="1800" dirty="0"/>
              <a:t>: backup behind  replica), return false</a:t>
            </a:r>
          </a:p>
          <a:p>
            <a:pPr lvl="0"/>
            <a:r>
              <a:rPr lang="en-US" sz="2800" dirty="0"/>
              <a:t>The replica set gets brought back up to target through normal build process based on the state of the primary</a:t>
            </a:r>
          </a:p>
        </p:txBody>
      </p:sp>
      <p:sp>
        <p:nvSpPr>
          <p:cNvPr id="2" name="Title 1"/>
          <p:cNvSpPr>
            <a:spLocks noGrp="1"/>
          </p:cNvSpPr>
          <p:nvPr>
            <p:ph type="title"/>
          </p:nvPr>
        </p:nvSpPr>
        <p:spPr/>
        <p:txBody>
          <a:bodyPr/>
          <a:lstStyle/>
          <a:p>
            <a:r>
              <a:rPr lang="en-US" dirty="0"/>
              <a:t>Quorum Loss &amp; Potential Data Loss</a:t>
            </a:r>
          </a:p>
        </p:txBody>
      </p:sp>
    </p:spTree>
    <p:extLst>
      <p:ext uri="{BB962C8B-B14F-4D97-AF65-F5344CB8AC3E}">
        <p14:creationId xmlns:p14="http://schemas.microsoft.com/office/powerpoint/2010/main" val="340758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86090"/>
          </a:xfrm>
        </p:spPr>
        <p:txBody>
          <a:bodyPr/>
          <a:lstStyle/>
          <a:p>
            <a:pPr lvl="0"/>
            <a:r>
              <a:rPr lang="en-US" sz="3200" dirty="0"/>
              <a:t>Unknown</a:t>
            </a:r>
            <a:r>
              <a:rPr lang="en-US" sz="3200" dirty="0">
                <a:sym typeface="Wingdings" panose="05000000000000000000" pitchFamily="2" charset="2"/>
              </a:rPr>
              <a:t> Primary normally </a:t>
            </a:r>
            <a:r>
              <a:rPr lang="en-US" sz="3200" dirty="0"/>
              <a:t>happens once for a service; when 1st primary comes up</a:t>
            </a:r>
          </a:p>
          <a:p>
            <a:pPr lvl="1"/>
            <a:r>
              <a:rPr lang="en-US" sz="2000" dirty="0"/>
              <a:t>(you haven’t </a:t>
            </a:r>
            <a:r>
              <a:rPr lang="en-US" sz="2000" dirty="0" err="1"/>
              <a:t>modifed</a:t>
            </a:r>
            <a:r>
              <a:rPr lang="en-US" sz="2000" dirty="0"/>
              <a:t> </a:t>
            </a:r>
            <a:r>
              <a:rPr lang="en-US" sz="2000" dirty="0" err="1"/>
              <a:t>QuorumLossWaitDuration</a:t>
            </a:r>
            <a:r>
              <a:rPr lang="en-US" sz="2000" dirty="0"/>
              <a:t> right? If you have then you really need to not do that). </a:t>
            </a:r>
          </a:p>
          <a:p>
            <a:r>
              <a:rPr lang="en-US" sz="3200" dirty="0"/>
              <a:t>Unknown </a:t>
            </a:r>
            <a:r>
              <a:rPr lang="en-US" sz="3200" dirty="0">
                <a:sym typeface="Wingdings" panose="05000000000000000000" pitchFamily="2" charset="2"/>
              </a:rPr>
              <a:t> </a:t>
            </a:r>
            <a:r>
              <a:rPr lang="en-US" sz="3200" dirty="0" err="1"/>
              <a:t>IdleSecondary</a:t>
            </a:r>
            <a:r>
              <a:rPr lang="en-US" sz="3200" dirty="0"/>
              <a:t> is the normal path. Means secondary is being built from primary and secondary is NOT part of replica set yet</a:t>
            </a:r>
          </a:p>
          <a:p>
            <a:r>
              <a:rPr lang="en-US" sz="3200" dirty="0"/>
              <a:t>If bad Primary, SF promotes a Secondary (fast? How long does SF wait)</a:t>
            </a:r>
          </a:p>
          <a:p>
            <a:pPr lvl="1"/>
            <a:r>
              <a:rPr lang="en-US" sz="2000" dirty="0"/>
              <a:t>Naming service is updated</a:t>
            </a:r>
          </a:p>
          <a:p>
            <a:r>
              <a:rPr lang="en-US" sz="3200" dirty="0"/>
              <a:t>If bad Secondary, SF creates new Secondary (from quorum data)</a:t>
            </a:r>
          </a:p>
          <a:p>
            <a:pPr lvl="1"/>
            <a:r>
              <a:rPr lang="en-US" sz="2000" dirty="0"/>
              <a:t>Promote/Create is immediate for volatile; Xxx for persistent</a:t>
            </a:r>
          </a:p>
        </p:txBody>
      </p:sp>
      <p:sp>
        <p:nvSpPr>
          <p:cNvPr id="2" name="Title 1"/>
          <p:cNvSpPr>
            <a:spLocks noGrp="1"/>
          </p:cNvSpPr>
          <p:nvPr>
            <p:ph type="title"/>
          </p:nvPr>
        </p:nvSpPr>
        <p:spPr/>
        <p:txBody>
          <a:bodyPr/>
          <a:lstStyle/>
          <a:p>
            <a:r>
              <a:rPr lang="en-US"/>
              <a:t>Some Replica Notes</a:t>
            </a:r>
            <a:endParaRPr lang="en-US" dirty="0"/>
          </a:p>
        </p:txBody>
      </p:sp>
    </p:spTree>
    <p:extLst>
      <p:ext uri="{BB962C8B-B14F-4D97-AF65-F5344CB8AC3E}">
        <p14:creationId xmlns:p14="http://schemas.microsoft.com/office/powerpoint/2010/main" val="124103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358664"/>
          </a:xfrm>
        </p:spPr>
        <p:txBody>
          <a:bodyPr/>
          <a:lstStyle/>
          <a:p>
            <a:r>
              <a:rPr lang="en-US" sz="3200"/>
              <a:t>Eventually SF will build a new replica </a:t>
            </a:r>
          </a:p>
          <a:p>
            <a:pPr lvl="1"/>
            <a:r>
              <a:rPr lang="en-US" sz="2000"/>
              <a:t>Volatile=immediately</a:t>
            </a:r>
          </a:p>
          <a:p>
            <a:pPr lvl="1"/>
            <a:r>
              <a:rPr lang="en-US" sz="2000"/>
              <a:t>Persisted=after some time[instance QuorumLossWaitDuration or ReplicaRestartWaitDuration/StandByReplicaKeepDuration[JMR])</a:t>
            </a:r>
          </a:p>
          <a:p>
            <a:r>
              <a:rPr lang="en-US" sz="3200"/>
              <a:t>Report fault can be called by service, watchdog, admin/operator</a:t>
            </a:r>
          </a:p>
          <a:p>
            <a:pPr lvl="1"/>
            <a:r>
              <a:rPr lang="en-US" sz="2000"/>
              <a:t>Transient: Close, Create/Open/ChangeRole</a:t>
            </a:r>
          </a:p>
          <a:p>
            <a:pPr lvl="1"/>
            <a:r>
              <a:rPr lang="en-US" sz="2000"/>
              <a:t>Permanent: ChangeRole=none, Close &amp; then another/same replica get create/open/ChangeRole</a:t>
            </a:r>
          </a:p>
          <a:p>
            <a:r>
              <a:rPr lang="en-US" sz="3200"/>
              <a:t>Open/close is object lifecycle; changerole is replica lifecycle [distributed sense – in replica set or not]</a:t>
            </a:r>
          </a:p>
          <a:p>
            <a:pPr lvl="1"/>
            <a:r>
              <a:rPr lang="en-US" sz="2000"/>
              <a:t>Idle role means not participating in quorum</a:t>
            </a:r>
          </a:p>
          <a:p>
            <a:pPr lvl="1"/>
            <a:r>
              <a:rPr lang="en-US" sz="2000"/>
              <a:t>None means replica needed in set; typically perform cleanup </a:t>
            </a:r>
          </a:p>
          <a:p>
            <a:r>
              <a:rPr lang="en-US" sz="3200"/>
              <a:t>Replica state transitions</a:t>
            </a:r>
          </a:p>
          <a:p>
            <a:pPr lvl="1"/>
            <a:r>
              <a:rPr lang="en-US" sz="2000"/>
              <a:t>None/Unknown </a:t>
            </a:r>
            <a:r>
              <a:rPr lang="en-US" sz="2000">
                <a:sym typeface="Wingdings" panose="05000000000000000000" pitchFamily="2" charset="2"/>
              </a:rPr>
              <a:t> </a:t>
            </a:r>
            <a:r>
              <a:rPr lang="en-US" sz="2000"/>
              <a:t>Idle </a:t>
            </a:r>
            <a:r>
              <a:rPr lang="en-US" sz="2000">
                <a:sym typeface="Wingdings" panose="05000000000000000000" pitchFamily="2" charset="2"/>
              </a:rPr>
              <a:t> </a:t>
            </a:r>
            <a:r>
              <a:rPr lang="en-US" sz="2000"/>
              <a:t>Secondary/Primary [idle </a:t>
            </a:r>
            <a:r>
              <a:rPr lang="en-US" sz="2000">
                <a:sym typeface="Wingdings" panose="05000000000000000000" pitchFamily="2" charset="2"/>
              </a:rPr>
              <a:t> </a:t>
            </a:r>
            <a:r>
              <a:rPr lang="en-US" sz="2000"/>
              <a:t>primary, not common]</a:t>
            </a:r>
          </a:p>
          <a:p>
            <a:pPr lvl="1"/>
            <a:r>
              <a:rPr lang="en-US" sz="2000"/>
              <a:t>Primary </a:t>
            </a:r>
            <a:r>
              <a:rPr lang="en-US" sz="2000">
                <a:sym typeface="Wingdings" panose="05000000000000000000" pitchFamily="2" charset="2"/>
              </a:rPr>
              <a:t> </a:t>
            </a:r>
            <a:r>
              <a:rPr lang="en-US" sz="2000"/>
              <a:t>Secondary (common)</a:t>
            </a:r>
          </a:p>
          <a:p>
            <a:pPr lvl="1"/>
            <a:r>
              <a:rPr lang="en-US" sz="2000"/>
              <a:t>Primary/Secondary </a:t>
            </a:r>
            <a:r>
              <a:rPr lang="en-US" sz="2000">
                <a:sym typeface="Wingdings" panose="05000000000000000000" pitchFamily="2" charset="2"/>
              </a:rPr>
              <a:t> </a:t>
            </a:r>
            <a:r>
              <a:rPr lang="en-US" sz="2000"/>
              <a:t>None (common if deleting service)</a:t>
            </a:r>
          </a:p>
          <a:p>
            <a:pPr lvl="1"/>
            <a:r>
              <a:rPr lang="en-US" sz="2000"/>
              <a:t>Idle </a:t>
            </a:r>
            <a:r>
              <a:rPr lang="en-US" sz="2000">
                <a:sym typeface="Wingdings" panose="05000000000000000000" pitchFamily="2" charset="2"/>
              </a:rPr>
              <a:t> </a:t>
            </a:r>
            <a:r>
              <a:rPr lang="en-US" sz="2000"/>
              <a:t>None (common for delete)</a:t>
            </a:r>
            <a:endParaRPr lang="en-US" sz="2000" dirty="0"/>
          </a:p>
        </p:txBody>
      </p:sp>
      <p:sp>
        <p:nvSpPr>
          <p:cNvPr id="2" name="Title 1"/>
          <p:cNvSpPr>
            <a:spLocks noGrp="1"/>
          </p:cNvSpPr>
          <p:nvPr>
            <p:ph type="title"/>
          </p:nvPr>
        </p:nvSpPr>
        <p:spPr/>
        <p:txBody>
          <a:bodyPr/>
          <a:lstStyle/>
          <a:p>
            <a:r>
              <a:rPr lang="en-US"/>
              <a:t>More Replica Notes</a:t>
            </a:r>
            <a:endParaRPr lang="en-US" dirty="0"/>
          </a:p>
        </p:txBody>
      </p:sp>
    </p:spTree>
    <p:extLst>
      <p:ext uri="{BB962C8B-B14F-4D97-AF65-F5344CB8AC3E}">
        <p14:creationId xmlns:p14="http://schemas.microsoft.com/office/powerpoint/2010/main" val="302099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632311"/>
          </a:xfrm>
        </p:spPr>
        <p:txBody>
          <a:bodyPr/>
          <a:lstStyle/>
          <a:p>
            <a:pPr lvl="0"/>
            <a:r>
              <a:rPr lang="en-US" sz="3200" dirty="0"/>
              <a:t>VERIFIED: On quorum loss, SF closes (or aborts) the service instance</a:t>
            </a:r>
          </a:p>
          <a:p>
            <a:pPr lvl="0"/>
            <a:r>
              <a:rPr lang="en-US" sz="3200" dirty="0"/>
              <a:t>What exactly determines replica failure? and do we set timings for this? And how is it exposed through APIs (exceptions)?</a:t>
            </a:r>
          </a:p>
          <a:p>
            <a:r>
              <a:rPr lang="en-US" sz="3200" dirty="0" err="1"/>
              <a:t>QuorumLossWaitDuration</a:t>
            </a:r>
            <a:r>
              <a:rPr lang="en-US" sz="3200" dirty="0"/>
              <a:t>: Time before SF declares data loss for the partition</a:t>
            </a:r>
          </a:p>
          <a:p>
            <a:r>
              <a:rPr lang="en-US" sz="3200" dirty="0" err="1"/>
              <a:t>ReplicaRestartWaitDuration</a:t>
            </a:r>
            <a:r>
              <a:rPr lang="en-US" sz="3200" dirty="0"/>
              <a:t>: Interval SF waits for a replica to restart before building a replacement replica</a:t>
            </a:r>
          </a:p>
          <a:p>
            <a:r>
              <a:rPr lang="en-US" sz="3200" dirty="0" err="1"/>
              <a:t>StandByReplicaKeepDuration</a:t>
            </a:r>
            <a:r>
              <a:rPr lang="en-US" sz="3200" dirty="0"/>
              <a:t>: Duration SF keeps a persistent-state replica in the replica set when target replica size already satisfied</a:t>
            </a: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69265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45586"/>
          </a:xfrm>
        </p:spPr>
        <p:txBody>
          <a:bodyPr/>
          <a:lstStyle/>
          <a:p>
            <a:r>
              <a:rPr lang="en-US" dirty="0"/>
              <a:t>Objects are serialized for persistence and wire transfer</a:t>
            </a:r>
          </a:p>
          <a:p>
            <a:r>
              <a:rPr lang="en-US" dirty="0"/>
              <a:t>Persistent </a:t>
            </a:r>
            <a:r>
              <a:rPr lang="en-US" dirty="0" err="1"/>
              <a:t>serializers</a:t>
            </a:r>
            <a:r>
              <a:rPr lang="en-US" dirty="0"/>
              <a:t> must maintain infinite backward compatibility &amp; +1 forward compatibility</a:t>
            </a:r>
          </a:p>
          <a:p>
            <a:pPr lvl="1"/>
            <a:r>
              <a:rPr lang="en-US" dirty="0"/>
              <a:t>Because data gets stored at lots of places (log, checkpoints, backups, etc.)</a:t>
            </a:r>
            <a:br>
              <a:rPr lang="en-US" dirty="0"/>
            </a:br>
            <a:r>
              <a:rPr lang="en-US" dirty="0"/>
              <a:t>and lives for a very long time</a:t>
            </a:r>
          </a:p>
          <a:p>
            <a:r>
              <a:rPr lang="en-US" dirty="0"/>
              <a:t>Wire transfer </a:t>
            </a:r>
            <a:r>
              <a:rPr lang="en-US" dirty="0" err="1"/>
              <a:t>serializers</a:t>
            </a:r>
            <a:r>
              <a:rPr lang="en-US" dirty="0"/>
              <a:t> must maintain +1/-1 compatibility</a:t>
            </a:r>
          </a:p>
          <a:p>
            <a:pPr lvl="1"/>
            <a:r>
              <a:rPr lang="en-US" dirty="0"/>
              <a:t>Because upgrading clusters have old &amp; new code running simultaneously</a:t>
            </a:r>
          </a:p>
        </p:txBody>
      </p:sp>
      <p:sp>
        <p:nvSpPr>
          <p:cNvPr id="2" name="Title 1"/>
          <p:cNvSpPr>
            <a:spLocks noGrp="1"/>
          </p:cNvSpPr>
          <p:nvPr>
            <p:ph type="title"/>
          </p:nvPr>
        </p:nvSpPr>
        <p:spPr/>
        <p:txBody>
          <a:bodyPr/>
          <a:lstStyle/>
          <a:p>
            <a:r>
              <a:rPr lang="en-US"/>
              <a:t>Serialization</a:t>
            </a:r>
            <a:endParaRPr lang="en-US" dirty="0"/>
          </a:p>
        </p:txBody>
      </p:sp>
    </p:spTree>
    <p:extLst>
      <p:ext uri="{BB962C8B-B14F-4D97-AF65-F5344CB8AC3E}">
        <p14:creationId xmlns:p14="http://schemas.microsoft.com/office/powerpoint/2010/main" val="364900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Straight Arrow Connector 135"/>
          <p:cNvCxnSpPr>
            <a:stCxn id="96" idx="1"/>
            <a:endCxn id="35" idx="1"/>
          </p:cNvCxnSpPr>
          <p:nvPr/>
        </p:nvCxnSpPr>
        <p:spPr>
          <a:xfrm>
            <a:off x="7323638" y="2544001"/>
            <a:ext cx="1442354"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2366255" y="2203133"/>
            <a:ext cx="1216248" cy="707886"/>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0" compatLnSpc="1">
            <a:prstTxWarp prst="textNoShape">
              <a:avLst/>
            </a:prstTxWarp>
            <a:spAutoFit/>
          </a:bodyPr>
          <a:lstStyle/>
          <a:p>
            <a:pPr algn="ctr"/>
            <a:r>
              <a:rPr lang="en-US" sz="2000" b="1" dirty="0">
                <a:latin typeface="Segoe UI" panose="020B0502040204020203" pitchFamily="34" charset="0"/>
                <a:cs typeface="Segoe UI" panose="020B0502040204020203" pitchFamily="34" charset="0"/>
              </a:rPr>
              <a:t>Load Balancer</a:t>
            </a:r>
          </a:p>
        </p:txBody>
      </p:sp>
      <p:sp>
        <p:nvSpPr>
          <p:cNvPr id="34" name="Title 33"/>
          <p:cNvSpPr>
            <a:spLocks noGrp="1"/>
          </p:cNvSpPr>
          <p:nvPr>
            <p:ph type="title"/>
          </p:nvPr>
        </p:nvSpPr>
        <p:spPr/>
        <p:txBody>
          <a:bodyPr/>
          <a:lstStyle/>
          <a:p>
            <a:r>
              <a:rPr lang="en-US" dirty="0"/>
              <a:t>State Architectures: Traditional vs Service Fabric</a:t>
            </a:r>
          </a:p>
        </p:txBody>
      </p:sp>
      <p:cxnSp>
        <p:nvCxnSpPr>
          <p:cNvPr id="128" name="Straight Arrow Connector 127"/>
          <p:cNvCxnSpPr>
            <a:endCxn id="25" idx="1"/>
          </p:cNvCxnSpPr>
          <p:nvPr/>
        </p:nvCxnSpPr>
        <p:spPr>
          <a:xfrm flipV="1">
            <a:off x="1805433" y="2557076"/>
            <a:ext cx="560822" cy="890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765992" y="1234040"/>
            <a:ext cx="1229354" cy="2619921"/>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err="1">
                <a:latin typeface="Segoe UI" panose="020B0502040204020203" pitchFamily="34" charset="0"/>
                <a:cs typeface="Segoe UI" panose="020B0502040204020203" pitchFamily="34" charset="0"/>
              </a:rPr>
              <a:t>Stateful</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Data</a:t>
            </a:r>
          </a:p>
        </p:txBody>
      </p:sp>
      <p:cxnSp>
        <p:nvCxnSpPr>
          <p:cNvPr id="36" name="Straight Arrow Connector 35"/>
          <p:cNvCxnSpPr>
            <a:stCxn id="25" idx="3"/>
            <a:endCxn id="110" idx="1"/>
          </p:cNvCxnSpPr>
          <p:nvPr/>
        </p:nvCxnSpPr>
        <p:spPr>
          <a:xfrm flipV="1">
            <a:off x="3582503" y="2544001"/>
            <a:ext cx="561349" cy="1307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0" y="1679321"/>
            <a:ext cx="1774290" cy="177429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bwMode="auto">
          <a:xfrm>
            <a:off x="2366255" y="5061460"/>
            <a:ext cx="1216248" cy="707886"/>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0" compatLnSpc="1">
            <a:prstTxWarp prst="textNoShape">
              <a:avLst/>
            </a:prstTxWarp>
            <a:spAutoFit/>
          </a:bodyPr>
          <a:lstStyle/>
          <a:p>
            <a:pPr algn="ctr"/>
            <a:r>
              <a:rPr lang="en-US" sz="2000" b="1" dirty="0">
                <a:latin typeface="Segoe UI" panose="020B0502040204020203" pitchFamily="34" charset="0"/>
                <a:cs typeface="Segoe UI" panose="020B0502040204020203" pitchFamily="34" charset="0"/>
              </a:rPr>
              <a:t>Load Balancer</a:t>
            </a:r>
          </a:p>
        </p:txBody>
      </p:sp>
      <p:cxnSp>
        <p:nvCxnSpPr>
          <p:cNvPr id="40" name="Straight Arrow Connector 39"/>
          <p:cNvCxnSpPr>
            <a:endCxn id="37" idx="1"/>
          </p:cNvCxnSpPr>
          <p:nvPr/>
        </p:nvCxnSpPr>
        <p:spPr>
          <a:xfrm flipV="1">
            <a:off x="1805433" y="5415403"/>
            <a:ext cx="560822" cy="890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0"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0" y="4507911"/>
            <a:ext cx="1774290" cy="177429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10533847" y="1934712"/>
            <a:ext cx="1257596" cy="120032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Other Internal Tiers</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a:t>
            </a:r>
          </a:p>
        </p:txBody>
      </p:sp>
      <p:cxnSp>
        <p:nvCxnSpPr>
          <p:cNvPr id="86" name="Straight Arrow Connector 85"/>
          <p:cNvCxnSpPr>
            <a:stCxn id="35" idx="3"/>
            <a:endCxn id="85" idx="1"/>
          </p:cNvCxnSpPr>
          <p:nvPr/>
        </p:nvCxnSpPr>
        <p:spPr>
          <a:xfrm flipV="1">
            <a:off x="9995346" y="2534877"/>
            <a:ext cx="538501" cy="912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6166144" y="1234040"/>
            <a:ext cx="1157494" cy="2619922"/>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Stateless</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Compute</a:t>
            </a:r>
          </a:p>
        </p:txBody>
      </p:sp>
      <p:sp>
        <p:nvSpPr>
          <p:cNvPr id="2" name="Can 1"/>
          <p:cNvSpPr/>
          <p:nvPr/>
        </p:nvSpPr>
        <p:spPr bwMode="auto">
          <a:xfrm>
            <a:off x="8987264" y="1960722"/>
            <a:ext cx="786809" cy="536173"/>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pic>
        <p:nvPicPr>
          <p:cNvPr id="3" name="Picture 2"/>
          <p:cNvPicPr>
            <a:picLocks noChangeAspect="1"/>
          </p:cNvPicPr>
          <p:nvPr/>
        </p:nvPicPr>
        <p:blipFill>
          <a:blip r:embed="rId4"/>
          <a:stretch>
            <a:fillRect/>
          </a:stretch>
        </p:blipFill>
        <p:spPr>
          <a:xfrm>
            <a:off x="6480546" y="1935901"/>
            <a:ext cx="505126" cy="485698"/>
          </a:xfrm>
          <a:prstGeom prst="rect">
            <a:avLst/>
          </a:prstGeom>
        </p:spPr>
      </p:pic>
      <p:pic>
        <p:nvPicPr>
          <p:cNvPr id="4" name="Picture 3"/>
          <p:cNvPicPr>
            <a:picLocks noChangeAspect="1"/>
          </p:cNvPicPr>
          <p:nvPr/>
        </p:nvPicPr>
        <p:blipFill>
          <a:blip r:embed="rId4"/>
          <a:stretch>
            <a:fillRect/>
          </a:stretch>
        </p:blipFill>
        <p:spPr>
          <a:xfrm>
            <a:off x="6476759" y="2591518"/>
            <a:ext cx="505126" cy="485698"/>
          </a:xfrm>
          <a:prstGeom prst="rect">
            <a:avLst/>
          </a:prstGeom>
        </p:spPr>
      </p:pic>
      <p:pic>
        <p:nvPicPr>
          <p:cNvPr id="5" name="Picture 4"/>
          <p:cNvPicPr>
            <a:picLocks noChangeAspect="1"/>
          </p:cNvPicPr>
          <p:nvPr/>
        </p:nvPicPr>
        <p:blipFill>
          <a:blip r:embed="rId4"/>
          <a:stretch>
            <a:fillRect/>
          </a:stretch>
        </p:blipFill>
        <p:spPr>
          <a:xfrm>
            <a:off x="6476759" y="3209057"/>
            <a:ext cx="505126" cy="485698"/>
          </a:xfrm>
          <a:prstGeom prst="rect">
            <a:avLst/>
          </a:prstGeom>
        </p:spPr>
      </p:pic>
      <p:grpSp>
        <p:nvGrpSpPr>
          <p:cNvPr id="106" name="Group 105"/>
          <p:cNvGrpSpPr/>
          <p:nvPr/>
        </p:nvGrpSpPr>
        <p:grpSpPr>
          <a:xfrm>
            <a:off x="4143852" y="4112686"/>
            <a:ext cx="1236389" cy="2619922"/>
            <a:chOff x="4384644" y="1250329"/>
            <a:chExt cx="1107471" cy="2619922"/>
          </a:xfrm>
        </p:grpSpPr>
        <p:sp>
          <p:nvSpPr>
            <p:cNvPr id="20" name="Rectangle 19"/>
            <p:cNvSpPr/>
            <p:nvPr/>
          </p:nvSpPr>
          <p:spPr bwMode="auto">
            <a:xfrm>
              <a:off x="4384644" y="1250329"/>
              <a:ext cx="1107471" cy="2619922"/>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Stateless</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Web</a:t>
              </a:r>
              <a:endParaRPr lang="en-US" dirty="0">
                <a:latin typeface="Segoe UI" panose="020B0502040204020203" pitchFamily="34" charset="0"/>
                <a:cs typeface="Segoe UI" panose="020B0502040204020203" pitchFamily="34" charset="0"/>
              </a:endParaRPr>
            </a:p>
          </p:txBody>
        </p:sp>
        <p:pic>
          <p:nvPicPr>
            <p:cNvPr id="63" name="Picture 62"/>
            <p:cNvPicPr>
              <a:picLocks noChangeAspect="1"/>
            </p:cNvPicPr>
            <p:nvPr/>
          </p:nvPicPr>
          <p:blipFill>
            <a:blip r:embed="rId5"/>
            <a:stretch>
              <a:fillRect/>
            </a:stretch>
          </p:blipFill>
          <p:spPr>
            <a:xfrm>
              <a:off x="4676150" y="1935393"/>
              <a:ext cx="523875" cy="523875"/>
            </a:xfrm>
            <a:prstGeom prst="rect">
              <a:avLst/>
            </a:prstGeom>
          </p:spPr>
        </p:pic>
        <p:pic>
          <p:nvPicPr>
            <p:cNvPr id="64" name="Picture 63"/>
            <p:cNvPicPr>
              <a:picLocks noChangeAspect="1"/>
            </p:cNvPicPr>
            <p:nvPr/>
          </p:nvPicPr>
          <p:blipFill>
            <a:blip r:embed="rId5"/>
            <a:stretch>
              <a:fillRect/>
            </a:stretch>
          </p:blipFill>
          <p:spPr>
            <a:xfrm>
              <a:off x="4666776" y="2575478"/>
              <a:ext cx="523875" cy="523875"/>
            </a:xfrm>
            <a:prstGeom prst="rect">
              <a:avLst/>
            </a:prstGeom>
          </p:spPr>
        </p:pic>
        <p:pic>
          <p:nvPicPr>
            <p:cNvPr id="65" name="Picture 64"/>
            <p:cNvPicPr>
              <a:picLocks noChangeAspect="1"/>
            </p:cNvPicPr>
            <p:nvPr/>
          </p:nvPicPr>
          <p:blipFill>
            <a:blip r:embed="rId5"/>
            <a:stretch>
              <a:fillRect/>
            </a:stretch>
          </p:blipFill>
          <p:spPr>
            <a:xfrm>
              <a:off x="4666775" y="3186363"/>
              <a:ext cx="523875" cy="523875"/>
            </a:xfrm>
            <a:prstGeom prst="rect">
              <a:avLst/>
            </a:prstGeom>
          </p:spPr>
        </p:pic>
      </p:grpSp>
      <p:sp>
        <p:nvSpPr>
          <p:cNvPr id="94" name="Can 93"/>
          <p:cNvSpPr/>
          <p:nvPr/>
        </p:nvSpPr>
        <p:spPr bwMode="auto">
          <a:xfrm>
            <a:off x="8987263" y="2573230"/>
            <a:ext cx="786809" cy="536173"/>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sp>
        <p:nvSpPr>
          <p:cNvPr id="95" name="Can 94"/>
          <p:cNvSpPr/>
          <p:nvPr/>
        </p:nvSpPr>
        <p:spPr bwMode="auto">
          <a:xfrm>
            <a:off x="8987263" y="3152668"/>
            <a:ext cx="786809" cy="536173"/>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b="1" dirty="0">
              <a:gradFill>
                <a:gsLst>
                  <a:gs pos="0">
                    <a:srgbClr val="FFFFFF"/>
                  </a:gs>
                  <a:gs pos="100000">
                    <a:srgbClr val="FFFFFF"/>
                  </a:gs>
                </a:gsLst>
                <a:lin ang="5400000" scaled="0"/>
              </a:gradFill>
            </a:endParaRPr>
          </a:p>
        </p:txBody>
      </p:sp>
      <p:sp>
        <p:nvSpPr>
          <p:cNvPr id="96" name="Rectangle 95"/>
          <p:cNvSpPr/>
          <p:nvPr/>
        </p:nvSpPr>
        <p:spPr>
          <a:xfrm>
            <a:off x="7323638" y="1234040"/>
            <a:ext cx="774849" cy="261992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3500000" scaled="1"/>
            <a:tileRect/>
          </a:gradFill>
          <a:ln w="19050" cap="flat" cmpd="sng" algn="ctr">
            <a:solidFill>
              <a:schemeClr val="tx1"/>
            </a:solidFill>
            <a:prstDash val="solid"/>
            <a:round/>
            <a:headEnd type="none" w="sm" len="sm"/>
            <a:tailEnd type="triangle" w="lg" len="lg"/>
          </a:ln>
          <a:effectLst/>
        </p:spPr>
        <p:txBody>
          <a:bodyPr vert="vert270" wrap="square" lIns="45720" tIns="45720" rIns="45720" bIns="45720" numCol="1" rtlCol="0" anchor="ctr" anchorCtr="1" compatLnSpc="1">
            <a:prstTxWarp prst="textNoShape">
              <a:avLst/>
            </a:prstTxWarp>
            <a:noAutofit/>
          </a:bodyPr>
          <a:lstStyle/>
          <a:p>
            <a:pPr algn="ctr"/>
            <a:r>
              <a:rPr lang="en-US" sz="3600" b="1" dirty="0">
                <a:latin typeface="Segoe UI" panose="020B0502040204020203" pitchFamily="34" charset="0"/>
                <a:cs typeface="Segoe UI" panose="020B0502040204020203" pitchFamily="34" charset="0"/>
              </a:rPr>
              <a:t>Cache</a:t>
            </a:r>
            <a:endParaRPr lang="en-US" sz="3600" dirty="0">
              <a:latin typeface="Segoe UI" panose="020B0502040204020203" pitchFamily="34" charset="0"/>
              <a:cs typeface="Segoe UI" panose="020B0502040204020203" pitchFamily="34" charset="0"/>
            </a:endParaRPr>
          </a:p>
        </p:txBody>
      </p:sp>
      <p:grpSp>
        <p:nvGrpSpPr>
          <p:cNvPr id="109" name="Group 108"/>
          <p:cNvGrpSpPr/>
          <p:nvPr/>
        </p:nvGrpSpPr>
        <p:grpSpPr>
          <a:xfrm>
            <a:off x="4143852" y="1234041"/>
            <a:ext cx="1236390" cy="2619920"/>
            <a:chOff x="4384644" y="1250329"/>
            <a:chExt cx="1107471" cy="2619922"/>
          </a:xfrm>
        </p:grpSpPr>
        <p:sp>
          <p:nvSpPr>
            <p:cNvPr id="110" name="Rectangle 109"/>
            <p:cNvSpPr/>
            <p:nvPr/>
          </p:nvSpPr>
          <p:spPr bwMode="auto">
            <a:xfrm>
              <a:off x="4384644" y="1250329"/>
              <a:ext cx="1107471" cy="2619922"/>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Stateless</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Web</a:t>
              </a:r>
            </a:p>
          </p:txBody>
        </p:sp>
        <p:pic>
          <p:nvPicPr>
            <p:cNvPr id="111" name="Picture 110"/>
            <p:cNvPicPr>
              <a:picLocks noChangeAspect="1"/>
            </p:cNvPicPr>
            <p:nvPr/>
          </p:nvPicPr>
          <p:blipFill>
            <a:blip r:embed="rId5"/>
            <a:stretch>
              <a:fillRect/>
            </a:stretch>
          </p:blipFill>
          <p:spPr>
            <a:xfrm>
              <a:off x="4676150" y="1935393"/>
              <a:ext cx="523875" cy="523875"/>
            </a:xfrm>
            <a:prstGeom prst="rect">
              <a:avLst/>
            </a:prstGeom>
          </p:spPr>
        </p:pic>
        <p:pic>
          <p:nvPicPr>
            <p:cNvPr id="112" name="Picture 111"/>
            <p:cNvPicPr>
              <a:picLocks noChangeAspect="1"/>
            </p:cNvPicPr>
            <p:nvPr/>
          </p:nvPicPr>
          <p:blipFill>
            <a:blip r:embed="rId5"/>
            <a:stretch>
              <a:fillRect/>
            </a:stretch>
          </p:blipFill>
          <p:spPr>
            <a:xfrm>
              <a:off x="4666776" y="2575478"/>
              <a:ext cx="523875" cy="523875"/>
            </a:xfrm>
            <a:prstGeom prst="rect">
              <a:avLst/>
            </a:prstGeom>
          </p:spPr>
        </p:pic>
        <p:pic>
          <p:nvPicPr>
            <p:cNvPr id="113" name="Picture 112"/>
            <p:cNvPicPr>
              <a:picLocks noChangeAspect="1"/>
            </p:cNvPicPr>
            <p:nvPr/>
          </p:nvPicPr>
          <p:blipFill>
            <a:blip r:embed="rId5"/>
            <a:stretch>
              <a:fillRect/>
            </a:stretch>
          </p:blipFill>
          <p:spPr>
            <a:xfrm>
              <a:off x="4666775" y="3186363"/>
              <a:ext cx="523875" cy="523875"/>
            </a:xfrm>
            <a:prstGeom prst="rect">
              <a:avLst/>
            </a:prstGeom>
          </p:spPr>
        </p:pic>
      </p:grpSp>
      <p:sp>
        <p:nvSpPr>
          <p:cNvPr id="114" name="Rectangle 113"/>
          <p:cNvSpPr/>
          <p:nvPr/>
        </p:nvSpPr>
        <p:spPr bwMode="auto">
          <a:xfrm>
            <a:off x="6164108" y="4112686"/>
            <a:ext cx="1936743" cy="2619922"/>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err="1">
                <a:latin typeface="Segoe UI" panose="020B0502040204020203" pitchFamily="34" charset="0"/>
                <a:cs typeface="Segoe UI" panose="020B0502040204020203" pitchFamily="34" charset="0"/>
              </a:rPr>
              <a:t>Stateful</a:t>
            </a:r>
            <a:br>
              <a:rPr lang="en-US" b="1" dirty="0">
                <a:latin typeface="Segoe UI" panose="020B0502040204020203" pitchFamily="34" charset="0"/>
                <a:cs typeface="Segoe UI" panose="020B0502040204020203" pitchFamily="34" charset="0"/>
              </a:rPr>
            </a:br>
            <a:r>
              <a:rPr lang="en-US" b="1" dirty="0">
                <a:latin typeface="Segoe UI" panose="020B0502040204020203" pitchFamily="34" charset="0"/>
                <a:cs typeface="Segoe UI" panose="020B0502040204020203" pitchFamily="34" charset="0"/>
              </a:rPr>
              <a:t>Compute</a:t>
            </a:r>
          </a:p>
        </p:txBody>
      </p:sp>
      <p:pic>
        <p:nvPicPr>
          <p:cNvPr id="115" name="Picture 114"/>
          <p:cNvPicPr>
            <a:picLocks noChangeAspect="1"/>
          </p:cNvPicPr>
          <p:nvPr/>
        </p:nvPicPr>
        <p:blipFill>
          <a:blip r:embed="rId4"/>
          <a:stretch>
            <a:fillRect/>
          </a:stretch>
        </p:blipFill>
        <p:spPr>
          <a:xfrm>
            <a:off x="6475149" y="4799342"/>
            <a:ext cx="505126" cy="485698"/>
          </a:xfrm>
          <a:prstGeom prst="rect">
            <a:avLst/>
          </a:prstGeom>
        </p:spPr>
      </p:pic>
      <p:pic>
        <p:nvPicPr>
          <p:cNvPr id="116" name="Picture 115"/>
          <p:cNvPicPr>
            <a:picLocks noChangeAspect="1"/>
          </p:cNvPicPr>
          <p:nvPr/>
        </p:nvPicPr>
        <p:blipFill>
          <a:blip r:embed="rId4"/>
          <a:stretch>
            <a:fillRect/>
          </a:stretch>
        </p:blipFill>
        <p:spPr>
          <a:xfrm>
            <a:off x="6475149" y="5388755"/>
            <a:ext cx="505126" cy="485698"/>
          </a:xfrm>
          <a:prstGeom prst="rect">
            <a:avLst/>
          </a:prstGeom>
        </p:spPr>
      </p:pic>
      <p:pic>
        <p:nvPicPr>
          <p:cNvPr id="117" name="Picture 116"/>
          <p:cNvPicPr>
            <a:picLocks noChangeAspect="1"/>
          </p:cNvPicPr>
          <p:nvPr/>
        </p:nvPicPr>
        <p:blipFill>
          <a:blip r:embed="rId4"/>
          <a:stretch>
            <a:fillRect/>
          </a:stretch>
        </p:blipFill>
        <p:spPr>
          <a:xfrm>
            <a:off x="6475149" y="5961710"/>
            <a:ext cx="505126" cy="485698"/>
          </a:xfrm>
          <a:prstGeom prst="rect">
            <a:avLst/>
          </a:prstGeom>
        </p:spPr>
      </p:pic>
      <p:sp>
        <p:nvSpPr>
          <p:cNvPr id="122" name="Can 121"/>
          <p:cNvSpPr/>
          <p:nvPr/>
        </p:nvSpPr>
        <p:spPr bwMode="auto">
          <a:xfrm>
            <a:off x="7106509" y="4801299"/>
            <a:ext cx="786809" cy="536173"/>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3" name="Can 122"/>
          <p:cNvSpPr/>
          <p:nvPr/>
        </p:nvSpPr>
        <p:spPr bwMode="auto">
          <a:xfrm>
            <a:off x="7106508" y="5407249"/>
            <a:ext cx="786809" cy="536173"/>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4" name="Can 123"/>
          <p:cNvSpPr/>
          <p:nvPr/>
        </p:nvSpPr>
        <p:spPr bwMode="auto">
          <a:xfrm>
            <a:off x="7106508" y="5993245"/>
            <a:ext cx="786809" cy="536173"/>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29" name="Straight Arrow Connector 128"/>
          <p:cNvCxnSpPr>
            <a:stCxn id="110" idx="3"/>
            <a:endCxn id="28" idx="1"/>
          </p:cNvCxnSpPr>
          <p:nvPr/>
        </p:nvCxnSpPr>
        <p:spPr>
          <a:xfrm>
            <a:off x="5380242" y="2544001"/>
            <a:ext cx="785902"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20" idx="1"/>
          </p:cNvCxnSpPr>
          <p:nvPr/>
        </p:nvCxnSpPr>
        <p:spPr>
          <a:xfrm>
            <a:off x="3582503" y="5415403"/>
            <a:ext cx="561349" cy="724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20" idx="3"/>
            <a:endCxn id="114" idx="1"/>
          </p:cNvCxnSpPr>
          <p:nvPr/>
        </p:nvCxnSpPr>
        <p:spPr>
          <a:xfrm>
            <a:off x="5380241" y="5422647"/>
            <a:ext cx="783867"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30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ipe(left)">
                                      <p:cBhvr>
                                        <p:cTn id="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3779"/>
          </a:xfrm>
        </p:spPr>
        <p:txBody>
          <a:bodyPr/>
          <a:lstStyle/>
          <a:p>
            <a:r>
              <a:rPr lang="en-US" sz="3200" dirty="0"/>
              <a:t>.NET collections hold </a:t>
            </a:r>
            <a:r>
              <a:rPr lang="en-US" sz="3200" b="1" i="1" dirty="0"/>
              <a:t>references</a:t>
            </a:r>
          </a:p>
          <a:p>
            <a:r>
              <a:rPr lang="en-US" sz="3200" dirty="0"/>
              <a:t>Reliable Collections hold </a:t>
            </a:r>
            <a:r>
              <a:rPr lang="en-US" sz="3200" b="1" i="1" dirty="0"/>
              <a:t>objects</a:t>
            </a:r>
            <a:r>
              <a:rPr lang="en-US" sz="3200" dirty="0"/>
              <a:t> (think database hand-offs)</a:t>
            </a:r>
          </a:p>
          <a:p>
            <a:pPr lvl="1"/>
            <a:r>
              <a:rPr lang="en-US" sz="2000" dirty="0"/>
              <a:t>Misusing a reliable collection </a:t>
            </a:r>
            <a:r>
              <a:rPr lang="en-US" sz="2000" b="1" i="1" dirty="0"/>
              <a:t>will corrupt your data!</a:t>
            </a:r>
            <a:br>
              <a:rPr lang="en-US" sz="2000" b="1" i="1" dirty="0"/>
            </a:br>
            <a:br>
              <a:rPr lang="en-US" sz="2000" b="1" i="1" dirty="0"/>
            </a:br>
            <a:br>
              <a:rPr lang="en-US" sz="2000" b="1" i="1"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a:p>
            <a:r>
              <a:rPr lang="en-US" sz="3200" dirty="0"/>
              <a:t>Correct: Get reference, copy/change object, write new object</a:t>
            </a:r>
          </a:p>
        </p:txBody>
      </p:sp>
      <p:sp>
        <p:nvSpPr>
          <p:cNvPr id="2" name="Title 1"/>
          <p:cNvSpPr>
            <a:spLocks noGrp="1"/>
          </p:cNvSpPr>
          <p:nvPr>
            <p:ph type="title"/>
          </p:nvPr>
        </p:nvSpPr>
        <p:spPr/>
        <p:txBody>
          <a:bodyPr/>
          <a:lstStyle/>
          <a:p>
            <a:r>
              <a:rPr lang="en-US" dirty="0"/>
              <a:t>NOT Your Typical .NET Collections</a:t>
            </a:r>
          </a:p>
        </p:txBody>
      </p:sp>
      <p:sp>
        <p:nvSpPr>
          <p:cNvPr id="4" name="Rectangle 1"/>
          <p:cNvSpPr>
            <a:spLocks noChangeArrowheads="1"/>
          </p:cNvSpPr>
          <p:nvPr/>
        </p:nvSpPr>
        <p:spPr bwMode="auto">
          <a:xfrm>
            <a:off x="644055" y="2669081"/>
            <a:ext cx="11108182" cy="3170099"/>
          </a:xfrm>
          <a:prstGeom prst="rect">
            <a:avLst/>
          </a:prstGeom>
          <a:solidFill>
            <a:schemeClr val="tx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using</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ITransaction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tx</a:t>
            </a:r>
            <a:r>
              <a:rPr kumimoji="0" lang="en-US" altLang="en-US" sz="2000" b="0" i="0" u="none" strike="noStrike" cap="none" normalizeH="0" baseline="0" dirty="0">
                <a:ln>
                  <a:noFill/>
                </a:ln>
                <a:solidFill>
                  <a:srgbClr val="000000"/>
                </a:solidFill>
                <a:effectLst/>
                <a:latin typeface="Consolas" panose="020B0609020204030204" pitchFamily="49" charset="0"/>
              </a:rPr>
              <a:t> = </a:t>
            </a:r>
            <a:r>
              <a:rPr kumimoji="0" lang="en-US" altLang="en-US" sz="2000" b="0" i="0" u="none" strike="noStrike" cap="none" normalizeH="0" baseline="0" dirty="0" err="1">
                <a:ln>
                  <a:noFill/>
                </a:ln>
                <a:solidFill>
                  <a:srgbClr val="000000"/>
                </a:solidFill>
                <a:effectLst/>
                <a:latin typeface="Consolas" panose="020B0609020204030204" pitchFamily="49" charset="0"/>
              </a:rPr>
              <a:t>StateManager.CreateTransaction</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await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m_dic.AddAsync</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tx</a:t>
            </a:r>
            <a:r>
              <a:rPr kumimoji="0" lang="en-US" altLang="en-US" sz="2000" b="0" i="0" u="none" strike="noStrike" cap="none" normalizeH="0" baseline="0" dirty="0">
                <a:ln>
                  <a:noFill/>
                </a:ln>
                <a:solidFill>
                  <a:srgbClr val="000000"/>
                </a:solidFill>
                <a:effectLst/>
                <a:latin typeface="Consolas" panose="020B0609020204030204" pitchFamily="49" charset="0"/>
              </a:rPr>
              <a:t>, name, user1);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user1.LastLogin = </a:t>
            </a:r>
            <a:r>
              <a:rPr kumimoji="0" lang="en-US" altLang="en-US" sz="2000" b="0" i="0" u="none" strike="noStrike" cap="none" normalizeH="0" baseline="0" dirty="0" err="1">
                <a:ln>
                  <a:noFill/>
                </a:ln>
                <a:solidFill>
                  <a:srgbClr val="2B91AF"/>
                </a:solidFill>
                <a:effectLst/>
                <a:latin typeface="Consolas" panose="020B0609020204030204" pitchFamily="49" charset="0"/>
              </a:rPr>
              <a:t>DateTime</a:t>
            </a:r>
            <a:r>
              <a:rPr kumimoji="0" lang="en-US" altLang="en-US" sz="2000" b="0" i="0" u="none" strike="noStrike" cap="none" normalizeH="0" baseline="0" dirty="0" err="1">
                <a:ln>
                  <a:noFill/>
                </a:ln>
                <a:solidFill>
                  <a:srgbClr val="000000"/>
                </a:solidFill>
                <a:effectLst/>
                <a:latin typeface="Consolas" panose="020B0609020204030204" pitchFamily="49" charset="0"/>
              </a:rPr>
              <a:t>.UtcNow</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 Corruption!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8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ConditionalResult</a:t>
            </a:r>
            <a:r>
              <a:rPr kumimoji="0" lang="en-US" altLang="en-US" sz="2000" b="0" i="0" u="none" strike="noStrike" cap="none" normalizeH="0" baseline="0" dirty="0">
                <a:ln>
                  <a:noFill/>
                </a:ln>
                <a:solidFill>
                  <a:srgbClr val="000000"/>
                </a:solidFill>
                <a:effectLst/>
                <a:latin typeface="Consolas" panose="020B0609020204030204" pitchFamily="49" charset="0"/>
              </a:rPr>
              <a:t>&lt;</a:t>
            </a:r>
            <a:r>
              <a:rPr kumimoji="0" lang="en-US" altLang="en-US" sz="2000" b="0" i="0" u="none" strike="noStrike" cap="none" normalizeH="0" baseline="0" dirty="0">
                <a:ln>
                  <a:noFill/>
                </a:ln>
                <a:solidFill>
                  <a:srgbClr val="2B91AF"/>
                </a:solidFill>
                <a:effectLst/>
                <a:latin typeface="Consolas" panose="020B0609020204030204" pitchFamily="49" charset="0"/>
              </a:rPr>
              <a:t>User</a:t>
            </a:r>
            <a:r>
              <a:rPr kumimoji="0" lang="en-US" altLang="en-US" sz="2000" b="0" i="0" u="none" strike="noStrike" cap="none" normalizeH="0" baseline="0" dirty="0">
                <a:ln>
                  <a:noFill/>
                </a:ln>
                <a:solidFill>
                  <a:srgbClr val="000000"/>
                </a:solidFill>
                <a:effectLst/>
                <a:latin typeface="Consolas" panose="020B0609020204030204" pitchFamily="49" charset="0"/>
              </a:rPr>
              <a:t>&gt; user2 = </a:t>
            </a:r>
            <a:r>
              <a:rPr kumimoji="0" lang="en-US" altLang="en-US" sz="2000" b="0" i="0" u="none" strike="noStrike" cap="none" normalizeH="0" baseline="0" dirty="0">
                <a:ln>
                  <a:noFill/>
                </a:ln>
                <a:solidFill>
                  <a:srgbClr val="0000FF"/>
                </a:solidFill>
                <a:effectLst/>
                <a:latin typeface="Consolas" panose="020B0609020204030204" pitchFamily="49" charset="0"/>
              </a:rPr>
              <a:t>await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m_dic.TryGetValueAsync</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tx</a:t>
            </a:r>
            <a:r>
              <a:rPr kumimoji="0" lang="en-US" altLang="en-US" sz="2000" b="0" i="0" u="none" strike="noStrike" cap="none" normalizeH="0" baseline="0" dirty="0">
                <a:ln>
                  <a:noFill/>
                </a:ln>
                <a:solidFill>
                  <a:srgbClr val="000000"/>
                </a:solidFill>
                <a:effectLst/>
                <a:latin typeface="Consolas" panose="020B0609020204030204" pitchFamily="49" charset="0"/>
              </a:rPr>
              <a:t>,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if</a:t>
            </a:r>
            <a:r>
              <a:rPr kumimoji="0" lang="en-US" altLang="en-US" sz="2000" b="0" i="0" u="none" strike="noStrike" cap="none" normalizeH="0" baseline="0" dirty="0">
                <a:ln>
                  <a:noFill/>
                </a:ln>
                <a:solidFill>
                  <a:srgbClr val="000000"/>
                </a:solidFill>
                <a:effectLst/>
                <a:latin typeface="Consolas" panose="020B0609020204030204" pitchFamily="49" charset="0"/>
              </a:rPr>
              <a:t> (user2.HasValue) user2.Value.LastLogin = </a:t>
            </a:r>
            <a:r>
              <a:rPr kumimoji="0" lang="en-US" altLang="en-US" sz="2000" b="0" i="0" u="none" strike="noStrike" cap="none" normalizeH="0" baseline="0" dirty="0" err="1">
                <a:ln>
                  <a:noFill/>
                </a:ln>
                <a:solidFill>
                  <a:srgbClr val="2B91AF"/>
                </a:solidFill>
                <a:effectLst/>
                <a:latin typeface="Consolas" panose="020B0609020204030204" pitchFamily="49" charset="0"/>
              </a:rPr>
              <a:t>DateTime</a:t>
            </a:r>
            <a:r>
              <a:rPr kumimoji="0" lang="en-US" altLang="en-US" sz="2000" b="0" i="0" u="none" strike="noStrike" cap="none" normalizeH="0" baseline="0" dirty="0" err="1">
                <a:ln>
                  <a:noFill/>
                </a:ln>
                <a:solidFill>
                  <a:srgbClr val="000000"/>
                </a:solidFill>
                <a:effectLst/>
                <a:latin typeface="Consolas" panose="020B0609020204030204" pitchFamily="49" charset="0"/>
              </a:rPr>
              <a:t>.UtcNow</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 Corruption!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8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await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tx.CommitAsync</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 Of course, </a:t>
            </a:r>
            <a:r>
              <a:rPr lang="en-US" altLang="en-US" sz="2000" dirty="0">
                <a:solidFill>
                  <a:srgbClr val="008000"/>
                </a:solidFill>
                <a:latin typeface="Consolas" panose="020B0609020204030204" pitchFamily="49" charset="0"/>
              </a:rPr>
              <a:t>if </a:t>
            </a:r>
            <a:r>
              <a:rPr kumimoji="0" lang="en-US" altLang="en-US" sz="2000" b="0" i="0" u="none" strike="noStrike" cap="none" normalizeH="0" baseline="0" dirty="0">
                <a:ln>
                  <a:noFill/>
                </a:ln>
                <a:solidFill>
                  <a:srgbClr val="008000"/>
                </a:solidFill>
                <a:effectLst/>
                <a:latin typeface="Consolas" panose="020B0609020204030204" pitchFamily="49" charset="0"/>
              </a:rPr>
              <a:t>you modify an object after </a:t>
            </a:r>
            <a:r>
              <a:rPr kumimoji="0" lang="en-US" altLang="en-US" sz="2000" b="0" i="0" u="none" strike="noStrike" cap="none" normalizeH="0" baseline="0" dirty="0" err="1">
                <a:ln>
                  <a:noFill/>
                </a:ln>
                <a:solidFill>
                  <a:srgbClr val="008000"/>
                </a:solidFill>
                <a:effectLst/>
                <a:latin typeface="Consolas" panose="020B0609020204030204" pitchFamily="49" charset="0"/>
              </a:rPr>
              <a:t>CommitAsync</a:t>
            </a:r>
            <a:r>
              <a:rPr kumimoji="0" lang="en-US" altLang="en-US" sz="2000" b="0" i="0" u="none" strike="noStrike" cap="none" normalizeH="0" baseline="0" dirty="0">
                <a:ln>
                  <a:noFill/>
                </a:ln>
                <a:solidFill>
                  <a:srgbClr val="008000"/>
                </a:solidFill>
                <a:effectLst/>
                <a:latin typeface="Consolas" panose="020B0609020204030204" pitchFamily="49" charset="0"/>
              </a:rPr>
              <a:t>, corruption!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36806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Immutable Types to Force Correct Behavior</a:t>
            </a:r>
          </a:p>
        </p:txBody>
      </p:sp>
      <p:sp>
        <p:nvSpPr>
          <p:cNvPr id="4" name="Rectangle 1"/>
          <p:cNvSpPr>
            <a:spLocks noChangeArrowheads="1"/>
          </p:cNvSpPr>
          <p:nvPr/>
        </p:nvSpPr>
        <p:spPr bwMode="auto">
          <a:xfrm>
            <a:off x="388019" y="1189176"/>
            <a:ext cx="11418282" cy="5324535"/>
          </a:xfrm>
          <a:prstGeom prst="rect">
            <a:avLst/>
          </a:prstGeom>
          <a:solidFill>
            <a:schemeClr val="tx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chemeClr val="bg1"/>
                </a:solidFill>
                <a:latin typeface="Consolas" panose="020B0609020204030204" pitchFamily="49" charset="0"/>
              </a:rPr>
              <a:t>// If you don’t seal, derived classes must also be immutable</a:t>
            </a:r>
            <a:br>
              <a:rPr lang="en-US" altLang="en-US" sz="2000" dirty="0">
                <a:solidFill>
                  <a:schemeClr val="bg1"/>
                </a:solidFill>
                <a:latin typeface="Consolas" panose="020B0609020204030204" pitchFamily="49" charset="0"/>
              </a:rPr>
            </a:br>
            <a:r>
              <a:rPr lang="en-US" altLang="en-US" sz="2000" dirty="0">
                <a:solidFill>
                  <a:schemeClr val="bg1"/>
                </a:solidFill>
                <a:latin typeface="Consolas" panose="020B0609020204030204" pitchFamily="49" charset="0"/>
              </a:rPr>
              <a:t>[</a:t>
            </a:r>
            <a:r>
              <a:rPr lang="en-US" altLang="en-US" sz="2000" dirty="0" err="1">
                <a:solidFill>
                  <a:schemeClr val="bg1"/>
                </a:solidFill>
                <a:latin typeface="Consolas" panose="020B0609020204030204" pitchFamily="49" charset="0"/>
              </a:rPr>
              <a:t>DataContract</a:t>
            </a:r>
            <a:r>
              <a:rPr lang="en-US" altLang="en-US" sz="2000" dirty="0">
                <a:solidFill>
                  <a:schemeClr val="bg1"/>
                </a:solidFill>
                <a:latin typeface="Consolas" panose="020B0609020204030204" pitchFamily="49" charset="0"/>
              </a:rPr>
              <a:t>] public </a:t>
            </a:r>
            <a:r>
              <a:rPr lang="en-US" altLang="en-US" sz="2000" b="1" dirty="0">
                <a:solidFill>
                  <a:schemeClr val="bg1"/>
                </a:solidFill>
                <a:latin typeface="Consolas" panose="020B0609020204030204" pitchFamily="49" charset="0"/>
              </a:rPr>
              <a:t>sealed</a:t>
            </a:r>
            <a:r>
              <a:rPr lang="en-US" altLang="en-US" sz="2000" dirty="0">
                <a:solidFill>
                  <a:schemeClr val="bg1"/>
                </a:solidFill>
                <a:latin typeface="Consolas" panose="020B0609020204030204" pitchFamily="49" charset="0"/>
              </a:rPr>
              <a:t> class </a:t>
            </a:r>
            <a:r>
              <a:rPr lang="en-US" altLang="en-US" sz="2000" dirty="0" err="1">
                <a:solidFill>
                  <a:schemeClr val="bg1"/>
                </a:solidFill>
                <a:latin typeface="Consolas" panose="020B0609020204030204" pitchFamily="49" charset="0"/>
              </a:rPr>
              <a:t>UserInfo</a:t>
            </a:r>
            <a:r>
              <a:rPr lang="en-US" altLang="en-US" sz="2000" dirty="0">
                <a:solidFill>
                  <a:schemeClr val="bg1"/>
                </a:solidFill>
                <a:latin typeface="Consolas" panose="020B0609020204030204" pitchFamily="49" charset="0"/>
              </a:rPr>
              <a:t> {</a:t>
            </a:r>
          </a:p>
          <a:p>
            <a:pPr lvl="0" eaLnBrk="0" fontAlgn="base" hangingPunct="0">
              <a:spcBef>
                <a:spcPct val="0"/>
              </a:spcBef>
              <a:spcAft>
                <a:spcPct val="0"/>
              </a:spcAft>
            </a:pPr>
            <a:endParaRPr lang="en-US" altLang="en-US"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   public </a:t>
            </a:r>
            <a:r>
              <a:rPr lang="en-US" altLang="en-US" sz="2000" dirty="0" err="1">
                <a:solidFill>
                  <a:schemeClr val="bg1"/>
                </a:solidFill>
                <a:latin typeface="Consolas" panose="020B0609020204030204" pitchFamily="49" charset="0"/>
              </a:rPr>
              <a:t>UserInfo</a:t>
            </a:r>
            <a:r>
              <a:rPr lang="en-US" altLang="en-US" sz="2000" dirty="0">
                <a:solidFill>
                  <a:schemeClr val="bg1"/>
                </a:solidFill>
                <a:latin typeface="Consolas" panose="020B0609020204030204" pitchFamily="49" charset="0"/>
              </a:rPr>
              <a:t>(Email </a:t>
            </a:r>
            <a:r>
              <a:rPr lang="en-US" altLang="en-US" sz="2000" dirty="0" err="1">
                <a:solidFill>
                  <a:schemeClr val="bg1"/>
                </a:solidFill>
                <a:latin typeface="Consolas" panose="020B0609020204030204" pitchFamily="49" charset="0"/>
              </a:rPr>
              <a:t>email</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IEnumerable</a:t>
            </a:r>
            <a:r>
              <a:rPr lang="en-US" altLang="en-US" sz="2000" dirty="0">
                <a:solidFill>
                  <a:schemeClr val="bg1"/>
                </a:solidFill>
                <a:latin typeface="Consolas" panose="020B0609020204030204" pitchFamily="49" charset="0"/>
              </a:rPr>
              <a:t>&lt;</a:t>
            </a:r>
            <a:r>
              <a:rPr lang="en-US" altLang="en-US" sz="2000" dirty="0" err="1">
                <a:solidFill>
                  <a:schemeClr val="bg1"/>
                </a:solidFill>
                <a:latin typeface="Consolas" panose="020B0609020204030204" pitchFamily="49" charset="0"/>
              </a:rPr>
              <a:t>ItemId</a:t>
            </a:r>
            <a:r>
              <a:rPr lang="en-US" altLang="en-US" sz="2000" dirty="0">
                <a:solidFill>
                  <a:schemeClr val="bg1"/>
                </a:solidFill>
                <a:latin typeface="Consolas" panose="020B0609020204030204" pitchFamily="49" charset="0"/>
              </a:rPr>
              <a:t>&gt; </a:t>
            </a:r>
            <a:r>
              <a:rPr lang="en-US" altLang="en-US" sz="2000" dirty="0" err="1">
                <a:solidFill>
                  <a:schemeClr val="bg1"/>
                </a:solidFill>
                <a:latin typeface="Consolas" panose="020B0609020204030204" pitchFamily="49" charset="0"/>
              </a:rPr>
              <a:t>itemsBidding</a:t>
            </a:r>
            <a:r>
              <a:rPr lang="en-US" altLang="en-US" sz="2000" dirty="0">
                <a:solidFill>
                  <a:schemeClr val="bg1"/>
                </a:solidFill>
                <a:latin typeface="Consolas" panose="020B0609020204030204" pitchFamily="49" charset="0"/>
              </a:rPr>
              <a:t> = null) {</a:t>
            </a: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      // We can assign to the read-only properties only in the </a:t>
            </a:r>
            <a:r>
              <a:rPr lang="en-US" altLang="en-US" sz="2000" dirty="0" err="1">
                <a:solidFill>
                  <a:schemeClr val="bg1"/>
                </a:solidFill>
                <a:latin typeface="Consolas" panose="020B0609020204030204" pitchFamily="49" charset="0"/>
              </a:rPr>
              <a:t>ctor</a:t>
            </a:r>
            <a:endParaRPr lang="en-US" altLang="en-US"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      Email = email; </a:t>
            </a: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ItemsBidding</a:t>
            </a:r>
            <a:r>
              <a:rPr lang="en-US" altLang="en-US" sz="2000" dirty="0">
                <a:solidFill>
                  <a:schemeClr val="bg1"/>
                </a:solidFill>
                <a:latin typeface="Consolas" panose="020B0609020204030204" pitchFamily="49" charset="0"/>
              </a:rPr>
              <a:t> = </a:t>
            </a:r>
            <a:r>
              <a:rPr lang="en-US" altLang="en-US" sz="2000" dirty="0" err="1">
                <a:solidFill>
                  <a:schemeClr val="bg1"/>
                </a:solidFill>
                <a:latin typeface="Consolas" panose="020B0609020204030204" pitchFamily="49" charset="0"/>
              </a:rPr>
              <a:t>itemsBidding</a:t>
            </a:r>
            <a:r>
              <a:rPr lang="en-US" altLang="en-US" sz="2000" dirty="0">
                <a:solidFill>
                  <a:schemeClr val="bg1"/>
                </a:solidFill>
                <a:latin typeface="Consolas" panose="020B0609020204030204" pitchFamily="49" charset="0"/>
              </a:rPr>
              <a:t> ?? new </a:t>
            </a:r>
            <a:r>
              <a:rPr lang="en-US" altLang="en-US" sz="2000" dirty="0" err="1">
                <a:solidFill>
                  <a:schemeClr val="bg1"/>
                </a:solidFill>
                <a:latin typeface="Consolas" panose="020B0609020204030204" pitchFamily="49" charset="0"/>
              </a:rPr>
              <a:t>ItemId</a:t>
            </a:r>
            <a:r>
              <a:rPr lang="en-US" altLang="en-US" sz="2000" dirty="0">
                <a:solidFill>
                  <a:schemeClr val="bg1"/>
                </a:solidFill>
                <a:latin typeface="Consolas" panose="020B0609020204030204" pitchFamily="49" charset="0"/>
              </a:rPr>
              <a:t>[0];</a:t>
            </a: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   }</a:t>
            </a:r>
          </a:p>
          <a:p>
            <a:pPr lvl="0" eaLnBrk="0" fontAlgn="base" hangingPunct="0">
              <a:spcBef>
                <a:spcPct val="0"/>
              </a:spcBef>
              <a:spcAft>
                <a:spcPct val="0"/>
              </a:spcAft>
            </a:pPr>
            <a:endParaRPr lang="en-US" altLang="en-US" sz="2000" dirty="0">
              <a:solidFill>
                <a:schemeClr val="bg1"/>
              </a:solidFill>
              <a:latin typeface="Consolas" panose="020B0609020204030204" pitchFamily="49" charset="0"/>
            </a:endParaRP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   // Read-only properties (you can set default values):</a:t>
            </a:r>
            <a:br>
              <a:rPr lang="en-US" altLang="en-US" sz="2000" dirty="0">
                <a:solidFill>
                  <a:schemeClr val="bg1"/>
                </a:solidFill>
                <a:latin typeface="Consolas" panose="020B0609020204030204" pitchFamily="49" charset="0"/>
              </a:rPr>
            </a:b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DataMember</a:t>
            </a:r>
            <a:r>
              <a:rPr lang="en-US" altLang="en-US" sz="2000" dirty="0">
                <a:solidFill>
                  <a:schemeClr val="bg1"/>
                </a:solidFill>
                <a:latin typeface="Consolas" panose="020B0609020204030204" pitchFamily="49" charset="0"/>
              </a:rPr>
              <a:t>] public </a:t>
            </a:r>
            <a:r>
              <a:rPr lang="en-US" altLang="en-US" sz="2000" dirty="0" err="1">
                <a:solidFill>
                  <a:schemeClr val="bg1"/>
                </a:solidFill>
                <a:latin typeface="Consolas" panose="020B0609020204030204" pitchFamily="49" charset="0"/>
              </a:rPr>
              <a:t>readonly</a:t>
            </a:r>
            <a:r>
              <a:rPr lang="en-US" altLang="en-US" sz="2000" dirty="0">
                <a:solidFill>
                  <a:schemeClr val="bg1"/>
                </a:solidFill>
                <a:latin typeface="Consolas" panose="020B0609020204030204" pitchFamily="49" charset="0"/>
              </a:rPr>
              <a:t> Email </a:t>
            </a:r>
            <a:r>
              <a:rPr lang="en-US" altLang="en-US" sz="2000" dirty="0" err="1">
                <a:solidFill>
                  <a:schemeClr val="bg1"/>
                </a:solidFill>
                <a:latin typeface="Consolas" panose="020B0609020204030204" pitchFamily="49" charset="0"/>
              </a:rPr>
              <a:t>Email</a:t>
            </a:r>
            <a:r>
              <a:rPr lang="en-US" altLang="en-US" sz="2000" dirty="0">
                <a:solidFill>
                  <a:schemeClr val="bg1"/>
                </a:solidFill>
                <a:latin typeface="Consolas" panose="020B0609020204030204" pitchFamily="49" charset="0"/>
              </a:rPr>
              <a:t>; // Immutable value type</a:t>
            </a: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DataMember</a:t>
            </a:r>
            <a:r>
              <a:rPr lang="en-US" altLang="en-US" sz="2000" dirty="0">
                <a:solidFill>
                  <a:schemeClr val="bg1"/>
                </a:solidFill>
                <a:latin typeface="Consolas" panose="020B0609020204030204" pitchFamily="49" charset="0"/>
              </a:rPr>
              <a:t>] public </a:t>
            </a:r>
            <a:r>
              <a:rPr lang="en-US" altLang="en-US" sz="2000" dirty="0" err="1">
                <a:solidFill>
                  <a:schemeClr val="bg1"/>
                </a:solidFill>
                <a:latin typeface="Consolas" panose="020B0609020204030204" pitchFamily="49" charset="0"/>
              </a:rPr>
              <a:t>readonly</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IEnumerable</a:t>
            </a:r>
            <a:r>
              <a:rPr lang="en-US" altLang="en-US" sz="2000" dirty="0">
                <a:solidFill>
                  <a:schemeClr val="bg1"/>
                </a:solidFill>
                <a:latin typeface="Consolas" panose="020B0609020204030204" pitchFamily="49" charset="0"/>
              </a:rPr>
              <a:t>&lt;</a:t>
            </a:r>
            <a:r>
              <a:rPr lang="en-US" altLang="en-US" sz="2000" dirty="0" err="1">
                <a:solidFill>
                  <a:schemeClr val="bg1"/>
                </a:solidFill>
                <a:latin typeface="Consolas" panose="020B0609020204030204" pitchFamily="49" charset="0"/>
              </a:rPr>
              <a:t>ItemId</a:t>
            </a:r>
            <a:r>
              <a:rPr lang="en-US" altLang="en-US" sz="2000" dirty="0">
                <a:solidFill>
                  <a:schemeClr val="bg1"/>
                </a:solidFill>
                <a:latin typeface="Consolas" panose="020B0609020204030204" pitchFamily="49" charset="0"/>
              </a:rPr>
              <a:t>&gt; </a:t>
            </a:r>
            <a:r>
              <a:rPr lang="en-US" altLang="en-US" sz="2000" dirty="0" err="1">
                <a:solidFill>
                  <a:schemeClr val="bg1"/>
                </a:solidFill>
                <a:latin typeface="Consolas" panose="020B0609020204030204" pitchFamily="49" charset="0"/>
              </a:rPr>
              <a:t>ItemsBidding</a:t>
            </a:r>
            <a:r>
              <a:rPr lang="en-US" altLang="en-US" sz="2000" dirty="0">
                <a:solidFill>
                  <a:schemeClr val="bg1"/>
                </a:solidFill>
                <a:latin typeface="Consolas" panose="020B0609020204030204" pitchFamily="49" charset="0"/>
              </a:rPr>
              <a:t> = null;</a:t>
            </a:r>
            <a:br>
              <a:rPr lang="en-US" altLang="en-US" sz="2000" dirty="0">
                <a:solidFill>
                  <a:schemeClr val="bg1"/>
                </a:solidFill>
                <a:latin typeface="Consolas" panose="020B0609020204030204" pitchFamily="49" charset="0"/>
              </a:rPr>
            </a:br>
            <a:br>
              <a:rPr lang="en-US" altLang="en-US" sz="2000" dirty="0">
                <a:solidFill>
                  <a:schemeClr val="bg1"/>
                </a:solidFill>
                <a:latin typeface="Consolas" panose="020B0609020204030204" pitchFamily="49" charset="0"/>
              </a:rPr>
            </a:br>
            <a:r>
              <a:rPr lang="en-US" altLang="en-US" sz="2000" dirty="0">
                <a:solidFill>
                  <a:schemeClr val="bg1"/>
                </a:solidFill>
                <a:latin typeface="Consolas" panose="020B0609020204030204" pitchFamily="49" charset="0"/>
              </a:rPr>
              <a:t>   // "Modify" the object by creating a new one with the desired new state</a:t>
            </a: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   public </a:t>
            </a:r>
            <a:r>
              <a:rPr lang="en-US" altLang="en-US" sz="2000" dirty="0" err="1">
                <a:solidFill>
                  <a:schemeClr val="bg1"/>
                </a:solidFill>
                <a:latin typeface="Consolas" panose="020B0609020204030204" pitchFamily="49" charset="0"/>
              </a:rPr>
              <a:t>UserInfo</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AddItemBidding</a:t>
            </a:r>
            <a:r>
              <a:rPr lang="en-US" altLang="en-US" sz="2000" dirty="0">
                <a:solidFill>
                  <a:schemeClr val="bg1"/>
                </a:solidFill>
                <a:latin typeface="Consolas" panose="020B0609020204030204" pitchFamily="49" charset="0"/>
              </a:rPr>
              <a:t>(</a:t>
            </a:r>
            <a:r>
              <a:rPr lang="en-US" altLang="en-US" sz="2000" dirty="0" err="1">
                <a:solidFill>
                  <a:schemeClr val="bg1"/>
                </a:solidFill>
                <a:latin typeface="Consolas" panose="020B0609020204030204" pitchFamily="49" charset="0"/>
              </a:rPr>
              <a:t>ItemId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itemId</a:t>
            </a:r>
            <a:r>
              <a:rPr lang="en-US" altLang="en-US" sz="2000" dirty="0">
                <a:solidFill>
                  <a:schemeClr val="bg1"/>
                </a:solidFill>
                <a:latin typeface="Consolas" panose="020B0609020204030204" pitchFamily="49" charset="0"/>
              </a:rPr>
              <a:t>) =&gt; </a:t>
            </a: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      new </a:t>
            </a:r>
            <a:r>
              <a:rPr lang="en-US" altLang="en-US" sz="2000" dirty="0" err="1">
                <a:solidFill>
                  <a:schemeClr val="bg1"/>
                </a:solidFill>
                <a:latin typeface="Consolas" panose="020B0609020204030204" pitchFamily="49" charset="0"/>
              </a:rPr>
              <a:t>UserInfo</a:t>
            </a:r>
            <a:r>
              <a:rPr lang="en-US" altLang="en-US" sz="2000" dirty="0">
                <a:solidFill>
                  <a:schemeClr val="bg1"/>
                </a:solidFill>
                <a:latin typeface="Consolas" panose="020B0609020204030204" pitchFamily="49" charset="0"/>
              </a:rPr>
              <a:t>(Email, </a:t>
            </a:r>
            <a:r>
              <a:rPr lang="en-US" altLang="en-US" sz="2000" dirty="0" err="1">
                <a:solidFill>
                  <a:schemeClr val="bg1"/>
                </a:solidFill>
                <a:latin typeface="Consolas" panose="020B0609020204030204" pitchFamily="49" charset="0"/>
              </a:rPr>
              <a:t>ItemsBidding.Concat</a:t>
            </a:r>
            <a:r>
              <a:rPr lang="en-US" altLang="en-US" sz="2000" dirty="0">
                <a:solidFill>
                  <a:schemeClr val="bg1"/>
                </a:solidFill>
                <a:latin typeface="Consolas" panose="020B0609020204030204" pitchFamily="49" charset="0"/>
              </a:rPr>
              <a:t>(new[] { </a:t>
            </a:r>
            <a:r>
              <a:rPr lang="en-US" altLang="en-US" sz="2000" dirty="0" err="1">
                <a:solidFill>
                  <a:schemeClr val="bg1"/>
                </a:solidFill>
                <a:latin typeface="Consolas" panose="020B0609020204030204" pitchFamily="49" charset="0"/>
              </a:rPr>
              <a:t>itemId</a:t>
            </a:r>
            <a:r>
              <a:rPr lang="en-US" altLang="en-US" sz="2000" dirty="0">
                <a:solidFill>
                  <a:schemeClr val="bg1"/>
                </a:solidFill>
                <a:latin typeface="Consolas" panose="020B0609020204030204" pitchFamily="49" charset="0"/>
              </a:rPr>
              <a:t> }));</a:t>
            </a:r>
          </a:p>
          <a:p>
            <a:pPr lvl="0" eaLnBrk="0" fontAlgn="base" hangingPunct="0">
              <a:spcBef>
                <a:spcPct val="0"/>
              </a:spcBef>
              <a:spcAft>
                <a:spcPct val="0"/>
              </a:spcAft>
            </a:pPr>
            <a:r>
              <a:rPr lang="en-US" altLang="en-US" sz="2000" dirty="0">
                <a:solidFill>
                  <a:schemeClr val="bg1"/>
                </a:solidFill>
                <a:latin typeface="Consolas" panose="020B0609020204030204" pitchFamily="49" charset="0"/>
              </a:rPr>
              <a:t>}</a:t>
            </a:r>
            <a:endParaRPr kumimoji="0" lang="en-US" altLang="en-US" sz="2000" b="0"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4967726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177"/>
            <a:ext cx="11653523" cy="4745915"/>
          </a:xfrm>
        </p:spPr>
        <p:txBody>
          <a:bodyPr/>
          <a:lstStyle/>
          <a:p>
            <a:r>
              <a:rPr lang="en-US" dirty="0" err="1"/>
              <a:t>System.Collections.Immutable</a:t>
            </a:r>
            <a:endParaRPr lang="en-US" dirty="0"/>
          </a:p>
          <a:p>
            <a:pPr lvl="1"/>
            <a:r>
              <a:rPr lang="en-US" dirty="0" err="1"/>
              <a:t>ImmutableArray</a:t>
            </a:r>
            <a:endParaRPr lang="en-US" dirty="0"/>
          </a:p>
          <a:p>
            <a:pPr lvl="1"/>
            <a:r>
              <a:rPr lang="en-US" dirty="0" err="1"/>
              <a:t>ImmutableList</a:t>
            </a:r>
            <a:endParaRPr lang="en-US" dirty="0"/>
          </a:p>
          <a:p>
            <a:pPr lvl="1"/>
            <a:r>
              <a:rPr lang="en-US" dirty="0"/>
              <a:t>Immutable(Sorted)Dictionary</a:t>
            </a:r>
          </a:p>
          <a:p>
            <a:pPr lvl="1"/>
            <a:r>
              <a:rPr lang="en-US" dirty="0" err="1"/>
              <a:t>ImmutableHashSet</a:t>
            </a:r>
            <a:endParaRPr lang="en-US" dirty="0"/>
          </a:p>
          <a:p>
            <a:pPr lvl="1"/>
            <a:r>
              <a:rPr lang="en-US" dirty="0" err="1"/>
              <a:t>ImmutableQueue</a:t>
            </a:r>
            <a:endParaRPr lang="en-US" dirty="0"/>
          </a:p>
          <a:p>
            <a:pPr lvl="1"/>
            <a:r>
              <a:rPr lang="en-US" dirty="0" err="1"/>
              <a:t>ImmutableStack</a:t>
            </a:r>
            <a:endParaRPr lang="en-US" dirty="0"/>
          </a:p>
          <a:p>
            <a:pPr lvl="1"/>
            <a:r>
              <a:rPr lang="en-US" dirty="0" err="1"/>
              <a:t>ImmutableSortedSet</a:t>
            </a:r>
            <a:endParaRPr lang="en-US" dirty="0"/>
          </a:p>
          <a:p>
            <a:pPr lvl="1"/>
            <a:r>
              <a:rPr lang="en-US" dirty="0" err="1"/>
              <a:t>ImmutableInterlocked</a:t>
            </a:r>
            <a:endParaRPr lang="en-US" dirty="0"/>
          </a:p>
          <a:p>
            <a:pPr lvl="1"/>
            <a:endParaRPr lang="en-US" dirty="0"/>
          </a:p>
          <a:p>
            <a:pPr lvl="1"/>
            <a:endParaRPr lang="en-US" dirty="0"/>
          </a:p>
        </p:txBody>
      </p:sp>
      <p:sp>
        <p:nvSpPr>
          <p:cNvPr id="2" name="Title 1"/>
          <p:cNvSpPr>
            <a:spLocks noGrp="1"/>
          </p:cNvSpPr>
          <p:nvPr>
            <p:ph type="title"/>
          </p:nvPr>
        </p:nvSpPr>
        <p:spPr/>
        <p:txBody>
          <a:bodyPr/>
          <a:lstStyle/>
          <a:p>
            <a:r>
              <a:rPr lang="en-US" dirty="0"/>
              <a:t>.NET Immutable Collections</a:t>
            </a:r>
          </a:p>
        </p:txBody>
      </p:sp>
    </p:spTree>
    <p:extLst>
      <p:ext uri="{BB962C8B-B14F-4D97-AF65-F5344CB8AC3E}">
        <p14:creationId xmlns:p14="http://schemas.microsoft.com/office/powerpoint/2010/main" val="273996692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181862"/>
          </a:xfrm>
        </p:spPr>
        <p:txBody>
          <a:bodyPr/>
          <a:lstStyle/>
          <a:p>
            <a:r>
              <a:rPr lang="en-US" dirty="0"/>
              <a:t>JMR: Guidance on building an index (don’t reference the same object in multiple dictionaries)</a:t>
            </a:r>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84536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0254" y="1254661"/>
            <a:ext cx="7148362" cy="4646951"/>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sz="2400" dirty="0">
                <a:latin typeface="Segoe UI" panose="020B0502040204020203" pitchFamily="34" charset="0"/>
                <a:cs typeface="Segoe UI" panose="020B0502040204020203" pitchFamily="34" charset="0"/>
              </a:rPr>
              <a:t>Cluster</a:t>
            </a:r>
          </a:p>
        </p:txBody>
      </p:sp>
      <p:sp>
        <p:nvSpPr>
          <p:cNvPr id="25" name="Rectangle 24"/>
          <p:cNvSpPr/>
          <p:nvPr/>
        </p:nvSpPr>
        <p:spPr bwMode="auto">
          <a:xfrm>
            <a:off x="1696775" y="3531638"/>
            <a:ext cx="1047868" cy="646331"/>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0" compatLnSpc="1">
            <a:prstTxWarp prst="textNoShape">
              <a:avLst/>
            </a:prstTxWarp>
            <a:spAutoFit/>
          </a:bodyPr>
          <a:lstStyle/>
          <a:p>
            <a:pPr algn="ctr"/>
            <a:r>
              <a:rPr lang="en-US" sz="1800" b="1" dirty="0">
                <a:latin typeface="Segoe UI" panose="020B0502040204020203" pitchFamily="34" charset="0"/>
                <a:cs typeface="Segoe UI" panose="020B0502040204020203" pitchFamily="34" charset="0"/>
              </a:rPr>
              <a:t>Load Balancer</a:t>
            </a:r>
          </a:p>
        </p:txBody>
      </p:sp>
      <p:sp>
        <p:nvSpPr>
          <p:cNvPr id="34" name="Title 33"/>
          <p:cNvSpPr>
            <a:spLocks noGrp="1"/>
          </p:cNvSpPr>
          <p:nvPr>
            <p:ph type="title"/>
          </p:nvPr>
        </p:nvSpPr>
        <p:spPr/>
        <p:txBody>
          <a:bodyPr/>
          <a:lstStyle/>
          <a:p>
            <a:r>
              <a:rPr lang="en-US" dirty="0"/>
              <a:t>Canonical Service Topology</a:t>
            </a:r>
          </a:p>
        </p:txBody>
      </p:sp>
      <p:cxnSp>
        <p:nvCxnSpPr>
          <p:cNvPr id="30" name="Straight Arrow Connector 29"/>
          <p:cNvCxnSpPr/>
          <p:nvPr/>
        </p:nvCxnSpPr>
        <p:spPr>
          <a:xfrm>
            <a:off x="3592517" y="4010497"/>
            <a:ext cx="526002" cy="2372"/>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31" idx="3"/>
            <a:endCxn id="25" idx="1"/>
          </p:cNvCxnSpPr>
          <p:nvPr/>
        </p:nvCxnSpPr>
        <p:spPr>
          <a:xfrm flipV="1">
            <a:off x="1362751" y="3854804"/>
            <a:ext cx="334024" cy="33330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237782" y="3985185"/>
            <a:ext cx="1124969" cy="40584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dirty="0">
                <a:latin typeface="Segoe UI" panose="020B0502040204020203" pitchFamily="34" charset="0"/>
                <a:cs typeface="Segoe UI" panose="020B0502040204020203" pitchFamily="34" charset="0"/>
              </a:rPr>
              <a:t>Jeff-</a:t>
            </a:r>
            <a:r>
              <a:rPr lang="en-US" b="1" dirty="0">
                <a:latin typeface="Segoe UI" panose="020B0502040204020203" pitchFamily="34" charset="0"/>
                <a:cs typeface="Segoe UI" panose="020B0502040204020203" pitchFamily="34" charset="0"/>
              </a:rPr>
              <a:t>WA</a:t>
            </a:r>
            <a:endParaRPr lang="en-US" sz="1700" b="1" dirty="0">
              <a:latin typeface="Segoe UI" panose="020B0502040204020203" pitchFamily="34" charset="0"/>
              <a:cs typeface="Segoe UI" panose="020B0502040204020203" pitchFamily="34" charset="0"/>
            </a:endParaRPr>
          </a:p>
        </p:txBody>
      </p:sp>
      <p:sp>
        <p:nvSpPr>
          <p:cNvPr id="134" name="Rectangle 133"/>
          <p:cNvSpPr/>
          <p:nvPr/>
        </p:nvSpPr>
        <p:spPr>
          <a:xfrm>
            <a:off x="237782" y="3229503"/>
            <a:ext cx="1124969" cy="444125"/>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sz="1700" dirty="0">
                <a:latin typeface="Segoe UI" panose="020B0502040204020203" pitchFamily="34" charset="0"/>
                <a:cs typeface="Segoe UI" panose="020B0502040204020203" pitchFamily="34" charset="0"/>
              </a:rPr>
              <a:t>Aidan-</a:t>
            </a:r>
            <a:r>
              <a:rPr lang="en-US" sz="1700" b="1" dirty="0">
                <a:latin typeface="Segoe UI" panose="020B0502040204020203" pitchFamily="34" charset="0"/>
                <a:cs typeface="Segoe UI" panose="020B0502040204020203" pitchFamily="34" charset="0"/>
              </a:rPr>
              <a:t>CA</a:t>
            </a:r>
          </a:p>
        </p:txBody>
      </p:sp>
      <p:cxnSp>
        <p:nvCxnSpPr>
          <p:cNvPr id="135" name="Straight Arrow Connector 134"/>
          <p:cNvCxnSpPr/>
          <p:nvPr/>
        </p:nvCxnSpPr>
        <p:spPr>
          <a:xfrm flipV="1">
            <a:off x="3992510" y="3775902"/>
            <a:ext cx="772867" cy="317178"/>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859727" y="1254661"/>
            <a:ext cx="3245648" cy="1754326"/>
          </a:xfrm>
          <a:prstGeom prst="rect">
            <a:avLst/>
          </a:prstGeom>
          <a:noFill/>
        </p:spPr>
        <p:txBody>
          <a:bodyPr wrap="square" rtlCol="0">
            <a:spAutoFit/>
          </a:bodyPr>
          <a:lstStyle/>
          <a:p>
            <a:r>
              <a:rPr lang="en-US" dirty="0">
                <a:sym typeface="Wingdings 3" panose="05040102010807070707" pitchFamily="18" charset="2"/>
              </a:rPr>
              <a:t> Request data </a:t>
            </a:r>
            <a:br>
              <a:rPr lang="en-US" dirty="0">
                <a:sym typeface="Wingdings 3" panose="05040102010807070707" pitchFamily="18" charset="2"/>
              </a:rPr>
            </a:br>
            <a:r>
              <a:rPr lang="en-US" dirty="0">
                <a:sym typeface="Wingdings" panose="05000000000000000000" pitchFamily="2" charset="2"/>
              </a:rPr>
              <a:t> Criteria </a:t>
            </a:r>
            <a:r>
              <a:rPr lang="en-US" dirty="0">
                <a:sym typeface="Wingdings 3" panose="05040102010807070707" pitchFamily="18" charset="2"/>
              </a:rPr>
              <a:t> (state [CA/WA]) </a:t>
            </a:r>
            <a:br>
              <a:rPr lang="en-US" dirty="0">
                <a:sym typeface="Wingdings 3" panose="05040102010807070707" pitchFamily="18" charset="2"/>
              </a:rPr>
            </a:br>
            <a:r>
              <a:rPr lang="en-US" dirty="0">
                <a:sym typeface="Wingdings" panose="05000000000000000000" pitchFamily="2" charset="2"/>
              </a:rPr>
              <a:t> Partition # </a:t>
            </a:r>
            <a:br>
              <a:rPr lang="en-US" dirty="0">
                <a:sym typeface="Wingdings" panose="05000000000000000000" pitchFamily="2" charset="2"/>
              </a:rPr>
            </a:br>
            <a:r>
              <a:rPr lang="en-US" dirty="0">
                <a:sym typeface="Wingdings" panose="05000000000000000000" pitchFamily="2" charset="2"/>
              </a:rPr>
              <a:t> Naming Service </a:t>
            </a:r>
            <a:br>
              <a:rPr lang="en-US" dirty="0">
                <a:sym typeface="Wingdings" panose="05000000000000000000" pitchFamily="2" charset="2"/>
              </a:rPr>
            </a:br>
            <a:r>
              <a:rPr lang="en-US" dirty="0">
                <a:sym typeface="Wingdings" panose="05000000000000000000" pitchFamily="2" charset="2"/>
              </a:rPr>
              <a:t> Endpoint </a:t>
            </a:r>
            <a:br>
              <a:rPr lang="en-US" dirty="0">
                <a:sym typeface="Wingdings" panose="05000000000000000000" pitchFamily="2" charset="2"/>
              </a:rPr>
            </a:br>
            <a:r>
              <a:rPr lang="en-US" dirty="0">
                <a:sym typeface="Wingdings" panose="05000000000000000000" pitchFamily="2" charset="2"/>
              </a:rPr>
              <a:t> Partition’s </a:t>
            </a:r>
            <a:r>
              <a:rPr lang="en-US" dirty="0" err="1">
                <a:sym typeface="Wingdings" panose="05000000000000000000" pitchFamily="2" charset="2"/>
              </a:rPr>
              <a:t>R</a:t>
            </a:r>
            <a:r>
              <a:rPr lang="en-US" baseline="-25000" dirty="0" err="1">
                <a:sym typeface="Wingdings" panose="05000000000000000000" pitchFamily="2" charset="2"/>
              </a:rPr>
              <a:t>p</a:t>
            </a:r>
            <a:r>
              <a:rPr lang="en-US" dirty="0">
                <a:sym typeface="Wingdings" panose="05000000000000000000" pitchFamily="2" charset="2"/>
              </a:rPr>
              <a:t> (Read/Write)</a:t>
            </a:r>
            <a:endParaRPr lang="en-US" dirty="0">
              <a:latin typeface="Segoe UI" panose="020B0502040204020203" pitchFamily="34" charset="0"/>
              <a:cs typeface="Segoe UI" panose="020B0502040204020203" pitchFamily="34" charset="0"/>
            </a:endParaRPr>
          </a:p>
        </p:txBody>
      </p:sp>
      <p:sp>
        <p:nvSpPr>
          <p:cNvPr id="39" name="TextBox 38"/>
          <p:cNvSpPr txBox="1"/>
          <p:nvPr/>
        </p:nvSpPr>
        <p:spPr>
          <a:xfrm>
            <a:off x="3537587" y="3854804"/>
            <a:ext cx="647700" cy="461665"/>
          </a:xfrm>
          <a:prstGeom prst="rect">
            <a:avLst/>
          </a:prstGeom>
          <a:noFill/>
        </p:spPr>
        <p:txBody>
          <a:bodyPr wrap="square" rtlCol="0">
            <a:spAutoFit/>
          </a:bodyPr>
          <a:lstStyle/>
          <a:p>
            <a:r>
              <a:rPr lang="en-US" sz="2400" b="1" dirty="0">
                <a:sym typeface="Wingdings 3" panose="05040102010807070707" pitchFamily="18" charset="2"/>
              </a:rPr>
              <a:t></a:t>
            </a:r>
            <a:endParaRPr lang="en-US" sz="2400" b="1" dirty="0"/>
          </a:p>
        </p:txBody>
      </p:sp>
      <p:cxnSp>
        <p:nvCxnSpPr>
          <p:cNvPr id="45" name="Straight Arrow Connector 44"/>
          <p:cNvCxnSpPr>
            <a:stCxn id="134" idx="3"/>
            <a:endCxn id="25" idx="1"/>
          </p:cNvCxnSpPr>
          <p:nvPr/>
        </p:nvCxnSpPr>
        <p:spPr>
          <a:xfrm>
            <a:off x="1362751" y="3451566"/>
            <a:ext cx="334024" cy="403238"/>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592517" y="4010497"/>
            <a:ext cx="585687" cy="1429528"/>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72446" y="5289364"/>
            <a:ext cx="647700" cy="461665"/>
          </a:xfrm>
          <a:prstGeom prst="rect">
            <a:avLst/>
          </a:prstGeom>
          <a:noFill/>
        </p:spPr>
        <p:txBody>
          <a:bodyPr wrap="square" rtlCol="0">
            <a:spAutoFit/>
          </a:bodyPr>
          <a:lstStyle/>
          <a:p>
            <a:r>
              <a:rPr lang="en-US" sz="2400" b="1" dirty="0">
                <a:sym typeface="Wingdings 3" panose="05040102010807070707" pitchFamily="18" charset="2"/>
              </a:rPr>
              <a:t></a:t>
            </a:r>
            <a:endParaRPr lang="en-US" sz="2400" b="1" dirty="0"/>
          </a:p>
        </p:txBody>
      </p:sp>
      <p:sp>
        <p:nvSpPr>
          <p:cNvPr id="38" name="Rectangle 37"/>
          <p:cNvSpPr/>
          <p:nvPr/>
        </p:nvSpPr>
        <p:spPr bwMode="auto">
          <a:xfrm>
            <a:off x="3035950" y="1758119"/>
            <a:ext cx="2723484" cy="4050871"/>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b="1" dirty="0">
                <a:solidFill>
                  <a:srgbClr val="FFFFFF"/>
                </a:solidFill>
                <a:latin typeface="Segoe UI" panose="020B0502040204020203" pitchFamily="34" charset="0"/>
                <a:cs typeface="Segoe UI" panose="020B0502040204020203" pitchFamily="34" charset="0"/>
              </a:rPr>
              <a:t>VMSS #1 (stateless tier)</a:t>
            </a:r>
            <a:br>
              <a:rPr lang="en-US" b="1" dirty="0">
                <a:solidFill>
                  <a:srgbClr val="FFFFFF"/>
                </a:solidFill>
                <a:latin typeface="Segoe UI" panose="020B0502040204020203" pitchFamily="34" charset="0"/>
                <a:cs typeface="Segoe UI" panose="020B0502040204020203" pitchFamily="34" charset="0"/>
              </a:rPr>
            </a:br>
            <a:r>
              <a:rPr lang="en-US" b="1" dirty="0" err="1">
                <a:solidFill>
                  <a:srgbClr val="FFFFFF"/>
                </a:solidFill>
                <a:latin typeface="Segoe UI" panose="020B0502040204020203" pitchFamily="34" charset="0"/>
                <a:cs typeface="Segoe UI" panose="020B0502040204020203" pitchFamily="34" charset="0"/>
              </a:rPr>
              <a:t>NodeType</a:t>
            </a:r>
            <a:r>
              <a:rPr lang="en-US" b="1" dirty="0">
                <a:solidFill>
                  <a:srgbClr val="FFFFFF"/>
                </a:solidFill>
                <a:latin typeface="Segoe UI" panose="020B0502040204020203" pitchFamily="34" charset="0"/>
                <a:cs typeface="Segoe UI" panose="020B0502040204020203" pitchFamily="34" charset="0"/>
              </a:rPr>
              <a:t>=“</a:t>
            </a:r>
            <a:r>
              <a:rPr lang="en-US" b="1" dirty="0" err="1">
                <a:solidFill>
                  <a:srgbClr val="FFFFFF"/>
                </a:solidFill>
                <a:latin typeface="Segoe UI" panose="020B0502040204020203" pitchFamily="34" charset="0"/>
                <a:cs typeface="Segoe UI" panose="020B0502040204020203" pitchFamily="34" charset="0"/>
              </a:rPr>
              <a:t>FrontEnd</a:t>
            </a:r>
            <a:r>
              <a:rPr lang="en-US" b="1" dirty="0">
                <a:solidFill>
                  <a:srgbClr val="FFFFFF"/>
                </a:solidFill>
                <a:latin typeface="Segoe UI" panose="020B0502040204020203" pitchFamily="34" charset="0"/>
                <a:cs typeface="Segoe UI" panose="020B0502040204020203" pitchFamily="34" charset="0"/>
              </a:rPr>
              <a:t>”</a:t>
            </a:r>
          </a:p>
        </p:txBody>
      </p:sp>
      <p:sp>
        <p:nvSpPr>
          <p:cNvPr id="63" name="TextBox 62"/>
          <p:cNvSpPr txBox="1"/>
          <p:nvPr/>
        </p:nvSpPr>
        <p:spPr>
          <a:xfrm>
            <a:off x="6727403" y="5988357"/>
            <a:ext cx="2132324" cy="369332"/>
          </a:xfrm>
          <a:prstGeom prst="rect">
            <a:avLst/>
          </a:prstGeom>
          <a:noFill/>
        </p:spPr>
        <p:txBody>
          <a:bodyPr wrap="square" rtlCol="0">
            <a:spAutoFit/>
          </a:bodyPr>
          <a:lstStyle/>
          <a:p>
            <a:r>
              <a:rPr lang="en-US" dirty="0">
                <a:sym typeface="Wingdings 3" panose="05040102010807070707" pitchFamily="18" charset="2"/>
              </a:rPr>
              <a:t>Note: </a:t>
            </a:r>
            <a:r>
              <a:rPr lang="en-US" dirty="0" err="1">
                <a:sym typeface="Wingdings 3" panose="05040102010807070707" pitchFamily="18" charset="2"/>
              </a:rPr>
              <a:t>R</a:t>
            </a:r>
            <a:r>
              <a:rPr lang="en-US" baseline="-25000" dirty="0" err="1">
                <a:sym typeface="Wingdings 3" panose="05040102010807070707" pitchFamily="18" charset="2"/>
              </a:rPr>
              <a:t>s</a:t>
            </a:r>
            <a:r>
              <a:rPr lang="en-US" dirty="0">
                <a:sym typeface="Wingdings 3" panose="05040102010807070707" pitchFamily="18" charset="2"/>
              </a:rPr>
              <a:t> not shown</a:t>
            </a:r>
            <a:endParaRPr lang="en-US" dirty="0">
              <a:latin typeface="Segoe UI" panose="020B0502040204020203" pitchFamily="34" charset="0"/>
              <a:cs typeface="Segoe UI" panose="020B0502040204020203" pitchFamily="34" charset="0"/>
            </a:endParaRPr>
          </a:p>
        </p:txBody>
      </p:sp>
      <p:sp>
        <p:nvSpPr>
          <p:cNvPr id="40" name="Rectangle 39"/>
          <p:cNvSpPr/>
          <p:nvPr/>
        </p:nvSpPr>
        <p:spPr bwMode="auto">
          <a:xfrm>
            <a:off x="5919650" y="1758119"/>
            <a:ext cx="2726272" cy="4050871"/>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b="1" dirty="0">
                <a:solidFill>
                  <a:srgbClr val="FFFFFF"/>
                </a:solidFill>
                <a:latin typeface="Segoe UI" panose="020B0502040204020203" pitchFamily="34" charset="0"/>
                <a:cs typeface="Segoe UI" panose="020B0502040204020203" pitchFamily="34" charset="0"/>
              </a:rPr>
              <a:t>VMSS #2 (</a:t>
            </a:r>
            <a:r>
              <a:rPr lang="en-US" b="1" dirty="0" err="1">
                <a:solidFill>
                  <a:srgbClr val="FFFFFF"/>
                </a:solidFill>
                <a:latin typeface="Segoe UI" panose="020B0502040204020203" pitchFamily="34" charset="0"/>
                <a:cs typeface="Segoe UI" panose="020B0502040204020203" pitchFamily="34" charset="0"/>
              </a:rPr>
              <a:t>stateful</a:t>
            </a:r>
            <a:r>
              <a:rPr lang="en-US" b="1" dirty="0">
                <a:solidFill>
                  <a:srgbClr val="FFFFFF"/>
                </a:solidFill>
                <a:latin typeface="Segoe UI" panose="020B0502040204020203" pitchFamily="34" charset="0"/>
                <a:cs typeface="Segoe UI" panose="020B0502040204020203" pitchFamily="34" charset="0"/>
              </a:rPr>
              <a:t> tier)</a:t>
            </a:r>
            <a:br>
              <a:rPr lang="en-US" b="1" dirty="0">
                <a:solidFill>
                  <a:srgbClr val="FFFFFF"/>
                </a:solidFill>
                <a:latin typeface="Segoe UI" panose="020B0502040204020203" pitchFamily="34" charset="0"/>
                <a:cs typeface="Segoe UI" panose="020B0502040204020203" pitchFamily="34" charset="0"/>
              </a:rPr>
            </a:br>
            <a:r>
              <a:rPr lang="en-US" b="1" dirty="0" err="1">
                <a:solidFill>
                  <a:srgbClr val="FFFFFF"/>
                </a:solidFill>
                <a:latin typeface="Segoe UI" panose="020B0502040204020203" pitchFamily="34" charset="0"/>
                <a:cs typeface="Segoe UI" panose="020B0502040204020203" pitchFamily="34" charset="0"/>
              </a:rPr>
              <a:t>NodeType</a:t>
            </a:r>
            <a:r>
              <a:rPr lang="en-US" b="1" dirty="0">
                <a:solidFill>
                  <a:srgbClr val="FFFFFF"/>
                </a:solidFill>
                <a:latin typeface="Segoe UI" panose="020B0502040204020203" pitchFamily="34" charset="0"/>
                <a:cs typeface="Segoe UI" panose="020B0502040204020203" pitchFamily="34" charset="0"/>
              </a:rPr>
              <a:t>=“</a:t>
            </a:r>
            <a:r>
              <a:rPr lang="en-US" b="1" dirty="0" err="1">
                <a:solidFill>
                  <a:srgbClr val="FFFFFF"/>
                </a:solidFill>
                <a:latin typeface="Segoe UI" panose="020B0502040204020203" pitchFamily="34" charset="0"/>
                <a:cs typeface="Segoe UI" panose="020B0502040204020203" pitchFamily="34" charset="0"/>
              </a:rPr>
              <a:t>BackEnd</a:t>
            </a:r>
            <a:r>
              <a:rPr lang="en-US" b="1" dirty="0">
                <a:solidFill>
                  <a:srgbClr val="FFFFFF"/>
                </a:solidFill>
                <a:latin typeface="Segoe UI" panose="020B0502040204020203" pitchFamily="34" charset="0"/>
                <a:cs typeface="Segoe UI" panose="020B0502040204020203" pitchFamily="34" charset="0"/>
              </a:rPr>
              <a:t>”</a:t>
            </a:r>
          </a:p>
        </p:txBody>
      </p:sp>
      <p:grpSp>
        <p:nvGrpSpPr>
          <p:cNvPr id="5" name="Group 4"/>
          <p:cNvGrpSpPr/>
          <p:nvPr/>
        </p:nvGrpSpPr>
        <p:grpSpPr>
          <a:xfrm>
            <a:off x="3281388" y="2559591"/>
            <a:ext cx="2269125" cy="950425"/>
            <a:chOff x="5210470" y="2479380"/>
            <a:chExt cx="2269125" cy="950425"/>
          </a:xfrm>
        </p:grpSpPr>
        <p:sp>
          <p:nvSpPr>
            <p:cNvPr id="41" name="Rectangle 40"/>
            <p:cNvSpPr/>
            <p:nvPr/>
          </p:nvSpPr>
          <p:spPr>
            <a:xfrm>
              <a:off x="5210470" y="2479380"/>
              <a:ext cx="2269125" cy="950425"/>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Node #1</a:t>
              </a:r>
            </a:p>
          </p:txBody>
        </p:sp>
        <p:sp>
          <p:nvSpPr>
            <p:cNvPr id="26" name="Rectangle 25"/>
            <p:cNvSpPr/>
            <p:nvPr/>
          </p:nvSpPr>
          <p:spPr>
            <a:xfrm>
              <a:off x="5477083" y="2905079"/>
              <a:ext cx="1754121"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Gateway</a:t>
              </a:r>
            </a:p>
          </p:txBody>
        </p:sp>
      </p:grpSp>
      <p:grpSp>
        <p:nvGrpSpPr>
          <p:cNvPr id="49" name="Group 48"/>
          <p:cNvGrpSpPr/>
          <p:nvPr/>
        </p:nvGrpSpPr>
        <p:grpSpPr>
          <a:xfrm>
            <a:off x="3274209" y="3673628"/>
            <a:ext cx="2269125" cy="950425"/>
            <a:chOff x="5210470" y="2479380"/>
            <a:chExt cx="2269125" cy="950425"/>
          </a:xfrm>
        </p:grpSpPr>
        <p:sp>
          <p:nvSpPr>
            <p:cNvPr id="53" name="Rectangle 52"/>
            <p:cNvSpPr/>
            <p:nvPr/>
          </p:nvSpPr>
          <p:spPr>
            <a:xfrm>
              <a:off x="5210470" y="2479380"/>
              <a:ext cx="2269125" cy="950425"/>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Node #2</a:t>
              </a:r>
            </a:p>
          </p:txBody>
        </p:sp>
        <p:sp>
          <p:nvSpPr>
            <p:cNvPr id="54" name="Rectangle 53"/>
            <p:cNvSpPr/>
            <p:nvPr/>
          </p:nvSpPr>
          <p:spPr>
            <a:xfrm>
              <a:off x="5477083" y="2905079"/>
              <a:ext cx="1754121"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Gateway</a:t>
              </a:r>
            </a:p>
          </p:txBody>
        </p:sp>
      </p:grpSp>
      <p:grpSp>
        <p:nvGrpSpPr>
          <p:cNvPr id="55" name="Group 54"/>
          <p:cNvGrpSpPr/>
          <p:nvPr/>
        </p:nvGrpSpPr>
        <p:grpSpPr>
          <a:xfrm>
            <a:off x="3266978" y="4765524"/>
            <a:ext cx="2269125" cy="950425"/>
            <a:chOff x="5210470" y="2479380"/>
            <a:chExt cx="2269125" cy="950425"/>
          </a:xfrm>
        </p:grpSpPr>
        <p:sp>
          <p:nvSpPr>
            <p:cNvPr id="56" name="Rectangle 55"/>
            <p:cNvSpPr/>
            <p:nvPr/>
          </p:nvSpPr>
          <p:spPr>
            <a:xfrm>
              <a:off x="5210470" y="2479380"/>
              <a:ext cx="2269125" cy="950425"/>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Node #3</a:t>
              </a:r>
            </a:p>
          </p:txBody>
        </p:sp>
        <p:sp>
          <p:nvSpPr>
            <p:cNvPr id="59" name="Rectangle 58"/>
            <p:cNvSpPr/>
            <p:nvPr/>
          </p:nvSpPr>
          <p:spPr>
            <a:xfrm>
              <a:off x="5477083" y="2905079"/>
              <a:ext cx="1754121"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Gateway</a:t>
              </a:r>
            </a:p>
          </p:txBody>
        </p:sp>
      </p:grpSp>
      <p:sp>
        <p:nvSpPr>
          <p:cNvPr id="61" name="Rectangle 60"/>
          <p:cNvSpPr/>
          <p:nvPr/>
        </p:nvSpPr>
        <p:spPr>
          <a:xfrm>
            <a:off x="6127345" y="2569261"/>
            <a:ext cx="2269125" cy="1384142"/>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Node #4</a:t>
            </a:r>
          </a:p>
        </p:txBody>
      </p:sp>
      <p:sp>
        <p:nvSpPr>
          <p:cNvPr id="28" name="Rectangle 27"/>
          <p:cNvSpPr/>
          <p:nvPr/>
        </p:nvSpPr>
        <p:spPr>
          <a:xfrm>
            <a:off x="6384846" y="2967673"/>
            <a:ext cx="1754121" cy="345667"/>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f:/A1/S1, P</a:t>
            </a:r>
            <a:r>
              <a:rPr lang="en-US" b="1" baseline="-25000" dirty="0">
                <a:latin typeface="Segoe UI" panose="020B0502040204020203" pitchFamily="34" charset="0"/>
                <a:cs typeface="Segoe UI" panose="020B0502040204020203" pitchFamily="34" charset="0"/>
              </a:rPr>
              <a:t>1</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baseline="-25000" dirty="0">
              <a:latin typeface="Segoe UI" panose="020B0502040204020203" pitchFamily="34" charset="0"/>
              <a:cs typeface="Segoe UI" panose="020B0502040204020203" pitchFamily="34" charset="0"/>
            </a:endParaRPr>
          </a:p>
        </p:txBody>
      </p:sp>
      <p:sp>
        <p:nvSpPr>
          <p:cNvPr id="68" name="Rectangle 67"/>
          <p:cNvSpPr/>
          <p:nvPr/>
        </p:nvSpPr>
        <p:spPr>
          <a:xfrm>
            <a:off x="6392094" y="3457346"/>
            <a:ext cx="1754121" cy="345667"/>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f:/A1/S1, P</a:t>
            </a:r>
            <a:r>
              <a:rPr lang="en-US" b="1" baseline="-25000" dirty="0">
                <a:latin typeface="Segoe UI" panose="020B0502040204020203" pitchFamily="34" charset="0"/>
                <a:cs typeface="Segoe UI" panose="020B0502040204020203" pitchFamily="34" charset="0"/>
              </a:rPr>
              <a:t>2</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baseline="-25000" dirty="0">
              <a:latin typeface="Segoe UI" panose="020B0502040204020203" pitchFamily="34" charset="0"/>
              <a:cs typeface="Segoe UI" panose="020B0502040204020203" pitchFamily="34" charset="0"/>
            </a:endParaRPr>
          </a:p>
        </p:txBody>
      </p:sp>
      <p:sp>
        <p:nvSpPr>
          <p:cNvPr id="72" name="TextBox 71"/>
          <p:cNvSpPr txBox="1"/>
          <p:nvPr/>
        </p:nvSpPr>
        <p:spPr>
          <a:xfrm>
            <a:off x="4829752" y="4054924"/>
            <a:ext cx="506092" cy="461665"/>
          </a:xfrm>
          <a:prstGeom prst="rect">
            <a:avLst/>
          </a:prstGeom>
          <a:noFill/>
        </p:spPr>
        <p:txBody>
          <a:bodyPr wrap="square" rtlCol="0">
            <a:spAutoFit/>
          </a:bodyPr>
          <a:lstStyle/>
          <a:p>
            <a:r>
              <a:rPr lang="en-US" sz="2400" b="1" dirty="0">
                <a:sym typeface="Wingdings 3" panose="05040102010807070707" pitchFamily="18" charset="2"/>
              </a:rPr>
              <a:t></a:t>
            </a:r>
            <a:endParaRPr lang="en-US" sz="2400" b="1" dirty="0"/>
          </a:p>
        </p:txBody>
      </p:sp>
      <p:cxnSp>
        <p:nvCxnSpPr>
          <p:cNvPr id="73" name="Straight Arrow Connector 72"/>
          <p:cNvCxnSpPr>
            <a:endCxn id="54" idx="1"/>
          </p:cNvCxnSpPr>
          <p:nvPr/>
        </p:nvCxnSpPr>
        <p:spPr>
          <a:xfrm>
            <a:off x="2744643" y="3854804"/>
            <a:ext cx="796179" cy="417357"/>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2" idx="3"/>
            <a:endCxn id="68" idx="1"/>
          </p:cNvCxnSpPr>
          <p:nvPr/>
        </p:nvCxnSpPr>
        <p:spPr>
          <a:xfrm flipV="1">
            <a:off x="5335844" y="3630180"/>
            <a:ext cx="1056250" cy="655577"/>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127345" y="4278809"/>
            <a:ext cx="2269125" cy="1384142"/>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Node #5</a:t>
            </a:r>
          </a:p>
        </p:txBody>
      </p:sp>
      <p:sp>
        <p:nvSpPr>
          <p:cNvPr id="81" name="Rectangle 80"/>
          <p:cNvSpPr/>
          <p:nvPr/>
        </p:nvSpPr>
        <p:spPr>
          <a:xfrm>
            <a:off x="6384846" y="4677221"/>
            <a:ext cx="1754121" cy="345667"/>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f:/A1/S1, P</a:t>
            </a:r>
            <a:r>
              <a:rPr lang="en-US" b="1" baseline="-25000" dirty="0">
                <a:latin typeface="Segoe UI" panose="020B0502040204020203" pitchFamily="34" charset="0"/>
                <a:cs typeface="Segoe UI" panose="020B0502040204020203" pitchFamily="34" charset="0"/>
              </a:rPr>
              <a:t>3</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baseline="-25000" dirty="0">
              <a:latin typeface="Segoe UI" panose="020B0502040204020203" pitchFamily="34" charset="0"/>
              <a:cs typeface="Segoe UI" panose="020B0502040204020203" pitchFamily="34" charset="0"/>
            </a:endParaRPr>
          </a:p>
        </p:txBody>
      </p:sp>
      <p:sp>
        <p:nvSpPr>
          <p:cNvPr id="82" name="Rectangle 81"/>
          <p:cNvSpPr/>
          <p:nvPr/>
        </p:nvSpPr>
        <p:spPr>
          <a:xfrm>
            <a:off x="6392094" y="5166894"/>
            <a:ext cx="1754121" cy="345667"/>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f:/A1/S1, P</a:t>
            </a:r>
            <a:r>
              <a:rPr lang="en-US" b="1" baseline="-25000" dirty="0">
                <a:latin typeface="Segoe UI" panose="020B0502040204020203" pitchFamily="34" charset="0"/>
                <a:cs typeface="Segoe UI" panose="020B0502040204020203" pitchFamily="34" charset="0"/>
              </a:rPr>
              <a:t>4</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baseline="-25000" dirty="0">
              <a:latin typeface="Segoe UI" panose="020B0502040204020203" pitchFamily="34" charset="0"/>
              <a:cs typeface="Segoe UI" panose="020B0502040204020203" pitchFamily="34" charset="0"/>
            </a:endParaRPr>
          </a:p>
        </p:txBody>
      </p:sp>
      <p:cxnSp>
        <p:nvCxnSpPr>
          <p:cNvPr id="83" name="Straight Arrow Connector 82"/>
          <p:cNvCxnSpPr>
            <a:endCxn id="59" idx="1"/>
          </p:cNvCxnSpPr>
          <p:nvPr/>
        </p:nvCxnSpPr>
        <p:spPr>
          <a:xfrm>
            <a:off x="2772272" y="3841578"/>
            <a:ext cx="761319" cy="1522479"/>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820475" y="5130113"/>
            <a:ext cx="506092" cy="461665"/>
          </a:xfrm>
          <a:prstGeom prst="rect">
            <a:avLst/>
          </a:prstGeom>
          <a:noFill/>
        </p:spPr>
        <p:txBody>
          <a:bodyPr wrap="square" rtlCol="0">
            <a:spAutoFit/>
          </a:bodyPr>
          <a:lstStyle/>
          <a:p>
            <a:r>
              <a:rPr lang="en-US" sz="2400" b="1" dirty="0">
                <a:sym typeface="Wingdings 3" panose="05040102010807070707" pitchFamily="18" charset="2"/>
              </a:rPr>
              <a:t></a:t>
            </a:r>
            <a:endParaRPr lang="en-US" sz="2400" b="1" dirty="0"/>
          </a:p>
        </p:txBody>
      </p:sp>
      <p:cxnSp>
        <p:nvCxnSpPr>
          <p:cNvPr id="87" name="Straight Arrow Connector 86"/>
          <p:cNvCxnSpPr>
            <a:stCxn id="86" idx="3"/>
            <a:endCxn id="81" idx="1"/>
          </p:cNvCxnSpPr>
          <p:nvPr/>
        </p:nvCxnSpPr>
        <p:spPr>
          <a:xfrm flipV="1">
            <a:off x="5326567" y="4850055"/>
            <a:ext cx="1058279" cy="51089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934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0" nodeType="clickEffect">
                                  <p:stCondLst>
                                    <p:cond delay="0"/>
                                  </p:stCondLst>
                                  <p:childTnLst>
                                    <p:animRot by="21600000">
                                      <p:cBhvr>
                                        <p:cTn id="16" dur="2000" fill="hold"/>
                                        <p:tgtEl>
                                          <p:spTgt spid="72"/>
                                        </p:tgtEl>
                                        <p:attrNameLst>
                                          <p:attrName>r</p:attrName>
                                        </p:attrNameLst>
                                      </p:cBhvr>
                                    </p:animRo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2" fill="hold" nodeType="clickEffect">
                                  <p:stCondLst>
                                    <p:cond delay="0"/>
                                  </p:stCondLst>
                                  <p:childTnLst>
                                    <p:animEffect transition="out" filter="wipe(right)">
                                      <p:cBhvr>
                                        <p:cTn id="24" dur="500"/>
                                        <p:tgtEl>
                                          <p:spTgt spid="75"/>
                                        </p:tgtEl>
                                      </p:cBhvr>
                                    </p:animEffect>
                                    <p:set>
                                      <p:cBhvr>
                                        <p:cTn id="25" dur="1" fill="hold">
                                          <p:stCondLst>
                                            <p:cond delay="499"/>
                                          </p:stCondLst>
                                        </p:cTn>
                                        <p:tgtEl>
                                          <p:spTgt spid="75"/>
                                        </p:tgtEl>
                                        <p:attrNameLst>
                                          <p:attrName>style.visibility</p:attrName>
                                        </p:attrNameLst>
                                      </p:cBhvr>
                                      <p:to>
                                        <p:strVal val="hidden"/>
                                      </p:to>
                                    </p:set>
                                  </p:childTnLst>
                                </p:cTn>
                              </p:par>
                            </p:childTnLst>
                          </p:cTn>
                        </p:par>
                        <p:par>
                          <p:cTn id="26" fill="hold">
                            <p:stCondLst>
                              <p:cond delay="500"/>
                            </p:stCondLst>
                            <p:childTnLst>
                              <p:par>
                                <p:cTn id="27" presetID="22" presetClass="exit" presetSubtype="2" fill="hold" nodeType="afterEffect">
                                  <p:stCondLst>
                                    <p:cond delay="0"/>
                                  </p:stCondLst>
                                  <p:childTnLst>
                                    <p:animEffect transition="out" filter="wipe(right)">
                                      <p:cBhvr>
                                        <p:cTn id="28" dur="500"/>
                                        <p:tgtEl>
                                          <p:spTgt spid="73"/>
                                        </p:tgtEl>
                                      </p:cBhvr>
                                    </p:animEffect>
                                    <p:set>
                                      <p:cBhvr>
                                        <p:cTn id="29" dur="1" fill="hold">
                                          <p:stCondLst>
                                            <p:cond delay="499"/>
                                          </p:stCondLst>
                                        </p:cTn>
                                        <p:tgtEl>
                                          <p:spTgt spid="73"/>
                                        </p:tgtEl>
                                        <p:attrNameLst>
                                          <p:attrName>style.visibility</p:attrName>
                                        </p:attrNameLst>
                                      </p:cBhvr>
                                      <p:to>
                                        <p:strVal val="hidden"/>
                                      </p:to>
                                    </p:set>
                                  </p:childTnLst>
                                </p:cTn>
                              </p:par>
                            </p:childTnLst>
                          </p:cTn>
                        </p:par>
                        <p:par>
                          <p:cTn id="30" fill="hold">
                            <p:stCondLst>
                              <p:cond delay="1000"/>
                            </p:stCondLst>
                            <p:childTnLst>
                              <p:par>
                                <p:cTn id="31" presetID="22" presetClass="exit" presetSubtype="2" fill="hold" nodeType="afterEffect">
                                  <p:stCondLst>
                                    <p:cond delay="0"/>
                                  </p:stCondLst>
                                  <p:childTnLst>
                                    <p:animEffect transition="out" filter="wipe(right)">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28"/>
                                        </p:tgtEl>
                                        <p:attrNameLst>
                                          <p:attrName>style.visibility</p:attrName>
                                        </p:attrNameLst>
                                      </p:cBhvr>
                                      <p:to>
                                        <p:strVal val="visible"/>
                                      </p:to>
                                    </p:set>
                                    <p:animEffect transition="in" filter="wipe(left)">
                                      <p:cBhvr>
                                        <p:cTn id="38" dur="500"/>
                                        <p:tgtEl>
                                          <p:spTgt spid="12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0" nodeType="clickEffect">
                                  <p:stCondLst>
                                    <p:cond delay="0"/>
                                  </p:stCondLst>
                                  <p:childTnLst>
                                    <p:animRot by="21600000">
                                      <p:cBhvr>
                                        <p:cTn id="46" dur="2000" fill="hold"/>
                                        <p:tgtEl>
                                          <p:spTgt spid="86"/>
                                        </p:tgtEl>
                                        <p:attrNameLst>
                                          <p:attrName>r</p:attrName>
                                        </p:attrNameLst>
                                      </p:cBhvr>
                                    </p:animRot>
                                  </p:childTnLst>
                                </p:cTn>
                              </p:par>
                            </p:childTnLst>
                          </p:cTn>
                        </p:par>
                        <p:par>
                          <p:cTn id="47" fill="hold">
                            <p:stCondLst>
                              <p:cond delay="2000"/>
                            </p:stCondLst>
                            <p:childTnLst>
                              <p:par>
                                <p:cTn id="48" presetID="22" presetClass="entr" presetSubtype="8" fill="hold" nodeType="after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2" fill="hold" nodeType="clickEffect">
                                  <p:stCondLst>
                                    <p:cond delay="0"/>
                                  </p:stCondLst>
                                  <p:childTnLst>
                                    <p:animEffect transition="out" filter="wipe(right)">
                                      <p:cBhvr>
                                        <p:cTn id="54" dur="500"/>
                                        <p:tgtEl>
                                          <p:spTgt spid="87"/>
                                        </p:tgtEl>
                                      </p:cBhvr>
                                    </p:animEffect>
                                    <p:set>
                                      <p:cBhvr>
                                        <p:cTn id="55" dur="1" fill="hold">
                                          <p:stCondLst>
                                            <p:cond delay="499"/>
                                          </p:stCondLst>
                                        </p:cTn>
                                        <p:tgtEl>
                                          <p:spTgt spid="87"/>
                                        </p:tgtEl>
                                        <p:attrNameLst>
                                          <p:attrName>style.visibility</p:attrName>
                                        </p:attrNameLst>
                                      </p:cBhvr>
                                      <p:to>
                                        <p:strVal val="hidden"/>
                                      </p:to>
                                    </p:set>
                                  </p:childTnLst>
                                </p:cTn>
                              </p:par>
                            </p:childTnLst>
                          </p:cTn>
                        </p:par>
                        <p:par>
                          <p:cTn id="56" fill="hold">
                            <p:stCondLst>
                              <p:cond delay="500"/>
                            </p:stCondLst>
                            <p:childTnLst>
                              <p:par>
                                <p:cTn id="57" presetID="22" presetClass="exit" presetSubtype="2" fill="hold" nodeType="afterEffect">
                                  <p:stCondLst>
                                    <p:cond delay="0"/>
                                  </p:stCondLst>
                                  <p:childTnLst>
                                    <p:animEffect transition="out" filter="wipe(right)">
                                      <p:cBhvr>
                                        <p:cTn id="58" dur="500"/>
                                        <p:tgtEl>
                                          <p:spTgt spid="83"/>
                                        </p:tgtEl>
                                      </p:cBhvr>
                                    </p:animEffect>
                                    <p:set>
                                      <p:cBhvr>
                                        <p:cTn id="59" dur="1" fill="hold">
                                          <p:stCondLst>
                                            <p:cond delay="499"/>
                                          </p:stCondLst>
                                        </p:cTn>
                                        <p:tgtEl>
                                          <p:spTgt spid="83"/>
                                        </p:tgtEl>
                                        <p:attrNameLst>
                                          <p:attrName>style.visibility</p:attrName>
                                        </p:attrNameLst>
                                      </p:cBhvr>
                                      <p:to>
                                        <p:strVal val="hidden"/>
                                      </p:to>
                                    </p:set>
                                  </p:childTnLst>
                                </p:cTn>
                              </p:par>
                            </p:childTnLst>
                          </p:cTn>
                        </p:par>
                        <p:par>
                          <p:cTn id="60" fill="hold">
                            <p:stCondLst>
                              <p:cond delay="1000"/>
                            </p:stCondLst>
                            <p:childTnLst>
                              <p:par>
                                <p:cTn id="61" presetID="22" presetClass="exit" presetSubtype="2" fill="hold" nodeType="afterEffect">
                                  <p:stCondLst>
                                    <p:cond delay="0"/>
                                  </p:stCondLst>
                                  <p:childTnLst>
                                    <p:animEffect transition="out" filter="wipe(right)">
                                      <p:cBhvr>
                                        <p:cTn id="62" dur="500"/>
                                        <p:tgtEl>
                                          <p:spTgt spid="128"/>
                                        </p:tgtEl>
                                      </p:cBhvr>
                                    </p:animEffect>
                                    <p:set>
                                      <p:cBhvr>
                                        <p:cTn id="63" dur="1" fill="hold">
                                          <p:stCondLst>
                                            <p:cond delay="499"/>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6"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3678115" y="1741442"/>
            <a:ext cx="4954457" cy="4899747"/>
          </a:xfrm>
          <a:prstGeom prst="rect">
            <a:avLst/>
          </a:prstGeom>
          <a:gradFill flip="none" rotWithShape="1">
            <a:gsLst>
              <a:gs pos="0">
                <a:srgbClr val="5C2D91">
                  <a:lumMod val="40000"/>
                  <a:lumOff val="60000"/>
                </a:srgbClr>
              </a:gs>
              <a:gs pos="46000">
                <a:srgbClr val="5C2D91">
                  <a:lumMod val="95000"/>
                  <a:lumOff val="5000"/>
                </a:srgbClr>
              </a:gs>
              <a:gs pos="100000">
                <a:srgbClr val="5C2D91">
                  <a:lumMod val="60000"/>
                </a:srgbClr>
              </a:gs>
            </a:gsLst>
            <a:path path="circle">
              <a:fillToRect l="50000" t="130000" r="50000" b="-30000"/>
            </a:path>
            <a:tileRect/>
          </a:gradFill>
          <a:ln w="19050" cap="flat" cmpd="sng" algn="ctr">
            <a:solidFill>
              <a:srgbClr val="FFFFFF"/>
            </a:solidFill>
            <a:prstDash val="solid"/>
            <a:round/>
            <a:headEnd type="none" w="sm" len="sm"/>
            <a:tailEnd type="triangle" w="lg" len="lg"/>
          </a:ln>
          <a:effectLst/>
        </p:spPr>
        <p:txBody>
          <a:bodyPr vert="horz" wrap="square" lIns="44821" tIns="44821" rIns="44821" bIns="44821" numCol="1" rtlCol="0" anchor="t" anchorCtr="1" compatLnSpc="1">
            <a:prstTxWarp prst="textNoShape">
              <a:avLst/>
            </a:prstTxWarp>
            <a:noAutofit/>
          </a:bodyPr>
          <a:lstStyle/>
          <a:p>
            <a:pPr algn="ctr" defTabSz="896386">
              <a:defRPr/>
            </a:pPr>
            <a:r>
              <a:rPr lang="en-US" sz="2745" b="1" kern="0" dirty="0">
                <a:solidFill>
                  <a:srgbClr val="FFFFFF"/>
                </a:solidFill>
                <a:cs typeface="Segoe UI" panose="020B0502040204020203" pitchFamily="34" charset="0"/>
              </a:rPr>
              <a:t>Application Type: </a:t>
            </a:r>
            <a:r>
              <a:rPr lang="en-US" sz="2745" kern="0" dirty="0" err="1">
                <a:solidFill>
                  <a:srgbClr val="FFFFFF"/>
                </a:solidFill>
                <a:cs typeface="Segoe UI" panose="020B0502040204020203" pitchFamily="34" charset="0"/>
              </a:rPr>
              <a:t>sfAuction</a:t>
            </a:r>
            <a:endParaRPr lang="en-US" sz="2745" kern="0" dirty="0">
              <a:solidFill>
                <a:srgbClr val="FFFFFF"/>
              </a:solidFill>
              <a:cs typeface="Segoe UI" panose="020B0502040204020203" pitchFamily="34" charset="0"/>
            </a:endParaRPr>
          </a:p>
        </p:txBody>
      </p:sp>
      <p:sp>
        <p:nvSpPr>
          <p:cNvPr id="5" name="Rectangle 4"/>
          <p:cNvSpPr/>
          <p:nvPr/>
        </p:nvSpPr>
        <p:spPr>
          <a:xfrm>
            <a:off x="3931025" y="2478072"/>
            <a:ext cx="4448883" cy="117673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9050" cap="flat" cmpd="sng" algn="ctr">
            <a:solidFill>
              <a:srgbClr val="FFFFFF"/>
            </a:solidFill>
            <a:prstDash val="solid"/>
            <a:round/>
            <a:headEnd type="none" w="sm" len="sm"/>
            <a:tailEnd type="triangle" w="lg" len="lg"/>
          </a:ln>
          <a:effectLst/>
        </p:spPr>
        <p:txBody>
          <a:bodyPr vert="horz" wrap="square" lIns="44821" tIns="44821" rIns="44821" bIns="44821" numCol="1" rtlCol="0" anchor="ctr" anchorCtr="1" compatLnSpc="1">
            <a:prstTxWarp prst="textNoShape">
              <a:avLst/>
            </a:prstTxWarp>
            <a:spAutoFit/>
          </a:bodyPr>
          <a:lstStyle/>
          <a:p>
            <a:pPr algn="ctr" defTabSz="896386">
              <a:defRPr/>
            </a:pPr>
            <a:r>
              <a:rPr lang="en-US" sz="2353" b="1" kern="0" dirty="0">
                <a:solidFill>
                  <a:srgbClr val="FFFFFF"/>
                </a:solidFill>
                <a:cs typeface="Segoe UI" panose="020B0502040204020203" pitchFamily="34" charset="0"/>
              </a:rPr>
              <a:t>Service Type: </a:t>
            </a:r>
            <a:r>
              <a:rPr lang="en-US" sz="2353" kern="0" dirty="0">
                <a:solidFill>
                  <a:srgbClr val="FFFFFF"/>
                </a:solidFill>
                <a:cs typeface="Segoe UI" panose="020B0502040204020203" pitchFamily="34" charset="0"/>
              </a:rPr>
              <a:t>Website</a:t>
            </a:r>
            <a:br>
              <a:rPr lang="en-US" sz="2353" b="1" kern="0" dirty="0">
                <a:solidFill>
                  <a:srgbClr val="FFFFFF"/>
                </a:solidFill>
                <a:cs typeface="Segoe UI" panose="020B0502040204020203" pitchFamily="34" charset="0"/>
              </a:rPr>
            </a:br>
            <a:r>
              <a:rPr lang="en-US" sz="2353" kern="0" dirty="0">
                <a:solidFill>
                  <a:srgbClr val="FFFFFF"/>
                </a:solidFill>
                <a:cs typeface="Segoe UI" panose="020B0502040204020203" pitchFamily="34" charset="0"/>
              </a:rPr>
              <a:t>Guest Executable (stateless)</a:t>
            </a:r>
            <a:br>
              <a:rPr lang="en-US" sz="2353" kern="0" dirty="0">
                <a:solidFill>
                  <a:srgbClr val="FFFFFF"/>
                </a:solidFill>
                <a:cs typeface="Segoe UI" panose="020B0502040204020203" pitchFamily="34" charset="0"/>
              </a:rPr>
            </a:br>
            <a:r>
              <a:rPr lang="en-US" sz="2353" kern="0" dirty="0">
                <a:solidFill>
                  <a:srgbClr val="FFFFFF"/>
                </a:solidFill>
                <a:cs typeface="Segoe UI" panose="020B0502040204020203" pitchFamily="34" charset="0"/>
              </a:rPr>
              <a:t>(Node.js)</a:t>
            </a:r>
          </a:p>
        </p:txBody>
      </p:sp>
      <p:sp>
        <p:nvSpPr>
          <p:cNvPr id="6" name="Rectangle 5"/>
          <p:cNvSpPr/>
          <p:nvPr/>
        </p:nvSpPr>
        <p:spPr>
          <a:xfrm>
            <a:off x="3931025" y="5221850"/>
            <a:ext cx="4448883" cy="1176733"/>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rgbClr val="FFFFFF"/>
            </a:solidFill>
            <a:prstDash val="solid"/>
            <a:round/>
            <a:headEnd type="none" w="sm" len="sm"/>
            <a:tailEnd type="triangle" w="lg" len="lg"/>
          </a:ln>
          <a:effectLst/>
        </p:spPr>
        <p:txBody>
          <a:bodyPr vert="horz" wrap="square" lIns="44821" tIns="44821" rIns="44821" bIns="44821" numCol="1" rtlCol="0" anchor="ctr" anchorCtr="1" compatLnSpc="1">
            <a:prstTxWarp prst="textNoShape">
              <a:avLst/>
            </a:prstTxWarp>
            <a:spAutoFit/>
          </a:bodyPr>
          <a:lstStyle/>
          <a:p>
            <a:pPr algn="ctr" defTabSz="896386">
              <a:defRPr/>
            </a:pPr>
            <a:r>
              <a:rPr lang="en-US" sz="2353" b="1" kern="0" dirty="0">
                <a:solidFill>
                  <a:srgbClr val="FFFFFF"/>
                </a:solidFill>
                <a:cs typeface="Segoe UI" panose="020B0502040204020203" pitchFamily="34" charset="0"/>
              </a:rPr>
              <a:t>Service Type: </a:t>
            </a:r>
            <a:r>
              <a:rPr lang="en-US" sz="2353" kern="0" dirty="0">
                <a:solidFill>
                  <a:srgbClr val="FFFFFF"/>
                </a:solidFill>
                <a:cs typeface="Segoe UI" panose="020B0502040204020203" pitchFamily="34" charset="0"/>
              </a:rPr>
              <a:t>Auction</a:t>
            </a:r>
            <a:br>
              <a:rPr lang="en-US" sz="2353" b="1" kern="0" dirty="0">
                <a:solidFill>
                  <a:srgbClr val="FFFFFF"/>
                </a:solidFill>
                <a:cs typeface="Segoe UI" panose="020B0502040204020203" pitchFamily="34" charset="0"/>
              </a:rPr>
            </a:br>
            <a:r>
              <a:rPr lang="en-US" sz="2353" kern="0" dirty="0">
                <a:solidFill>
                  <a:srgbClr val="FFFFFF"/>
                </a:solidFill>
                <a:cs typeface="Segoe UI" panose="020B0502040204020203" pitchFamily="34" charset="0"/>
              </a:rPr>
              <a:t>Reliable Collections (</a:t>
            </a:r>
            <a:r>
              <a:rPr lang="en-US" sz="2353" kern="0" dirty="0" err="1">
                <a:solidFill>
                  <a:srgbClr val="FFFFFF"/>
                </a:solidFill>
                <a:cs typeface="Segoe UI" panose="020B0502040204020203" pitchFamily="34" charset="0"/>
              </a:rPr>
              <a:t>stateful</a:t>
            </a:r>
            <a:r>
              <a:rPr lang="en-US" sz="2353" kern="0" dirty="0">
                <a:solidFill>
                  <a:srgbClr val="FFFFFF"/>
                </a:solidFill>
                <a:cs typeface="Segoe UI" panose="020B0502040204020203" pitchFamily="34" charset="0"/>
              </a:rPr>
              <a:t>)</a:t>
            </a:r>
            <a:br>
              <a:rPr lang="en-US" sz="2353" kern="0" dirty="0">
                <a:solidFill>
                  <a:srgbClr val="FFFFFF"/>
                </a:solidFill>
                <a:cs typeface="Segoe UI" panose="020B0502040204020203" pitchFamily="34" charset="0"/>
              </a:rPr>
            </a:br>
            <a:r>
              <a:rPr lang="en-US" sz="2353" kern="0" dirty="0">
                <a:solidFill>
                  <a:srgbClr val="FFFFFF"/>
                </a:solidFill>
                <a:cs typeface="Segoe UI" panose="020B0502040204020203" pitchFamily="34" charset="0"/>
              </a:rPr>
              <a:t>(C#/.NET)</a:t>
            </a:r>
          </a:p>
        </p:txBody>
      </p:sp>
      <p:sp>
        <p:nvSpPr>
          <p:cNvPr id="8" name="Rectangle 7"/>
          <p:cNvSpPr/>
          <p:nvPr/>
        </p:nvSpPr>
        <p:spPr>
          <a:xfrm>
            <a:off x="3931025" y="3845107"/>
            <a:ext cx="4448883" cy="1176733"/>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rgbClr val="FFFFFF"/>
            </a:solidFill>
            <a:prstDash val="solid"/>
            <a:round/>
            <a:headEnd type="none" w="sm" len="sm"/>
            <a:tailEnd type="triangle" w="lg" len="lg"/>
          </a:ln>
          <a:effectLst/>
        </p:spPr>
        <p:txBody>
          <a:bodyPr vert="horz" wrap="square" lIns="44821" tIns="44821" rIns="44821" bIns="44821" numCol="1" rtlCol="0" anchor="ctr" anchorCtr="1" compatLnSpc="1">
            <a:prstTxWarp prst="textNoShape">
              <a:avLst/>
            </a:prstTxWarp>
            <a:spAutoFit/>
          </a:bodyPr>
          <a:lstStyle/>
          <a:p>
            <a:pPr algn="ctr" defTabSz="896386">
              <a:defRPr/>
            </a:pPr>
            <a:r>
              <a:rPr lang="en-US" sz="2353" b="1" kern="0" dirty="0">
                <a:solidFill>
                  <a:srgbClr val="FFFFFF"/>
                </a:solidFill>
                <a:cs typeface="Segoe UI" panose="020B0502040204020203" pitchFamily="34" charset="0"/>
              </a:rPr>
              <a:t>Service Type: </a:t>
            </a:r>
            <a:r>
              <a:rPr lang="en-US" sz="2353" kern="0" dirty="0" err="1">
                <a:solidFill>
                  <a:srgbClr val="FFFFFF"/>
                </a:solidFill>
                <a:cs typeface="Segoe UI" panose="020B0502040204020203" pitchFamily="34" charset="0"/>
              </a:rPr>
              <a:t>APIGateway</a:t>
            </a:r>
            <a:br>
              <a:rPr lang="en-US" sz="2353" b="1" kern="0" dirty="0">
                <a:solidFill>
                  <a:srgbClr val="FFFFFF"/>
                </a:solidFill>
                <a:cs typeface="Segoe UI" panose="020B0502040204020203" pitchFamily="34" charset="0"/>
              </a:rPr>
            </a:br>
            <a:r>
              <a:rPr lang="en-US" sz="2353" kern="0" dirty="0">
                <a:solidFill>
                  <a:srgbClr val="FFFFFF"/>
                </a:solidFill>
                <a:cs typeface="Segoe UI" panose="020B0502040204020203" pitchFamily="34" charset="0"/>
              </a:rPr>
              <a:t>Reliable Service (stateless)</a:t>
            </a:r>
            <a:br>
              <a:rPr lang="en-US" sz="2353" kern="0" dirty="0">
                <a:solidFill>
                  <a:srgbClr val="FFFFFF"/>
                </a:solidFill>
                <a:cs typeface="Segoe UI" panose="020B0502040204020203" pitchFamily="34" charset="0"/>
              </a:rPr>
            </a:br>
            <a:r>
              <a:rPr lang="en-US" sz="2353" kern="0" dirty="0">
                <a:solidFill>
                  <a:srgbClr val="FFFFFF"/>
                </a:solidFill>
                <a:cs typeface="Segoe UI" panose="020B0502040204020203" pitchFamily="34" charset="0"/>
              </a:rPr>
              <a:t>(C#/.NET)</a:t>
            </a:r>
          </a:p>
        </p:txBody>
      </p:sp>
      <p:sp>
        <p:nvSpPr>
          <p:cNvPr id="2" name="Title 1"/>
          <p:cNvSpPr>
            <a:spLocks noGrp="1"/>
          </p:cNvSpPr>
          <p:nvPr>
            <p:ph type="title"/>
          </p:nvPr>
        </p:nvSpPr>
        <p:spPr/>
        <p:txBody>
          <a:bodyPr/>
          <a:lstStyle/>
          <a:p>
            <a:r>
              <a:rPr lang="en-US" dirty="0"/>
              <a:t>Auction App </a:t>
            </a:r>
            <a:r>
              <a:rPr lang="en-US" dirty="0" err="1"/>
              <a:t>Microservices</a:t>
            </a:r>
            <a:endParaRPr lang="en-US" dirty="0"/>
          </a:p>
        </p:txBody>
      </p:sp>
    </p:spTree>
    <p:extLst>
      <p:ext uri="{BB962C8B-B14F-4D97-AF65-F5344CB8AC3E}">
        <p14:creationId xmlns:p14="http://schemas.microsoft.com/office/powerpoint/2010/main" val="975256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bwMode="auto">
          <a:xfrm>
            <a:off x="4653231" y="1106753"/>
            <a:ext cx="6697393" cy="5439909"/>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400" dirty="0">
                <a:solidFill>
                  <a:srgbClr val="FFFFFF"/>
                </a:solidFill>
                <a:latin typeface="Segoe UI" panose="020B0502040204020203" pitchFamily="34" charset="0"/>
                <a:cs typeface="Segoe UI" panose="020B0502040204020203" pitchFamily="34" charset="0"/>
              </a:rPr>
              <a:t>Cluster</a:t>
            </a:r>
          </a:p>
        </p:txBody>
      </p:sp>
      <p:sp>
        <p:nvSpPr>
          <p:cNvPr id="4" name="Rectangle 3"/>
          <p:cNvSpPr/>
          <p:nvPr/>
        </p:nvSpPr>
        <p:spPr bwMode="auto">
          <a:xfrm>
            <a:off x="2654984" y="3270755"/>
            <a:ext cx="1507768" cy="83092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0" compatLnSpc="1">
            <a:prstTxWarp prst="textNoShape">
              <a:avLst/>
            </a:prstTxWarp>
            <a:spAutoFit/>
          </a:bodyPr>
          <a:lstStyle/>
          <a:p>
            <a:pPr algn="ctr" defTabSz="914225">
              <a:defRPr/>
            </a:pPr>
            <a:r>
              <a:rPr lang="en-US" sz="2400" b="1" dirty="0">
                <a:solidFill>
                  <a:srgbClr val="FFFFFF"/>
                </a:solidFill>
                <a:latin typeface="Segoe UI" panose="020B0502040204020203" pitchFamily="34" charset="0"/>
                <a:cs typeface="Segoe UI" panose="020B0502040204020203" pitchFamily="34" charset="0"/>
              </a:rPr>
              <a:t>Load Balancer</a:t>
            </a:r>
          </a:p>
        </p:txBody>
      </p:sp>
      <p:sp>
        <p:nvSpPr>
          <p:cNvPr id="5" name="Rectangle 4"/>
          <p:cNvSpPr/>
          <p:nvPr/>
        </p:nvSpPr>
        <p:spPr bwMode="auto">
          <a:xfrm>
            <a:off x="4826703" y="1677908"/>
            <a:ext cx="3000142" cy="466761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VMSS #1 (stateless tier)</a:t>
            </a:r>
            <a:br>
              <a:rPr lang="en-US" sz="2000" b="1" dirty="0">
                <a:solidFill>
                  <a:srgbClr val="FFFFFF"/>
                </a:solidFill>
                <a:latin typeface="Segoe UI" panose="020B0502040204020203" pitchFamily="34" charset="0"/>
                <a:cs typeface="Segoe UI" panose="020B0502040204020203" pitchFamily="34" charset="0"/>
              </a:rPr>
            </a:br>
            <a:r>
              <a:rPr lang="en-US" sz="2000" b="1" dirty="0" err="1">
                <a:solidFill>
                  <a:srgbClr val="FFFFFF"/>
                </a:solidFill>
                <a:latin typeface="Segoe UI" panose="020B0502040204020203" pitchFamily="34" charset="0"/>
                <a:cs typeface="Segoe UI" panose="020B0502040204020203" pitchFamily="34" charset="0"/>
              </a:rPr>
              <a:t>NodeType</a:t>
            </a:r>
            <a:r>
              <a:rPr lang="en-US" sz="2000" b="1" dirty="0">
                <a:solidFill>
                  <a:srgbClr val="FFFFFF"/>
                </a:solidFill>
                <a:latin typeface="Segoe UI" panose="020B0502040204020203" pitchFamily="34" charset="0"/>
                <a:cs typeface="Segoe UI" panose="020B0502040204020203" pitchFamily="34" charset="0"/>
              </a:rPr>
              <a:t>=“</a:t>
            </a:r>
            <a:r>
              <a:rPr lang="en-US" sz="2000" b="1" dirty="0" err="1">
                <a:solidFill>
                  <a:srgbClr val="FFFFFF"/>
                </a:solidFill>
                <a:latin typeface="Segoe UI" panose="020B0502040204020203" pitchFamily="34" charset="0"/>
                <a:cs typeface="Segoe UI" panose="020B0502040204020203" pitchFamily="34" charset="0"/>
              </a:rPr>
              <a:t>FrontEnd</a:t>
            </a:r>
            <a:r>
              <a:rPr lang="en-US" sz="2000" b="1" dirty="0">
                <a:solidFill>
                  <a:srgbClr val="FFFFFF"/>
                </a:solidFill>
                <a:latin typeface="Segoe UI" panose="020B0502040204020203" pitchFamily="34" charset="0"/>
                <a:cs typeface="Segoe UI" panose="020B0502040204020203" pitchFamily="34" charset="0"/>
              </a:rPr>
              <a:t>”</a:t>
            </a:r>
          </a:p>
        </p:txBody>
      </p:sp>
      <p:sp>
        <p:nvSpPr>
          <p:cNvPr id="6" name="Title 33"/>
          <p:cNvSpPr>
            <a:spLocks noGrp="1"/>
          </p:cNvSpPr>
          <p:nvPr>
            <p:ph type="title"/>
          </p:nvPr>
        </p:nvSpPr>
        <p:spPr/>
        <p:txBody>
          <a:bodyPr/>
          <a:lstStyle/>
          <a:p>
            <a:r>
              <a:rPr lang="en-US" dirty="0"/>
              <a:t>Auction App </a:t>
            </a:r>
            <a:r>
              <a:rPr lang="en-US" dirty="0" err="1"/>
              <a:t>Microservices</a:t>
            </a:r>
            <a:r>
              <a:rPr lang="en-US" dirty="0"/>
              <a:t> Running in Azure</a:t>
            </a:r>
          </a:p>
        </p:txBody>
      </p:sp>
      <p:sp>
        <p:nvSpPr>
          <p:cNvPr id="7" name="Rectangle 6"/>
          <p:cNvSpPr/>
          <p:nvPr/>
        </p:nvSpPr>
        <p:spPr>
          <a:xfrm>
            <a:off x="5210470" y="2479380"/>
            <a:ext cx="2269125" cy="1706812"/>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Node #1</a:t>
            </a:r>
          </a:p>
        </p:txBody>
      </p:sp>
      <p:sp>
        <p:nvSpPr>
          <p:cNvPr id="8" name="Rectangle 7"/>
          <p:cNvSpPr/>
          <p:nvPr/>
        </p:nvSpPr>
        <p:spPr>
          <a:xfrm>
            <a:off x="5472620" y="2914260"/>
            <a:ext cx="1753872" cy="45440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9050" cap="flat" cmpd="sng" algn="ctr">
            <a:solidFill>
              <a:srgbClr val="FFFFFF"/>
            </a:solidFill>
            <a:prstDash val="solid"/>
            <a:round/>
            <a:headEnd type="none" w="sm" len="sm"/>
            <a:tailEnd type="triangle" w="lg" len="lg"/>
          </a:ln>
          <a:effectLst/>
        </p:spPr>
        <p:txBody>
          <a:bodyPr vert="horz" wrap="square" lIns="44821" tIns="44821" rIns="44821" bIns="44821" numCol="1" rtlCol="0" anchor="ctr" anchorCtr="1" compatLnSpc="1">
            <a:prstTxWarp prst="textNoShape">
              <a:avLst/>
            </a:prstTxWarp>
            <a:spAutoFit/>
          </a:bodyPr>
          <a:lstStyle/>
          <a:p>
            <a:pPr algn="ctr" defTabSz="896386"/>
            <a:r>
              <a:rPr lang="en-US" sz="2353" b="1" kern="0" dirty="0">
                <a:solidFill>
                  <a:srgbClr val="FFFFFF"/>
                </a:solidFill>
                <a:cs typeface="Segoe UI" panose="020B0502040204020203" pitchFamily="34" charset="0"/>
              </a:rPr>
              <a:t>Website</a:t>
            </a:r>
          </a:p>
        </p:txBody>
      </p:sp>
      <p:sp>
        <p:nvSpPr>
          <p:cNvPr id="9" name="Rectangle 8"/>
          <p:cNvSpPr/>
          <p:nvPr/>
        </p:nvSpPr>
        <p:spPr>
          <a:xfrm>
            <a:off x="5464891" y="3554182"/>
            <a:ext cx="1753872" cy="437622"/>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spAutoFit/>
          </a:bodyPr>
          <a:lstStyle/>
          <a:p>
            <a:pPr algn="ctr" defTabSz="914225">
              <a:defRPr/>
            </a:pPr>
            <a:r>
              <a:rPr lang="en-US" sz="2200" b="1" dirty="0" err="1">
                <a:solidFill>
                  <a:srgbClr val="FFFFFF"/>
                </a:solidFill>
                <a:latin typeface="Segoe UI" panose="020B0502040204020203" pitchFamily="34" charset="0"/>
                <a:cs typeface="Segoe UI" panose="020B0502040204020203" pitchFamily="34" charset="0"/>
              </a:rPr>
              <a:t>ApiGateway</a:t>
            </a:r>
            <a:endParaRPr lang="en-US" sz="2200" b="1" dirty="0">
              <a:solidFill>
                <a:srgbClr val="FFFFFF"/>
              </a:solidFill>
              <a:latin typeface="Segoe UI" panose="020B0502040204020203" pitchFamily="34" charset="0"/>
              <a:cs typeface="Segoe UI" panose="020B0502040204020203" pitchFamily="34" charset="0"/>
            </a:endParaRPr>
          </a:p>
        </p:txBody>
      </p:sp>
      <p:sp>
        <p:nvSpPr>
          <p:cNvPr id="10" name="Rectangle 9"/>
          <p:cNvSpPr/>
          <p:nvPr/>
        </p:nvSpPr>
        <p:spPr>
          <a:xfrm>
            <a:off x="5210470" y="4439960"/>
            <a:ext cx="2269125" cy="1744392"/>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Node #2</a:t>
            </a:r>
          </a:p>
        </p:txBody>
      </p:sp>
      <p:sp>
        <p:nvSpPr>
          <p:cNvPr id="11" name="Rectangle 10"/>
          <p:cNvSpPr/>
          <p:nvPr/>
        </p:nvSpPr>
        <p:spPr>
          <a:xfrm>
            <a:off x="5472620" y="4912138"/>
            <a:ext cx="1753872" cy="45440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9050" cap="flat" cmpd="sng" algn="ctr">
            <a:solidFill>
              <a:srgbClr val="FFFFFF"/>
            </a:solidFill>
            <a:prstDash val="solid"/>
            <a:round/>
            <a:headEnd type="none" w="sm" len="sm"/>
            <a:tailEnd type="triangle" w="lg" len="lg"/>
          </a:ln>
          <a:effectLst/>
        </p:spPr>
        <p:txBody>
          <a:bodyPr vert="horz" wrap="square" lIns="44821" tIns="44821" rIns="44821" bIns="44821" numCol="1" rtlCol="0" anchor="ctr" anchorCtr="1" compatLnSpc="1">
            <a:prstTxWarp prst="textNoShape">
              <a:avLst/>
            </a:prstTxWarp>
            <a:spAutoFit/>
          </a:bodyPr>
          <a:lstStyle/>
          <a:p>
            <a:pPr algn="ctr" defTabSz="896386"/>
            <a:r>
              <a:rPr lang="en-US" sz="2353" b="1" kern="0" dirty="0">
                <a:solidFill>
                  <a:srgbClr val="FFFFFF"/>
                </a:solidFill>
                <a:cs typeface="Segoe UI" panose="020B0502040204020203" pitchFamily="34" charset="0"/>
              </a:rPr>
              <a:t>Website</a:t>
            </a:r>
          </a:p>
        </p:txBody>
      </p:sp>
      <p:sp>
        <p:nvSpPr>
          <p:cNvPr id="12" name="Rectangle 11"/>
          <p:cNvSpPr/>
          <p:nvPr/>
        </p:nvSpPr>
        <p:spPr>
          <a:xfrm>
            <a:off x="5481348" y="5587763"/>
            <a:ext cx="1753872" cy="437622"/>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spAutoFit/>
          </a:bodyPr>
          <a:lstStyle/>
          <a:p>
            <a:pPr algn="ctr" defTabSz="914225">
              <a:defRPr/>
            </a:pPr>
            <a:r>
              <a:rPr lang="en-US" sz="2200" b="1" dirty="0" err="1">
                <a:solidFill>
                  <a:srgbClr val="FFFFFF"/>
                </a:solidFill>
                <a:latin typeface="Segoe UI" panose="020B0502040204020203" pitchFamily="34" charset="0"/>
                <a:cs typeface="Segoe UI" panose="020B0502040204020203" pitchFamily="34" charset="0"/>
              </a:rPr>
              <a:t>ApiGateway</a:t>
            </a:r>
            <a:endParaRPr lang="en-US" sz="2200" b="1" dirty="0">
              <a:solidFill>
                <a:srgbClr val="FFFFFF"/>
              </a:solidFill>
              <a:latin typeface="Segoe UI" panose="020B0502040204020203" pitchFamily="34" charset="0"/>
              <a:cs typeface="Segoe UI" panose="020B0502040204020203" pitchFamily="34" charset="0"/>
            </a:endParaRPr>
          </a:p>
        </p:txBody>
      </p:sp>
      <p:sp>
        <p:nvSpPr>
          <p:cNvPr id="13" name="Rectangle 12"/>
          <p:cNvSpPr/>
          <p:nvPr/>
        </p:nvSpPr>
        <p:spPr bwMode="auto">
          <a:xfrm>
            <a:off x="8143394" y="1677908"/>
            <a:ext cx="3003215" cy="466761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VMSS #2 (</a:t>
            </a:r>
            <a:r>
              <a:rPr lang="en-US" sz="2000" b="1" dirty="0" err="1">
                <a:solidFill>
                  <a:srgbClr val="FFFFFF"/>
                </a:solidFill>
                <a:latin typeface="Segoe UI" panose="020B0502040204020203" pitchFamily="34" charset="0"/>
                <a:cs typeface="Segoe UI" panose="020B0502040204020203" pitchFamily="34" charset="0"/>
              </a:rPr>
              <a:t>stateful</a:t>
            </a:r>
            <a:r>
              <a:rPr lang="en-US" sz="2000" b="1" dirty="0">
                <a:solidFill>
                  <a:srgbClr val="FFFFFF"/>
                </a:solidFill>
                <a:latin typeface="Segoe UI" panose="020B0502040204020203" pitchFamily="34" charset="0"/>
                <a:cs typeface="Segoe UI" panose="020B0502040204020203" pitchFamily="34" charset="0"/>
              </a:rPr>
              <a:t> tier)</a:t>
            </a:r>
            <a:br>
              <a:rPr lang="en-US" sz="2000" b="1" dirty="0">
                <a:solidFill>
                  <a:srgbClr val="FFFFFF"/>
                </a:solidFill>
                <a:latin typeface="Segoe UI" panose="020B0502040204020203" pitchFamily="34" charset="0"/>
                <a:cs typeface="Segoe UI" panose="020B0502040204020203" pitchFamily="34" charset="0"/>
              </a:rPr>
            </a:br>
            <a:r>
              <a:rPr lang="en-US" sz="2000" b="1" dirty="0" err="1">
                <a:solidFill>
                  <a:srgbClr val="FFFFFF"/>
                </a:solidFill>
                <a:latin typeface="Segoe UI" panose="020B0502040204020203" pitchFamily="34" charset="0"/>
                <a:cs typeface="Segoe UI" panose="020B0502040204020203" pitchFamily="34" charset="0"/>
              </a:rPr>
              <a:t>NodeType</a:t>
            </a:r>
            <a:r>
              <a:rPr lang="en-US" sz="2000" b="1" dirty="0">
                <a:solidFill>
                  <a:srgbClr val="FFFFFF"/>
                </a:solidFill>
                <a:latin typeface="Segoe UI" panose="020B0502040204020203" pitchFamily="34" charset="0"/>
                <a:cs typeface="Segoe UI" panose="020B0502040204020203" pitchFamily="34" charset="0"/>
              </a:rPr>
              <a:t>=“</a:t>
            </a:r>
            <a:r>
              <a:rPr lang="en-US" sz="2000" b="1" dirty="0" err="1">
                <a:solidFill>
                  <a:srgbClr val="FFFFFF"/>
                </a:solidFill>
                <a:latin typeface="Segoe UI" panose="020B0502040204020203" pitchFamily="34" charset="0"/>
                <a:cs typeface="Segoe UI" panose="020B0502040204020203" pitchFamily="34" charset="0"/>
              </a:rPr>
              <a:t>BackEnd</a:t>
            </a:r>
            <a:r>
              <a:rPr lang="en-US" sz="2000" b="1" dirty="0">
                <a:solidFill>
                  <a:srgbClr val="FFFFFF"/>
                </a:solidFill>
                <a:latin typeface="Segoe UI" panose="020B0502040204020203" pitchFamily="34" charset="0"/>
                <a:cs typeface="Segoe UI" panose="020B0502040204020203" pitchFamily="34" charset="0"/>
              </a:rPr>
              <a:t>”</a:t>
            </a:r>
          </a:p>
        </p:txBody>
      </p:sp>
      <p:sp>
        <p:nvSpPr>
          <p:cNvPr id="14" name="Rectangle 13"/>
          <p:cNvSpPr/>
          <p:nvPr/>
        </p:nvSpPr>
        <p:spPr>
          <a:xfrm>
            <a:off x="8515785" y="2479380"/>
            <a:ext cx="2258664" cy="1712257"/>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Node #3</a:t>
            </a:r>
          </a:p>
        </p:txBody>
      </p:sp>
      <p:sp>
        <p:nvSpPr>
          <p:cNvPr id="15" name="Rectangle 14"/>
          <p:cNvSpPr/>
          <p:nvPr/>
        </p:nvSpPr>
        <p:spPr>
          <a:xfrm>
            <a:off x="8782058" y="2991942"/>
            <a:ext cx="1726118" cy="468972"/>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rgbClr val="FFFFFF"/>
            </a:solidFill>
            <a:prstDash val="solid"/>
            <a:round/>
            <a:headEnd type="none" w="sm" len="sm"/>
            <a:tailEnd type="triangle" w="lg" len="lg"/>
          </a:ln>
          <a:effectLst/>
        </p:spPr>
        <p:txBody>
          <a:bodyPr vert="horz" wrap="square" lIns="44821" tIns="44821" rIns="44821" bIns="44821" numCol="1" rtlCol="0" anchor="ctr" anchorCtr="1" compatLnSpc="1">
            <a:prstTxWarp prst="textNoShape">
              <a:avLst/>
            </a:prstTxWarp>
            <a:spAutoFit/>
          </a:bodyPr>
          <a:lstStyle/>
          <a:p>
            <a:pPr algn="ctr" defTabSz="896386"/>
            <a:r>
              <a:rPr lang="en-US" sz="2353" b="1" kern="0" dirty="0">
                <a:solidFill>
                  <a:srgbClr val="FFFFFF"/>
                </a:solidFill>
                <a:cs typeface="Segoe UI" panose="020B0502040204020203" pitchFamily="34" charset="0"/>
              </a:rPr>
              <a:t>Auction</a:t>
            </a:r>
          </a:p>
        </p:txBody>
      </p:sp>
      <p:cxnSp>
        <p:nvCxnSpPr>
          <p:cNvPr id="16" name="Straight Arrow Connector 15"/>
          <p:cNvCxnSpPr>
            <a:endCxn id="4" idx="1"/>
          </p:cNvCxnSpPr>
          <p:nvPr/>
        </p:nvCxnSpPr>
        <p:spPr>
          <a:xfrm>
            <a:off x="1912684" y="3686215"/>
            <a:ext cx="742299"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3"/>
            <a:endCxn id="8" idx="1"/>
          </p:cNvCxnSpPr>
          <p:nvPr/>
        </p:nvCxnSpPr>
        <p:spPr>
          <a:xfrm flipV="1">
            <a:off x="4162752" y="3141463"/>
            <a:ext cx="1309868" cy="544752"/>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3"/>
            <a:endCxn id="12" idx="1"/>
          </p:cNvCxnSpPr>
          <p:nvPr/>
        </p:nvCxnSpPr>
        <p:spPr>
          <a:xfrm>
            <a:off x="4162751" y="3686216"/>
            <a:ext cx="1318596" cy="2120357"/>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2" descr="C:\Users\Jeffrey\AppData\Local\Microsoft\Windows\Temporary Internet Files\Content.IE5\Z5GQZJYD\MC9004325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55" y="2793602"/>
            <a:ext cx="1774039" cy="177403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8495132" y="4453613"/>
            <a:ext cx="2258664" cy="1712257"/>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defRPr/>
            </a:pPr>
            <a:r>
              <a:rPr lang="en-US" sz="2000" b="1" dirty="0">
                <a:solidFill>
                  <a:srgbClr val="FFFFFF"/>
                </a:solidFill>
                <a:latin typeface="Segoe UI" panose="020B0502040204020203" pitchFamily="34" charset="0"/>
                <a:cs typeface="Segoe UI" panose="020B0502040204020203" pitchFamily="34" charset="0"/>
              </a:rPr>
              <a:t>Node #4</a:t>
            </a:r>
          </a:p>
        </p:txBody>
      </p:sp>
      <p:sp>
        <p:nvSpPr>
          <p:cNvPr id="21" name="Rectangle 20"/>
          <p:cNvSpPr/>
          <p:nvPr/>
        </p:nvSpPr>
        <p:spPr>
          <a:xfrm>
            <a:off x="8770839" y="4923203"/>
            <a:ext cx="1726118" cy="468972"/>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rgbClr val="FFFFFF"/>
            </a:solidFill>
            <a:prstDash val="solid"/>
            <a:round/>
            <a:headEnd type="none" w="sm" len="sm"/>
            <a:tailEnd type="triangle" w="lg" len="lg"/>
          </a:ln>
          <a:effectLst/>
        </p:spPr>
        <p:txBody>
          <a:bodyPr vert="horz" wrap="square" lIns="44821" tIns="44821" rIns="44821" bIns="44821" numCol="1" rtlCol="0" anchor="ctr" anchorCtr="1" compatLnSpc="1">
            <a:prstTxWarp prst="textNoShape">
              <a:avLst/>
            </a:prstTxWarp>
            <a:spAutoFit/>
          </a:bodyPr>
          <a:lstStyle/>
          <a:p>
            <a:pPr algn="ctr" defTabSz="896386"/>
            <a:r>
              <a:rPr lang="en-US" sz="2353" b="1" kern="0" dirty="0">
                <a:solidFill>
                  <a:srgbClr val="FFFFFF"/>
                </a:solidFill>
                <a:cs typeface="Segoe UI" panose="020B0502040204020203" pitchFamily="34" charset="0"/>
              </a:rPr>
              <a:t>Auction</a:t>
            </a:r>
          </a:p>
        </p:txBody>
      </p:sp>
      <p:cxnSp>
        <p:nvCxnSpPr>
          <p:cNvPr id="22" name="Straight Arrow Connector 21"/>
          <p:cNvCxnSpPr>
            <a:stCxn id="12" idx="3"/>
            <a:endCxn id="21" idx="1"/>
          </p:cNvCxnSpPr>
          <p:nvPr/>
        </p:nvCxnSpPr>
        <p:spPr>
          <a:xfrm flipV="1">
            <a:off x="7235219" y="5157689"/>
            <a:ext cx="1535621" cy="64888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211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nodeType="clickEffect">
                                  <p:stCondLst>
                                    <p:cond delay="0"/>
                                  </p:stCondLst>
                                  <p:childTnLst>
                                    <p:animEffect transition="out" filter="wipe(right)">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par>
                          <p:cTn id="17" fill="hold">
                            <p:stCondLst>
                              <p:cond delay="500"/>
                            </p:stCondLst>
                            <p:childTnLst>
                              <p:par>
                                <p:cTn id="18" presetID="22" presetClass="exit" presetSubtype="2" fill="hold" nodeType="afterEffect">
                                  <p:stCondLst>
                                    <p:cond delay="0"/>
                                  </p:stCondLst>
                                  <p:childTnLst>
                                    <p:animEffect transition="out" filter="wipe(right)">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2" fill="hold" nodeType="clickEffect">
                                  <p:stCondLst>
                                    <p:cond delay="0"/>
                                  </p:stCondLst>
                                  <p:childTnLst>
                                    <p:animEffect transition="out" filter="wipe(right)">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childTnLst>
                          </p:cTn>
                        </p:par>
                        <p:par>
                          <p:cTn id="39" fill="hold">
                            <p:stCondLst>
                              <p:cond delay="500"/>
                            </p:stCondLst>
                            <p:childTnLst>
                              <p:par>
                                <p:cTn id="40" presetID="22" presetClass="exit" presetSubtype="2" fill="hold" nodeType="afterEffect">
                                  <p:stCondLst>
                                    <p:cond delay="0"/>
                                  </p:stCondLst>
                                  <p:childTnLst>
                                    <p:animEffect transition="out" filter="wipe(right)">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par>
                          <p:cTn id="43" fill="hold">
                            <p:stCondLst>
                              <p:cond delay="1000"/>
                            </p:stCondLst>
                            <p:childTnLst>
                              <p:par>
                                <p:cTn id="44" presetID="22" presetClass="exit" presetSubtype="2" fill="hold" nodeType="afterEffect">
                                  <p:stCondLst>
                                    <p:cond delay="0"/>
                                  </p:stCondLst>
                                  <p:childTnLst>
                                    <p:animEffect transition="out" filter="wipe(right)">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4653026" y="1255488"/>
            <a:ext cx="6698343" cy="4572000"/>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sz="2400" dirty="0">
                <a:latin typeface="Segoe UI" panose="020B0502040204020203" pitchFamily="34" charset="0"/>
                <a:cs typeface="Segoe UI" panose="020B0502040204020203" pitchFamily="34" charset="0"/>
              </a:rPr>
              <a:t>Cluster</a:t>
            </a:r>
          </a:p>
        </p:txBody>
      </p:sp>
      <p:sp>
        <p:nvSpPr>
          <p:cNvPr id="25" name="Rectangle 24"/>
          <p:cNvSpPr/>
          <p:nvPr/>
        </p:nvSpPr>
        <p:spPr bwMode="auto">
          <a:xfrm>
            <a:off x="3114608" y="3363086"/>
            <a:ext cx="1047868" cy="646331"/>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0" compatLnSpc="1">
            <a:prstTxWarp prst="textNoShape">
              <a:avLst/>
            </a:prstTxWarp>
            <a:spAutoFit/>
          </a:bodyPr>
          <a:lstStyle/>
          <a:p>
            <a:pPr algn="ctr"/>
            <a:r>
              <a:rPr lang="en-US" sz="1800" b="1" dirty="0">
                <a:latin typeface="Segoe UI" panose="020B0502040204020203" pitchFamily="34" charset="0"/>
                <a:cs typeface="Segoe UI" panose="020B0502040204020203" pitchFamily="34" charset="0"/>
              </a:rPr>
              <a:t>Load Balancer</a:t>
            </a:r>
          </a:p>
        </p:txBody>
      </p:sp>
      <p:sp>
        <p:nvSpPr>
          <p:cNvPr id="20" name="Rectangle 19"/>
          <p:cNvSpPr/>
          <p:nvPr/>
        </p:nvSpPr>
        <p:spPr bwMode="auto">
          <a:xfrm>
            <a:off x="4826523" y="1677659"/>
            <a:ext cx="3000567" cy="401718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sz="2000" b="1" dirty="0">
                <a:latin typeface="Segoe UI" panose="020B0502040204020203" pitchFamily="34" charset="0"/>
                <a:cs typeface="Segoe UI" panose="020B0502040204020203" pitchFamily="34" charset="0"/>
              </a:rPr>
              <a:t>VMSS #1 (stateless tier)</a:t>
            </a:r>
            <a:br>
              <a:rPr lang="en-US" sz="2000" b="1" dirty="0">
                <a:latin typeface="Segoe UI" panose="020B0502040204020203" pitchFamily="34" charset="0"/>
                <a:cs typeface="Segoe UI" panose="020B0502040204020203" pitchFamily="34" charset="0"/>
              </a:rPr>
            </a:br>
            <a:r>
              <a:rPr lang="en-US" sz="2000" b="1" dirty="0" err="1">
                <a:latin typeface="Segoe UI" panose="020B0502040204020203" pitchFamily="34" charset="0"/>
                <a:cs typeface="Segoe UI" panose="020B0502040204020203" pitchFamily="34" charset="0"/>
              </a:rPr>
              <a:t>NodeType</a:t>
            </a:r>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FrontEnd</a:t>
            </a:r>
            <a:r>
              <a:rPr lang="en-US" sz="2000" b="1" dirty="0">
                <a:latin typeface="Segoe UI" panose="020B0502040204020203" pitchFamily="34" charset="0"/>
                <a:cs typeface="Segoe UI" panose="020B0502040204020203" pitchFamily="34" charset="0"/>
              </a:rPr>
              <a:t>”</a:t>
            </a:r>
          </a:p>
          <a:p>
            <a:r>
              <a:rPr lang="en-US" sz="2000" b="1" dirty="0">
                <a:latin typeface="Segoe UI" panose="020B0502040204020203" pitchFamily="34" charset="0"/>
                <a:cs typeface="Segoe UI" panose="020B0502040204020203" pitchFamily="34" charset="0"/>
              </a:rPr>
              <a:t>P=1, I=2+, Nodes=I</a:t>
            </a:r>
            <a:br>
              <a:rPr lang="en-US" sz="2000" b="1" dirty="0">
                <a:latin typeface="Segoe UI" panose="020B0502040204020203" pitchFamily="34" charset="0"/>
                <a:cs typeface="Segoe UI" panose="020B0502040204020203" pitchFamily="34" charset="0"/>
              </a:rPr>
            </a:br>
            <a:endParaRPr lang="en-US" sz="2000" b="1" dirty="0">
              <a:latin typeface="Segoe UI" panose="020B0502040204020203" pitchFamily="34" charset="0"/>
              <a:cs typeface="Segoe UI" panose="020B0502040204020203" pitchFamily="34" charset="0"/>
            </a:endParaRPr>
          </a:p>
        </p:txBody>
      </p:sp>
      <p:sp>
        <p:nvSpPr>
          <p:cNvPr id="34" name="Title 33"/>
          <p:cNvSpPr>
            <a:spLocks noGrp="1"/>
          </p:cNvSpPr>
          <p:nvPr>
            <p:ph type="title"/>
          </p:nvPr>
        </p:nvSpPr>
        <p:spPr/>
        <p:txBody>
          <a:bodyPr/>
          <a:lstStyle/>
          <a:p>
            <a:r>
              <a:rPr lang="en-US" dirty="0"/>
              <a:t>Canonical Service Topology</a:t>
            </a:r>
          </a:p>
        </p:txBody>
      </p:sp>
      <p:sp>
        <p:nvSpPr>
          <p:cNvPr id="40" name="Rectangle 39"/>
          <p:cNvSpPr/>
          <p:nvPr/>
        </p:nvSpPr>
        <p:spPr>
          <a:xfrm>
            <a:off x="5274561" y="2762383"/>
            <a:ext cx="2104490" cy="1286934"/>
          </a:xfrm>
          <a:prstGeom prst="rect">
            <a:avLst/>
          </a:prstGeom>
          <a:solidFill>
            <a:srgbClr val="FF0000"/>
          </a:soli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Node #1</a:t>
            </a:r>
          </a:p>
        </p:txBody>
      </p:sp>
      <p:sp>
        <p:nvSpPr>
          <p:cNvPr id="26" name="Rectangle 25"/>
          <p:cNvSpPr/>
          <p:nvPr/>
        </p:nvSpPr>
        <p:spPr>
          <a:xfrm>
            <a:off x="5472530" y="3133179"/>
            <a:ext cx="1754121"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Website</a:t>
            </a:r>
          </a:p>
        </p:txBody>
      </p:sp>
      <p:sp>
        <p:nvSpPr>
          <p:cNvPr id="38" name="Rectangle 37"/>
          <p:cNvSpPr/>
          <p:nvPr/>
        </p:nvSpPr>
        <p:spPr>
          <a:xfrm>
            <a:off x="5464800" y="3600208"/>
            <a:ext cx="1754121"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REST API</a:t>
            </a:r>
          </a:p>
        </p:txBody>
      </p:sp>
      <p:grpSp>
        <p:nvGrpSpPr>
          <p:cNvPr id="41" name="Group 40"/>
          <p:cNvGrpSpPr/>
          <p:nvPr/>
        </p:nvGrpSpPr>
        <p:grpSpPr>
          <a:xfrm>
            <a:off x="5274561" y="4211502"/>
            <a:ext cx="2104490" cy="1266694"/>
            <a:chOff x="4196070" y="2777875"/>
            <a:chExt cx="2104490" cy="1266694"/>
          </a:xfrm>
        </p:grpSpPr>
        <p:sp>
          <p:nvSpPr>
            <p:cNvPr id="43" name="Rectangle 42"/>
            <p:cNvSpPr/>
            <p:nvPr/>
          </p:nvSpPr>
          <p:spPr>
            <a:xfrm>
              <a:off x="4196070" y="2777875"/>
              <a:ext cx="2104490" cy="1266694"/>
            </a:xfrm>
            <a:prstGeom prst="rect">
              <a:avLst/>
            </a:prstGeom>
            <a:solidFill>
              <a:srgbClr val="FF0000"/>
            </a:soli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Node #2</a:t>
              </a:r>
            </a:p>
          </p:txBody>
        </p:sp>
        <p:sp>
          <p:nvSpPr>
            <p:cNvPr id="46" name="Rectangle 45"/>
            <p:cNvSpPr/>
            <p:nvPr/>
          </p:nvSpPr>
          <p:spPr>
            <a:xfrm>
              <a:off x="4394039" y="3148671"/>
              <a:ext cx="1754121"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Website</a:t>
              </a:r>
            </a:p>
          </p:txBody>
        </p:sp>
        <p:sp>
          <p:nvSpPr>
            <p:cNvPr id="48" name="Rectangle 47"/>
            <p:cNvSpPr/>
            <p:nvPr/>
          </p:nvSpPr>
          <p:spPr>
            <a:xfrm>
              <a:off x="4386309" y="3615700"/>
              <a:ext cx="1754121"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REST API</a:t>
              </a:r>
            </a:p>
          </p:txBody>
        </p:sp>
      </p:grpSp>
      <p:sp>
        <p:nvSpPr>
          <p:cNvPr id="49" name="Rectangle 48"/>
          <p:cNvSpPr/>
          <p:nvPr/>
        </p:nvSpPr>
        <p:spPr bwMode="auto">
          <a:xfrm>
            <a:off x="8143684" y="1677659"/>
            <a:ext cx="3003641" cy="401718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sz="2000" b="1" dirty="0">
                <a:latin typeface="Segoe UI" panose="020B0502040204020203" pitchFamily="34" charset="0"/>
                <a:cs typeface="Segoe UI" panose="020B0502040204020203" pitchFamily="34" charset="0"/>
              </a:rPr>
              <a:t>VMSS #2 (</a:t>
            </a:r>
            <a:r>
              <a:rPr lang="en-US" sz="2000" b="1" dirty="0" err="1">
                <a:latin typeface="Segoe UI" panose="020B0502040204020203" pitchFamily="34" charset="0"/>
                <a:cs typeface="Segoe UI" panose="020B0502040204020203" pitchFamily="34" charset="0"/>
              </a:rPr>
              <a:t>stateful</a:t>
            </a:r>
            <a:r>
              <a:rPr lang="en-US" sz="2000" b="1" dirty="0">
                <a:latin typeface="Segoe UI" panose="020B0502040204020203" pitchFamily="34" charset="0"/>
                <a:cs typeface="Segoe UI" panose="020B0502040204020203" pitchFamily="34" charset="0"/>
              </a:rPr>
              <a:t> tier)</a:t>
            </a:r>
            <a:br>
              <a:rPr lang="en-US" sz="2000" b="1" dirty="0">
                <a:latin typeface="Segoe UI" panose="020B0502040204020203" pitchFamily="34" charset="0"/>
                <a:cs typeface="Segoe UI" panose="020B0502040204020203" pitchFamily="34" charset="0"/>
              </a:rPr>
            </a:br>
            <a:r>
              <a:rPr lang="en-US" sz="2000" b="1" dirty="0" err="1">
                <a:latin typeface="Segoe UI" panose="020B0502040204020203" pitchFamily="34" charset="0"/>
                <a:cs typeface="Segoe UI" panose="020B0502040204020203" pitchFamily="34" charset="0"/>
              </a:rPr>
              <a:t>NodeType</a:t>
            </a:r>
            <a:r>
              <a:rPr lang="en-US" sz="2000" b="1" dirty="0">
                <a:latin typeface="Segoe UI" panose="020B0502040204020203" pitchFamily="34" charset="0"/>
                <a:cs typeface="Segoe UI" panose="020B0502040204020203" pitchFamily="34" charset="0"/>
              </a:rPr>
              <a:t>=“</a:t>
            </a:r>
            <a:r>
              <a:rPr lang="en-US" sz="2000" b="1" dirty="0" err="1">
                <a:latin typeface="Segoe UI" panose="020B0502040204020203" pitchFamily="34" charset="0"/>
                <a:cs typeface="Segoe UI" panose="020B0502040204020203" pitchFamily="34" charset="0"/>
              </a:rPr>
              <a:t>BackEnd</a:t>
            </a:r>
            <a:r>
              <a:rPr lang="en-US" sz="2000" b="1" dirty="0">
                <a:latin typeface="Segoe UI" panose="020B0502040204020203" pitchFamily="34" charset="0"/>
                <a:cs typeface="Segoe UI" panose="020B0502040204020203" pitchFamily="34" charset="0"/>
              </a:rPr>
              <a:t>”</a:t>
            </a:r>
          </a:p>
          <a:p>
            <a:r>
              <a:rPr lang="en-US" sz="2000" b="1" dirty="0">
                <a:latin typeface="Segoe UI" panose="020B0502040204020203" pitchFamily="34" charset="0"/>
                <a:cs typeface="Segoe UI" panose="020B0502040204020203" pitchFamily="34" charset="0"/>
              </a:rPr>
              <a:t>P=1+, R=3+, N=R-(PR)</a:t>
            </a:r>
            <a:br>
              <a:rPr lang="en-US" sz="2000" b="1" dirty="0">
                <a:latin typeface="Segoe UI" panose="020B0502040204020203" pitchFamily="34" charset="0"/>
                <a:cs typeface="Segoe UI" panose="020B0502040204020203" pitchFamily="34" charset="0"/>
              </a:rPr>
            </a:br>
            <a:endParaRPr lang="en-US" sz="2000" b="1" dirty="0">
              <a:latin typeface="Segoe UI" panose="020B0502040204020203" pitchFamily="34" charset="0"/>
              <a:cs typeface="Segoe UI" panose="020B0502040204020203" pitchFamily="34" charset="0"/>
            </a:endParaRPr>
          </a:p>
        </p:txBody>
      </p:sp>
      <p:grpSp>
        <p:nvGrpSpPr>
          <p:cNvPr id="11" name="Group 10"/>
          <p:cNvGrpSpPr/>
          <p:nvPr/>
        </p:nvGrpSpPr>
        <p:grpSpPr>
          <a:xfrm>
            <a:off x="8348027" y="2759979"/>
            <a:ext cx="2575578" cy="1291741"/>
            <a:chOff x="4808713" y="2955695"/>
            <a:chExt cx="2575578" cy="1291741"/>
          </a:xfrm>
        </p:grpSpPr>
        <p:sp>
          <p:nvSpPr>
            <p:cNvPr id="54" name="Rectangle 53"/>
            <p:cNvSpPr/>
            <p:nvPr/>
          </p:nvSpPr>
          <p:spPr>
            <a:xfrm>
              <a:off x="4808713" y="2955695"/>
              <a:ext cx="2575578" cy="1291741"/>
            </a:xfrm>
            <a:prstGeom prst="rect">
              <a:avLst/>
            </a:prstGeom>
            <a:solidFill>
              <a:srgbClr val="FF0000"/>
            </a:soli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Node #1</a:t>
              </a:r>
            </a:p>
          </p:txBody>
        </p:sp>
        <p:sp>
          <p:nvSpPr>
            <p:cNvPr id="55" name="Rectangle 54"/>
            <p:cNvSpPr/>
            <p:nvPr/>
          </p:nvSpPr>
          <p:spPr>
            <a:xfrm>
              <a:off x="4990472" y="3322033"/>
              <a:ext cx="1005148"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P</a:t>
              </a:r>
              <a:r>
                <a:rPr lang="en-US" b="1" baseline="-25000" dirty="0">
                  <a:latin typeface="Segoe UI" panose="020B0502040204020203" pitchFamily="34" charset="0"/>
                  <a:cs typeface="Segoe UI" panose="020B0502040204020203" pitchFamily="34" charset="0"/>
                </a:rPr>
                <a:t>1</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baseline="-25000" dirty="0">
                <a:latin typeface="Segoe UI" panose="020B0502040204020203" pitchFamily="34" charset="0"/>
                <a:cs typeface="Segoe UI" panose="020B0502040204020203" pitchFamily="34" charset="0"/>
              </a:endParaRPr>
            </a:p>
          </p:txBody>
        </p:sp>
        <p:sp>
          <p:nvSpPr>
            <p:cNvPr id="56" name="Rectangle 55"/>
            <p:cNvSpPr/>
            <p:nvPr/>
          </p:nvSpPr>
          <p:spPr>
            <a:xfrm>
              <a:off x="4990472" y="3789062"/>
              <a:ext cx="1005148"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P</a:t>
              </a:r>
              <a:r>
                <a:rPr lang="en-US" b="1" baseline="-25000" dirty="0">
                  <a:latin typeface="Segoe UI" panose="020B0502040204020203" pitchFamily="34" charset="0"/>
                  <a:cs typeface="Segoe UI" panose="020B0502040204020203" pitchFamily="34" charset="0"/>
                </a:rPr>
                <a:t>2</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dirty="0">
                <a:latin typeface="Segoe UI" panose="020B0502040204020203" pitchFamily="34" charset="0"/>
                <a:cs typeface="Segoe UI" panose="020B0502040204020203" pitchFamily="34" charset="0"/>
              </a:endParaRPr>
            </a:p>
          </p:txBody>
        </p:sp>
        <p:sp>
          <p:nvSpPr>
            <p:cNvPr id="66" name="Rectangle 65"/>
            <p:cNvSpPr/>
            <p:nvPr/>
          </p:nvSpPr>
          <p:spPr>
            <a:xfrm>
              <a:off x="6142384" y="3322033"/>
              <a:ext cx="1005148"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P</a:t>
              </a:r>
              <a:r>
                <a:rPr lang="en-US" b="1" baseline="-25000" dirty="0">
                  <a:latin typeface="Segoe UI" panose="020B0502040204020203" pitchFamily="34" charset="0"/>
                  <a:cs typeface="Segoe UI" panose="020B0502040204020203" pitchFamily="34" charset="0"/>
                </a:rPr>
                <a:t>3</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dirty="0">
                <a:latin typeface="Segoe UI" panose="020B0502040204020203" pitchFamily="34" charset="0"/>
                <a:cs typeface="Segoe UI" panose="020B0502040204020203" pitchFamily="34" charset="0"/>
              </a:endParaRPr>
            </a:p>
          </p:txBody>
        </p:sp>
        <p:sp>
          <p:nvSpPr>
            <p:cNvPr id="67" name="Rectangle 66"/>
            <p:cNvSpPr/>
            <p:nvPr/>
          </p:nvSpPr>
          <p:spPr>
            <a:xfrm>
              <a:off x="6142384" y="3789062"/>
              <a:ext cx="1005148"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P</a:t>
              </a:r>
              <a:r>
                <a:rPr lang="en-US" b="1" baseline="-25000" dirty="0">
                  <a:latin typeface="Segoe UI" panose="020B0502040204020203" pitchFamily="34" charset="0"/>
                  <a:cs typeface="Segoe UI" panose="020B0502040204020203" pitchFamily="34" charset="0"/>
                </a:rPr>
                <a:t>4</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dirty="0">
                <a:latin typeface="Segoe UI" panose="020B0502040204020203" pitchFamily="34" charset="0"/>
                <a:cs typeface="Segoe UI" panose="020B0502040204020203" pitchFamily="34" charset="0"/>
              </a:endParaRPr>
            </a:p>
          </p:txBody>
        </p:sp>
      </p:grpSp>
      <p:sp>
        <p:nvSpPr>
          <p:cNvPr id="74" name="TextBox 73"/>
          <p:cNvSpPr txBox="1"/>
          <p:nvPr/>
        </p:nvSpPr>
        <p:spPr>
          <a:xfrm>
            <a:off x="6792894" y="3561757"/>
            <a:ext cx="506092" cy="461665"/>
          </a:xfrm>
          <a:prstGeom prst="rect">
            <a:avLst/>
          </a:prstGeom>
          <a:noFill/>
        </p:spPr>
        <p:txBody>
          <a:bodyPr wrap="square" rtlCol="0">
            <a:spAutoFit/>
          </a:bodyPr>
          <a:lstStyle/>
          <a:p>
            <a:r>
              <a:rPr lang="en-US" sz="2400" b="1" dirty="0">
                <a:sym typeface="Wingdings 3" panose="05040102010807070707" pitchFamily="18" charset="2"/>
              </a:rPr>
              <a:t></a:t>
            </a:r>
            <a:endParaRPr lang="en-US" sz="2400" b="1" dirty="0"/>
          </a:p>
        </p:txBody>
      </p:sp>
      <p:grpSp>
        <p:nvGrpSpPr>
          <p:cNvPr id="75" name="Group 74"/>
          <p:cNvGrpSpPr/>
          <p:nvPr/>
        </p:nvGrpSpPr>
        <p:grpSpPr>
          <a:xfrm>
            <a:off x="8357715" y="4198978"/>
            <a:ext cx="2575578" cy="1291741"/>
            <a:chOff x="4808713" y="2955695"/>
            <a:chExt cx="2575578" cy="1291741"/>
          </a:xfrm>
        </p:grpSpPr>
        <p:sp>
          <p:nvSpPr>
            <p:cNvPr id="76" name="Rectangle 75"/>
            <p:cNvSpPr/>
            <p:nvPr/>
          </p:nvSpPr>
          <p:spPr>
            <a:xfrm>
              <a:off x="4808713" y="2955695"/>
              <a:ext cx="2575578" cy="1291741"/>
            </a:xfrm>
            <a:prstGeom prst="rect">
              <a:avLst/>
            </a:prstGeom>
            <a:solidFill>
              <a:srgbClr val="FF0000"/>
            </a:soli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Node #2</a:t>
              </a:r>
            </a:p>
          </p:txBody>
        </p:sp>
        <p:sp>
          <p:nvSpPr>
            <p:cNvPr id="77" name="Rectangle 76"/>
            <p:cNvSpPr/>
            <p:nvPr/>
          </p:nvSpPr>
          <p:spPr>
            <a:xfrm>
              <a:off x="4990472" y="3322033"/>
              <a:ext cx="1005148"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P</a:t>
              </a:r>
              <a:r>
                <a:rPr lang="en-US" b="1" baseline="-25000" dirty="0">
                  <a:latin typeface="Segoe UI" panose="020B0502040204020203" pitchFamily="34" charset="0"/>
                  <a:cs typeface="Segoe UI" panose="020B0502040204020203" pitchFamily="34" charset="0"/>
                </a:rPr>
                <a:t>5</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baseline="-25000" dirty="0">
                <a:latin typeface="Segoe UI" panose="020B0502040204020203" pitchFamily="34" charset="0"/>
                <a:cs typeface="Segoe UI" panose="020B0502040204020203" pitchFamily="34" charset="0"/>
              </a:endParaRPr>
            </a:p>
          </p:txBody>
        </p:sp>
        <p:sp>
          <p:nvSpPr>
            <p:cNvPr id="78" name="Rectangle 77"/>
            <p:cNvSpPr/>
            <p:nvPr/>
          </p:nvSpPr>
          <p:spPr>
            <a:xfrm>
              <a:off x="4990472" y="3789062"/>
              <a:ext cx="1005148"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P</a:t>
              </a:r>
              <a:r>
                <a:rPr lang="en-US" b="1" baseline="-25000" dirty="0">
                  <a:latin typeface="Segoe UI" panose="020B0502040204020203" pitchFamily="34" charset="0"/>
                  <a:cs typeface="Segoe UI" panose="020B0502040204020203" pitchFamily="34" charset="0"/>
                </a:rPr>
                <a:t>6</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dirty="0">
                <a:latin typeface="Segoe UI" panose="020B0502040204020203" pitchFamily="34" charset="0"/>
                <a:cs typeface="Segoe UI" panose="020B0502040204020203" pitchFamily="34" charset="0"/>
              </a:endParaRPr>
            </a:p>
          </p:txBody>
        </p:sp>
        <p:sp>
          <p:nvSpPr>
            <p:cNvPr id="79" name="Rectangle 78"/>
            <p:cNvSpPr/>
            <p:nvPr/>
          </p:nvSpPr>
          <p:spPr>
            <a:xfrm>
              <a:off x="6142384" y="3322033"/>
              <a:ext cx="1005148"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P</a:t>
              </a:r>
              <a:r>
                <a:rPr lang="en-US" b="1" baseline="-25000" dirty="0">
                  <a:latin typeface="Segoe UI" panose="020B0502040204020203" pitchFamily="34" charset="0"/>
                  <a:cs typeface="Segoe UI" panose="020B0502040204020203" pitchFamily="34" charset="0"/>
                </a:rPr>
                <a:t>7</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dirty="0">
                <a:latin typeface="Segoe UI" panose="020B0502040204020203" pitchFamily="34" charset="0"/>
                <a:cs typeface="Segoe UI" panose="020B0502040204020203" pitchFamily="34" charset="0"/>
              </a:endParaRPr>
            </a:p>
          </p:txBody>
        </p:sp>
        <p:sp>
          <p:nvSpPr>
            <p:cNvPr id="80" name="Rectangle 79"/>
            <p:cNvSpPr/>
            <p:nvPr/>
          </p:nvSpPr>
          <p:spPr>
            <a:xfrm>
              <a:off x="6142384" y="3789062"/>
              <a:ext cx="1005148" cy="34566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P</a:t>
              </a:r>
              <a:r>
                <a:rPr lang="en-US" b="1" baseline="-25000" dirty="0">
                  <a:latin typeface="Segoe UI" panose="020B0502040204020203" pitchFamily="34" charset="0"/>
                  <a:cs typeface="Segoe UI" panose="020B0502040204020203" pitchFamily="34" charset="0"/>
                </a:rPr>
                <a:t>8</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R</a:t>
              </a:r>
              <a:r>
                <a:rPr lang="en-US" b="1" baseline="-25000" dirty="0" err="1">
                  <a:latin typeface="Segoe UI" panose="020B0502040204020203" pitchFamily="34" charset="0"/>
                  <a:cs typeface="Segoe UI" panose="020B0502040204020203" pitchFamily="34" charset="0"/>
                </a:rPr>
                <a:t>p</a:t>
              </a:r>
              <a:endParaRPr lang="en-US" b="1" dirty="0">
                <a:latin typeface="Segoe UI" panose="020B0502040204020203" pitchFamily="34" charset="0"/>
                <a:cs typeface="Segoe UI" panose="020B0502040204020203" pitchFamily="34" charset="0"/>
              </a:endParaRPr>
            </a:p>
          </p:txBody>
        </p:sp>
      </p:grpSp>
      <p:sp>
        <p:nvSpPr>
          <p:cNvPr id="81" name="TextBox 80"/>
          <p:cNvSpPr txBox="1"/>
          <p:nvPr/>
        </p:nvSpPr>
        <p:spPr>
          <a:xfrm>
            <a:off x="558800" y="5906493"/>
            <a:ext cx="7344229" cy="646331"/>
          </a:xfrm>
          <a:prstGeom prst="rect">
            <a:avLst/>
          </a:prstGeom>
          <a:noFill/>
        </p:spPr>
        <p:txBody>
          <a:bodyPr wrap="square" rtlCol="0">
            <a:spAutoFit/>
          </a:bodyPr>
          <a:lstStyle/>
          <a:p>
            <a:pPr marL="282575" indent="-282575"/>
            <a:r>
              <a:rPr lang="en-US" dirty="0">
                <a:sym typeface="Wingdings 3" panose="05040102010807070707" pitchFamily="18" charset="2"/>
              </a:rPr>
              <a:t> Request data  </a:t>
            </a:r>
            <a:r>
              <a:rPr lang="en-US" dirty="0">
                <a:sym typeface="Wingdings" panose="05000000000000000000" pitchFamily="2" charset="2"/>
              </a:rPr>
              <a:t> Criteria </a:t>
            </a:r>
            <a:r>
              <a:rPr lang="en-US" dirty="0">
                <a:sym typeface="Wingdings 3" panose="05040102010807070707" pitchFamily="18" charset="2"/>
              </a:rPr>
              <a:t>  (state) </a:t>
            </a:r>
            <a:r>
              <a:rPr lang="en-US" dirty="0">
                <a:sym typeface="Wingdings" panose="05000000000000000000" pitchFamily="2" charset="2"/>
              </a:rPr>
              <a:t> Partition #   Naming Service   Endpoint   Partition’s </a:t>
            </a:r>
            <a:r>
              <a:rPr lang="en-US" dirty="0" err="1">
                <a:sym typeface="Wingdings" panose="05000000000000000000" pitchFamily="2" charset="2"/>
              </a:rPr>
              <a:t>R</a:t>
            </a:r>
            <a:r>
              <a:rPr lang="en-US" baseline="-25000" dirty="0" err="1">
                <a:sym typeface="Wingdings" panose="05000000000000000000" pitchFamily="2" charset="2"/>
              </a:rPr>
              <a:t>p</a:t>
            </a:r>
            <a:r>
              <a:rPr lang="en-US" dirty="0">
                <a:sym typeface="Wingdings" panose="05000000000000000000" pitchFamily="2" charset="2"/>
              </a:rPr>
              <a:t> (Read/Write)</a:t>
            </a:r>
            <a:endParaRPr lang="en-US" dirty="0">
              <a:latin typeface="Segoe UI" panose="020B0502040204020203" pitchFamily="34" charset="0"/>
              <a:cs typeface="Segoe UI" panose="020B0502040204020203" pitchFamily="34" charset="0"/>
            </a:endParaRPr>
          </a:p>
        </p:txBody>
      </p:sp>
      <p:cxnSp>
        <p:nvCxnSpPr>
          <p:cNvPr id="82" name="Straight Arrow Connector 81"/>
          <p:cNvCxnSpPr>
            <a:stCxn id="83" idx="3"/>
            <a:endCxn id="25" idx="1"/>
          </p:cNvCxnSpPr>
          <p:nvPr/>
        </p:nvCxnSpPr>
        <p:spPr>
          <a:xfrm>
            <a:off x="2171085" y="3020419"/>
            <a:ext cx="943523" cy="665833"/>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92124" y="2737410"/>
            <a:ext cx="1278961" cy="56601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Grant</a:t>
            </a:r>
            <a:r>
              <a:rPr lang="en-US" dirty="0">
                <a:latin typeface="Segoe UI" panose="020B0502040204020203" pitchFamily="34" charset="0"/>
                <a:cs typeface="Segoe UI" panose="020B0502040204020203" pitchFamily="34" charset="0"/>
              </a:rPr>
              <a:t>-WA</a:t>
            </a:r>
            <a:endParaRPr lang="en-US" sz="1700" dirty="0">
              <a:latin typeface="Segoe UI" panose="020B0502040204020203" pitchFamily="34" charset="0"/>
              <a:cs typeface="Segoe UI" panose="020B0502040204020203" pitchFamily="34" charset="0"/>
            </a:endParaRPr>
          </a:p>
        </p:txBody>
      </p:sp>
      <p:sp>
        <p:nvSpPr>
          <p:cNvPr id="84" name="Rectangle 83"/>
          <p:cNvSpPr/>
          <p:nvPr/>
        </p:nvSpPr>
        <p:spPr>
          <a:xfrm>
            <a:off x="892124" y="4258203"/>
            <a:ext cx="1278961" cy="571279"/>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noAutofit/>
          </a:bodyPr>
          <a:lstStyle/>
          <a:p>
            <a:pPr algn="ctr"/>
            <a:r>
              <a:rPr lang="en-US" sz="1700" b="1">
                <a:latin typeface="Segoe UI" panose="020B0502040204020203" pitchFamily="34" charset="0"/>
                <a:cs typeface="Segoe UI" panose="020B0502040204020203" pitchFamily="34" charset="0"/>
              </a:rPr>
              <a:t>Aidan</a:t>
            </a:r>
            <a:r>
              <a:rPr lang="en-US" sz="1700">
                <a:latin typeface="Segoe UI" panose="020B0502040204020203" pitchFamily="34" charset="0"/>
                <a:cs typeface="Segoe UI" panose="020B0502040204020203" pitchFamily="34" charset="0"/>
              </a:rPr>
              <a:t>-CA</a:t>
            </a:r>
            <a:endParaRPr lang="en-US" sz="1700" dirty="0">
              <a:latin typeface="Segoe UI" panose="020B0502040204020203" pitchFamily="34" charset="0"/>
              <a:cs typeface="Segoe UI" panose="020B0502040204020203" pitchFamily="34" charset="0"/>
            </a:endParaRPr>
          </a:p>
        </p:txBody>
      </p:sp>
      <p:cxnSp>
        <p:nvCxnSpPr>
          <p:cNvPr id="85" name="Straight Arrow Connector 84"/>
          <p:cNvCxnSpPr>
            <a:stCxn id="84" idx="3"/>
            <a:endCxn id="25" idx="1"/>
          </p:cNvCxnSpPr>
          <p:nvPr/>
        </p:nvCxnSpPr>
        <p:spPr>
          <a:xfrm flipV="1">
            <a:off x="2171085" y="3686252"/>
            <a:ext cx="943523" cy="85759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5" idx="3"/>
            <a:endCxn id="26" idx="1"/>
          </p:cNvCxnSpPr>
          <p:nvPr/>
        </p:nvCxnSpPr>
        <p:spPr>
          <a:xfrm flipV="1">
            <a:off x="4162476" y="3306013"/>
            <a:ext cx="1310054" cy="380239"/>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6" idx="2"/>
            <a:endCxn id="38" idx="0"/>
          </p:cNvCxnSpPr>
          <p:nvPr/>
        </p:nvCxnSpPr>
        <p:spPr>
          <a:xfrm flipH="1">
            <a:off x="6341861" y="3478846"/>
            <a:ext cx="7730" cy="121362"/>
          </a:xfrm>
          <a:prstGeom prst="straightConnector1">
            <a:avLst/>
          </a:prstGeom>
          <a:ln w="5715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4" idx="3"/>
            <a:endCxn id="77" idx="1"/>
          </p:cNvCxnSpPr>
          <p:nvPr/>
        </p:nvCxnSpPr>
        <p:spPr>
          <a:xfrm>
            <a:off x="7298986" y="3792590"/>
            <a:ext cx="1240488" cy="94556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9479104" y="5880327"/>
            <a:ext cx="2132324" cy="369332"/>
          </a:xfrm>
          <a:prstGeom prst="rect">
            <a:avLst/>
          </a:prstGeom>
          <a:noFill/>
        </p:spPr>
        <p:txBody>
          <a:bodyPr wrap="square" rtlCol="0">
            <a:spAutoFit/>
          </a:bodyPr>
          <a:lstStyle/>
          <a:p>
            <a:r>
              <a:rPr lang="en-US" dirty="0">
                <a:sym typeface="Wingdings 3" panose="05040102010807070707" pitchFamily="18" charset="2"/>
              </a:rPr>
              <a:t>Note: </a:t>
            </a:r>
            <a:r>
              <a:rPr lang="en-US" dirty="0" err="1">
                <a:sym typeface="Wingdings 3" panose="05040102010807070707" pitchFamily="18" charset="2"/>
              </a:rPr>
              <a:t>R</a:t>
            </a:r>
            <a:r>
              <a:rPr lang="en-US" baseline="-25000" dirty="0" err="1">
                <a:sym typeface="Wingdings 3" panose="05040102010807070707" pitchFamily="18" charset="2"/>
              </a:rPr>
              <a:t>s</a:t>
            </a:r>
            <a:r>
              <a:rPr lang="en-US" dirty="0">
                <a:sym typeface="Wingdings 3" panose="05040102010807070707" pitchFamily="18" charset="2"/>
              </a:rPr>
              <a:t> not shown</a:t>
            </a:r>
            <a:endParaRPr lang="en-US" dirty="0">
              <a:latin typeface="Segoe UI" panose="020B0502040204020203" pitchFamily="34" charset="0"/>
              <a:cs typeface="Segoe UI" panose="020B0502040204020203" pitchFamily="34" charset="0"/>
            </a:endParaRPr>
          </a:p>
        </p:txBody>
      </p:sp>
      <p:sp>
        <p:nvSpPr>
          <p:cNvPr id="96" name="TextBox 95"/>
          <p:cNvSpPr txBox="1"/>
          <p:nvPr/>
        </p:nvSpPr>
        <p:spPr>
          <a:xfrm>
            <a:off x="6777818" y="4997480"/>
            <a:ext cx="506092" cy="461665"/>
          </a:xfrm>
          <a:prstGeom prst="rect">
            <a:avLst/>
          </a:prstGeom>
          <a:noFill/>
        </p:spPr>
        <p:txBody>
          <a:bodyPr wrap="square" rtlCol="0">
            <a:spAutoFit/>
          </a:bodyPr>
          <a:lstStyle/>
          <a:p>
            <a:r>
              <a:rPr lang="en-US" sz="2400" b="1" dirty="0">
                <a:sym typeface="Wingdings 3" panose="05040102010807070707" pitchFamily="18" charset="2"/>
              </a:rPr>
              <a:t></a:t>
            </a:r>
            <a:endParaRPr lang="en-US" sz="2400" b="1" dirty="0"/>
          </a:p>
        </p:txBody>
      </p:sp>
      <p:cxnSp>
        <p:nvCxnSpPr>
          <p:cNvPr id="97" name="Straight Arrow Connector 96"/>
          <p:cNvCxnSpPr>
            <a:stCxn id="25" idx="3"/>
            <a:endCxn id="46" idx="1"/>
          </p:cNvCxnSpPr>
          <p:nvPr/>
        </p:nvCxnSpPr>
        <p:spPr>
          <a:xfrm>
            <a:off x="4162476" y="3686252"/>
            <a:ext cx="1310054" cy="106888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46" idx="2"/>
            <a:endCxn id="48" idx="0"/>
          </p:cNvCxnSpPr>
          <p:nvPr/>
        </p:nvCxnSpPr>
        <p:spPr>
          <a:xfrm flipH="1">
            <a:off x="6341861" y="4927965"/>
            <a:ext cx="7730" cy="121362"/>
          </a:xfrm>
          <a:prstGeom prst="straightConnector1">
            <a:avLst/>
          </a:prstGeom>
          <a:ln w="5715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6" idx="3"/>
            <a:endCxn id="78" idx="1"/>
          </p:cNvCxnSpPr>
          <p:nvPr/>
        </p:nvCxnSpPr>
        <p:spPr>
          <a:xfrm flipV="1">
            <a:off x="7283910" y="5205179"/>
            <a:ext cx="1255564" cy="2313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3640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left)">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wipe(up)">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childTnLst>
                          </p:cTn>
                        </p:par>
                        <p:par>
                          <p:cTn id="23" fill="hold">
                            <p:stCondLst>
                              <p:cond delay="500"/>
                            </p:stCondLst>
                            <p:childTnLst>
                              <p:par>
                                <p:cTn id="24" presetID="8" presetClass="emph" presetSubtype="0" fill="hold" grpId="0" nodeType="afterEffect">
                                  <p:stCondLst>
                                    <p:cond delay="0"/>
                                  </p:stCondLst>
                                  <p:childTnLst>
                                    <p:animRot by="21600000">
                                      <p:cBhvr>
                                        <p:cTn id="25" dur="2000" fill="hold"/>
                                        <p:tgtEl>
                                          <p:spTgt spid="74"/>
                                        </p:tgtEl>
                                        <p:attrNameLst>
                                          <p:attrName>r</p:attrName>
                                        </p:attrNameLst>
                                      </p:cBhvr>
                                    </p:animRot>
                                  </p:childTnLst>
                                </p:cTn>
                              </p:par>
                            </p:childTnLst>
                          </p:cTn>
                        </p:par>
                        <p:par>
                          <p:cTn id="26" fill="hold">
                            <p:stCondLst>
                              <p:cond delay="2500"/>
                            </p:stCondLst>
                            <p:childTnLst>
                              <p:par>
                                <p:cTn id="27" presetID="10" presetClass="exit" presetSubtype="0" fill="hold" grpId="2" nodeType="afterEffect">
                                  <p:stCondLst>
                                    <p:cond delay="0"/>
                                  </p:stCondLst>
                                  <p:childTnLst>
                                    <p:animEffect transition="out" filter="fade">
                                      <p:cBhvr>
                                        <p:cTn id="28" dur="500"/>
                                        <p:tgtEl>
                                          <p:spTgt spid="74"/>
                                        </p:tgtEl>
                                      </p:cBhvr>
                                    </p:animEffect>
                                    <p:set>
                                      <p:cBhvr>
                                        <p:cTn id="29" dur="1" fill="hold">
                                          <p:stCondLst>
                                            <p:cond delay="499"/>
                                          </p:stCondLst>
                                        </p:cTn>
                                        <p:tgtEl>
                                          <p:spTgt spid="74"/>
                                        </p:tgtEl>
                                        <p:attrNameLst>
                                          <p:attrName>style.visibility</p:attrName>
                                        </p:attrNameLst>
                                      </p:cBhvr>
                                      <p:to>
                                        <p:strVal val="hidden"/>
                                      </p:to>
                                    </p:se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left)">
                                      <p:cBhvr>
                                        <p:cTn id="33" dur="500"/>
                                        <p:tgtEl>
                                          <p:spTgt spid="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2" fill="hold" nodeType="clickEffect">
                                  <p:stCondLst>
                                    <p:cond delay="0"/>
                                  </p:stCondLst>
                                  <p:childTnLst>
                                    <p:animEffect transition="out" filter="wipe(right)">
                                      <p:cBhvr>
                                        <p:cTn id="37" dur="500"/>
                                        <p:tgtEl>
                                          <p:spTgt spid="92"/>
                                        </p:tgtEl>
                                      </p:cBhvr>
                                    </p:animEffect>
                                    <p:set>
                                      <p:cBhvr>
                                        <p:cTn id="38" dur="1" fill="hold">
                                          <p:stCondLst>
                                            <p:cond delay="499"/>
                                          </p:stCondLst>
                                        </p:cTn>
                                        <p:tgtEl>
                                          <p:spTgt spid="92"/>
                                        </p:tgtEl>
                                        <p:attrNameLst>
                                          <p:attrName>style.visibility</p:attrName>
                                        </p:attrNameLst>
                                      </p:cBhvr>
                                      <p:to>
                                        <p:strVal val="hidden"/>
                                      </p:to>
                                    </p:set>
                                  </p:childTnLst>
                                </p:cTn>
                              </p:par>
                            </p:childTnLst>
                          </p:cTn>
                        </p:par>
                        <p:par>
                          <p:cTn id="39" fill="hold">
                            <p:stCondLst>
                              <p:cond delay="500"/>
                            </p:stCondLst>
                            <p:childTnLst>
                              <p:par>
                                <p:cTn id="40" presetID="22" presetClass="exit" presetSubtype="4" fill="hold" nodeType="afterEffect">
                                  <p:stCondLst>
                                    <p:cond delay="0"/>
                                  </p:stCondLst>
                                  <p:childTnLst>
                                    <p:animEffect transition="out" filter="wipe(down)">
                                      <p:cBhvr>
                                        <p:cTn id="41" dur="500"/>
                                        <p:tgtEl>
                                          <p:spTgt spid="87"/>
                                        </p:tgtEl>
                                      </p:cBhvr>
                                    </p:animEffect>
                                    <p:set>
                                      <p:cBhvr>
                                        <p:cTn id="42" dur="1" fill="hold">
                                          <p:stCondLst>
                                            <p:cond delay="499"/>
                                          </p:stCondLst>
                                        </p:cTn>
                                        <p:tgtEl>
                                          <p:spTgt spid="87"/>
                                        </p:tgtEl>
                                        <p:attrNameLst>
                                          <p:attrName>style.visibility</p:attrName>
                                        </p:attrNameLst>
                                      </p:cBhvr>
                                      <p:to>
                                        <p:strVal val="hidden"/>
                                      </p:to>
                                    </p:set>
                                  </p:childTnLst>
                                </p:cTn>
                              </p:par>
                            </p:childTnLst>
                          </p:cTn>
                        </p:par>
                        <p:par>
                          <p:cTn id="43" fill="hold">
                            <p:stCondLst>
                              <p:cond delay="1000"/>
                            </p:stCondLst>
                            <p:childTnLst>
                              <p:par>
                                <p:cTn id="44" presetID="22" presetClass="exit" presetSubtype="2" fill="hold" nodeType="afterEffect">
                                  <p:stCondLst>
                                    <p:cond delay="0"/>
                                  </p:stCondLst>
                                  <p:childTnLst>
                                    <p:animEffect transition="out" filter="wipe(right)">
                                      <p:cBhvr>
                                        <p:cTn id="45" dur="500"/>
                                        <p:tgtEl>
                                          <p:spTgt spid="86"/>
                                        </p:tgtEl>
                                      </p:cBhvr>
                                    </p:animEffect>
                                    <p:set>
                                      <p:cBhvr>
                                        <p:cTn id="46" dur="1" fill="hold">
                                          <p:stCondLst>
                                            <p:cond delay="499"/>
                                          </p:stCondLst>
                                        </p:cTn>
                                        <p:tgtEl>
                                          <p:spTgt spid="86"/>
                                        </p:tgtEl>
                                        <p:attrNameLst>
                                          <p:attrName>style.visibility</p:attrName>
                                        </p:attrNameLst>
                                      </p:cBhvr>
                                      <p:to>
                                        <p:strVal val="hidden"/>
                                      </p:to>
                                    </p:set>
                                  </p:childTnLst>
                                </p:cTn>
                              </p:par>
                            </p:childTnLst>
                          </p:cTn>
                        </p:par>
                        <p:par>
                          <p:cTn id="47" fill="hold">
                            <p:stCondLst>
                              <p:cond delay="1500"/>
                            </p:stCondLst>
                            <p:childTnLst>
                              <p:par>
                                <p:cTn id="48" presetID="22" presetClass="exit" presetSubtype="2" fill="hold" nodeType="afterEffect">
                                  <p:stCondLst>
                                    <p:cond delay="0"/>
                                  </p:stCondLst>
                                  <p:childTnLst>
                                    <p:animEffect transition="out" filter="wipe(right)">
                                      <p:cBhvr>
                                        <p:cTn id="49" dur="500"/>
                                        <p:tgtEl>
                                          <p:spTgt spid="82"/>
                                        </p:tgtEl>
                                      </p:cBhvr>
                                    </p:animEffect>
                                    <p:set>
                                      <p:cBhvr>
                                        <p:cTn id="50" dur="1" fill="hold">
                                          <p:stCondLst>
                                            <p:cond delay="499"/>
                                          </p:stCondLst>
                                        </p:cTn>
                                        <p:tgtEl>
                                          <p:spTgt spid="8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wipe(left)">
                                      <p:cBhvr>
                                        <p:cTn id="55" dur="500"/>
                                        <p:tgtEl>
                                          <p:spTgt spid="8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97"/>
                                        </p:tgtEl>
                                        <p:attrNameLst>
                                          <p:attrName>style.visibility</p:attrName>
                                        </p:attrNameLst>
                                      </p:cBhvr>
                                      <p:to>
                                        <p:strVal val="visible"/>
                                      </p:to>
                                    </p:set>
                                    <p:animEffect transition="in" filter="wipe(left)">
                                      <p:cBhvr>
                                        <p:cTn id="60" dur="500"/>
                                        <p:tgtEl>
                                          <p:spTgt spid="9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wipe(up)">
                                      <p:cBhvr>
                                        <p:cTn id="65" dur="500"/>
                                        <p:tgtEl>
                                          <p:spTgt spid="9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1" nodeType="click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fade">
                                      <p:cBhvr>
                                        <p:cTn id="70" dur="500"/>
                                        <p:tgtEl>
                                          <p:spTgt spid="96"/>
                                        </p:tgtEl>
                                      </p:cBhvr>
                                    </p:animEffect>
                                  </p:childTnLst>
                                </p:cTn>
                              </p:par>
                            </p:childTnLst>
                          </p:cTn>
                        </p:par>
                        <p:par>
                          <p:cTn id="71" fill="hold">
                            <p:stCondLst>
                              <p:cond delay="500"/>
                            </p:stCondLst>
                            <p:childTnLst>
                              <p:par>
                                <p:cTn id="72" presetID="8" presetClass="emph" presetSubtype="0" fill="hold" grpId="0" nodeType="afterEffect">
                                  <p:stCondLst>
                                    <p:cond delay="0"/>
                                  </p:stCondLst>
                                  <p:childTnLst>
                                    <p:animRot by="21600000">
                                      <p:cBhvr>
                                        <p:cTn id="73" dur="2000" fill="hold"/>
                                        <p:tgtEl>
                                          <p:spTgt spid="96"/>
                                        </p:tgtEl>
                                        <p:attrNameLst>
                                          <p:attrName>r</p:attrName>
                                        </p:attrNameLst>
                                      </p:cBhvr>
                                    </p:animRot>
                                  </p:childTnLst>
                                </p:cTn>
                              </p:par>
                            </p:childTnLst>
                          </p:cTn>
                        </p:par>
                        <p:par>
                          <p:cTn id="74" fill="hold">
                            <p:stCondLst>
                              <p:cond delay="2500"/>
                            </p:stCondLst>
                            <p:childTnLst>
                              <p:par>
                                <p:cTn id="75" presetID="10" presetClass="exit" presetSubtype="0" fill="hold" grpId="2" nodeType="afterEffect">
                                  <p:stCondLst>
                                    <p:cond delay="0"/>
                                  </p:stCondLst>
                                  <p:childTnLst>
                                    <p:animEffect transition="out" filter="fade">
                                      <p:cBhvr>
                                        <p:cTn id="76" dur="500"/>
                                        <p:tgtEl>
                                          <p:spTgt spid="96"/>
                                        </p:tgtEl>
                                      </p:cBhvr>
                                    </p:animEffect>
                                    <p:set>
                                      <p:cBhvr>
                                        <p:cTn id="77" dur="1" fill="hold">
                                          <p:stCondLst>
                                            <p:cond delay="499"/>
                                          </p:stCondLst>
                                        </p:cTn>
                                        <p:tgtEl>
                                          <p:spTgt spid="96"/>
                                        </p:tgtEl>
                                        <p:attrNameLst>
                                          <p:attrName>style.visibility</p:attrName>
                                        </p:attrNameLst>
                                      </p:cBhvr>
                                      <p:to>
                                        <p:strVal val="hidden"/>
                                      </p:to>
                                    </p:set>
                                  </p:childTnLst>
                                </p:cTn>
                              </p:par>
                            </p:childTnLst>
                          </p:cTn>
                        </p:par>
                        <p:par>
                          <p:cTn id="78" fill="hold">
                            <p:stCondLst>
                              <p:cond delay="3000"/>
                            </p:stCondLst>
                            <p:childTnLst>
                              <p:par>
                                <p:cTn id="79" presetID="22" presetClass="entr" presetSubtype="8" fill="hold" nodeType="after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wipe(left)">
                                      <p:cBhvr>
                                        <p:cTn id="81" dur="500"/>
                                        <p:tgtEl>
                                          <p:spTgt spid="9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xit" presetSubtype="2" fill="hold" nodeType="clickEffect">
                                  <p:stCondLst>
                                    <p:cond delay="0"/>
                                  </p:stCondLst>
                                  <p:childTnLst>
                                    <p:animEffect transition="out" filter="wipe(right)">
                                      <p:cBhvr>
                                        <p:cTn id="85" dur="500"/>
                                        <p:tgtEl>
                                          <p:spTgt spid="99"/>
                                        </p:tgtEl>
                                      </p:cBhvr>
                                    </p:animEffect>
                                    <p:set>
                                      <p:cBhvr>
                                        <p:cTn id="86" dur="1" fill="hold">
                                          <p:stCondLst>
                                            <p:cond delay="499"/>
                                          </p:stCondLst>
                                        </p:cTn>
                                        <p:tgtEl>
                                          <p:spTgt spid="99"/>
                                        </p:tgtEl>
                                        <p:attrNameLst>
                                          <p:attrName>style.visibility</p:attrName>
                                        </p:attrNameLst>
                                      </p:cBhvr>
                                      <p:to>
                                        <p:strVal val="hidden"/>
                                      </p:to>
                                    </p:set>
                                  </p:childTnLst>
                                </p:cTn>
                              </p:par>
                            </p:childTnLst>
                          </p:cTn>
                        </p:par>
                        <p:par>
                          <p:cTn id="87" fill="hold">
                            <p:stCondLst>
                              <p:cond delay="500"/>
                            </p:stCondLst>
                            <p:childTnLst>
                              <p:par>
                                <p:cTn id="88" presetID="22" presetClass="exit" presetSubtype="4" fill="hold" nodeType="afterEffect">
                                  <p:stCondLst>
                                    <p:cond delay="0"/>
                                  </p:stCondLst>
                                  <p:childTnLst>
                                    <p:animEffect transition="out" filter="wipe(down)">
                                      <p:cBhvr>
                                        <p:cTn id="89" dur="500"/>
                                        <p:tgtEl>
                                          <p:spTgt spid="98"/>
                                        </p:tgtEl>
                                      </p:cBhvr>
                                    </p:animEffect>
                                    <p:set>
                                      <p:cBhvr>
                                        <p:cTn id="90" dur="1" fill="hold">
                                          <p:stCondLst>
                                            <p:cond delay="499"/>
                                          </p:stCondLst>
                                        </p:cTn>
                                        <p:tgtEl>
                                          <p:spTgt spid="98"/>
                                        </p:tgtEl>
                                        <p:attrNameLst>
                                          <p:attrName>style.visibility</p:attrName>
                                        </p:attrNameLst>
                                      </p:cBhvr>
                                      <p:to>
                                        <p:strVal val="hidden"/>
                                      </p:to>
                                    </p:set>
                                  </p:childTnLst>
                                </p:cTn>
                              </p:par>
                            </p:childTnLst>
                          </p:cTn>
                        </p:par>
                        <p:par>
                          <p:cTn id="91" fill="hold">
                            <p:stCondLst>
                              <p:cond delay="1000"/>
                            </p:stCondLst>
                            <p:childTnLst>
                              <p:par>
                                <p:cTn id="92" presetID="22" presetClass="exit" presetSubtype="2" fill="hold" nodeType="afterEffect">
                                  <p:stCondLst>
                                    <p:cond delay="0"/>
                                  </p:stCondLst>
                                  <p:childTnLst>
                                    <p:animEffect transition="out" filter="wipe(right)">
                                      <p:cBhvr>
                                        <p:cTn id="93" dur="500"/>
                                        <p:tgtEl>
                                          <p:spTgt spid="97"/>
                                        </p:tgtEl>
                                      </p:cBhvr>
                                    </p:animEffect>
                                    <p:set>
                                      <p:cBhvr>
                                        <p:cTn id="94" dur="1" fill="hold">
                                          <p:stCondLst>
                                            <p:cond delay="499"/>
                                          </p:stCondLst>
                                        </p:cTn>
                                        <p:tgtEl>
                                          <p:spTgt spid="97"/>
                                        </p:tgtEl>
                                        <p:attrNameLst>
                                          <p:attrName>style.visibility</p:attrName>
                                        </p:attrNameLst>
                                      </p:cBhvr>
                                      <p:to>
                                        <p:strVal val="hidden"/>
                                      </p:to>
                                    </p:set>
                                  </p:childTnLst>
                                </p:cTn>
                              </p:par>
                            </p:childTnLst>
                          </p:cTn>
                        </p:par>
                        <p:par>
                          <p:cTn id="95" fill="hold">
                            <p:stCondLst>
                              <p:cond delay="1500"/>
                            </p:stCondLst>
                            <p:childTnLst>
                              <p:par>
                                <p:cTn id="96" presetID="22" presetClass="exit" presetSubtype="2" fill="hold" nodeType="afterEffect">
                                  <p:stCondLst>
                                    <p:cond delay="0"/>
                                  </p:stCondLst>
                                  <p:childTnLst>
                                    <p:animEffect transition="out" filter="wipe(right)">
                                      <p:cBhvr>
                                        <p:cTn id="97" dur="500"/>
                                        <p:tgtEl>
                                          <p:spTgt spid="85"/>
                                        </p:tgtEl>
                                      </p:cBhvr>
                                    </p:animEffect>
                                    <p:set>
                                      <p:cBhvr>
                                        <p:cTn id="98"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4" grpId="1"/>
      <p:bldP spid="74" grpId="2"/>
      <p:bldP spid="96" grpId="0"/>
      <p:bldP spid="96" grpId="1"/>
      <p:bldP spid="96" grpId="2"/>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p:cNvSpPr/>
          <p:nvPr/>
        </p:nvSpPr>
        <p:spPr bwMode="auto">
          <a:xfrm>
            <a:off x="7354957" y="362831"/>
            <a:ext cx="4631636" cy="327191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r>
              <a:rPr lang="en-US" b="1" dirty="0">
                <a:solidFill>
                  <a:schemeClr val="bg1"/>
                </a:solidFill>
                <a:latin typeface="Segoe UI" panose="020B0502040204020203" pitchFamily="34" charset="0"/>
                <a:cs typeface="Segoe UI" panose="020B0502040204020203" pitchFamily="34" charset="0"/>
              </a:rPr>
              <a:t>Partition #1</a:t>
            </a:r>
          </a:p>
        </p:txBody>
      </p:sp>
      <p:sp>
        <p:nvSpPr>
          <p:cNvPr id="8" name="Title 7"/>
          <p:cNvSpPr>
            <a:spLocks noGrp="1"/>
          </p:cNvSpPr>
          <p:nvPr>
            <p:ph type="title"/>
          </p:nvPr>
        </p:nvSpPr>
        <p:spPr/>
        <p:txBody>
          <a:bodyPr/>
          <a:lstStyle/>
          <a:p>
            <a:r>
              <a:rPr lang="en-US" dirty="0" err="1"/>
              <a:t>sfAuction</a:t>
            </a:r>
            <a:r>
              <a:rPr lang="en-US" dirty="0"/>
              <a:t> Architecture</a:t>
            </a:r>
          </a:p>
        </p:txBody>
      </p:sp>
      <p:graphicFrame>
        <p:nvGraphicFramePr>
          <p:cNvPr id="4" name="Table 3"/>
          <p:cNvGraphicFramePr>
            <a:graphicFrameLocks noGrp="1"/>
          </p:cNvGraphicFramePr>
          <p:nvPr>
            <p:extLst>
              <p:ext uri="{D42A27DB-BD31-4B8C-83A1-F6EECF244321}">
                <p14:modId xmlns:p14="http://schemas.microsoft.com/office/powerpoint/2010/main" val="1615800869"/>
              </p:ext>
            </p:extLst>
          </p:nvPr>
        </p:nvGraphicFramePr>
        <p:xfrm>
          <a:off x="7515809" y="740455"/>
          <a:ext cx="1805115" cy="1341120"/>
        </p:xfrm>
        <a:graphic>
          <a:graphicData uri="http://schemas.openxmlformats.org/drawingml/2006/table">
            <a:tbl>
              <a:tblPr firstRow="1" bandRow="1">
                <a:tableStyleId>{21E4AEA4-8DFA-4A89-87EB-49C32662AFE0}</a:tableStyleId>
              </a:tblPr>
              <a:tblGrid>
                <a:gridCol w="761683">
                  <a:extLst>
                    <a:ext uri="{9D8B030D-6E8A-4147-A177-3AD203B41FA5}">
                      <a16:colId xmlns:a16="http://schemas.microsoft.com/office/drawing/2014/main" val="1671467533"/>
                    </a:ext>
                  </a:extLst>
                </a:gridCol>
                <a:gridCol w="1043432">
                  <a:extLst>
                    <a:ext uri="{9D8B030D-6E8A-4147-A177-3AD203B41FA5}">
                      <a16:colId xmlns:a16="http://schemas.microsoft.com/office/drawing/2014/main" val="3621229999"/>
                    </a:ext>
                  </a:extLst>
                </a:gridCol>
              </a:tblGrid>
              <a:tr h="282144">
                <a:tc gridSpan="2">
                  <a:txBody>
                    <a:bodyPr/>
                    <a:lstStyle/>
                    <a:p>
                      <a:pPr algn="ctr"/>
                      <a:r>
                        <a:rPr lang="en-US" sz="1600" dirty="0"/>
                        <a:t>Users Dictionary</a:t>
                      </a:r>
                      <a:endParaRPr lang="en-US" sz="1600" dirty="0">
                        <a:latin typeface="Segoe UI" panose="020B0502040204020203" pitchFamily="34" charset="0"/>
                        <a:cs typeface="Segoe UI" panose="020B0502040204020203" pitchFamily="34" charset="0"/>
                      </a:endParaRPr>
                    </a:p>
                  </a:txBody>
                  <a:tcPr/>
                </a:tc>
                <a:tc hMerge="1">
                  <a:txBody>
                    <a:bodyPr/>
                    <a:lstStyle/>
                    <a:p>
                      <a:pPr algn="ctr"/>
                      <a:endParaRPr lang="en-US" dirty="0"/>
                    </a:p>
                  </a:txBody>
                  <a:tcPr/>
                </a:tc>
                <a:extLst>
                  <a:ext uri="{0D108BD9-81ED-4DB2-BD59-A6C34878D82A}">
                    <a16:rowId xmlns:a16="http://schemas.microsoft.com/office/drawing/2014/main" val="663851088"/>
                  </a:ext>
                </a:extLst>
              </a:tr>
              <a:tr h="255089">
                <a:tc>
                  <a:txBody>
                    <a:bodyPr/>
                    <a:lstStyle/>
                    <a:p>
                      <a:pPr algn="ctr"/>
                      <a:r>
                        <a:rPr lang="en-US" sz="1600" dirty="0"/>
                        <a:t>Email</a:t>
                      </a:r>
                      <a:endParaRPr lang="en-US" sz="1600"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600" dirty="0" err="1"/>
                        <a:t>UserInfo</a:t>
                      </a:r>
                      <a:endParaRPr lang="en-US" sz="16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32718947"/>
                  </a:ext>
                </a:extLst>
              </a:tr>
              <a:tr h="255089">
                <a:tc>
                  <a:txBody>
                    <a:bodyPr/>
                    <a:lstStyle/>
                    <a:p>
                      <a:pPr algn="ctr"/>
                      <a:r>
                        <a:rPr lang="en-US" sz="1600" dirty="0"/>
                        <a:t>U1</a:t>
                      </a:r>
                      <a:endParaRPr lang="en-US" sz="1600" b="0" dirty="0">
                        <a:latin typeface="Segoe UI" panose="020B0502040204020203" pitchFamily="34" charset="0"/>
                        <a:cs typeface="Segoe UI" panose="020B0502040204020203" pitchFamily="34" charset="0"/>
                      </a:endParaRPr>
                    </a:p>
                  </a:txBody>
                  <a:tcPr/>
                </a:tc>
                <a:tc>
                  <a:txBody>
                    <a:bodyPr/>
                    <a:lstStyle/>
                    <a:p>
                      <a:pPr algn="ctr"/>
                      <a:r>
                        <a:rPr lang="en-US" sz="1600" dirty="0" err="1"/>
                        <a:t>ItemId</a:t>
                      </a:r>
                      <a:r>
                        <a:rPr lang="en-US" sz="1600" dirty="0"/>
                        <a:t>[]</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82144">
                <a:tc>
                  <a:txBody>
                    <a:bodyPr/>
                    <a:lstStyle/>
                    <a:p>
                      <a:pPr algn="ctr"/>
                      <a:r>
                        <a:rPr lang="en-US" sz="1600" dirty="0"/>
                        <a:t>U2</a:t>
                      </a:r>
                      <a:endParaRPr lang="en-US" sz="1600" b="0" dirty="0">
                        <a:latin typeface="Segoe UI" panose="020B0502040204020203" pitchFamily="34" charset="0"/>
                        <a:cs typeface="Segoe UI" panose="020B0502040204020203" pitchFamily="34" charset="0"/>
                      </a:endParaRPr>
                    </a:p>
                  </a:txBody>
                  <a:tcPr/>
                </a:tc>
                <a:tc>
                  <a:txBody>
                    <a:bodyPr/>
                    <a:lstStyle/>
                    <a:p>
                      <a:pPr algn="ctr"/>
                      <a:r>
                        <a:rPr lang="en-US" sz="1600" dirty="0" err="1"/>
                        <a:t>ItemId</a:t>
                      </a:r>
                      <a:r>
                        <a:rPr lang="en-US" sz="1600" dirty="0"/>
                        <a:t>[]</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576210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8878057"/>
              </p:ext>
            </p:extLst>
          </p:nvPr>
        </p:nvGraphicFramePr>
        <p:xfrm>
          <a:off x="7515809" y="2195111"/>
          <a:ext cx="1805115" cy="1341120"/>
        </p:xfrm>
        <a:graphic>
          <a:graphicData uri="http://schemas.openxmlformats.org/drawingml/2006/table">
            <a:tbl>
              <a:tblPr firstRow="1" bandRow="1">
                <a:tableStyleId>{7DF18680-E054-41AD-8BC1-D1AEF772440D}</a:tableStyleId>
              </a:tblPr>
              <a:tblGrid>
                <a:gridCol w="1805115">
                  <a:extLst>
                    <a:ext uri="{9D8B030D-6E8A-4147-A177-3AD203B41FA5}">
                      <a16:colId xmlns:a16="http://schemas.microsoft.com/office/drawing/2014/main" val="1671467533"/>
                    </a:ext>
                  </a:extLst>
                </a:gridCol>
              </a:tblGrid>
              <a:tr h="250711">
                <a:tc>
                  <a:txBody>
                    <a:bodyPr/>
                    <a:lstStyle/>
                    <a:p>
                      <a:pPr algn="ctr"/>
                      <a:r>
                        <a:rPr lang="en-US" sz="1600" dirty="0"/>
                        <a:t>Active </a:t>
                      </a:r>
                      <a:r>
                        <a:rPr lang="en-US" sz="1600" baseline="0" dirty="0"/>
                        <a:t>Items List</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32718947"/>
                  </a:ext>
                </a:extLst>
              </a:tr>
              <a:tr h="250711">
                <a:tc>
                  <a:txBody>
                    <a:bodyPr/>
                    <a:lstStyle/>
                    <a:p>
                      <a:pPr algn="ctr"/>
                      <a:r>
                        <a:rPr lang="en-US" sz="1600" dirty="0" err="1"/>
                        <a:t>ItemId</a:t>
                      </a:r>
                      <a:endParaRPr lang="en-US" sz="16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09116308"/>
                  </a:ext>
                </a:extLst>
              </a:tr>
              <a:tr h="250711">
                <a:tc>
                  <a:txBody>
                    <a:bodyPr/>
                    <a:lstStyle/>
                    <a:p>
                      <a:pPr algn="ctr"/>
                      <a:r>
                        <a:rPr lang="en-US" sz="1600" dirty="0"/>
                        <a:t>U1/“A”</a:t>
                      </a:r>
                      <a:endParaRPr lang="en-US" sz="16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77302">
                <a:tc>
                  <a:txBody>
                    <a:bodyPr/>
                    <a:lstStyle/>
                    <a:p>
                      <a:pPr algn="ctr"/>
                      <a:r>
                        <a:rPr lang="en-US" sz="1600" dirty="0"/>
                        <a:t>U2/“X”</a:t>
                      </a:r>
                      <a:endParaRPr lang="en-US" sz="16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576210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01057942"/>
              </p:ext>
            </p:extLst>
          </p:nvPr>
        </p:nvGraphicFramePr>
        <p:xfrm>
          <a:off x="9455428" y="740455"/>
          <a:ext cx="2395485" cy="1341120"/>
        </p:xfrm>
        <a:graphic>
          <a:graphicData uri="http://schemas.openxmlformats.org/drawingml/2006/table">
            <a:tbl>
              <a:tblPr firstRow="1" bandRow="1">
                <a:tableStyleId>{93296810-A885-4BE3-A3E7-6D5BEEA58F35}</a:tableStyleId>
              </a:tblPr>
              <a:tblGrid>
                <a:gridCol w="835343">
                  <a:extLst>
                    <a:ext uri="{9D8B030D-6E8A-4147-A177-3AD203B41FA5}">
                      <a16:colId xmlns:a16="http://schemas.microsoft.com/office/drawing/2014/main" val="1671467533"/>
                    </a:ext>
                  </a:extLst>
                </a:gridCol>
                <a:gridCol w="1560142">
                  <a:extLst>
                    <a:ext uri="{9D8B030D-6E8A-4147-A177-3AD203B41FA5}">
                      <a16:colId xmlns:a16="http://schemas.microsoft.com/office/drawing/2014/main" val="3621229999"/>
                    </a:ext>
                  </a:extLst>
                </a:gridCol>
              </a:tblGrid>
              <a:tr h="225348">
                <a:tc gridSpan="2">
                  <a:txBody>
                    <a:bodyPr/>
                    <a:lstStyle/>
                    <a:p>
                      <a:pPr algn="ctr"/>
                      <a:r>
                        <a:rPr lang="en-US" sz="1600" dirty="0"/>
                        <a:t>U1’s Items</a:t>
                      </a:r>
                      <a:r>
                        <a:rPr lang="en-US" sz="1600" baseline="0" dirty="0"/>
                        <a:t> </a:t>
                      </a:r>
                      <a:r>
                        <a:rPr lang="en-US" sz="1600" dirty="0" err="1"/>
                        <a:t>Dic</a:t>
                      </a:r>
                      <a:endParaRPr lang="en-US" sz="1600" dirty="0">
                        <a:latin typeface="Segoe UI" panose="020B0502040204020203" pitchFamily="34" charset="0"/>
                        <a:cs typeface="Segoe UI" panose="020B0502040204020203" pitchFamily="34" charset="0"/>
                      </a:endParaRPr>
                    </a:p>
                  </a:txBody>
                  <a:tcPr/>
                </a:tc>
                <a:tc hMerge="1">
                  <a:txBody>
                    <a:bodyPr/>
                    <a:lstStyle/>
                    <a:p>
                      <a:pPr algn="ctr"/>
                      <a:endParaRPr lang="en-US" dirty="0"/>
                    </a:p>
                  </a:txBody>
                  <a:tcPr/>
                </a:tc>
                <a:extLst>
                  <a:ext uri="{0D108BD9-81ED-4DB2-BD59-A6C34878D82A}">
                    <a16:rowId xmlns:a16="http://schemas.microsoft.com/office/drawing/2014/main" val="432718947"/>
                  </a:ext>
                </a:extLst>
              </a:tr>
              <a:tr h="267462">
                <a:tc>
                  <a:txBody>
                    <a:bodyPr/>
                    <a:lstStyle/>
                    <a:p>
                      <a:pPr algn="ctr"/>
                      <a:r>
                        <a:rPr lang="en-US" sz="1600" dirty="0" err="1"/>
                        <a:t>ItemId</a:t>
                      </a:r>
                      <a:endParaRPr lang="en-US" sz="1600"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600" dirty="0" err="1"/>
                        <a:t>ItemInfo</a:t>
                      </a:r>
                      <a:endParaRPr lang="en-US" sz="16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142162727"/>
                  </a:ext>
                </a:extLst>
              </a:tr>
              <a:tr h="267462">
                <a:tc>
                  <a:txBody>
                    <a:bodyPr/>
                    <a:lstStyle/>
                    <a:p>
                      <a:pPr algn="ctr"/>
                      <a:r>
                        <a:rPr lang="en-US" sz="1600" dirty="0"/>
                        <a:t>U1/“A”</a:t>
                      </a:r>
                      <a:endParaRPr lang="en-US" sz="1600" b="0" dirty="0">
                        <a:latin typeface="Segoe UI" panose="020B0502040204020203" pitchFamily="34" charset="0"/>
                        <a:cs typeface="Segoe UI" panose="020B0502040204020203" pitchFamily="34" charset="0"/>
                      </a:endParaRPr>
                    </a:p>
                  </a:txBody>
                  <a:tcPr/>
                </a:tc>
                <a:tc>
                  <a:txBody>
                    <a:bodyPr/>
                    <a:lstStyle/>
                    <a:p>
                      <a:pPr algn="l"/>
                      <a:r>
                        <a:rPr lang="en-US" sz="1600" dirty="0"/>
                        <a:t>2016-2-1, Bid[]</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95829">
                <a:tc>
                  <a:txBody>
                    <a:bodyPr/>
                    <a:lstStyle/>
                    <a:p>
                      <a:pPr algn="ctr"/>
                      <a:r>
                        <a:rPr lang="en-US" sz="1600" dirty="0"/>
                        <a:t>U1/“B”</a:t>
                      </a:r>
                      <a:endParaRPr lang="en-US" sz="1600" b="0" dirty="0">
                        <a:latin typeface="Segoe UI" panose="020B0502040204020203" pitchFamily="34" charset="0"/>
                        <a:cs typeface="Segoe UI" panose="020B0502040204020203" pitchFamily="34" charset="0"/>
                      </a:endParaRPr>
                    </a:p>
                  </a:txBody>
                  <a:tcPr/>
                </a:tc>
                <a:tc>
                  <a:txBody>
                    <a:bodyPr/>
                    <a:lstStyle/>
                    <a:p>
                      <a:pPr algn="l"/>
                      <a:r>
                        <a:rPr lang="en-US" sz="1600" dirty="0"/>
                        <a:t>2016-2-5, Bid[]</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5762101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11204142"/>
              </p:ext>
            </p:extLst>
          </p:nvPr>
        </p:nvGraphicFramePr>
        <p:xfrm>
          <a:off x="9455428" y="2197793"/>
          <a:ext cx="2395485" cy="1341120"/>
        </p:xfrm>
        <a:graphic>
          <a:graphicData uri="http://schemas.openxmlformats.org/drawingml/2006/table">
            <a:tbl>
              <a:tblPr firstRow="1" bandRow="1">
                <a:tableStyleId>{93296810-A885-4BE3-A3E7-6D5BEEA58F35}</a:tableStyleId>
              </a:tblPr>
              <a:tblGrid>
                <a:gridCol w="855854">
                  <a:extLst>
                    <a:ext uri="{9D8B030D-6E8A-4147-A177-3AD203B41FA5}">
                      <a16:colId xmlns:a16="http://schemas.microsoft.com/office/drawing/2014/main" val="1671467533"/>
                    </a:ext>
                  </a:extLst>
                </a:gridCol>
                <a:gridCol w="1539631">
                  <a:extLst>
                    <a:ext uri="{9D8B030D-6E8A-4147-A177-3AD203B41FA5}">
                      <a16:colId xmlns:a16="http://schemas.microsoft.com/office/drawing/2014/main" val="3621229999"/>
                    </a:ext>
                  </a:extLst>
                </a:gridCol>
              </a:tblGrid>
              <a:tr h="0">
                <a:tc gridSpan="2">
                  <a:txBody>
                    <a:bodyPr/>
                    <a:lstStyle/>
                    <a:p>
                      <a:pPr algn="ctr"/>
                      <a:r>
                        <a:rPr lang="en-US" sz="1600" dirty="0"/>
                        <a:t>U2’s Items </a:t>
                      </a:r>
                      <a:r>
                        <a:rPr lang="en-US" sz="1600" dirty="0" err="1"/>
                        <a:t>Dic</a:t>
                      </a:r>
                      <a:endParaRPr lang="en-US" sz="1600" dirty="0">
                        <a:latin typeface="Segoe UI" panose="020B0502040204020203" pitchFamily="34" charset="0"/>
                        <a:cs typeface="Segoe UI" panose="020B0502040204020203" pitchFamily="34" charset="0"/>
                      </a:endParaRPr>
                    </a:p>
                  </a:txBody>
                  <a:tcPr/>
                </a:tc>
                <a:tc hMerge="1">
                  <a:txBody>
                    <a:bodyPr/>
                    <a:lstStyle/>
                    <a:p>
                      <a:pPr algn="ctr"/>
                      <a:endParaRPr lang="en-US" dirty="0"/>
                    </a:p>
                  </a:txBody>
                  <a:tcPr/>
                </a:tc>
                <a:extLst>
                  <a:ext uri="{0D108BD9-81ED-4DB2-BD59-A6C34878D82A}">
                    <a16:rowId xmlns:a16="http://schemas.microsoft.com/office/drawing/2014/main" val="432718947"/>
                  </a:ext>
                </a:extLst>
              </a:tr>
              <a:tr h="262646">
                <a:tc>
                  <a:txBody>
                    <a:bodyPr/>
                    <a:lstStyle/>
                    <a:p>
                      <a:pPr algn="ctr"/>
                      <a:r>
                        <a:rPr lang="en-US" sz="1600" dirty="0" err="1"/>
                        <a:t>ItemId</a:t>
                      </a:r>
                      <a:endParaRPr lang="en-US" sz="1600"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600" dirty="0" err="1"/>
                        <a:t>ItemInfo</a:t>
                      </a:r>
                      <a:endParaRPr lang="en-US" sz="16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142162727"/>
                  </a:ext>
                </a:extLst>
              </a:tr>
              <a:tr h="262646">
                <a:tc>
                  <a:txBody>
                    <a:bodyPr/>
                    <a:lstStyle/>
                    <a:p>
                      <a:pPr algn="ctr"/>
                      <a:r>
                        <a:rPr lang="en-US" sz="1600" dirty="0"/>
                        <a:t>U2/“X”</a:t>
                      </a:r>
                      <a:endParaRPr lang="en-US" sz="1600" b="0" dirty="0">
                        <a:latin typeface="Segoe UI" panose="020B0502040204020203" pitchFamily="34" charset="0"/>
                        <a:cs typeface="Segoe UI" panose="020B0502040204020203" pitchFamily="34" charset="0"/>
                      </a:endParaRPr>
                    </a:p>
                  </a:txBody>
                  <a:tcPr/>
                </a:tc>
                <a:tc>
                  <a:txBody>
                    <a:bodyPr/>
                    <a:lstStyle/>
                    <a:p>
                      <a:pPr algn="ctr"/>
                      <a:r>
                        <a:rPr lang="en-US" sz="1600" dirty="0"/>
                        <a:t>2016-3-3,</a:t>
                      </a:r>
                      <a:r>
                        <a:rPr lang="en-US" sz="1600" baseline="0" dirty="0"/>
                        <a:t> Bid[]</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62646">
                <a:tc>
                  <a:txBody>
                    <a:bodyPr/>
                    <a:lstStyle/>
                    <a:p>
                      <a:pPr algn="ctr"/>
                      <a:r>
                        <a:rPr lang="en-US" sz="1600" dirty="0"/>
                        <a:t>U2/”Y”</a:t>
                      </a:r>
                      <a:endParaRPr lang="en-US" sz="1600" b="0" dirty="0">
                        <a:latin typeface="Segoe UI" panose="020B0502040204020203" pitchFamily="34" charset="0"/>
                        <a:cs typeface="Segoe UI" panose="020B0502040204020203" pitchFamily="34" charset="0"/>
                      </a:endParaRPr>
                    </a:p>
                  </a:txBody>
                  <a:tcPr/>
                </a:tc>
                <a:tc>
                  <a:txBody>
                    <a:bodyPr/>
                    <a:lstStyle/>
                    <a:p>
                      <a:pPr algn="ctr"/>
                      <a:r>
                        <a:rPr lang="en-US" sz="1600" dirty="0"/>
                        <a:t>2016-4-9, Bid[]</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0529495"/>
                  </a:ext>
                </a:extLst>
              </a:tr>
            </a:tbl>
          </a:graphicData>
        </a:graphic>
      </p:graphicFrame>
      <p:sp>
        <p:nvSpPr>
          <p:cNvPr id="32" name="Rectangle 31"/>
          <p:cNvSpPr/>
          <p:nvPr/>
        </p:nvSpPr>
        <p:spPr bwMode="auto">
          <a:xfrm>
            <a:off x="7354957" y="3804462"/>
            <a:ext cx="4631636" cy="2885898"/>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r>
              <a:rPr lang="en-US" sz="1600" b="1" dirty="0">
                <a:solidFill>
                  <a:schemeClr val="bg1"/>
                </a:solidFill>
                <a:latin typeface="Segoe UI" panose="020B0502040204020203" pitchFamily="34" charset="0"/>
                <a:cs typeface="Segoe UI" panose="020B0502040204020203" pitchFamily="34" charset="0"/>
              </a:rPr>
              <a:t>Partition #2</a:t>
            </a:r>
          </a:p>
        </p:txBody>
      </p:sp>
      <p:graphicFrame>
        <p:nvGraphicFramePr>
          <p:cNvPr id="33" name="Table 32"/>
          <p:cNvGraphicFramePr>
            <a:graphicFrameLocks noGrp="1"/>
          </p:cNvGraphicFramePr>
          <p:nvPr>
            <p:extLst>
              <p:ext uri="{D42A27DB-BD31-4B8C-83A1-F6EECF244321}">
                <p14:modId xmlns:p14="http://schemas.microsoft.com/office/powerpoint/2010/main" val="411215501"/>
              </p:ext>
            </p:extLst>
          </p:nvPr>
        </p:nvGraphicFramePr>
        <p:xfrm>
          <a:off x="7515809" y="4121688"/>
          <a:ext cx="1805115" cy="1219200"/>
        </p:xfrm>
        <a:graphic>
          <a:graphicData uri="http://schemas.openxmlformats.org/drawingml/2006/table">
            <a:tbl>
              <a:tblPr firstRow="1" bandRow="1">
                <a:tableStyleId>{21E4AEA4-8DFA-4A89-87EB-49C32662AFE0}</a:tableStyleId>
              </a:tblPr>
              <a:tblGrid>
                <a:gridCol w="685626">
                  <a:extLst>
                    <a:ext uri="{9D8B030D-6E8A-4147-A177-3AD203B41FA5}">
                      <a16:colId xmlns:a16="http://schemas.microsoft.com/office/drawing/2014/main" val="1671467533"/>
                    </a:ext>
                  </a:extLst>
                </a:gridCol>
                <a:gridCol w="1119489">
                  <a:extLst>
                    <a:ext uri="{9D8B030D-6E8A-4147-A177-3AD203B41FA5}">
                      <a16:colId xmlns:a16="http://schemas.microsoft.com/office/drawing/2014/main" val="3621229999"/>
                    </a:ext>
                  </a:extLst>
                </a:gridCol>
              </a:tblGrid>
              <a:tr h="282144">
                <a:tc gridSpan="2">
                  <a:txBody>
                    <a:bodyPr/>
                    <a:lstStyle/>
                    <a:p>
                      <a:pPr algn="ctr"/>
                      <a:r>
                        <a:rPr lang="en-US" sz="1400" dirty="0"/>
                        <a:t>Users Dictionary</a:t>
                      </a:r>
                      <a:endParaRPr lang="en-US" sz="1400" dirty="0">
                        <a:latin typeface="Segoe UI" panose="020B0502040204020203" pitchFamily="34" charset="0"/>
                        <a:cs typeface="Segoe UI" panose="020B0502040204020203" pitchFamily="34" charset="0"/>
                      </a:endParaRPr>
                    </a:p>
                  </a:txBody>
                  <a:tcPr/>
                </a:tc>
                <a:tc hMerge="1">
                  <a:txBody>
                    <a:bodyPr/>
                    <a:lstStyle/>
                    <a:p>
                      <a:pPr algn="ctr"/>
                      <a:endParaRPr lang="en-US" dirty="0"/>
                    </a:p>
                  </a:txBody>
                  <a:tcPr/>
                </a:tc>
                <a:extLst>
                  <a:ext uri="{0D108BD9-81ED-4DB2-BD59-A6C34878D82A}">
                    <a16:rowId xmlns:a16="http://schemas.microsoft.com/office/drawing/2014/main" val="663851088"/>
                  </a:ext>
                </a:extLst>
              </a:tr>
              <a:tr h="255089">
                <a:tc>
                  <a:txBody>
                    <a:bodyPr/>
                    <a:lstStyle/>
                    <a:p>
                      <a:pPr algn="ctr"/>
                      <a:r>
                        <a:rPr lang="en-US" sz="1400" dirty="0"/>
                        <a:t>Email</a:t>
                      </a:r>
                      <a:endParaRPr lang="en-US" sz="1400"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400" dirty="0" err="1"/>
                        <a:t>UserInfo</a:t>
                      </a:r>
                      <a:endParaRPr lang="en-US" sz="14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32718947"/>
                  </a:ext>
                </a:extLst>
              </a:tr>
              <a:tr h="255089">
                <a:tc>
                  <a:txBody>
                    <a:bodyPr/>
                    <a:lstStyle/>
                    <a:p>
                      <a:pPr algn="ctr"/>
                      <a:r>
                        <a:rPr lang="en-US" sz="1400" dirty="0"/>
                        <a:t>U8</a:t>
                      </a:r>
                      <a:endParaRPr lang="en-US" sz="1400" b="0" dirty="0">
                        <a:latin typeface="Segoe UI" panose="020B0502040204020203" pitchFamily="34" charset="0"/>
                        <a:cs typeface="Segoe UI" panose="020B0502040204020203" pitchFamily="34" charset="0"/>
                      </a:endParaRPr>
                    </a:p>
                  </a:txBody>
                  <a:tcPr/>
                </a:tc>
                <a:tc>
                  <a:txBody>
                    <a:bodyPr/>
                    <a:lstStyle/>
                    <a:p>
                      <a:pPr algn="ctr"/>
                      <a:r>
                        <a:rPr lang="en-US" sz="1400" dirty="0" err="1"/>
                        <a:t>ItemId</a:t>
                      </a:r>
                      <a:r>
                        <a:rPr lang="en-US" sz="1400" dirty="0"/>
                        <a:t>[]</a:t>
                      </a:r>
                      <a:endParaRPr 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82144">
                <a:tc>
                  <a:txBody>
                    <a:bodyPr/>
                    <a:lstStyle/>
                    <a:p>
                      <a:pPr algn="ctr"/>
                      <a:r>
                        <a:rPr lang="en-US" sz="1400" dirty="0"/>
                        <a:t>U9</a:t>
                      </a:r>
                      <a:endParaRPr lang="en-US" sz="1400" b="0" dirty="0">
                        <a:latin typeface="Segoe UI" panose="020B0502040204020203" pitchFamily="34" charset="0"/>
                        <a:cs typeface="Segoe UI" panose="020B0502040204020203" pitchFamily="34" charset="0"/>
                      </a:endParaRPr>
                    </a:p>
                  </a:txBody>
                  <a:tcPr/>
                </a:tc>
                <a:tc>
                  <a:txBody>
                    <a:bodyPr/>
                    <a:lstStyle/>
                    <a:p>
                      <a:pPr algn="ctr"/>
                      <a:r>
                        <a:rPr lang="en-US" sz="1400" dirty="0" err="1"/>
                        <a:t>ItemId</a:t>
                      </a:r>
                      <a:r>
                        <a:rPr lang="en-US" sz="1400" dirty="0"/>
                        <a:t>[]</a:t>
                      </a:r>
                      <a:endParaRPr 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57621011"/>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530913999"/>
              </p:ext>
            </p:extLst>
          </p:nvPr>
        </p:nvGraphicFramePr>
        <p:xfrm>
          <a:off x="7515809" y="5393468"/>
          <a:ext cx="1805115" cy="1219200"/>
        </p:xfrm>
        <a:graphic>
          <a:graphicData uri="http://schemas.openxmlformats.org/drawingml/2006/table">
            <a:tbl>
              <a:tblPr firstRow="1" bandRow="1">
                <a:tableStyleId>{7DF18680-E054-41AD-8BC1-D1AEF772440D}</a:tableStyleId>
              </a:tblPr>
              <a:tblGrid>
                <a:gridCol w="1805115">
                  <a:extLst>
                    <a:ext uri="{9D8B030D-6E8A-4147-A177-3AD203B41FA5}">
                      <a16:colId xmlns:a16="http://schemas.microsoft.com/office/drawing/2014/main" val="1671467533"/>
                    </a:ext>
                  </a:extLst>
                </a:gridCol>
              </a:tblGrid>
              <a:tr h="250711">
                <a:tc>
                  <a:txBody>
                    <a:bodyPr/>
                    <a:lstStyle/>
                    <a:p>
                      <a:pPr algn="ctr"/>
                      <a:r>
                        <a:rPr lang="en-US" sz="1400" dirty="0"/>
                        <a:t>Active </a:t>
                      </a:r>
                      <a:r>
                        <a:rPr lang="en-US" sz="1400" baseline="0" dirty="0"/>
                        <a:t>Items List</a:t>
                      </a:r>
                      <a:endParaRPr 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32718947"/>
                  </a:ext>
                </a:extLst>
              </a:tr>
              <a:tr h="250711">
                <a:tc>
                  <a:txBody>
                    <a:bodyPr/>
                    <a:lstStyle/>
                    <a:p>
                      <a:pPr algn="ctr"/>
                      <a:r>
                        <a:rPr lang="en-US" sz="1400" dirty="0" err="1"/>
                        <a:t>ItemId</a:t>
                      </a:r>
                      <a:endParaRPr lang="en-US" sz="14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09116308"/>
                  </a:ext>
                </a:extLst>
              </a:tr>
              <a:tr h="250711">
                <a:tc>
                  <a:txBody>
                    <a:bodyPr/>
                    <a:lstStyle/>
                    <a:p>
                      <a:pPr algn="ctr"/>
                      <a:r>
                        <a:rPr lang="en-US" sz="1400" dirty="0"/>
                        <a:t>U8/“J”</a:t>
                      </a:r>
                      <a:endParaRPr lang="en-US" sz="14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77302">
                <a:tc>
                  <a:txBody>
                    <a:bodyPr/>
                    <a:lstStyle/>
                    <a:p>
                      <a:pPr algn="ctr"/>
                      <a:r>
                        <a:rPr lang="en-US" sz="1400" dirty="0"/>
                        <a:t>U9/“R”</a:t>
                      </a:r>
                      <a:endParaRPr lang="en-US" sz="14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57621011"/>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84308529"/>
              </p:ext>
            </p:extLst>
          </p:nvPr>
        </p:nvGraphicFramePr>
        <p:xfrm>
          <a:off x="9481776" y="4115827"/>
          <a:ext cx="2398977" cy="1219200"/>
        </p:xfrm>
        <a:graphic>
          <a:graphicData uri="http://schemas.openxmlformats.org/drawingml/2006/table">
            <a:tbl>
              <a:tblPr firstRow="1" bandRow="1">
                <a:tableStyleId>{93296810-A885-4BE3-A3E7-6D5BEEA58F35}</a:tableStyleId>
              </a:tblPr>
              <a:tblGrid>
                <a:gridCol w="826479">
                  <a:extLst>
                    <a:ext uri="{9D8B030D-6E8A-4147-A177-3AD203B41FA5}">
                      <a16:colId xmlns:a16="http://schemas.microsoft.com/office/drawing/2014/main" val="1671467533"/>
                    </a:ext>
                  </a:extLst>
                </a:gridCol>
                <a:gridCol w="1572498">
                  <a:extLst>
                    <a:ext uri="{9D8B030D-6E8A-4147-A177-3AD203B41FA5}">
                      <a16:colId xmlns:a16="http://schemas.microsoft.com/office/drawing/2014/main" val="3621229999"/>
                    </a:ext>
                  </a:extLst>
                </a:gridCol>
              </a:tblGrid>
              <a:tr h="225348">
                <a:tc gridSpan="2">
                  <a:txBody>
                    <a:bodyPr/>
                    <a:lstStyle/>
                    <a:p>
                      <a:pPr algn="ctr"/>
                      <a:r>
                        <a:rPr lang="en-US" sz="1400" dirty="0"/>
                        <a:t>U8’s Items</a:t>
                      </a:r>
                      <a:r>
                        <a:rPr lang="en-US" sz="1400" baseline="0" dirty="0"/>
                        <a:t> </a:t>
                      </a:r>
                      <a:r>
                        <a:rPr lang="en-US" sz="1400" dirty="0" err="1"/>
                        <a:t>Dic</a:t>
                      </a:r>
                      <a:endParaRPr lang="en-US" sz="1400" dirty="0">
                        <a:latin typeface="Segoe UI" panose="020B0502040204020203" pitchFamily="34" charset="0"/>
                        <a:cs typeface="Segoe UI" panose="020B0502040204020203" pitchFamily="34" charset="0"/>
                      </a:endParaRPr>
                    </a:p>
                  </a:txBody>
                  <a:tcPr/>
                </a:tc>
                <a:tc hMerge="1">
                  <a:txBody>
                    <a:bodyPr/>
                    <a:lstStyle/>
                    <a:p>
                      <a:pPr algn="ctr"/>
                      <a:endParaRPr lang="en-US" dirty="0"/>
                    </a:p>
                  </a:txBody>
                  <a:tcPr/>
                </a:tc>
                <a:extLst>
                  <a:ext uri="{0D108BD9-81ED-4DB2-BD59-A6C34878D82A}">
                    <a16:rowId xmlns:a16="http://schemas.microsoft.com/office/drawing/2014/main" val="432718947"/>
                  </a:ext>
                </a:extLst>
              </a:tr>
              <a:tr h="267462">
                <a:tc>
                  <a:txBody>
                    <a:bodyPr/>
                    <a:lstStyle/>
                    <a:p>
                      <a:pPr algn="ctr"/>
                      <a:r>
                        <a:rPr lang="en-US" sz="1400" dirty="0" err="1"/>
                        <a:t>ItemId</a:t>
                      </a:r>
                      <a:endParaRPr lang="en-US" sz="1400"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400" dirty="0" err="1"/>
                        <a:t>ItemInfo</a:t>
                      </a:r>
                      <a:endParaRPr lang="en-US" sz="14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142162727"/>
                  </a:ext>
                </a:extLst>
              </a:tr>
              <a:tr h="267462">
                <a:tc>
                  <a:txBody>
                    <a:bodyPr/>
                    <a:lstStyle/>
                    <a:p>
                      <a:pPr algn="ctr"/>
                      <a:r>
                        <a:rPr lang="en-US" sz="1400" dirty="0"/>
                        <a:t>U8/“J”</a:t>
                      </a:r>
                      <a:endParaRPr lang="en-US" sz="1400" b="0" dirty="0">
                        <a:latin typeface="Segoe UI" panose="020B0502040204020203" pitchFamily="34" charset="0"/>
                        <a:cs typeface="Segoe UI" panose="020B0502040204020203" pitchFamily="34" charset="0"/>
                      </a:endParaRPr>
                    </a:p>
                  </a:txBody>
                  <a:tcPr/>
                </a:tc>
                <a:tc>
                  <a:txBody>
                    <a:bodyPr/>
                    <a:lstStyle/>
                    <a:p>
                      <a:pPr algn="l"/>
                      <a:r>
                        <a:rPr lang="en-US" sz="1400" dirty="0"/>
                        <a:t>2016-2-1, Bid[]</a:t>
                      </a:r>
                      <a:endParaRPr 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95829">
                <a:tc>
                  <a:txBody>
                    <a:bodyPr/>
                    <a:lstStyle/>
                    <a:p>
                      <a:pPr algn="ctr"/>
                      <a:r>
                        <a:rPr lang="en-US" sz="1400" dirty="0"/>
                        <a:t>U8/“K”</a:t>
                      </a:r>
                      <a:endParaRPr lang="en-US" sz="1400" b="0" dirty="0">
                        <a:latin typeface="Segoe UI" panose="020B0502040204020203" pitchFamily="34" charset="0"/>
                        <a:cs typeface="Segoe UI" panose="020B0502040204020203" pitchFamily="34" charset="0"/>
                      </a:endParaRPr>
                    </a:p>
                  </a:txBody>
                  <a:tcPr/>
                </a:tc>
                <a:tc>
                  <a:txBody>
                    <a:bodyPr/>
                    <a:lstStyle/>
                    <a:p>
                      <a:pPr algn="l"/>
                      <a:r>
                        <a:rPr lang="en-US" sz="1400" dirty="0"/>
                        <a:t>2016-2-5, Bid[]</a:t>
                      </a:r>
                      <a:endParaRPr 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57621011"/>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1407293090"/>
              </p:ext>
            </p:extLst>
          </p:nvPr>
        </p:nvGraphicFramePr>
        <p:xfrm>
          <a:off x="9481776" y="5390289"/>
          <a:ext cx="2398976" cy="1219200"/>
        </p:xfrm>
        <a:graphic>
          <a:graphicData uri="http://schemas.openxmlformats.org/drawingml/2006/table">
            <a:tbl>
              <a:tblPr firstRow="1" bandRow="1">
                <a:tableStyleId>{93296810-A885-4BE3-A3E7-6D5BEEA58F35}</a:tableStyleId>
              </a:tblPr>
              <a:tblGrid>
                <a:gridCol w="839736">
                  <a:extLst>
                    <a:ext uri="{9D8B030D-6E8A-4147-A177-3AD203B41FA5}">
                      <a16:colId xmlns:a16="http://schemas.microsoft.com/office/drawing/2014/main" val="1671467533"/>
                    </a:ext>
                  </a:extLst>
                </a:gridCol>
                <a:gridCol w="1559240">
                  <a:extLst>
                    <a:ext uri="{9D8B030D-6E8A-4147-A177-3AD203B41FA5}">
                      <a16:colId xmlns:a16="http://schemas.microsoft.com/office/drawing/2014/main" val="3621229999"/>
                    </a:ext>
                  </a:extLst>
                </a:gridCol>
              </a:tblGrid>
              <a:tr h="0">
                <a:tc gridSpan="2">
                  <a:txBody>
                    <a:bodyPr/>
                    <a:lstStyle/>
                    <a:p>
                      <a:pPr algn="ctr"/>
                      <a:r>
                        <a:rPr lang="en-US" sz="1400" dirty="0"/>
                        <a:t>U2’s Items </a:t>
                      </a:r>
                      <a:r>
                        <a:rPr lang="en-US" sz="1400" dirty="0" err="1"/>
                        <a:t>Dic</a:t>
                      </a:r>
                      <a:endParaRPr lang="en-US" sz="1400" dirty="0">
                        <a:latin typeface="Segoe UI" panose="020B0502040204020203" pitchFamily="34" charset="0"/>
                        <a:cs typeface="Segoe UI" panose="020B0502040204020203" pitchFamily="34" charset="0"/>
                      </a:endParaRPr>
                    </a:p>
                  </a:txBody>
                  <a:tcPr/>
                </a:tc>
                <a:tc hMerge="1">
                  <a:txBody>
                    <a:bodyPr/>
                    <a:lstStyle/>
                    <a:p>
                      <a:pPr algn="ctr"/>
                      <a:endParaRPr lang="en-US" dirty="0"/>
                    </a:p>
                  </a:txBody>
                  <a:tcPr/>
                </a:tc>
                <a:extLst>
                  <a:ext uri="{0D108BD9-81ED-4DB2-BD59-A6C34878D82A}">
                    <a16:rowId xmlns:a16="http://schemas.microsoft.com/office/drawing/2014/main" val="432718947"/>
                  </a:ext>
                </a:extLst>
              </a:tr>
              <a:tr h="262646">
                <a:tc>
                  <a:txBody>
                    <a:bodyPr/>
                    <a:lstStyle/>
                    <a:p>
                      <a:pPr algn="ctr"/>
                      <a:r>
                        <a:rPr lang="en-US" sz="1400" dirty="0" err="1"/>
                        <a:t>ItemId</a:t>
                      </a:r>
                      <a:endParaRPr lang="en-US" sz="1400"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400" dirty="0" err="1"/>
                        <a:t>ItemInfo</a:t>
                      </a:r>
                      <a:endParaRPr lang="en-US" sz="14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142162727"/>
                  </a:ext>
                </a:extLst>
              </a:tr>
              <a:tr h="262646">
                <a:tc>
                  <a:txBody>
                    <a:bodyPr/>
                    <a:lstStyle/>
                    <a:p>
                      <a:pPr algn="ctr"/>
                      <a:r>
                        <a:rPr lang="en-US" sz="1400" dirty="0"/>
                        <a:t>U9/“Q”</a:t>
                      </a:r>
                      <a:endParaRPr lang="en-US" sz="1400" b="0" dirty="0">
                        <a:latin typeface="Segoe UI" panose="020B0502040204020203" pitchFamily="34" charset="0"/>
                        <a:cs typeface="Segoe UI" panose="020B0502040204020203" pitchFamily="34" charset="0"/>
                      </a:endParaRPr>
                    </a:p>
                  </a:txBody>
                  <a:tcPr/>
                </a:tc>
                <a:tc>
                  <a:txBody>
                    <a:bodyPr/>
                    <a:lstStyle/>
                    <a:p>
                      <a:pPr algn="ctr"/>
                      <a:r>
                        <a:rPr lang="en-US" sz="1400" dirty="0"/>
                        <a:t>2016-3-3,</a:t>
                      </a:r>
                      <a:r>
                        <a:rPr lang="en-US" sz="1400" baseline="0" dirty="0"/>
                        <a:t> Bid[]</a:t>
                      </a:r>
                      <a:endParaRPr 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62646">
                <a:tc>
                  <a:txBody>
                    <a:bodyPr/>
                    <a:lstStyle/>
                    <a:p>
                      <a:pPr algn="ctr"/>
                      <a:r>
                        <a:rPr lang="en-US" sz="1400" dirty="0"/>
                        <a:t>U9/”R”</a:t>
                      </a:r>
                      <a:endParaRPr lang="en-US" sz="1400" b="0" dirty="0">
                        <a:latin typeface="Segoe UI" panose="020B0502040204020203" pitchFamily="34" charset="0"/>
                        <a:cs typeface="Segoe UI" panose="020B0502040204020203" pitchFamily="34" charset="0"/>
                      </a:endParaRPr>
                    </a:p>
                  </a:txBody>
                  <a:tcPr/>
                </a:tc>
                <a:tc>
                  <a:txBody>
                    <a:bodyPr/>
                    <a:lstStyle/>
                    <a:p>
                      <a:pPr algn="ctr"/>
                      <a:r>
                        <a:rPr lang="en-US" sz="1400" dirty="0"/>
                        <a:t>2016-4-9, Bid[]</a:t>
                      </a:r>
                      <a:endParaRPr lang="en-US" sz="14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0529495"/>
                  </a:ext>
                </a:extLst>
              </a:tr>
            </a:tbl>
          </a:graphicData>
        </a:graphic>
      </p:graphicFrame>
      <p:sp>
        <p:nvSpPr>
          <p:cNvPr id="38" name="Rectangle 37"/>
          <p:cNvSpPr/>
          <p:nvPr/>
        </p:nvSpPr>
        <p:spPr>
          <a:xfrm>
            <a:off x="4924895" y="3029910"/>
            <a:ext cx="1475905" cy="1182300"/>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err="1">
                <a:latin typeface="Segoe UI" panose="020B0502040204020203" pitchFamily="34" charset="0"/>
                <a:cs typeface="Segoe UI" panose="020B0502040204020203" pitchFamily="34" charset="0"/>
              </a:rPr>
              <a:t>ApiGateway</a:t>
            </a:r>
            <a:endParaRPr lang="en-US" b="1" dirty="0">
              <a:latin typeface="Segoe UI" panose="020B0502040204020203" pitchFamily="34" charset="0"/>
              <a:cs typeface="Segoe UI" panose="020B0502040204020203" pitchFamily="34" charset="0"/>
            </a:endParaRPr>
          </a:p>
        </p:txBody>
      </p:sp>
      <p:sp>
        <p:nvSpPr>
          <p:cNvPr id="39" name="Rectangle 38"/>
          <p:cNvSpPr/>
          <p:nvPr/>
        </p:nvSpPr>
        <p:spPr>
          <a:xfrm>
            <a:off x="803246" y="2905006"/>
            <a:ext cx="2842262" cy="36933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spAutoFit/>
          </a:bodyPr>
          <a:lstStyle/>
          <a:p>
            <a:pPr algn="ctr"/>
            <a:r>
              <a:rPr lang="en-US" b="1" dirty="0" err="1">
                <a:latin typeface="Segoe UI" panose="020B0502040204020203" pitchFamily="34" charset="0"/>
                <a:cs typeface="Segoe UI" panose="020B0502040204020203" pitchFamily="34" charset="0"/>
              </a:rPr>
              <a:t>GetActiveItems</a:t>
            </a:r>
            <a:endParaRPr lang="en-US" b="1" dirty="0">
              <a:latin typeface="Segoe UI" panose="020B0502040204020203" pitchFamily="34" charset="0"/>
              <a:cs typeface="Segoe UI" panose="020B0502040204020203" pitchFamily="34" charset="0"/>
            </a:endParaRPr>
          </a:p>
        </p:txBody>
      </p:sp>
      <p:cxnSp>
        <p:nvCxnSpPr>
          <p:cNvPr id="41" name="Straight Arrow Connector 40"/>
          <p:cNvCxnSpPr>
            <a:stCxn id="39" idx="3"/>
            <a:endCxn id="38" idx="1"/>
          </p:cNvCxnSpPr>
          <p:nvPr/>
        </p:nvCxnSpPr>
        <p:spPr>
          <a:xfrm>
            <a:off x="3645508" y="3089672"/>
            <a:ext cx="1279387" cy="531388"/>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8" idx="3"/>
            <a:endCxn id="5" idx="1"/>
          </p:cNvCxnSpPr>
          <p:nvPr/>
        </p:nvCxnSpPr>
        <p:spPr>
          <a:xfrm flipV="1">
            <a:off x="6400800" y="2865671"/>
            <a:ext cx="1115009" cy="755389"/>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3"/>
            <a:endCxn id="34" idx="1"/>
          </p:cNvCxnSpPr>
          <p:nvPr/>
        </p:nvCxnSpPr>
        <p:spPr>
          <a:xfrm>
            <a:off x="6400800" y="3621060"/>
            <a:ext cx="1115009" cy="2382008"/>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38997" y="3464228"/>
            <a:ext cx="647700" cy="707886"/>
          </a:xfrm>
          <a:prstGeom prst="rect">
            <a:avLst/>
          </a:prstGeom>
          <a:noFill/>
        </p:spPr>
        <p:txBody>
          <a:bodyPr wrap="square" rtlCol="0">
            <a:spAutoFit/>
          </a:bodyPr>
          <a:lstStyle/>
          <a:p>
            <a:r>
              <a:rPr lang="en-US" sz="4000" b="1" dirty="0">
                <a:sym typeface="Wingdings 3" panose="05040102010807070707" pitchFamily="18" charset="2"/>
              </a:rPr>
              <a:t></a:t>
            </a:r>
            <a:endParaRPr lang="en-US" sz="4000" b="1" dirty="0"/>
          </a:p>
        </p:txBody>
      </p:sp>
      <p:sp>
        <p:nvSpPr>
          <p:cNvPr id="53" name="Rectangle 52"/>
          <p:cNvSpPr/>
          <p:nvPr/>
        </p:nvSpPr>
        <p:spPr>
          <a:xfrm>
            <a:off x="803246" y="3987448"/>
            <a:ext cx="2842262" cy="36933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spAutoFit/>
          </a:bodyPr>
          <a:lstStyle/>
          <a:p>
            <a:pPr algn="ctr"/>
            <a:r>
              <a:rPr lang="en-US" b="1" dirty="0" err="1">
                <a:latin typeface="Segoe UI" panose="020B0502040204020203" pitchFamily="34" charset="0"/>
                <a:cs typeface="Segoe UI" panose="020B0502040204020203" pitchFamily="34" charset="0"/>
              </a:rPr>
              <a:t>PlaceBid</a:t>
            </a:r>
            <a:r>
              <a:rPr lang="en-US" b="1" dirty="0">
                <a:latin typeface="Segoe UI" panose="020B0502040204020203" pitchFamily="34" charset="0"/>
                <a:cs typeface="Segoe UI" panose="020B0502040204020203" pitchFamily="34" charset="0"/>
              </a:rPr>
              <a:t>(Bidder, </a:t>
            </a:r>
            <a:r>
              <a:rPr lang="en-US" b="1" dirty="0" err="1">
                <a:latin typeface="Segoe UI" panose="020B0502040204020203" pitchFamily="34" charset="0"/>
                <a:cs typeface="Segoe UI" panose="020B0502040204020203" pitchFamily="34" charset="0"/>
              </a:rPr>
              <a:t>ItemId</a:t>
            </a:r>
            <a:r>
              <a:rPr lang="en-US" b="1" dirty="0">
                <a:latin typeface="Segoe UI" panose="020B0502040204020203" pitchFamily="34" charset="0"/>
                <a:cs typeface="Segoe UI" panose="020B0502040204020203" pitchFamily="34" charset="0"/>
              </a:rPr>
              <a:t>)</a:t>
            </a:r>
          </a:p>
        </p:txBody>
      </p:sp>
      <p:cxnSp>
        <p:nvCxnSpPr>
          <p:cNvPr id="54" name="Straight Arrow Connector 53"/>
          <p:cNvCxnSpPr>
            <a:stCxn id="53" idx="3"/>
            <a:endCxn id="38" idx="1"/>
          </p:cNvCxnSpPr>
          <p:nvPr/>
        </p:nvCxnSpPr>
        <p:spPr>
          <a:xfrm flipV="1">
            <a:off x="3645508" y="3621060"/>
            <a:ext cx="1279387" cy="551054"/>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4" idx="1"/>
          </p:cNvCxnSpPr>
          <p:nvPr/>
        </p:nvCxnSpPr>
        <p:spPr>
          <a:xfrm flipV="1">
            <a:off x="6400800" y="1411015"/>
            <a:ext cx="1115009" cy="2210045"/>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 idx="3"/>
            <a:endCxn id="35" idx="0"/>
          </p:cNvCxnSpPr>
          <p:nvPr/>
        </p:nvCxnSpPr>
        <p:spPr>
          <a:xfrm>
            <a:off x="9320924" y="1411015"/>
            <a:ext cx="1360340" cy="2704812"/>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2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par>
                                <p:cTn id="13" presetID="22" presetClass="entr" presetSubtype="8"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2" fill="hold" nodeType="clickEffect">
                                  <p:stCondLst>
                                    <p:cond delay="0"/>
                                  </p:stCondLst>
                                  <p:childTnLst>
                                    <p:animEffect transition="out" filter="wipe(right)">
                                      <p:cBhvr>
                                        <p:cTn id="19" dur="500"/>
                                        <p:tgtEl>
                                          <p:spTgt spid="43"/>
                                        </p:tgtEl>
                                      </p:cBhvr>
                                    </p:animEffect>
                                    <p:set>
                                      <p:cBhvr>
                                        <p:cTn id="20" dur="1" fill="hold">
                                          <p:stCondLst>
                                            <p:cond delay="499"/>
                                          </p:stCondLst>
                                        </p:cTn>
                                        <p:tgtEl>
                                          <p:spTgt spid="43"/>
                                        </p:tgtEl>
                                        <p:attrNameLst>
                                          <p:attrName>style.visibility</p:attrName>
                                        </p:attrNameLst>
                                      </p:cBhvr>
                                      <p:to>
                                        <p:strVal val="hidden"/>
                                      </p:to>
                                    </p:set>
                                  </p:childTnLst>
                                </p:cTn>
                              </p:par>
                              <p:par>
                                <p:cTn id="21" presetID="22" presetClass="exit" presetSubtype="2" fill="hold" nodeType="withEffect">
                                  <p:stCondLst>
                                    <p:cond delay="0"/>
                                  </p:stCondLst>
                                  <p:childTnLst>
                                    <p:animEffect transition="out" filter="wipe(right)">
                                      <p:cBhvr>
                                        <p:cTn id="22" dur="500"/>
                                        <p:tgtEl>
                                          <p:spTgt spid="46"/>
                                        </p:tgtEl>
                                      </p:cBhvr>
                                    </p:animEffect>
                                    <p:set>
                                      <p:cBhvr>
                                        <p:cTn id="23" dur="1" fill="hold">
                                          <p:stCondLst>
                                            <p:cond delay="499"/>
                                          </p:stCondLst>
                                        </p:cTn>
                                        <p:tgtEl>
                                          <p:spTgt spid="46"/>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grpId="1"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par>
                          <p:cTn id="28" fill="hold">
                            <p:stCondLst>
                              <p:cond delay="1000"/>
                            </p:stCondLst>
                            <p:childTnLst>
                              <p:par>
                                <p:cTn id="29" presetID="8" presetClass="emph" presetSubtype="0" fill="hold" grpId="0" nodeType="afterEffect">
                                  <p:stCondLst>
                                    <p:cond delay="0"/>
                                  </p:stCondLst>
                                  <p:childTnLst>
                                    <p:animRot by="21600000">
                                      <p:cBhvr>
                                        <p:cTn id="30" dur="2000" fill="hold"/>
                                        <p:tgtEl>
                                          <p:spTgt spid="49"/>
                                        </p:tgtEl>
                                        <p:attrNameLst>
                                          <p:attrName>r</p:attrName>
                                        </p:attrNameLst>
                                      </p:cBhvr>
                                    </p:animRot>
                                  </p:childTnLst>
                                </p:cTn>
                              </p:par>
                            </p:childTnLst>
                          </p:cTn>
                        </p:par>
                        <p:par>
                          <p:cTn id="31" fill="hold">
                            <p:stCondLst>
                              <p:cond delay="3000"/>
                            </p:stCondLst>
                            <p:childTnLst>
                              <p:par>
                                <p:cTn id="32" presetID="10" presetClass="exit" presetSubtype="0" fill="hold" grpId="2" nodeType="after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childTnLst>
                          </p:cTn>
                        </p:par>
                        <p:par>
                          <p:cTn id="35" fill="hold">
                            <p:stCondLst>
                              <p:cond delay="3500"/>
                            </p:stCondLst>
                            <p:childTnLst>
                              <p:par>
                                <p:cTn id="36" presetID="22" presetClass="exit" presetSubtype="2" fill="hold" nodeType="afterEffect">
                                  <p:stCondLst>
                                    <p:cond delay="0"/>
                                  </p:stCondLst>
                                  <p:childTnLst>
                                    <p:animEffect transition="out" filter="wipe(right)">
                                      <p:cBhvr>
                                        <p:cTn id="37" dur="500"/>
                                        <p:tgtEl>
                                          <p:spTgt spid="41"/>
                                        </p:tgtEl>
                                      </p:cBhvr>
                                    </p:animEffect>
                                    <p:set>
                                      <p:cBhvr>
                                        <p:cTn id="38" dur="1" fill="hold">
                                          <p:stCondLst>
                                            <p:cond delay="499"/>
                                          </p:stCondLst>
                                        </p:cTn>
                                        <p:tgtEl>
                                          <p:spTgt spid="4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2" fill="hold" nodeType="clickEffect">
                                  <p:stCondLst>
                                    <p:cond delay="0"/>
                                  </p:stCondLst>
                                  <p:childTnLst>
                                    <p:animEffect transition="out" filter="wipe(right)">
                                      <p:cBhvr>
                                        <p:cTn id="56" dur="500"/>
                                        <p:tgtEl>
                                          <p:spTgt spid="61"/>
                                        </p:tgtEl>
                                      </p:cBhvr>
                                    </p:animEffect>
                                    <p:set>
                                      <p:cBhvr>
                                        <p:cTn id="57" dur="1" fill="hold">
                                          <p:stCondLst>
                                            <p:cond delay="499"/>
                                          </p:stCondLst>
                                        </p:cTn>
                                        <p:tgtEl>
                                          <p:spTgt spid="61"/>
                                        </p:tgtEl>
                                        <p:attrNameLst>
                                          <p:attrName>style.visibility</p:attrName>
                                        </p:attrNameLst>
                                      </p:cBhvr>
                                      <p:to>
                                        <p:strVal val="hidden"/>
                                      </p:to>
                                    </p:set>
                                  </p:childTnLst>
                                </p:cTn>
                              </p:par>
                            </p:childTnLst>
                          </p:cTn>
                        </p:par>
                        <p:par>
                          <p:cTn id="58" fill="hold">
                            <p:stCondLst>
                              <p:cond delay="500"/>
                            </p:stCondLst>
                            <p:childTnLst>
                              <p:par>
                                <p:cTn id="59" presetID="22" presetClass="exit" presetSubtype="2" fill="hold" nodeType="afterEffect">
                                  <p:stCondLst>
                                    <p:cond delay="0"/>
                                  </p:stCondLst>
                                  <p:childTnLst>
                                    <p:animEffect transition="out" filter="wipe(right)">
                                      <p:cBhvr>
                                        <p:cTn id="60" dur="500"/>
                                        <p:tgtEl>
                                          <p:spTgt spid="58"/>
                                        </p:tgtEl>
                                      </p:cBhvr>
                                    </p:animEffect>
                                    <p:set>
                                      <p:cBhvr>
                                        <p:cTn id="61" dur="1" fill="hold">
                                          <p:stCondLst>
                                            <p:cond delay="499"/>
                                          </p:stCondLst>
                                        </p:cTn>
                                        <p:tgtEl>
                                          <p:spTgt spid="58"/>
                                        </p:tgtEl>
                                        <p:attrNameLst>
                                          <p:attrName>style.visibility</p:attrName>
                                        </p:attrNameLst>
                                      </p:cBhvr>
                                      <p:to>
                                        <p:strVal val="hidden"/>
                                      </p:to>
                                    </p:set>
                                  </p:childTnLst>
                                </p:cTn>
                              </p:par>
                            </p:childTnLst>
                          </p:cTn>
                        </p:par>
                        <p:par>
                          <p:cTn id="62" fill="hold">
                            <p:stCondLst>
                              <p:cond delay="1000"/>
                            </p:stCondLst>
                            <p:childTnLst>
                              <p:par>
                                <p:cTn id="63" presetID="22" presetClass="exit" presetSubtype="2" fill="hold" nodeType="afterEffect">
                                  <p:stCondLst>
                                    <p:cond delay="0"/>
                                  </p:stCondLst>
                                  <p:childTnLst>
                                    <p:animEffect transition="out" filter="wipe(right)">
                                      <p:cBhvr>
                                        <p:cTn id="64" dur="500"/>
                                        <p:tgtEl>
                                          <p:spTgt spid="54"/>
                                        </p:tgtEl>
                                      </p:cBhvr>
                                    </p:animEffect>
                                    <p:set>
                                      <p:cBhvr>
                                        <p:cTn id="65"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49" grpId="2"/>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p:cNvSpPr/>
          <p:nvPr/>
        </p:nvSpPr>
        <p:spPr bwMode="auto">
          <a:xfrm>
            <a:off x="7354957" y="362831"/>
            <a:ext cx="4631636" cy="327191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r>
              <a:rPr lang="en-US" b="1" dirty="0">
                <a:solidFill>
                  <a:schemeClr val="bg1"/>
                </a:solidFill>
                <a:latin typeface="Segoe UI" panose="020B0502040204020203" pitchFamily="34" charset="0"/>
                <a:cs typeface="Segoe UI" panose="020B0502040204020203" pitchFamily="34" charset="0"/>
              </a:rPr>
              <a:t>Partition #1</a:t>
            </a:r>
          </a:p>
        </p:txBody>
      </p:sp>
      <p:sp>
        <p:nvSpPr>
          <p:cNvPr id="8" name="Title 7"/>
          <p:cNvSpPr>
            <a:spLocks noGrp="1"/>
          </p:cNvSpPr>
          <p:nvPr>
            <p:ph type="title"/>
          </p:nvPr>
        </p:nvSpPr>
        <p:spPr/>
        <p:txBody>
          <a:bodyPr/>
          <a:lstStyle/>
          <a:p>
            <a:r>
              <a:rPr lang="en-US" dirty="0" err="1"/>
              <a:t>sfAuction</a:t>
            </a:r>
            <a:r>
              <a:rPr lang="en-US" dirty="0"/>
              <a:t> Architecture</a:t>
            </a:r>
          </a:p>
        </p:txBody>
      </p:sp>
      <p:graphicFrame>
        <p:nvGraphicFramePr>
          <p:cNvPr id="4" name="Table 3"/>
          <p:cNvGraphicFramePr>
            <a:graphicFrameLocks noGrp="1"/>
          </p:cNvGraphicFramePr>
          <p:nvPr>
            <p:extLst/>
          </p:nvPr>
        </p:nvGraphicFramePr>
        <p:xfrm>
          <a:off x="7515809" y="740455"/>
          <a:ext cx="1805115" cy="1341120"/>
        </p:xfrm>
        <a:graphic>
          <a:graphicData uri="http://schemas.openxmlformats.org/drawingml/2006/table">
            <a:tbl>
              <a:tblPr firstRow="1" bandRow="1">
                <a:tableStyleId>{21E4AEA4-8DFA-4A89-87EB-49C32662AFE0}</a:tableStyleId>
              </a:tblPr>
              <a:tblGrid>
                <a:gridCol w="761683">
                  <a:extLst>
                    <a:ext uri="{9D8B030D-6E8A-4147-A177-3AD203B41FA5}">
                      <a16:colId xmlns:a16="http://schemas.microsoft.com/office/drawing/2014/main" val="1671467533"/>
                    </a:ext>
                  </a:extLst>
                </a:gridCol>
                <a:gridCol w="1043432">
                  <a:extLst>
                    <a:ext uri="{9D8B030D-6E8A-4147-A177-3AD203B41FA5}">
                      <a16:colId xmlns:a16="http://schemas.microsoft.com/office/drawing/2014/main" val="3621229999"/>
                    </a:ext>
                  </a:extLst>
                </a:gridCol>
              </a:tblGrid>
              <a:tr h="282144">
                <a:tc gridSpan="2">
                  <a:txBody>
                    <a:bodyPr/>
                    <a:lstStyle/>
                    <a:p>
                      <a:pPr algn="ctr"/>
                      <a:r>
                        <a:rPr lang="en-US" sz="1600" dirty="0"/>
                        <a:t>Users Dictionary</a:t>
                      </a:r>
                      <a:endParaRPr lang="en-US" sz="1600" dirty="0">
                        <a:latin typeface="Segoe UI" panose="020B0502040204020203" pitchFamily="34" charset="0"/>
                        <a:cs typeface="Segoe UI" panose="020B0502040204020203" pitchFamily="34" charset="0"/>
                      </a:endParaRPr>
                    </a:p>
                  </a:txBody>
                  <a:tcPr/>
                </a:tc>
                <a:tc hMerge="1">
                  <a:txBody>
                    <a:bodyPr/>
                    <a:lstStyle/>
                    <a:p>
                      <a:pPr algn="ctr"/>
                      <a:endParaRPr lang="en-US" dirty="0"/>
                    </a:p>
                  </a:txBody>
                  <a:tcPr/>
                </a:tc>
                <a:extLst>
                  <a:ext uri="{0D108BD9-81ED-4DB2-BD59-A6C34878D82A}">
                    <a16:rowId xmlns:a16="http://schemas.microsoft.com/office/drawing/2014/main" val="663851088"/>
                  </a:ext>
                </a:extLst>
              </a:tr>
              <a:tr h="255089">
                <a:tc>
                  <a:txBody>
                    <a:bodyPr/>
                    <a:lstStyle/>
                    <a:p>
                      <a:pPr algn="ctr"/>
                      <a:r>
                        <a:rPr lang="en-US" sz="1600" dirty="0"/>
                        <a:t>Email</a:t>
                      </a:r>
                      <a:endParaRPr lang="en-US" sz="1600"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600" dirty="0" err="1"/>
                        <a:t>UserInfo</a:t>
                      </a:r>
                      <a:endParaRPr lang="en-US" sz="16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32718947"/>
                  </a:ext>
                </a:extLst>
              </a:tr>
              <a:tr h="255089">
                <a:tc>
                  <a:txBody>
                    <a:bodyPr/>
                    <a:lstStyle/>
                    <a:p>
                      <a:pPr algn="ctr"/>
                      <a:r>
                        <a:rPr lang="en-US" sz="1600" dirty="0"/>
                        <a:t>U1</a:t>
                      </a:r>
                      <a:endParaRPr lang="en-US" sz="1600" b="0" dirty="0">
                        <a:latin typeface="Segoe UI" panose="020B0502040204020203" pitchFamily="34" charset="0"/>
                        <a:cs typeface="Segoe UI" panose="020B0502040204020203" pitchFamily="34" charset="0"/>
                      </a:endParaRPr>
                    </a:p>
                  </a:txBody>
                  <a:tcPr/>
                </a:tc>
                <a:tc>
                  <a:txBody>
                    <a:bodyPr/>
                    <a:lstStyle/>
                    <a:p>
                      <a:pPr algn="ctr"/>
                      <a:r>
                        <a:rPr lang="en-US" sz="1600" dirty="0" err="1"/>
                        <a:t>ItemId</a:t>
                      </a:r>
                      <a:r>
                        <a:rPr lang="en-US" sz="1600" dirty="0"/>
                        <a:t>[]</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82144">
                <a:tc>
                  <a:txBody>
                    <a:bodyPr/>
                    <a:lstStyle/>
                    <a:p>
                      <a:pPr algn="ctr"/>
                      <a:r>
                        <a:rPr lang="en-US" sz="1600" dirty="0"/>
                        <a:t>U2</a:t>
                      </a:r>
                      <a:endParaRPr lang="en-US" sz="1600" b="0" dirty="0">
                        <a:latin typeface="Segoe UI" panose="020B0502040204020203" pitchFamily="34" charset="0"/>
                        <a:cs typeface="Segoe UI" panose="020B0502040204020203" pitchFamily="34" charset="0"/>
                      </a:endParaRPr>
                    </a:p>
                  </a:txBody>
                  <a:tcPr/>
                </a:tc>
                <a:tc>
                  <a:txBody>
                    <a:bodyPr/>
                    <a:lstStyle/>
                    <a:p>
                      <a:pPr algn="ctr"/>
                      <a:r>
                        <a:rPr lang="en-US" sz="1600" dirty="0" err="1"/>
                        <a:t>ItemId</a:t>
                      </a:r>
                      <a:r>
                        <a:rPr lang="en-US" sz="1600" dirty="0"/>
                        <a:t>[]</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57621011"/>
                  </a:ext>
                </a:extLst>
              </a:tr>
            </a:tbl>
          </a:graphicData>
        </a:graphic>
      </p:graphicFrame>
      <p:graphicFrame>
        <p:nvGraphicFramePr>
          <p:cNvPr id="5" name="Table 4"/>
          <p:cNvGraphicFramePr>
            <a:graphicFrameLocks noGrp="1"/>
          </p:cNvGraphicFramePr>
          <p:nvPr>
            <p:extLst/>
          </p:nvPr>
        </p:nvGraphicFramePr>
        <p:xfrm>
          <a:off x="7515809" y="2195111"/>
          <a:ext cx="1805115" cy="1341120"/>
        </p:xfrm>
        <a:graphic>
          <a:graphicData uri="http://schemas.openxmlformats.org/drawingml/2006/table">
            <a:tbl>
              <a:tblPr firstRow="1" bandRow="1">
                <a:tableStyleId>{7DF18680-E054-41AD-8BC1-D1AEF772440D}</a:tableStyleId>
              </a:tblPr>
              <a:tblGrid>
                <a:gridCol w="1805115">
                  <a:extLst>
                    <a:ext uri="{9D8B030D-6E8A-4147-A177-3AD203B41FA5}">
                      <a16:colId xmlns:a16="http://schemas.microsoft.com/office/drawing/2014/main" val="1671467533"/>
                    </a:ext>
                  </a:extLst>
                </a:gridCol>
              </a:tblGrid>
              <a:tr h="250711">
                <a:tc>
                  <a:txBody>
                    <a:bodyPr/>
                    <a:lstStyle/>
                    <a:p>
                      <a:pPr algn="ctr"/>
                      <a:r>
                        <a:rPr lang="en-US" sz="1600" dirty="0"/>
                        <a:t>Active </a:t>
                      </a:r>
                      <a:r>
                        <a:rPr lang="en-US" sz="1600" baseline="0" dirty="0"/>
                        <a:t>Items List</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32718947"/>
                  </a:ext>
                </a:extLst>
              </a:tr>
              <a:tr h="250711">
                <a:tc>
                  <a:txBody>
                    <a:bodyPr/>
                    <a:lstStyle/>
                    <a:p>
                      <a:pPr algn="ctr"/>
                      <a:r>
                        <a:rPr lang="en-US" sz="1600" dirty="0" err="1"/>
                        <a:t>ItemId</a:t>
                      </a:r>
                      <a:endParaRPr lang="en-US" sz="16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09116308"/>
                  </a:ext>
                </a:extLst>
              </a:tr>
              <a:tr h="250711">
                <a:tc>
                  <a:txBody>
                    <a:bodyPr/>
                    <a:lstStyle/>
                    <a:p>
                      <a:pPr algn="ctr"/>
                      <a:r>
                        <a:rPr lang="en-US" sz="1600" dirty="0"/>
                        <a:t>U1/“A”</a:t>
                      </a:r>
                      <a:endParaRPr lang="en-US" sz="16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77302">
                <a:tc>
                  <a:txBody>
                    <a:bodyPr/>
                    <a:lstStyle/>
                    <a:p>
                      <a:pPr algn="ctr"/>
                      <a:r>
                        <a:rPr lang="en-US" sz="1600" dirty="0"/>
                        <a:t>U2/“X”</a:t>
                      </a:r>
                      <a:endParaRPr lang="en-US" sz="16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57621011"/>
                  </a:ext>
                </a:extLst>
              </a:tr>
            </a:tbl>
          </a:graphicData>
        </a:graphic>
      </p:graphicFrame>
      <p:graphicFrame>
        <p:nvGraphicFramePr>
          <p:cNvPr id="6" name="Table 5"/>
          <p:cNvGraphicFramePr>
            <a:graphicFrameLocks noGrp="1"/>
          </p:cNvGraphicFramePr>
          <p:nvPr>
            <p:extLst/>
          </p:nvPr>
        </p:nvGraphicFramePr>
        <p:xfrm>
          <a:off x="9455428" y="740455"/>
          <a:ext cx="2395485" cy="1341120"/>
        </p:xfrm>
        <a:graphic>
          <a:graphicData uri="http://schemas.openxmlformats.org/drawingml/2006/table">
            <a:tbl>
              <a:tblPr firstRow="1" bandRow="1">
                <a:tableStyleId>{93296810-A885-4BE3-A3E7-6D5BEEA58F35}</a:tableStyleId>
              </a:tblPr>
              <a:tblGrid>
                <a:gridCol w="835343">
                  <a:extLst>
                    <a:ext uri="{9D8B030D-6E8A-4147-A177-3AD203B41FA5}">
                      <a16:colId xmlns:a16="http://schemas.microsoft.com/office/drawing/2014/main" val="1671467533"/>
                    </a:ext>
                  </a:extLst>
                </a:gridCol>
                <a:gridCol w="1560142">
                  <a:extLst>
                    <a:ext uri="{9D8B030D-6E8A-4147-A177-3AD203B41FA5}">
                      <a16:colId xmlns:a16="http://schemas.microsoft.com/office/drawing/2014/main" val="3621229999"/>
                    </a:ext>
                  </a:extLst>
                </a:gridCol>
              </a:tblGrid>
              <a:tr h="225348">
                <a:tc gridSpan="2">
                  <a:txBody>
                    <a:bodyPr/>
                    <a:lstStyle/>
                    <a:p>
                      <a:pPr algn="ctr"/>
                      <a:r>
                        <a:rPr lang="en-US" sz="1600" dirty="0"/>
                        <a:t>U1’s Items</a:t>
                      </a:r>
                      <a:r>
                        <a:rPr lang="en-US" sz="1600" baseline="0" dirty="0"/>
                        <a:t> </a:t>
                      </a:r>
                      <a:r>
                        <a:rPr lang="en-US" sz="1600" dirty="0" err="1"/>
                        <a:t>Dic</a:t>
                      </a:r>
                      <a:endParaRPr lang="en-US" sz="1600" dirty="0">
                        <a:latin typeface="Segoe UI" panose="020B0502040204020203" pitchFamily="34" charset="0"/>
                        <a:cs typeface="Segoe UI" panose="020B0502040204020203" pitchFamily="34" charset="0"/>
                      </a:endParaRPr>
                    </a:p>
                  </a:txBody>
                  <a:tcPr/>
                </a:tc>
                <a:tc hMerge="1">
                  <a:txBody>
                    <a:bodyPr/>
                    <a:lstStyle/>
                    <a:p>
                      <a:pPr algn="ctr"/>
                      <a:endParaRPr lang="en-US" dirty="0"/>
                    </a:p>
                  </a:txBody>
                  <a:tcPr/>
                </a:tc>
                <a:extLst>
                  <a:ext uri="{0D108BD9-81ED-4DB2-BD59-A6C34878D82A}">
                    <a16:rowId xmlns:a16="http://schemas.microsoft.com/office/drawing/2014/main" val="432718947"/>
                  </a:ext>
                </a:extLst>
              </a:tr>
              <a:tr h="267462">
                <a:tc>
                  <a:txBody>
                    <a:bodyPr/>
                    <a:lstStyle/>
                    <a:p>
                      <a:pPr algn="ctr"/>
                      <a:r>
                        <a:rPr lang="en-US" sz="1600" dirty="0" err="1"/>
                        <a:t>ItemId</a:t>
                      </a:r>
                      <a:endParaRPr lang="en-US" sz="1600"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600" dirty="0" err="1"/>
                        <a:t>ItemInfo</a:t>
                      </a:r>
                      <a:endParaRPr lang="en-US" sz="16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142162727"/>
                  </a:ext>
                </a:extLst>
              </a:tr>
              <a:tr h="267462">
                <a:tc>
                  <a:txBody>
                    <a:bodyPr/>
                    <a:lstStyle/>
                    <a:p>
                      <a:pPr algn="ctr"/>
                      <a:r>
                        <a:rPr lang="en-US" sz="1600" dirty="0"/>
                        <a:t>U1/“A”</a:t>
                      </a:r>
                      <a:endParaRPr lang="en-US" sz="1600" b="0" dirty="0">
                        <a:latin typeface="Segoe UI" panose="020B0502040204020203" pitchFamily="34" charset="0"/>
                        <a:cs typeface="Segoe UI" panose="020B0502040204020203" pitchFamily="34" charset="0"/>
                      </a:endParaRPr>
                    </a:p>
                  </a:txBody>
                  <a:tcPr/>
                </a:tc>
                <a:tc>
                  <a:txBody>
                    <a:bodyPr/>
                    <a:lstStyle/>
                    <a:p>
                      <a:pPr algn="l"/>
                      <a:r>
                        <a:rPr lang="en-US" sz="1600" dirty="0"/>
                        <a:t>2016-2-1, Bid[]</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95829">
                <a:tc>
                  <a:txBody>
                    <a:bodyPr/>
                    <a:lstStyle/>
                    <a:p>
                      <a:pPr algn="ctr"/>
                      <a:r>
                        <a:rPr lang="en-US" sz="1600" dirty="0"/>
                        <a:t>U1/“B”</a:t>
                      </a:r>
                      <a:endParaRPr lang="en-US" sz="1600" b="0" dirty="0">
                        <a:latin typeface="Segoe UI" panose="020B0502040204020203" pitchFamily="34" charset="0"/>
                        <a:cs typeface="Segoe UI" panose="020B0502040204020203" pitchFamily="34" charset="0"/>
                      </a:endParaRPr>
                    </a:p>
                  </a:txBody>
                  <a:tcPr/>
                </a:tc>
                <a:tc>
                  <a:txBody>
                    <a:bodyPr/>
                    <a:lstStyle/>
                    <a:p>
                      <a:pPr algn="l"/>
                      <a:r>
                        <a:rPr lang="en-US" sz="1600" dirty="0"/>
                        <a:t>2016-2-5, Bid[]</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357621011"/>
                  </a:ext>
                </a:extLst>
              </a:tr>
            </a:tbl>
          </a:graphicData>
        </a:graphic>
      </p:graphicFrame>
      <p:graphicFrame>
        <p:nvGraphicFramePr>
          <p:cNvPr id="7" name="Table 6"/>
          <p:cNvGraphicFramePr>
            <a:graphicFrameLocks noGrp="1"/>
          </p:cNvGraphicFramePr>
          <p:nvPr>
            <p:extLst/>
          </p:nvPr>
        </p:nvGraphicFramePr>
        <p:xfrm>
          <a:off x="9455428" y="2197793"/>
          <a:ext cx="2395485" cy="1341120"/>
        </p:xfrm>
        <a:graphic>
          <a:graphicData uri="http://schemas.openxmlformats.org/drawingml/2006/table">
            <a:tbl>
              <a:tblPr firstRow="1" bandRow="1">
                <a:tableStyleId>{93296810-A885-4BE3-A3E7-6D5BEEA58F35}</a:tableStyleId>
              </a:tblPr>
              <a:tblGrid>
                <a:gridCol w="855854">
                  <a:extLst>
                    <a:ext uri="{9D8B030D-6E8A-4147-A177-3AD203B41FA5}">
                      <a16:colId xmlns:a16="http://schemas.microsoft.com/office/drawing/2014/main" val="1671467533"/>
                    </a:ext>
                  </a:extLst>
                </a:gridCol>
                <a:gridCol w="1539631">
                  <a:extLst>
                    <a:ext uri="{9D8B030D-6E8A-4147-A177-3AD203B41FA5}">
                      <a16:colId xmlns:a16="http://schemas.microsoft.com/office/drawing/2014/main" val="3621229999"/>
                    </a:ext>
                  </a:extLst>
                </a:gridCol>
              </a:tblGrid>
              <a:tr h="0">
                <a:tc gridSpan="2">
                  <a:txBody>
                    <a:bodyPr/>
                    <a:lstStyle/>
                    <a:p>
                      <a:pPr algn="ctr"/>
                      <a:r>
                        <a:rPr lang="en-US" sz="1600" dirty="0"/>
                        <a:t>U2’s Items </a:t>
                      </a:r>
                      <a:r>
                        <a:rPr lang="en-US" sz="1600" dirty="0" err="1"/>
                        <a:t>Dic</a:t>
                      </a:r>
                      <a:endParaRPr lang="en-US" sz="1600" dirty="0">
                        <a:latin typeface="Segoe UI" panose="020B0502040204020203" pitchFamily="34" charset="0"/>
                        <a:cs typeface="Segoe UI" panose="020B0502040204020203" pitchFamily="34" charset="0"/>
                      </a:endParaRPr>
                    </a:p>
                  </a:txBody>
                  <a:tcPr/>
                </a:tc>
                <a:tc hMerge="1">
                  <a:txBody>
                    <a:bodyPr/>
                    <a:lstStyle/>
                    <a:p>
                      <a:pPr algn="ctr"/>
                      <a:endParaRPr lang="en-US" dirty="0"/>
                    </a:p>
                  </a:txBody>
                  <a:tcPr/>
                </a:tc>
                <a:extLst>
                  <a:ext uri="{0D108BD9-81ED-4DB2-BD59-A6C34878D82A}">
                    <a16:rowId xmlns:a16="http://schemas.microsoft.com/office/drawing/2014/main" val="432718947"/>
                  </a:ext>
                </a:extLst>
              </a:tr>
              <a:tr h="262646">
                <a:tc>
                  <a:txBody>
                    <a:bodyPr/>
                    <a:lstStyle/>
                    <a:p>
                      <a:pPr algn="ctr"/>
                      <a:r>
                        <a:rPr lang="en-US" sz="1600" dirty="0" err="1"/>
                        <a:t>ItemId</a:t>
                      </a:r>
                      <a:endParaRPr lang="en-US" sz="1600" dirty="0">
                        <a:solidFill>
                          <a:schemeClr val="bg1"/>
                        </a:solidFill>
                        <a:latin typeface="Segoe UI" panose="020B0502040204020203" pitchFamily="34" charset="0"/>
                        <a:cs typeface="Segoe UI" panose="020B0502040204020203" pitchFamily="34" charset="0"/>
                      </a:endParaRPr>
                    </a:p>
                  </a:txBody>
                  <a:tcPr/>
                </a:tc>
                <a:tc>
                  <a:txBody>
                    <a:bodyPr/>
                    <a:lstStyle/>
                    <a:p>
                      <a:pPr algn="ctr"/>
                      <a:r>
                        <a:rPr lang="en-US" sz="1600" dirty="0" err="1"/>
                        <a:t>ItemInfo</a:t>
                      </a:r>
                      <a:endParaRPr lang="en-US" sz="1600" dirty="0">
                        <a:solidFill>
                          <a:schemeClr val="bg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142162727"/>
                  </a:ext>
                </a:extLst>
              </a:tr>
              <a:tr h="262646">
                <a:tc>
                  <a:txBody>
                    <a:bodyPr/>
                    <a:lstStyle/>
                    <a:p>
                      <a:pPr algn="ctr"/>
                      <a:r>
                        <a:rPr lang="en-US" sz="1600" dirty="0"/>
                        <a:t>U2/“X”</a:t>
                      </a:r>
                      <a:endParaRPr lang="en-US" sz="1600" b="0" dirty="0">
                        <a:latin typeface="Segoe UI" panose="020B0502040204020203" pitchFamily="34" charset="0"/>
                        <a:cs typeface="Segoe UI" panose="020B0502040204020203" pitchFamily="34" charset="0"/>
                      </a:endParaRPr>
                    </a:p>
                  </a:txBody>
                  <a:tcPr/>
                </a:tc>
                <a:tc>
                  <a:txBody>
                    <a:bodyPr/>
                    <a:lstStyle/>
                    <a:p>
                      <a:pPr algn="ctr"/>
                      <a:r>
                        <a:rPr lang="en-US" sz="1600" dirty="0"/>
                        <a:t>2016-3-3,</a:t>
                      </a:r>
                      <a:r>
                        <a:rPr lang="en-US" sz="1600" baseline="0" dirty="0"/>
                        <a:t> Bid[]</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53883703"/>
                  </a:ext>
                </a:extLst>
              </a:tr>
              <a:tr h="262646">
                <a:tc>
                  <a:txBody>
                    <a:bodyPr/>
                    <a:lstStyle/>
                    <a:p>
                      <a:pPr algn="ctr"/>
                      <a:r>
                        <a:rPr lang="en-US" sz="1600" dirty="0"/>
                        <a:t>U2/”Y”</a:t>
                      </a:r>
                      <a:endParaRPr lang="en-US" sz="1600" b="0" dirty="0">
                        <a:latin typeface="Segoe UI" panose="020B0502040204020203" pitchFamily="34" charset="0"/>
                        <a:cs typeface="Segoe UI" panose="020B0502040204020203" pitchFamily="34" charset="0"/>
                      </a:endParaRPr>
                    </a:p>
                  </a:txBody>
                  <a:tcPr/>
                </a:tc>
                <a:tc>
                  <a:txBody>
                    <a:bodyPr/>
                    <a:lstStyle/>
                    <a:p>
                      <a:pPr algn="ctr"/>
                      <a:r>
                        <a:rPr lang="en-US" sz="1600" dirty="0"/>
                        <a:t>2016-4-9, Bid[]</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0529495"/>
                  </a:ext>
                </a:extLst>
              </a:tr>
            </a:tbl>
          </a:graphicData>
        </a:graphic>
      </p:graphicFrame>
      <p:sp>
        <p:nvSpPr>
          <p:cNvPr id="38" name="Rectangle 37"/>
          <p:cNvSpPr/>
          <p:nvPr/>
        </p:nvSpPr>
        <p:spPr>
          <a:xfrm>
            <a:off x="4924895" y="3029910"/>
            <a:ext cx="1475905" cy="1182300"/>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REST API</a:t>
            </a:r>
          </a:p>
        </p:txBody>
      </p:sp>
      <p:sp>
        <p:nvSpPr>
          <p:cNvPr id="39" name="Rectangle 38"/>
          <p:cNvSpPr/>
          <p:nvPr/>
        </p:nvSpPr>
        <p:spPr>
          <a:xfrm>
            <a:off x="803246" y="2905006"/>
            <a:ext cx="2842262" cy="36933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20" tIns="45720" rIns="45720" bIns="45720" numCol="1" rtlCol="0" anchor="ctr" anchorCtr="1" compatLnSpc="1">
            <a:prstTxWarp prst="textNoShape">
              <a:avLst/>
            </a:prstTxWarp>
            <a:spAutoFit/>
          </a:bodyPr>
          <a:lstStyle/>
          <a:p>
            <a:pPr algn="ctr"/>
            <a:r>
              <a:rPr lang="en-US" b="1" dirty="0" err="1">
                <a:latin typeface="Segoe UI" panose="020B0502040204020203" pitchFamily="34" charset="0"/>
                <a:cs typeface="Segoe UI" panose="020B0502040204020203" pitchFamily="34" charset="0"/>
              </a:rPr>
              <a:t>GetActiveItems</a:t>
            </a:r>
            <a:endParaRPr lang="en-US" b="1" dirty="0">
              <a:latin typeface="Segoe UI" panose="020B0502040204020203" pitchFamily="34" charset="0"/>
              <a:cs typeface="Segoe UI" panose="020B0502040204020203" pitchFamily="34" charset="0"/>
            </a:endParaRPr>
          </a:p>
        </p:txBody>
      </p:sp>
      <p:cxnSp>
        <p:nvCxnSpPr>
          <p:cNvPr id="41" name="Straight Arrow Connector 40"/>
          <p:cNvCxnSpPr>
            <a:stCxn id="39" idx="3"/>
            <a:endCxn id="38" idx="1"/>
          </p:cNvCxnSpPr>
          <p:nvPr/>
        </p:nvCxnSpPr>
        <p:spPr>
          <a:xfrm>
            <a:off x="3645508" y="3089672"/>
            <a:ext cx="1279387" cy="531388"/>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8" idx="3"/>
            <a:endCxn id="5" idx="1"/>
          </p:cNvCxnSpPr>
          <p:nvPr/>
        </p:nvCxnSpPr>
        <p:spPr>
          <a:xfrm flipV="1">
            <a:off x="6400800" y="2865671"/>
            <a:ext cx="1115009" cy="755389"/>
          </a:xfrm>
          <a:prstGeom prst="straightConnector1">
            <a:avLst/>
          </a:prstGeom>
          <a:ln w="444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38997" y="3464228"/>
            <a:ext cx="647700" cy="707886"/>
          </a:xfrm>
          <a:prstGeom prst="rect">
            <a:avLst/>
          </a:prstGeom>
          <a:noFill/>
        </p:spPr>
        <p:txBody>
          <a:bodyPr wrap="square" rtlCol="0">
            <a:spAutoFit/>
          </a:bodyPr>
          <a:lstStyle/>
          <a:p>
            <a:r>
              <a:rPr lang="en-US" sz="4000" b="1" dirty="0">
                <a:sym typeface="Wingdings 3" panose="05040102010807070707" pitchFamily="18" charset="2"/>
              </a:rPr>
              <a:t></a:t>
            </a:r>
            <a:endParaRPr lang="en-US" sz="4000" b="1" dirty="0"/>
          </a:p>
        </p:txBody>
      </p:sp>
    </p:spTree>
    <p:extLst>
      <p:ext uri="{BB962C8B-B14F-4D97-AF65-F5344CB8AC3E}">
        <p14:creationId xmlns:p14="http://schemas.microsoft.com/office/powerpoint/2010/main" val="392296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2" fill="hold" nodeType="clickEffect">
                                  <p:stCondLst>
                                    <p:cond delay="0"/>
                                  </p:stCondLst>
                                  <p:childTnLst>
                                    <p:animEffect transition="out" filter="wipe(right)">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1"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1000"/>
                            </p:stCondLst>
                            <p:childTnLst>
                              <p:par>
                                <p:cTn id="23" presetID="8" presetClass="emph" presetSubtype="0" fill="hold" grpId="0" nodeType="afterEffect">
                                  <p:stCondLst>
                                    <p:cond delay="0"/>
                                  </p:stCondLst>
                                  <p:childTnLst>
                                    <p:animRot by="21600000">
                                      <p:cBhvr>
                                        <p:cTn id="24" dur="2000" fill="hold"/>
                                        <p:tgtEl>
                                          <p:spTgt spid="49"/>
                                        </p:tgtEl>
                                        <p:attrNameLst>
                                          <p:attrName>r</p:attrName>
                                        </p:attrNameLst>
                                      </p:cBhvr>
                                    </p:animRot>
                                  </p:childTnLst>
                                </p:cTn>
                              </p:par>
                            </p:childTnLst>
                          </p:cTn>
                        </p:par>
                        <p:par>
                          <p:cTn id="25" fill="hold">
                            <p:stCondLst>
                              <p:cond delay="3000"/>
                            </p:stCondLst>
                            <p:childTnLst>
                              <p:par>
                                <p:cTn id="26" presetID="10" presetClass="exit" presetSubtype="0" fill="hold" grpId="2" nodeType="afterEffect">
                                  <p:stCondLst>
                                    <p:cond delay="0"/>
                                  </p:stCondLst>
                                  <p:childTnLst>
                                    <p:animEffect transition="out" filter="fade">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par>
                          <p:cTn id="29" fill="hold">
                            <p:stCondLst>
                              <p:cond delay="3500"/>
                            </p:stCondLst>
                            <p:childTnLst>
                              <p:par>
                                <p:cTn id="30" presetID="22" presetClass="exit" presetSubtype="2" fill="hold" nodeType="afterEffect">
                                  <p:stCondLst>
                                    <p:cond delay="0"/>
                                  </p:stCondLst>
                                  <p:childTnLst>
                                    <p:animEffect transition="out" filter="wipe(right)">
                                      <p:cBhvr>
                                        <p:cTn id="31" dur="500"/>
                                        <p:tgtEl>
                                          <p:spTgt spid="41"/>
                                        </p:tgtEl>
                                      </p:cBhvr>
                                    </p:animEffect>
                                    <p:set>
                                      <p:cBhvr>
                                        <p:cTn id="3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49"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33520"/>
            <a:ext cx="11653523" cy="3120854"/>
          </a:xfrm>
        </p:spPr>
        <p:txBody>
          <a:bodyPr/>
          <a:lstStyle/>
          <a:p>
            <a:r>
              <a:rPr lang="en-US" dirty="0"/>
              <a:t>Provide Reliable Dictionary/Queue collection classes</a:t>
            </a:r>
          </a:p>
          <a:p>
            <a:pPr lvl="1"/>
            <a:r>
              <a:rPr lang="en-US" dirty="0"/>
              <a:t>Enables low-latency access to HOT data</a:t>
            </a:r>
          </a:p>
          <a:p>
            <a:pPr lvl="1"/>
            <a:r>
              <a:rPr lang="en-US" dirty="0"/>
              <a:t>Reduces dependency on external storage services</a:t>
            </a:r>
          </a:p>
          <a:p>
            <a:pPr lvl="1"/>
            <a:r>
              <a:rPr lang="en-US" dirty="0"/>
              <a:t>Partitioned for scalability</a:t>
            </a:r>
          </a:p>
          <a:p>
            <a:pPr lvl="1"/>
            <a:r>
              <a:rPr lang="en-US" dirty="0"/>
              <a:t>Replicated for availability</a:t>
            </a:r>
          </a:p>
          <a:p>
            <a:pPr lvl="1"/>
            <a:r>
              <a:rPr lang="en-US" dirty="0"/>
              <a:t>Transacted (within a partition) for ACID semantics</a:t>
            </a:r>
          </a:p>
          <a:p>
            <a:pPr lvl="1"/>
            <a:r>
              <a:rPr lang="en-US" dirty="0"/>
              <a:t>Persisted for quick node failure recovery</a:t>
            </a:r>
          </a:p>
        </p:txBody>
      </p:sp>
      <p:sp>
        <p:nvSpPr>
          <p:cNvPr id="2" name="Title 1"/>
          <p:cNvSpPr>
            <a:spLocks noGrp="1"/>
          </p:cNvSpPr>
          <p:nvPr>
            <p:ph type="title"/>
          </p:nvPr>
        </p:nvSpPr>
        <p:spPr/>
        <p:txBody>
          <a:bodyPr/>
          <a:lstStyle/>
          <a:p>
            <a:r>
              <a:rPr lang="en-US"/>
              <a:t>Stateful Reliable Services</a:t>
            </a:r>
            <a:endParaRPr lang="en-US" dirty="0"/>
          </a:p>
        </p:txBody>
      </p:sp>
    </p:spTree>
    <p:extLst>
      <p:ext uri="{BB962C8B-B14F-4D97-AF65-F5344CB8AC3E}">
        <p14:creationId xmlns:p14="http://schemas.microsoft.com/office/powerpoint/2010/main" val="42118408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Website Guest Executable/Container ServiceManifest.xml</a:t>
            </a:r>
          </a:p>
        </p:txBody>
      </p:sp>
      <p:sp>
        <p:nvSpPr>
          <p:cNvPr id="10" name="Rectangle 9"/>
          <p:cNvSpPr/>
          <p:nvPr/>
        </p:nvSpPr>
        <p:spPr>
          <a:xfrm>
            <a:off x="348343" y="2148213"/>
            <a:ext cx="11643849" cy="3693319"/>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dirty="0">
                <a:solidFill>
                  <a:schemeClr val="bg1"/>
                </a:solidFill>
                <a:latin typeface="Consolas" panose="020B0609020204030204" pitchFamily="49" charset="0"/>
                <a:cs typeface="Consolas" panose="020B0609020204030204" pitchFamily="49" charset="0"/>
              </a:rPr>
              <a:t>&lt;</a:t>
            </a:r>
            <a:r>
              <a:rPr lang="en-US" dirty="0" err="1">
                <a:solidFill>
                  <a:schemeClr val="bg1"/>
                </a:solidFill>
                <a:latin typeface="Consolas" panose="020B0609020204030204" pitchFamily="49" charset="0"/>
                <a:cs typeface="Consolas" panose="020B0609020204030204" pitchFamily="49" charset="0"/>
              </a:rPr>
              <a:t>ServiceManifest</a:t>
            </a:r>
            <a:r>
              <a:rPr lang="en-US" dirty="0">
                <a:solidFill>
                  <a:schemeClr val="bg1"/>
                </a:solidFill>
                <a:latin typeface="Consolas" panose="020B0609020204030204" pitchFamily="49" charset="0"/>
                <a:cs typeface="Consolas" panose="020B0609020204030204" pitchFamily="49" charset="0"/>
              </a:rPr>
              <a:t> Name="</a:t>
            </a:r>
            <a:r>
              <a:rPr lang="en-US" dirty="0" err="1">
                <a:solidFill>
                  <a:schemeClr val="bg1"/>
                </a:solidFill>
                <a:latin typeface="Consolas" panose="020B0609020204030204" pitchFamily="49" charset="0"/>
                <a:cs typeface="Consolas" panose="020B0609020204030204" pitchFamily="49" charset="0"/>
              </a:rPr>
              <a:t>Pkg-Svc.Website</a:t>
            </a:r>
            <a:r>
              <a:rPr lang="en-US" dirty="0">
                <a:solidFill>
                  <a:schemeClr val="bg1"/>
                </a:solidFill>
                <a:latin typeface="Consolas" panose="020B0609020204030204" pitchFamily="49" charset="0"/>
                <a:cs typeface="Consolas" panose="020B0609020204030204" pitchFamily="49" charset="0"/>
              </a:rPr>
              <a:t>" Version="1.0.0" …&gt;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ServiceTypes</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StatelessServiceType</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ServiceTypeName</a:t>
            </a:r>
            <a:r>
              <a:rPr lang="en-US" dirty="0">
                <a:solidFill>
                  <a:schemeClr val="bg1"/>
                </a:solidFill>
                <a:latin typeface="Consolas" panose="020B0609020204030204" pitchFamily="49" charset="0"/>
                <a:cs typeface="Consolas" panose="020B0609020204030204" pitchFamily="49" charset="0"/>
              </a:rPr>
              <a:t>="</a:t>
            </a:r>
            <a:r>
              <a:rPr lang="en-US" dirty="0" err="1">
                <a:solidFill>
                  <a:schemeClr val="bg1"/>
                </a:solidFill>
                <a:latin typeface="Consolas" panose="020B0609020204030204" pitchFamily="49" charset="0"/>
                <a:cs typeface="Consolas" panose="020B0609020204030204" pitchFamily="49" charset="0"/>
              </a:rPr>
              <a:t>Svc.WebsiteType</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UseImplicitHost</a:t>
            </a:r>
            <a:r>
              <a:rPr lang="en-US" dirty="0">
                <a:solidFill>
                  <a:schemeClr val="bg1"/>
                </a:solidFill>
                <a:latin typeface="Consolas" panose="020B0609020204030204" pitchFamily="49" charset="0"/>
                <a:cs typeface="Consolas" panose="020B0609020204030204" pitchFamily="49" charset="0"/>
              </a:rPr>
              <a:t>="true"/&gt;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ServiceTypes</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CodePackage</a:t>
            </a:r>
            <a:r>
              <a:rPr lang="en-US" dirty="0">
                <a:solidFill>
                  <a:schemeClr val="bg1"/>
                </a:solidFill>
                <a:latin typeface="Consolas" panose="020B0609020204030204" pitchFamily="49" charset="0"/>
                <a:cs typeface="Consolas" panose="020B0609020204030204" pitchFamily="49" charset="0"/>
              </a:rPr>
              <a:t> Name="Code" Version="1.0.0"&gt;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EntryPoint</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a:t>
            </a:r>
            <a:r>
              <a:rPr lang="en-US" b="1" dirty="0">
                <a:solidFill>
                  <a:schemeClr val="bg1"/>
                </a:solidFill>
                <a:latin typeface="Consolas" panose="020B0609020204030204" pitchFamily="49" charset="0"/>
                <a:cs typeface="Consolas" panose="020B0609020204030204" pitchFamily="49" charset="0"/>
              </a:rPr>
              <a:t>&lt;</a:t>
            </a:r>
            <a:r>
              <a:rPr lang="en-US" b="1" dirty="0" err="1">
                <a:solidFill>
                  <a:schemeClr val="bg1"/>
                </a:solidFill>
                <a:latin typeface="Consolas" panose="020B0609020204030204" pitchFamily="49" charset="0"/>
                <a:cs typeface="Consolas" panose="020B0609020204030204" pitchFamily="49" charset="0"/>
              </a:rPr>
              <a:t>ExeHost</a:t>
            </a:r>
            <a:r>
              <a:rPr lang="en-US" b="1" dirty="0">
                <a:solidFill>
                  <a:schemeClr val="bg1"/>
                </a:solidFill>
                <a:latin typeface="Consolas" panose="020B0609020204030204" pitchFamily="49" charset="0"/>
                <a:cs typeface="Consolas" panose="020B0609020204030204" pitchFamily="49" charset="0"/>
              </a:rPr>
              <a:t>&gt;</a:t>
            </a:r>
          </a:p>
          <a:p>
            <a:r>
              <a:rPr lang="en-US" b="1" dirty="0">
                <a:solidFill>
                  <a:schemeClr val="bg1"/>
                </a:solidFill>
                <a:latin typeface="Consolas" panose="020B0609020204030204" pitchFamily="49" charset="0"/>
                <a:cs typeface="Consolas" panose="020B0609020204030204" pitchFamily="49" charset="0"/>
              </a:rPr>
              <a:t>            &lt;Program&gt;node.exe&lt;/Program&gt;</a:t>
            </a:r>
          </a:p>
          <a:p>
            <a:r>
              <a:rPr lang="en-US" b="1" dirty="0">
                <a:solidFill>
                  <a:schemeClr val="bg1"/>
                </a:solidFill>
                <a:latin typeface="Consolas" panose="020B0609020204030204" pitchFamily="49" charset="0"/>
                <a:cs typeface="Consolas" panose="020B0609020204030204" pitchFamily="49" charset="0"/>
              </a:rPr>
              <a:t>            &lt;Arguments&gt;Server.js&lt;/Arguments&gt;</a:t>
            </a:r>
          </a:p>
          <a:p>
            <a:r>
              <a:rPr lang="en-US" b="1" dirty="0">
                <a:solidFill>
                  <a:schemeClr val="bg1"/>
                </a:solidFill>
                <a:latin typeface="Consolas" panose="020B0609020204030204" pitchFamily="49" charset="0"/>
                <a:cs typeface="Consolas" panose="020B0609020204030204" pitchFamily="49" charset="0"/>
              </a:rPr>
              <a:t>         &lt;/</a:t>
            </a:r>
            <a:r>
              <a:rPr lang="en-US" b="1" dirty="0" err="1">
                <a:solidFill>
                  <a:schemeClr val="bg1"/>
                </a:solidFill>
                <a:latin typeface="Consolas" panose="020B0609020204030204" pitchFamily="49" charset="0"/>
                <a:cs typeface="Consolas" panose="020B0609020204030204" pitchFamily="49" charset="0"/>
              </a:rPr>
              <a:t>ExeHost</a:t>
            </a:r>
            <a:r>
              <a:rPr lang="en-US" b="1"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EntryPoint</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CodePackage</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&lt;/</a:t>
            </a:r>
            <a:r>
              <a:rPr lang="en-US" dirty="0" err="1">
                <a:solidFill>
                  <a:schemeClr val="bg1"/>
                </a:solidFill>
                <a:latin typeface="Consolas" panose="020B0609020204030204" pitchFamily="49" charset="0"/>
                <a:cs typeface="Consolas" panose="020B0609020204030204" pitchFamily="49" charset="0"/>
              </a:rPr>
              <a:t>ServiceManifest</a:t>
            </a:r>
            <a:r>
              <a:rPr lang="en-US" dirty="0">
                <a:solidFill>
                  <a:schemeClr val="bg1"/>
                </a:solidFill>
                <a:latin typeface="Consolas" panose="020B0609020204030204" pitchFamily="49" charset="0"/>
                <a:cs typeface="Consolas" panose="020B0609020204030204" pitchFamily="49" charset="0"/>
              </a:rPr>
              <a:t>&gt;</a:t>
            </a:r>
          </a:p>
        </p:txBody>
      </p:sp>
      <p:sp>
        <p:nvSpPr>
          <p:cNvPr id="4" name="Rectangle 3"/>
          <p:cNvSpPr/>
          <p:nvPr/>
        </p:nvSpPr>
        <p:spPr>
          <a:xfrm>
            <a:off x="6114553" y="3808176"/>
            <a:ext cx="5701086" cy="1200329"/>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b="1" dirty="0">
                <a:solidFill>
                  <a:schemeClr val="bg1"/>
                </a:solidFill>
                <a:latin typeface="Consolas" panose="020B0609020204030204" pitchFamily="49" charset="0"/>
                <a:cs typeface="Consolas" panose="020B0609020204030204" pitchFamily="49" charset="0"/>
              </a:rPr>
              <a:t>&lt;</a:t>
            </a:r>
            <a:r>
              <a:rPr lang="en-US" b="1" dirty="0" err="1">
                <a:solidFill>
                  <a:schemeClr val="bg1"/>
                </a:solidFill>
                <a:latin typeface="Consolas" panose="020B0609020204030204" pitchFamily="49" charset="0"/>
                <a:cs typeface="Consolas" panose="020B0609020204030204" pitchFamily="49" charset="0"/>
              </a:rPr>
              <a:t>ContainerHost</a:t>
            </a:r>
            <a:r>
              <a:rPr lang="en-US" b="1" dirty="0">
                <a:solidFill>
                  <a:schemeClr val="bg1"/>
                </a:solidFill>
                <a:latin typeface="Consolas" panose="020B0609020204030204" pitchFamily="49" charset="0"/>
                <a:cs typeface="Consolas" panose="020B0609020204030204" pitchFamily="49" charset="0"/>
              </a:rPr>
              <a:t>&gt;</a:t>
            </a:r>
          </a:p>
          <a:p>
            <a:r>
              <a:rPr lang="en-US" b="1" dirty="0">
                <a:solidFill>
                  <a:schemeClr val="bg1"/>
                </a:solidFill>
                <a:latin typeface="Consolas" panose="020B0609020204030204" pitchFamily="49" charset="0"/>
                <a:cs typeface="Consolas" panose="020B0609020204030204" pitchFamily="49" charset="0"/>
              </a:rPr>
              <a:t>   &lt;</a:t>
            </a:r>
            <a:r>
              <a:rPr lang="en-US" b="1" dirty="0" err="1">
                <a:solidFill>
                  <a:schemeClr val="bg1"/>
                </a:solidFill>
                <a:latin typeface="Consolas" panose="020B0609020204030204" pitchFamily="49" charset="0"/>
                <a:cs typeface="Consolas" panose="020B0609020204030204" pitchFamily="49" charset="0"/>
              </a:rPr>
              <a:t>ImageName</a:t>
            </a:r>
            <a:r>
              <a:rPr lang="en-US" b="1" dirty="0">
                <a:solidFill>
                  <a:schemeClr val="bg1"/>
                </a:solidFill>
                <a:latin typeface="Consolas" panose="020B0609020204030204" pitchFamily="49" charset="0"/>
                <a:cs typeface="Consolas" panose="020B0609020204030204" pitchFamily="49" charset="0"/>
              </a:rPr>
              <a:t>&gt;</a:t>
            </a:r>
            <a:r>
              <a:rPr lang="en-US" b="1" dirty="0" err="1">
                <a:solidFill>
                  <a:schemeClr val="bg1"/>
                </a:solidFill>
                <a:latin typeface="Consolas" panose="020B0609020204030204" pitchFamily="49" charset="0"/>
                <a:cs typeface="Consolas" panose="020B0609020204030204" pitchFamily="49" charset="0"/>
              </a:rPr>
              <a:t>myNodeImage:latest</a:t>
            </a:r>
            <a:r>
              <a:rPr lang="en-US" b="1" dirty="0">
                <a:solidFill>
                  <a:schemeClr val="bg1"/>
                </a:solidFill>
                <a:latin typeface="Consolas" panose="020B0609020204030204" pitchFamily="49" charset="0"/>
                <a:cs typeface="Consolas" panose="020B0609020204030204" pitchFamily="49" charset="0"/>
              </a:rPr>
              <a:t>&lt;/</a:t>
            </a:r>
            <a:r>
              <a:rPr lang="en-US" b="1" dirty="0" err="1">
                <a:solidFill>
                  <a:schemeClr val="bg1"/>
                </a:solidFill>
                <a:latin typeface="Consolas" panose="020B0609020204030204" pitchFamily="49" charset="0"/>
                <a:cs typeface="Consolas" panose="020B0609020204030204" pitchFamily="49" charset="0"/>
              </a:rPr>
              <a:t>ImageName</a:t>
            </a:r>
            <a:r>
              <a:rPr lang="en-US" b="1" dirty="0">
                <a:solidFill>
                  <a:schemeClr val="bg1"/>
                </a:solidFill>
                <a:latin typeface="Consolas" panose="020B0609020204030204" pitchFamily="49" charset="0"/>
                <a:cs typeface="Consolas" panose="020B0609020204030204" pitchFamily="49" charset="0"/>
              </a:rPr>
              <a:t>&gt;</a:t>
            </a:r>
          </a:p>
          <a:p>
            <a:r>
              <a:rPr lang="en-US" b="1" dirty="0">
                <a:solidFill>
                  <a:schemeClr val="bg1"/>
                </a:solidFill>
                <a:latin typeface="Consolas" panose="020B0609020204030204" pitchFamily="49" charset="0"/>
                <a:cs typeface="Consolas" panose="020B0609020204030204" pitchFamily="49" charset="0"/>
              </a:rPr>
              <a:t>   &lt;Commands&gt;&lt;/Commands&gt;</a:t>
            </a:r>
          </a:p>
          <a:p>
            <a:r>
              <a:rPr lang="en-US" b="1" dirty="0">
                <a:solidFill>
                  <a:schemeClr val="bg1"/>
                </a:solidFill>
                <a:latin typeface="Consolas" panose="020B0609020204030204" pitchFamily="49" charset="0"/>
                <a:cs typeface="Consolas" panose="020B0609020204030204" pitchFamily="49" charset="0"/>
              </a:rPr>
              <a:t>&lt;/</a:t>
            </a:r>
            <a:r>
              <a:rPr lang="en-US" b="1" dirty="0" err="1">
                <a:solidFill>
                  <a:schemeClr val="bg1"/>
                </a:solidFill>
                <a:latin typeface="Consolas" panose="020B0609020204030204" pitchFamily="49" charset="0"/>
                <a:cs typeface="Consolas" panose="020B0609020204030204" pitchFamily="49" charset="0"/>
              </a:rPr>
              <a:t>ContainerHost</a:t>
            </a:r>
            <a:r>
              <a:rPr lang="en-US" b="1" dirty="0">
                <a:solidFill>
                  <a:schemeClr val="bg1"/>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798758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589222"/>
          </a:xfrm>
        </p:spPr>
        <p:txBody>
          <a:bodyPr/>
          <a:lstStyle/>
          <a:p>
            <a:pPr lvl="0"/>
            <a:r>
              <a:rPr lang="en-US" sz="2400" dirty="0"/>
              <a:t>It’s all about getting your work done on PC/VM with limited hardware resources</a:t>
            </a:r>
          </a:p>
          <a:p>
            <a:pPr lvl="0"/>
            <a:r>
              <a:rPr lang="en-US" sz="2400" dirty="0"/>
              <a:t>Think about near &amp; long term resource requirements</a:t>
            </a:r>
          </a:p>
          <a:p>
            <a:pPr lvl="0"/>
            <a:r>
              <a:rPr lang="en-US" sz="2400" dirty="0"/>
              <a:t>Since each PC/VM has limited resources, you must spread your workload across many nodes to </a:t>
            </a:r>
          </a:p>
          <a:p>
            <a:pPr lvl="1"/>
            <a:r>
              <a:rPr lang="en-US" sz="1600" dirty="0"/>
              <a:t>Get data to fit (RAM/Disk); most important for </a:t>
            </a:r>
            <a:r>
              <a:rPr lang="en-US" sz="1600" dirty="0" err="1"/>
              <a:t>stateful</a:t>
            </a:r>
            <a:r>
              <a:rPr lang="en-US" sz="1600" dirty="0"/>
              <a:t> apps (depending on amount of data)</a:t>
            </a:r>
          </a:p>
          <a:p>
            <a:pPr lvl="1"/>
            <a:r>
              <a:rPr lang="en-US" sz="1600" dirty="0"/>
              <a:t>Get speed (CPU/network); most important for stateless apps</a:t>
            </a:r>
          </a:p>
          <a:p>
            <a:pPr lvl="0"/>
            <a:r>
              <a:rPr lang="en-US" sz="2400" dirty="0"/>
              <a:t>Judging CPU/network for apps is hard: depends greatly on the computation complexity &amp; specific I/O patterns</a:t>
            </a:r>
          </a:p>
          <a:p>
            <a:pPr lvl="1"/>
            <a:r>
              <a:rPr lang="en-US" sz="1600" dirty="0"/>
              <a:t>However, for stateless apps, you can monitor performance and simply increase/decrease nodes to accommodate the load</a:t>
            </a:r>
          </a:p>
          <a:p>
            <a:pPr lvl="0"/>
            <a:r>
              <a:rPr lang="en-US" sz="2400" dirty="0"/>
              <a:t>Judging RAM/disk is easier; estimate data sizes and expected trends with a spreadsheet</a:t>
            </a:r>
          </a:p>
          <a:p>
            <a:pPr lvl="1"/>
            <a:r>
              <a:rPr lang="en-US" sz="1600" dirty="0"/>
              <a:t>GB per PC/VM can be disk or RAM (whichever you desire)</a:t>
            </a:r>
          </a:p>
          <a:p>
            <a:pPr lvl="0"/>
            <a:r>
              <a:rPr lang="en-US" sz="2400" dirty="0"/>
              <a:t>Consider app’s future &amp; management issues (failures &amp; upgrades impacting </a:t>
            </a:r>
            <a:r>
              <a:rPr lang="en-US" sz="2400" dirty="0" err="1"/>
              <a:t>scalabilty</a:t>
            </a:r>
            <a:r>
              <a:rPr lang="en-US" sz="2400" dirty="0"/>
              <a:t>, etc.)</a:t>
            </a:r>
          </a:p>
          <a:p>
            <a:pPr lvl="0"/>
            <a:r>
              <a:rPr lang="en-US" sz="2400" dirty="0">
                <a:hlinkClick r:id="rId2"/>
              </a:rPr>
              <a:t>Service Fabric VM Cost Calculator</a:t>
            </a:r>
            <a:endParaRPr lang="en-US" sz="2400" dirty="0"/>
          </a:p>
        </p:txBody>
      </p:sp>
      <p:sp>
        <p:nvSpPr>
          <p:cNvPr id="2" name="Title 1"/>
          <p:cNvSpPr>
            <a:spLocks noGrp="1"/>
          </p:cNvSpPr>
          <p:nvPr>
            <p:ph type="title"/>
          </p:nvPr>
        </p:nvSpPr>
        <p:spPr/>
        <p:txBody>
          <a:bodyPr/>
          <a:lstStyle/>
          <a:p>
            <a:r>
              <a:rPr lang="en-US"/>
              <a:t>Capacity Planning: How Many Nodes?</a:t>
            </a:r>
            <a:endParaRPr lang="en-US" dirty="0"/>
          </a:p>
        </p:txBody>
      </p:sp>
    </p:spTree>
    <p:extLst>
      <p:ext uri="{BB962C8B-B14F-4D97-AF65-F5344CB8AC3E}">
        <p14:creationId xmlns:p14="http://schemas.microsoft.com/office/powerpoint/2010/main" val="788560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marL="514350" lvl="0" indent="-514350">
              <a:buFont typeface="+mj-lt"/>
              <a:buAutoNum type="arabicPeriod"/>
            </a:pPr>
            <a:r>
              <a:rPr lang="en-US"/>
              <a:t>Build a front-end (gateway) app (runs across any nodes)</a:t>
            </a:r>
          </a:p>
          <a:p>
            <a:pPr lvl="1"/>
            <a:r>
              <a:rPr lang="en-US"/>
              <a:t>Ex: ASP.NET, Node.js, custom socket listener, etc.</a:t>
            </a:r>
          </a:p>
          <a:p>
            <a:pPr lvl="1"/>
            <a:r>
              <a:rPr lang="en-US"/>
              <a:t>To access data</a:t>
            </a:r>
          </a:p>
          <a:p>
            <a:pPr marL="1428750" lvl="2" indent="-514350">
              <a:buFont typeface="+mj-lt"/>
              <a:buAutoNum type="arabicPeriod"/>
            </a:pPr>
            <a:r>
              <a:rPr lang="en-US"/>
              <a:t>From key, app determines desired data’s partition</a:t>
            </a:r>
          </a:p>
          <a:p>
            <a:pPr marL="1428750" lvl="2" indent="-514350">
              <a:buFont typeface="+mj-lt"/>
              <a:buAutoNum type="arabicPeriod"/>
            </a:pPr>
            <a:r>
              <a:rPr lang="en-US"/>
              <a:t>Asks SF for partition’s primary replica’s node &amp; sends request</a:t>
            </a:r>
          </a:p>
          <a:p>
            <a:pPr lvl="3"/>
            <a:r>
              <a:rPr lang="en-US"/>
              <a:t>Client code can create proxies to encapsulate this logic</a:t>
            </a:r>
            <a:br>
              <a:rPr lang="en-US"/>
            </a:br>
            <a:r>
              <a:rPr lang="en-US"/>
              <a:t>(because node serving primary replica can move at any time)</a:t>
            </a:r>
            <a:endParaRPr lang="en-US" dirty="0"/>
          </a:p>
        </p:txBody>
      </p:sp>
      <p:sp>
        <p:nvSpPr>
          <p:cNvPr id="2" name="Title 1"/>
          <p:cNvSpPr>
            <a:spLocks noGrp="1"/>
          </p:cNvSpPr>
          <p:nvPr>
            <p:ph type="title"/>
          </p:nvPr>
        </p:nvSpPr>
        <p:spPr/>
        <p:txBody>
          <a:bodyPr>
            <a:normAutofit fontScale="90000"/>
          </a:bodyPr>
          <a:lstStyle/>
          <a:p>
            <a:r>
              <a:rPr lang="en-US"/>
              <a:t>Steps to Building a Service Fabric Application</a:t>
            </a:r>
            <a:br>
              <a:rPr lang="en-US"/>
            </a:br>
            <a:r>
              <a:rPr lang="en-US"/>
              <a:t>(How Front-End Accesses the Data)</a:t>
            </a:r>
            <a:endParaRPr lang="en-US" dirty="0"/>
          </a:p>
        </p:txBody>
      </p:sp>
    </p:spTree>
    <p:extLst>
      <p:ext uri="{BB962C8B-B14F-4D97-AF65-F5344CB8AC3E}">
        <p14:creationId xmlns:p14="http://schemas.microsoft.com/office/powerpoint/2010/main" val="6570111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665893"/>
          </a:xfrm>
        </p:spPr>
        <p:txBody>
          <a:bodyPr/>
          <a:lstStyle/>
          <a:p>
            <a:r>
              <a:rPr lang="en-US" sz="2800" dirty="0">
                <a:hlinkClick r:id="rId2"/>
              </a:rPr>
              <a:t>https://msdn.microsoft.com/en-us/library/hh285054(v=vs.110).aspx</a:t>
            </a:r>
            <a:endParaRPr lang="en-US" sz="2800" dirty="0"/>
          </a:p>
          <a:p>
            <a:r>
              <a:rPr lang="en-US" sz="2800" dirty="0">
                <a:hlinkClick r:id="rId3"/>
              </a:rPr>
              <a:t>https://msdn.microsoft.com/en-us/library/ee656540(v=vs.110).aspx</a:t>
            </a:r>
            <a:endParaRPr lang="en-US" sz="2800" dirty="0"/>
          </a:p>
          <a:p>
            <a:r>
              <a:rPr lang="en-US" sz="2800" dirty="0">
                <a:hlinkClick r:id="rId4"/>
              </a:rPr>
              <a:t>https://msdn.microsoft.com/en-us/library/yhwwzef8(v=vs.110).aspx</a:t>
            </a:r>
            <a:endParaRPr lang="en-US" sz="2800" dirty="0"/>
          </a:p>
          <a:p>
            <a:r>
              <a:rPr lang="en-US" sz="2800" dirty="0">
                <a:hlinkClick r:id="rId5"/>
              </a:rPr>
              <a:t>https://msdn.microsoft.com/en-us/library/hh925566(v=vs.110).aspx</a:t>
            </a:r>
            <a:endParaRPr lang="en-US" sz="2800" dirty="0"/>
          </a:p>
          <a:p>
            <a:r>
              <a:rPr lang="en-US" sz="2800" dirty="0">
                <a:hlinkClick r:id="rId6"/>
              </a:rPr>
              <a:t>https://msdn.microsoft.com/en-us/library/ms229357(v=vs.110).aspx</a:t>
            </a:r>
            <a:endParaRPr lang="en-US" sz="2800" dirty="0"/>
          </a:p>
          <a:p>
            <a:endParaRPr lang="en-US" sz="2800" dirty="0"/>
          </a:p>
          <a:p>
            <a:r>
              <a:rPr lang="en-US" sz="2800" dirty="0">
                <a:hlinkClick r:id="rId7"/>
              </a:rPr>
              <a:t>https://msdn.microsoft.com/en-us/library/ee787088(v=vs.110).aspx#workstation_and_server_garbage_collection</a:t>
            </a:r>
            <a:endParaRPr lang="en-US" sz="2800" dirty="0"/>
          </a:p>
          <a:p>
            <a:endParaRPr lang="en-US" sz="2800" dirty="0"/>
          </a:p>
        </p:txBody>
      </p:sp>
      <p:sp>
        <p:nvSpPr>
          <p:cNvPr id="2" name="Title 1"/>
          <p:cNvSpPr>
            <a:spLocks noGrp="1"/>
          </p:cNvSpPr>
          <p:nvPr>
            <p:ph type="title"/>
          </p:nvPr>
        </p:nvSpPr>
        <p:spPr/>
        <p:txBody>
          <a:bodyPr/>
          <a:lstStyle/>
          <a:p>
            <a:r>
              <a:rPr lang="en-US"/>
              <a:t>Other CLR Notes</a:t>
            </a:r>
            <a:endParaRPr lang="en-US" dirty="0"/>
          </a:p>
        </p:txBody>
      </p:sp>
    </p:spTree>
    <p:extLst>
      <p:ext uri="{BB962C8B-B14F-4D97-AF65-F5344CB8AC3E}">
        <p14:creationId xmlns:p14="http://schemas.microsoft.com/office/powerpoint/2010/main" val="65972743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hlinkClick r:id="rId2"/>
              </a:rPr>
              <a:t>https://azure.microsoft.com/en-us/documentation/articles/service-fabric-reliable-services-reliable-collections/</a:t>
            </a:r>
            <a:endParaRPr lang="en-US"/>
          </a:p>
          <a:p>
            <a:r>
              <a:rPr lang="en-US"/>
              <a:t>State is persisted to CodePackageActivationContenxt.WorkingDirectory. Set in service manifest under ExeHost’s WorkingFolder (JMR: Verify &amp; understand better)</a:t>
            </a:r>
          </a:p>
          <a:p>
            <a:endParaRPr lang="en-US" dirty="0"/>
          </a:p>
        </p:txBody>
      </p:sp>
      <p:sp>
        <p:nvSpPr>
          <p:cNvPr id="2" name="Title 1"/>
          <p:cNvSpPr>
            <a:spLocks noGrp="1"/>
          </p:cNvSpPr>
          <p:nvPr>
            <p:ph type="title"/>
          </p:nvPr>
        </p:nvSpPr>
        <p:spPr/>
        <p:txBody>
          <a:bodyPr/>
          <a:lstStyle/>
          <a:p>
            <a:r>
              <a:rPr lang="en-US"/>
              <a:t>Reliable Collection Isolation Levels, Persistence Model, &amp; Locking</a:t>
            </a:r>
            <a:endParaRPr lang="en-US" dirty="0"/>
          </a:p>
        </p:txBody>
      </p:sp>
    </p:spTree>
    <p:extLst>
      <p:ext uri="{BB962C8B-B14F-4D97-AF65-F5344CB8AC3E}">
        <p14:creationId xmlns:p14="http://schemas.microsoft.com/office/powerpoint/2010/main" val="37992136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Microsoft.ServiceFabric.Services.dll</a:t>
            </a:r>
          </a:p>
          <a:p>
            <a:pPr lvl="1"/>
            <a:r>
              <a:rPr lang="en-US"/>
              <a:t>Microsoft.ServiceFabric.Services.Runtime</a:t>
            </a:r>
          </a:p>
          <a:p>
            <a:pPr lvl="2"/>
            <a:r>
              <a:rPr lang="en-US"/>
              <a:t>StatelessService[Base]</a:t>
            </a:r>
          </a:p>
          <a:p>
            <a:r>
              <a:rPr lang="en-US"/>
              <a:t>Microsoft.ServiceFabric.Data.dll</a:t>
            </a:r>
          </a:p>
          <a:p>
            <a:pPr lvl="1"/>
            <a:r>
              <a:rPr lang="en-US"/>
              <a:t>Backup/Restore</a:t>
            </a:r>
          </a:p>
          <a:p>
            <a:pPr lvl="1"/>
            <a:r>
              <a:rPr lang="en-US"/>
              <a:t>IReliableStateManager [Backup/Restore/serialization]</a:t>
            </a:r>
          </a:p>
          <a:p>
            <a:pPr lvl="2"/>
            <a:r>
              <a:rPr lang="en-US"/>
              <a:t>ChangeRole, statemgrConfig/replicator settings</a:t>
            </a:r>
          </a:p>
          <a:p>
            <a:r>
              <a:rPr lang="en-US"/>
              <a:t>Microsoft.ServiceFabric.Data.Collections.dll</a:t>
            </a:r>
          </a:p>
          <a:p>
            <a:pPr lvl="1"/>
            <a:r>
              <a:rPr lang="en-US"/>
              <a:t>Dictionary/Queue</a:t>
            </a:r>
            <a:endParaRPr lang="en-US" dirty="0"/>
          </a:p>
        </p:txBody>
      </p:sp>
      <p:sp>
        <p:nvSpPr>
          <p:cNvPr id="2" name="Title 1"/>
          <p:cNvSpPr>
            <a:spLocks noGrp="1"/>
          </p:cNvSpPr>
          <p:nvPr>
            <p:ph type="title"/>
          </p:nvPr>
        </p:nvSpPr>
        <p:spPr/>
        <p:txBody>
          <a:bodyPr/>
          <a:lstStyle/>
          <a:p>
            <a:r>
              <a:rPr lang="en-US"/>
              <a:t>Stateful Service .NET Assemblies</a:t>
            </a:r>
            <a:endParaRPr lang="en-US" dirty="0"/>
          </a:p>
        </p:txBody>
      </p:sp>
    </p:spTree>
    <p:extLst>
      <p:ext uri="{BB962C8B-B14F-4D97-AF65-F5344CB8AC3E}">
        <p14:creationId xmlns:p14="http://schemas.microsoft.com/office/powerpoint/2010/main" val="3755717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33738644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49047"/>
          </a:xfrm>
        </p:spPr>
        <p:txBody>
          <a:bodyPr/>
          <a:lstStyle/>
          <a:p>
            <a:r>
              <a:rPr lang="en-US" dirty="0"/>
              <a:t>You scale a named service by splitting it across partitions</a:t>
            </a:r>
          </a:p>
          <a:p>
            <a:pPr lvl="1"/>
            <a:r>
              <a:rPr lang="en-US" dirty="0"/>
              <a:t>Allows data/computation to be spread across nodes for fit/speed</a:t>
            </a:r>
          </a:p>
          <a:p>
            <a:pPr lvl="1"/>
            <a:r>
              <a:rPr lang="en-US" dirty="0"/>
              <a:t>A partition must fit in 1 node; but, 1 node can hold multiple partitions</a:t>
            </a:r>
          </a:p>
          <a:p>
            <a:r>
              <a:rPr lang="en-US" dirty="0"/>
              <a:t>Each partition has 0+ Reliable </a:t>
            </a:r>
            <a:r>
              <a:rPr lang="en-US"/>
              <a:t>Collection objects</a:t>
            </a:r>
            <a:endParaRPr lang="en-US" dirty="0"/>
          </a:p>
          <a:p>
            <a:r>
              <a:rPr lang="en-US" dirty="0"/>
              <a:t>Architecting a service’s partitions is often very hard</a:t>
            </a:r>
          </a:p>
          <a:p>
            <a:pPr lvl="1"/>
            <a:r>
              <a:rPr lang="en-US" dirty="0"/>
              <a:t>X-partition operations require network hops &amp; different transactions</a:t>
            </a:r>
          </a:p>
          <a:p>
            <a:pPr lvl="1"/>
            <a:r>
              <a:rPr lang="en-US" dirty="0"/>
              <a:t>How many partitions depends on how much data you’ll have </a:t>
            </a:r>
            <a:r>
              <a:rPr lang="en-US" b="1" i="1" dirty="0"/>
              <a:t>in the future</a:t>
            </a:r>
          </a:p>
          <a:p>
            <a:pPr lvl="1"/>
            <a:r>
              <a:rPr lang="en-US" dirty="0"/>
              <a:t>By default, SF balances partitions across nodes so try to keep partitions even</a:t>
            </a:r>
          </a:p>
          <a:p>
            <a:pPr lvl="2"/>
            <a:r>
              <a:rPr lang="en-US" dirty="0"/>
              <a:t>Report capacity load metrics to better control balancing</a:t>
            </a:r>
          </a:p>
          <a:p>
            <a:r>
              <a:rPr lang="en-US" dirty="0"/>
              <a:t>SF identifies each partition with a static </a:t>
            </a:r>
            <a:r>
              <a:rPr lang="en-US" dirty="0" err="1"/>
              <a:t>Guid</a:t>
            </a:r>
            <a:endParaRPr lang="en-US" dirty="0"/>
          </a:p>
        </p:txBody>
      </p:sp>
      <p:sp>
        <p:nvSpPr>
          <p:cNvPr id="2" name="Title 1"/>
          <p:cNvSpPr>
            <a:spLocks noGrp="1"/>
          </p:cNvSpPr>
          <p:nvPr>
            <p:ph type="title"/>
          </p:nvPr>
        </p:nvSpPr>
        <p:spPr/>
        <p:txBody>
          <a:bodyPr/>
          <a:lstStyle/>
          <a:p>
            <a:r>
              <a:rPr lang="en-US" dirty="0"/>
              <a:t>A Named Service’s Partitions</a:t>
            </a:r>
          </a:p>
        </p:txBody>
      </p:sp>
    </p:spTree>
    <p:extLst>
      <p:ext uri="{BB962C8B-B14F-4D97-AF65-F5344CB8AC3E}">
        <p14:creationId xmlns:p14="http://schemas.microsoft.com/office/powerpoint/2010/main" val="41268686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96855"/>
          </a:xfrm>
        </p:spPr>
        <p:txBody>
          <a:bodyPr/>
          <a:lstStyle/>
          <a:p>
            <a:r>
              <a:rPr lang="en-US" dirty="0"/>
              <a:t>Uniform Int64 Range (key range &amp; </a:t>
            </a:r>
            <a:r>
              <a:rPr lang="en-US" b="1" i="1" dirty="0"/>
              <a:t>n</a:t>
            </a:r>
            <a:r>
              <a:rPr lang="en-US" dirty="0"/>
              <a:t> partitions)</a:t>
            </a:r>
            <a:br>
              <a:rPr lang="en-US" dirty="0"/>
            </a:br>
            <a:br>
              <a:rPr lang="en-US" dirty="0"/>
            </a:br>
            <a:br>
              <a:rPr lang="en-US" dirty="0"/>
            </a:br>
            <a:br>
              <a:rPr lang="en-US" dirty="0"/>
            </a:br>
            <a:endParaRPr lang="en-US" dirty="0"/>
          </a:p>
          <a:p>
            <a:pPr>
              <a:spcBef>
                <a:spcPts val="2500"/>
              </a:spcBef>
            </a:pPr>
            <a:r>
              <a:rPr lang="en-US" dirty="0"/>
              <a:t>Singleton (1 partition)</a:t>
            </a:r>
          </a:p>
        </p:txBody>
      </p:sp>
      <p:sp>
        <p:nvSpPr>
          <p:cNvPr id="2" name="Title 1"/>
          <p:cNvSpPr>
            <a:spLocks noGrp="1"/>
          </p:cNvSpPr>
          <p:nvPr>
            <p:ph type="title"/>
          </p:nvPr>
        </p:nvSpPr>
        <p:spPr/>
        <p:txBody>
          <a:bodyPr/>
          <a:lstStyle/>
          <a:p>
            <a:r>
              <a:rPr lang="en-US" dirty="0"/>
              <a:t>Service Fabric Partition Schemes</a:t>
            </a:r>
          </a:p>
        </p:txBody>
      </p:sp>
      <p:graphicFrame>
        <p:nvGraphicFramePr>
          <p:cNvPr id="4" name="Table 3"/>
          <p:cNvGraphicFramePr>
            <a:graphicFrameLocks noGrp="1"/>
          </p:cNvGraphicFramePr>
          <p:nvPr>
            <p:extLst>
              <p:ext uri="{D42A27DB-BD31-4B8C-83A1-F6EECF244321}">
                <p14:modId xmlns:p14="http://schemas.microsoft.com/office/powerpoint/2010/main" val="855274779"/>
              </p:ext>
            </p:extLst>
          </p:nvPr>
        </p:nvGraphicFramePr>
        <p:xfrm>
          <a:off x="1411065" y="2672461"/>
          <a:ext cx="3628074" cy="1112520"/>
        </p:xfrm>
        <a:graphic>
          <a:graphicData uri="http://schemas.openxmlformats.org/drawingml/2006/table">
            <a:tbl>
              <a:tblPr firstRow="1" bandRow="1">
                <a:tableStyleId>{21E4AEA4-8DFA-4A89-87EB-49C32662AFE0}</a:tableStyleId>
              </a:tblPr>
              <a:tblGrid>
                <a:gridCol w="758720">
                  <a:extLst>
                    <a:ext uri="{9D8B030D-6E8A-4147-A177-3AD203B41FA5}">
                      <a16:colId xmlns:a16="http://schemas.microsoft.com/office/drawing/2014/main" val="129009993"/>
                    </a:ext>
                  </a:extLst>
                </a:gridCol>
                <a:gridCol w="703477">
                  <a:extLst>
                    <a:ext uri="{9D8B030D-6E8A-4147-A177-3AD203B41FA5}">
                      <a16:colId xmlns:a16="http://schemas.microsoft.com/office/drawing/2014/main" val="2951039561"/>
                    </a:ext>
                  </a:extLst>
                </a:gridCol>
                <a:gridCol w="721959">
                  <a:extLst>
                    <a:ext uri="{9D8B030D-6E8A-4147-A177-3AD203B41FA5}">
                      <a16:colId xmlns:a16="http://schemas.microsoft.com/office/drawing/2014/main" val="2534520989"/>
                    </a:ext>
                  </a:extLst>
                </a:gridCol>
                <a:gridCol w="721959">
                  <a:extLst>
                    <a:ext uri="{9D8B030D-6E8A-4147-A177-3AD203B41FA5}">
                      <a16:colId xmlns:a16="http://schemas.microsoft.com/office/drawing/2014/main" val="2002107129"/>
                    </a:ext>
                  </a:extLst>
                </a:gridCol>
                <a:gridCol w="721959">
                  <a:extLst>
                    <a:ext uri="{9D8B030D-6E8A-4147-A177-3AD203B41FA5}">
                      <a16:colId xmlns:a16="http://schemas.microsoft.com/office/drawing/2014/main" val="3033514261"/>
                    </a:ext>
                  </a:extLst>
                </a:gridCol>
              </a:tblGrid>
              <a:tr h="370840">
                <a:tc gridSpan="5">
                  <a:txBody>
                    <a:bodyPr/>
                    <a:lstStyle/>
                    <a:p>
                      <a:pPr algn="ctr"/>
                      <a:r>
                        <a:rPr lang="en-US" sz="1800" dirty="0"/>
                        <a:t>Partition=5 (Key range=0-4)</a:t>
                      </a:r>
                      <a:endParaRPr lang="en-US" sz="1800" dirty="0">
                        <a:latin typeface="Segoe UI" panose="020B0502040204020203" pitchFamily="34" charset="0"/>
                        <a:cs typeface="Segoe UI" panose="020B0502040204020203" pitchFamily="34"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1317059743"/>
                  </a:ext>
                </a:extLst>
              </a:tr>
              <a:tr h="370840">
                <a:tc>
                  <a:txBody>
                    <a:bodyPr/>
                    <a:lstStyle/>
                    <a:p>
                      <a:pPr algn="ctr"/>
                      <a:r>
                        <a:rPr lang="en-US" sz="1800" dirty="0"/>
                        <a:t>0</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1</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2</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3</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4</a:t>
                      </a:r>
                      <a:endParaRPr 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24030968"/>
                  </a:ext>
                </a:extLst>
              </a:tr>
              <a:tr h="370840">
                <a:tc>
                  <a:txBody>
                    <a:bodyPr/>
                    <a:lstStyle/>
                    <a:p>
                      <a:pPr algn="ctr"/>
                      <a:r>
                        <a:rPr lang="en-US" sz="1800" dirty="0"/>
                        <a:t>0</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1</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2</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3</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4</a:t>
                      </a:r>
                      <a:endParaRPr 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4231916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30076119"/>
              </p:ext>
            </p:extLst>
          </p:nvPr>
        </p:nvGraphicFramePr>
        <p:xfrm>
          <a:off x="6397392" y="2672462"/>
          <a:ext cx="3938976" cy="1112520"/>
        </p:xfrm>
        <a:graphic>
          <a:graphicData uri="http://schemas.openxmlformats.org/drawingml/2006/table">
            <a:tbl>
              <a:tblPr firstRow="1" bandRow="1">
                <a:tableStyleId>{21E4AEA4-8DFA-4A89-87EB-49C32662AFE0}</a:tableStyleId>
              </a:tblPr>
              <a:tblGrid>
                <a:gridCol w="984744">
                  <a:extLst>
                    <a:ext uri="{9D8B030D-6E8A-4147-A177-3AD203B41FA5}">
                      <a16:colId xmlns:a16="http://schemas.microsoft.com/office/drawing/2014/main" val="129009993"/>
                    </a:ext>
                  </a:extLst>
                </a:gridCol>
                <a:gridCol w="984744">
                  <a:extLst>
                    <a:ext uri="{9D8B030D-6E8A-4147-A177-3AD203B41FA5}">
                      <a16:colId xmlns:a16="http://schemas.microsoft.com/office/drawing/2014/main" val="2951039561"/>
                    </a:ext>
                  </a:extLst>
                </a:gridCol>
                <a:gridCol w="984744">
                  <a:extLst>
                    <a:ext uri="{9D8B030D-6E8A-4147-A177-3AD203B41FA5}">
                      <a16:colId xmlns:a16="http://schemas.microsoft.com/office/drawing/2014/main" val="2534520989"/>
                    </a:ext>
                  </a:extLst>
                </a:gridCol>
                <a:gridCol w="984744">
                  <a:extLst>
                    <a:ext uri="{9D8B030D-6E8A-4147-A177-3AD203B41FA5}">
                      <a16:colId xmlns:a16="http://schemas.microsoft.com/office/drawing/2014/main" val="2002107129"/>
                    </a:ext>
                  </a:extLst>
                </a:gridCol>
              </a:tblGrid>
              <a:tr h="370840">
                <a:tc gridSpan="4">
                  <a:txBody>
                    <a:bodyPr/>
                    <a:lstStyle/>
                    <a:p>
                      <a:pPr algn="ctr"/>
                      <a:r>
                        <a:rPr lang="en-US" sz="1800" dirty="0"/>
                        <a:t>Key range=-2</a:t>
                      </a:r>
                      <a:r>
                        <a:rPr lang="en-US" sz="1800" baseline="30000" dirty="0"/>
                        <a:t>31</a:t>
                      </a:r>
                      <a:r>
                        <a:rPr lang="en-US" sz="1800" dirty="0"/>
                        <a:t>-2</a:t>
                      </a:r>
                      <a:r>
                        <a:rPr lang="en-US" sz="1800" baseline="30000" dirty="0"/>
                        <a:t>31</a:t>
                      </a:r>
                      <a:r>
                        <a:rPr lang="en-US" sz="1800" baseline="0" dirty="0"/>
                        <a:t> </a:t>
                      </a:r>
                      <a:r>
                        <a:rPr lang="en-US" sz="1800" dirty="0"/>
                        <a:t>(</a:t>
                      </a:r>
                      <a:r>
                        <a:rPr lang="en-US" sz="1800" baseline="0" dirty="0"/>
                        <a:t>Partitions=4)</a:t>
                      </a:r>
                      <a:endParaRPr lang="en-US" sz="1800" dirty="0">
                        <a:latin typeface="Segoe UI" panose="020B0502040204020203" pitchFamily="34" charset="0"/>
                        <a:cs typeface="Segoe UI" panose="020B0502040204020203" pitchFamily="34"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17059743"/>
                  </a:ext>
                </a:extLst>
              </a:tr>
              <a:tr h="370840">
                <a:tc>
                  <a:txBody>
                    <a:bodyPr/>
                    <a:lstStyle/>
                    <a:p>
                      <a:pPr algn="ctr"/>
                      <a:r>
                        <a:rPr lang="en-US" sz="1800" dirty="0"/>
                        <a:t>1</a:t>
                      </a:r>
                      <a:r>
                        <a:rPr lang="en-US" sz="1800" baseline="30000" dirty="0"/>
                        <a:t>st</a:t>
                      </a:r>
                      <a:r>
                        <a:rPr lang="en-US" sz="1800" dirty="0"/>
                        <a:t> ¼</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2</a:t>
                      </a:r>
                      <a:r>
                        <a:rPr lang="en-US" sz="1800" baseline="30000" dirty="0"/>
                        <a:t>nd</a:t>
                      </a:r>
                      <a:r>
                        <a:rPr lang="en-US" sz="1800" dirty="0"/>
                        <a:t> ¼</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3</a:t>
                      </a:r>
                      <a:r>
                        <a:rPr lang="en-US" sz="1800" baseline="30000" dirty="0"/>
                        <a:t>rd</a:t>
                      </a:r>
                      <a:r>
                        <a:rPr lang="en-US" sz="1800" dirty="0"/>
                        <a:t> ¼</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4</a:t>
                      </a:r>
                      <a:r>
                        <a:rPr lang="en-US" sz="1800" baseline="30000" dirty="0"/>
                        <a:t>th</a:t>
                      </a:r>
                      <a:r>
                        <a:rPr lang="en-US" sz="1800" dirty="0"/>
                        <a:t> ¼</a:t>
                      </a:r>
                      <a:endParaRPr 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24030968"/>
                  </a:ext>
                </a:extLst>
              </a:tr>
              <a:tr h="370840">
                <a:tc>
                  <a:txBody>
                    <a:bodyPr/>
                    <a:lstStyle/>
                    <a:p>
                      <a:pPr algn="ctr"/>
                      <a:r>
                        <a:rPr lang="en-US" sz="1800" dirty="0"/>
                        <a:t>0</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1</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2</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3</a:t>
                      </a:r>
                      <a:endParaRPr 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81187484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51661373"/>
              </p:ext>
            </p:extLst>
          </p:nvPr>
        </p:nvGraphicFramePr>
        <p:xfrm>
          <a:off x="560461" y="7310536"/>
          <a:ext cx="4798286" cy="1112520"/>
        </p:xfrm>
        <a:graphic>
          <a:graphicData uri="http://schemas.openxmlformats.org/drawingml/2006/table">
            <a:tbl>
              <a:tblPr firstRow="1" bandRow="1">
                <a:tableStyleId>{21E4AEA4-8DFA-4A89-87EB-49C32662AFE0}</a:tableStyleId>
              </a:tblPr>
              <a:tblGrid>
                <a:gridCol w="833183">
                  <a:extLst>
                    <a:ext uri="{9D8B030D-6E8A-4147-A177-3AD203B41FA5}">
                      <a16:colId xmlns:a16="http://schemas.microsoft.com/office/drawing/2014/main" val="129009993"/>
                    </a:ext>
                  </a:extLst>
                </a:gridCol>
                <a:gridCol w="1034669">
                  <a:extLst>
                    <a:ext uri="{9D8B030D-6E8A-4147-A177-3AD203B41FA5}">
                      <a16:colId xmlns:a16="http://schemas.microsoft.com/office/drawing/2014/main" val="2951039561"/>
                    </a:ext>
                  </a:extLst>
                </a:gridCol>
                <a:gridCol w="884555">
                  <a:extLst>
                    <a:ext uri="{9D8B030D-6E8A-4147-A177-3AD203B41FA5}">
                      <a16:colId xmlns:a16="http://schemas.microsoft.com/office/drawing/2014/main" val="2534520989"/>
                    </a:ext>
                  </a:extLst>
                </a:gridCol>
                <a:gridCol w="899731">
                  <a:extLst>
                    <a:ext uri="{9D8B030D-6E8A-4147-A177-3AD203B41FA5}">
                      <a16:colId xmlns:a16="http://schemas.microsoft.com/office/drawing/2014/main" val="2002107129"/>
                    </a:ext>
                  </a:extLst>
                </a:gridCol>
                <a:gridCol w="1146148">
                  <a:extLst>
                    <a:ext uri="{9D8B030D-6E8A-4147-A177-3AD203B41FA5}">
                      <a16:colId xmlns:a16="http://schemas.microsoft.com/office/drawing/2014/main" val="3033514261"/>
                    </a:ext>
                  </a:extLst>
                </a:gridCol>
              </a:tblGrid>
              <a:tr h="370840">
                <a:tc gridSpan="5">
                  <a:txBody>
                    <a:bodyPr/>
                    <a:lstStyle/>
                    <a:p>
                      <a:pPr algn="ctr"/>
                      <a:r>
                        <a:rPr lang="en-US" sz="1800" dirty="0"/>
                        <a:t>Strings=5; Partitions=5</a:t>
                      </a:r>
                      <a:endParaRPr lang="en-US" sz="1800" dirty="0">
                        <a:latin typeface="Segoe UI" panose="020B0502040204020203" pitchFamily="34" charset="0"/>
                        <a:cs typeface="Segoe UI" panose="020B0502040204020203" pitchFamily="34"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1317059743"/>
                  </a:ext>
                </a:extLst>
              </a:tr>
              <a:tr h="370840">
                <a:tc>
                  <a:txBody>
                    <a:bodyPr/>
                    <a:lstStyle/>
                    <a:p>
                      <a:pPr algn="ctr"/>
                      <a:r>
                        <a:rPr lang="en-US" sz="1800" dirty="0"/>
                        <a:t>Arctic</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Atlantic</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Indian</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Pacific</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Southern</a:t>
                      </a:r>
                      <a:endParaRPr 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24030968"/>
                  </a:ext>
                </a:extLst>
              </a:tr>
              <a:tr h="370840">
                <a:tc>
                  <a:txBody>
                    <a:bodyPr/>
                    <a:lstStyle/>
                    <a:p>
                      <a:pPr algn="ctr"/>
                      <a:r>
                        <a:rPr lang="en-US" sz="1800" dirty="0"/>
                        <a:t>0</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1</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2</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3</a:t>
                      </a:r>
                      <a:endParaRPr lang="en-US" sz="1800" dirty="0">
                        <a:latin typeface="Segoe UI" panose="020B0502040204020203" pitchFamily="34" charset="0"/>
                        <a:cs typeface="Segoe UI" panose="020B0502040204020203" pitchFamily="34" charset="0"/>
                      </a:endParaRPr>
                    </a:p>
                  </a:txBody>
                  <a:tcPr/>
                </a:tc>
                <a:tc>
                  <a:txBody>
                    <a:bodyPr/>
                    <a:lstStyle/>
                    <a:p>
                      <a:pPr algn="ctr"/>
                      <a:r>
                        <a:rPr lang="en-US" sz="1800" dirty="0"/>
                        <a:t>4</a:t>
                      </a:r>
                      <a:endParaRPr lang="en-US"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42319164"/>
                  </a:ext>
                </a:extLst>
              </a:tr>
            </a:tbl>
          </a:graphicData>
        </a:graphic>
      </p:graphicFrame>
      <p:sp>
        <p:nvSpPr>
          <p:cNvPr id="7" name="TextBox 6"/>
          <p:cNvSpPr txBox="1"/>
          <p:nvPr/>
        </p:nvSpPr>
        <p:spPr>
          <a:xfrm>
            <a:off x="6399710" y="1964575"/>
            <a:ext cx="5221356" cy="707886"/>
          </a:xfrm>
          <a:prstGeom prst="rect">
            <a:avLst/>
          </a:prstGeom>
          <a:noFill/>
        </p:spPr>
        <p:txBody>
          <a:bodyPr wrap="square" rtlCol="0">
            <a:spAutoFit/>
          </a:bodyPr>
          <a:lstStyle/>
          <a:p>
            <a:pPr marL="0" lvl="1"/>
            <a:r>
              <a:rPr lang="en-US" sz="2000" dirty="0">
                <a:latin typeface="Segoe UI" panose="020B0502040204020203" pitchFamily="34" charset="0"/>
                <a:cs typeface="Segoe UI" panose="020B0502040204020203" pitchFamily="34" charset="0"/>
              </a:rPr>
              <a:t>Random distribution:</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Data </a:t>
            </a:r>
            <a:r>
              <a:rPr lang="en-US" sz="2000" dirty="0">
                <a:latin typeface="Segoe UI" panose="020B0502040204020203" pitchFamily="34" charset="0"/>
                <a:cs typeface="Segoe UI" panose="020B0502040204020203" pitchFamily="34" charset="0"/>
                <a:sym typeface="Wingdings" panose="05000000000000000000" pitchFamily="2" charset="2"/>
              </a:rPr>
              <a:t> Algorithm  Int64 key  Partition #</a:t>
            </a:r>
          </a:p>
        </p:txBody>
      </p:sp>
      <p:sp>
        <p:nvSpPr>
          <p:cNvPr id="8" name="TextBox 7"/>
          <p:cNvSpPr txBox="1"/>
          <p:nvPr/>
        </p:nvSpPr>
        <p:spPr>
          <a:xfrm>
            <a:off x="1411065" y="1919405"/>
            <a:ext cx="3846819" cy="707886"/>
          </a:xfrm>
          <a:prstGeom prst="rect">
            <a:avLst/>
          </a:prstGeom>
          <a:noFill/>
        </p:spPr>
        <p:txBody>
          <a:bodyPr wrap="square" rtlCol="0">
            <a:spAutoFit/>
          </a:bodyPr>
          <a:lstStyle>
            <a:defPPr>
              <a:defRPr lang="en-US"/>
            </a:defPPr>
            <a:lvl2pPr marL="0" lvl="1">
              <a:defRPr sz="2000">
                <a:latin typeface="Segoe UI" panose="020B0502040204020203" pitchFamily="34" charset="0"/>
                <a:cs typeface="Segoe UI" panose="020B0502040204020203" pitchFamily="34" charset="0"/>
              </a:defRPr>
            </a:lvl2pPr>
          </a:lstStyle>
          <a:p>
            <a:pPr lvl="1"/>
            <a:r>
              <a:rPr lang="en-US" dirty="0"/>
              <a:t>Controlled distribution:</a:t>
            </a:r>
            <a:br>
              <a:rPr lang="en-US" dirty="0"/>
            </a:br>
            <a:r>
              <a:rPr lang="en-US" dirty="0">
                <a:sym typeface="Wingdings" panose="05000000000000000000" pitchFamily="2" charset="2"/>
              </a:rPr>
              <a:t>Data  Algorithm  Partition #</a:t>
            </a:r>
          </a:p>
        </p:txBody>
      </p:sp>
    </p:spTree>
    <p:extLst>
      <p:ext uri="{BB962C8B-B14F-4D97-AF65-F5344CB8AC3E}">
        <p14:creationId xmlns:p14="http://schemas.microsoft.com/office/powerpoint/2010/main" val="39997028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59847"/>
          </a:xfrm>
        </p:spPr>
        <p:txBody>
          <a:bodyPr/>
          <a:lstStyle/>
          <a:p>
            <a:r>
              <a:rPr lang="en-US" dirty="0"/>
              <a:t>Replicating state increases chance of data surviving</a:t>
            </a:r>
            <a:br>
              <a:rPr lang="en-US" dirty="0"/>
            </a:br>
            <a:r>
              <a:rPr lang="en-US" dirty="0"/>
              <a:t>1+ </a:t>
            </a:r>
            <a:r>
              <a:rPr lang="en-US" b="1" i="1" dirty="0"/>
              <a:t>simultaneous </a:t>
            </a:r>
            <a:r>
              <a:rPr lang="en-US" dirty="0"/>
              <a:t>node failures</a:t>
            </a:r>
          </a:p>
          <a:p>
            <a:pPr lvl="1"/>
            <a:r>
              <a:rPr lang="en-US" dirty="0"/>
              <a:t>But, more replicas increase cost &amp; network latency to sync replicas</a:t>
            </a:r>
          </a:p>
          <a:p>
            <a:pPr lvl="1"/>
            <a:r>
              <a:rPr lang="en-US" dirty="0"/>
              <a:t>For some scenarios, data loss is OK</a:t>
            </a:r>
          </a:p>
          <a:p>
            <a:pPr lvl="1"/>
            <a:r>
              <a:rPr lang="en-US" dirty="0"/>
              <a:t>Consider writing to external state (reducing replica costs &amp; failure recovery)</a:t>
            </a:r>
            <a:br>
              <a:rPr lang="en-US" dirty="0"/>
            </a:br>
            <a:r>
              <a:rPr lang="en-US" dirty="0"/>
              <a:t>&amp; reading from a replica (for speed)</a:t>
            </a:r>
          </a:p>
          <a:p>
            <a:r>
              <a:rPr lang="en-US" dirty="0"/>
              <a:t>Replicas go across FDs/UDs; avoids single point of failure</a:t>
            </a:r>
          </a:p>
          <a:p>
            <a:r>
              <a:rPr lang="en-US" dirty="0"/>
              <a:t>SF guarantees strong consistency; no split-brain</a:t>
            </a:r>
          </a:p>
          <a:p>
            <a:r>
              <a:rPr lang="en-US" dirty="0"/>
              <a:t>SF identifies each replica with a dynamic 64-bit integer (changes on create/move)</a:t>
            </a:r>
          </a:p>
        </p:txBody>
      </p:sp>
      <p:sp>
        <p:nvSpPr>
          <p:cNvPr id="2" name="Title 1"/>
          <p:cNvSpPr>
            <a:spLocks noGrp="1"/>
          </p:cNvSpPr>
          <p:nvPr>
            <p:ph type="title"/>
          </p:nvPr>
        </p:nvSpPr>
        <p:spPr/>
        <p:txBody>
          <a:bodyPr/>
          <a:lstStyle/>
          <a:p>
            <a:r>
              <a:rPr lang="en-US"/>
              <a:t>A Named Service’s Replicas</a:t>
            </a:r>
            <a:endParaRPr lang="en-US" dirty="0"/>
          </a:p>
        </p:txBody>
      </p:sp>
    </p:spTree>
    <p:extLst>
      <p:ext uri="{BB962C8B-B14F-4D97-AF65-F5344CB8AC3E}">
        <p14:creationId xmlns:p14="http://schemas.microsoft.com/office/powerpoint/2010/main" val="585860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7514"/>
          </a:xfrm>
        </p:spPr>
        <p:txBody>
          <a:bodyPr/>
          <a:lstStyle/>
          <a:p>
            <a:r>
              <a:rPr lang="en-US" dirty="0">
                <a:hlinkClick r:id="rId2"/>
              </a:rPr>
              <a:t>New-</a:t>
            </a:r>
            <a:r>
              <a:rPr lang="en-US" dirty="0" err="1">
                <a:hlinkClick r:id="rId2"/>
              </a:rPr>
              <a:t>ServiceFabricService</a:t>
            </a:r>
            <a:r>
              <a:rPr lang="en-US" dirty="0"/>
              <a:t> requires</a:t>
            </a:r>
          </a:p>
          <a:p>
            <a:pPr lvl="1"/>
            <a:r>
              <a:rPr lang="en-US" dirty="0"/>
              <a:t>Partition scheme (low key, high key, &amp; partition count)</a:t>
            </a:r>
          </a:p>
          <a:p>
            <a:pPr lvl="1"/>
            <a:r>
              <a:rPr lang="en-US" dirty="0"/>
              <a:t>Replica counts (minimum &amp; target)</a:t>
            </a:r>
          </a:p>
          <a:p>
            <a:r>
              <a:rPr lang="en-US" dirty="0">
                <a:hlinkClick r:id="rId3"/>
              </a:rPr>
              <a:t>Update-</a:t>
            </a:r>
            <a:r>
              <a:rPr lang="en-US" dirty="0" err="1">
                <a:hlinkClick r:id="rId3"/>
              </a:rPr>
              <a:t>ServiceFabricService</a:t>
            </a:r>
            <a:r>
              <a:rPr lang="en-US" dirty="0"/>
              <a:t> lets you change</a:t>
            </a:r>
          </a:p>
          <a:p>
            <a:pPr lvl="1"/>
            <a:r>
              <a:rPr lang="en-US" dirty="0"/>
              <a:t>Replica counts (minimum &amp; target)</a:t>
            </a:r>
            <a:br>
              <a:rPr lang="en-US" dirty="0"/>
            </a:br>
            <a:endParaRPr lang="en-US" dirty="0"/>
          </a:p>
          <a:p>
            <a:r>
              <a:rPr lang="en-US" dirty="0"/>
              <a:t>NOTE: You can’t update/change partition scheme</a:t>
            </a:r>
          </a:p>
          <a:p>
            <a:r>
              <a:rPr lang="en-US" dirty="0"/>
              <a:t>It’s OK to have many partitions since tiny partitions</a:t>
            </a:r>
            <a:br>
              <a:rPr lang="en-US" dirty="0"/>
            </a:br>
            <a:r>
              <a:rPr lang="en-US" dirty="0"/>
              <a:t>are fairly cheap </a:t>
            </a:r>
          </a:p>
          <a:p>
            <a:pPr lvl="1"/>
            <a:r>
              <a:rPr lang="en-US" dirty="0"/>
              <a:t>But, if a node fails, even empty partitions have to be re-built (some perf hit)</a:t>
            </a:r>
          </a:p>
        </p:txBody>
      </p:sp>
      <p:sp>
        <p:nvSpPr>
          <p:cNvPr id="2" name="Title 1"/>
          <p:cNvSpPr>
            <a:spLocks noGrp="1"/>
          </p:cNvSpPr>
          <p:nvPr>
            <p:ph type="title"/>
          </p:nvPr>
        </p:nvSpPr>
        <p:spPr/>
        <p:txBody>
          <a:bodyPr/>
          <a:lstStyle/>
          <a:p>
            <a:r>
              <a:rPr lang="en-US" dirty="0"/>
              <a:t>Configuring Partitions &amp; Replicas</a:t>
            </a:r>
          </a:p>
        </p:txBody>
      </p:sp>
    </p:spTree>
    <p:extLst>
      <p:ext uri="{BB962C8B-B14F-4D97-AF65-F5344CB8AC3E}">
        <p14:creationId xmlns:p14="http://schemas.microsoft.com/office/powerpoint/2010/main" val="25448090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0" y="1186356"/>
            <a:ext cx="7170265" cy="2179058"/>
          </a:xfrm>
        </p:spPr>
        <p:txBody>
          <a:bodyPr/>
          <a:lstStyle/>
          <a:p>
            <a:r>
              <a:rPr lang="en-US" dirty="0"/>
              <a:t>Simple </a:t>
            </a:r>
            <a:r>
              <a:rPr lang="en-US" dirty="0" err="1"/>
              <a:t>Stateful</a:t>
            </a:r>
            <a:r>
              <a:rPr lang="en-US" dirty="0"/>
              <a:t> Named Service</a:t>
            </a:r>
          </a:p>
        </p:txBody>
      </p:sp>
    </p:spTree>
    <p:extLst>
      <p:ext uri="{BB962C8B-B14F-4D97-AF65-F5344CB8AC3E}">
        <p14:creationId xmlns:p14="http://schemas.microsoft.com/office/powerpoint/2010/main" val="287330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a Key/Value to a Dictionary</a:t>
            </a:r>
            <a:endParaRPr lang="en-US" dirty="0"/>
          </a:p>
        </p:txBody>
      </p:sp>
      <p:sp>
        <p:nvSpPr>
          <p:cNvPr id="5" name="Rectangle 2"/>
          <p:cNvSpPr>
            <a:spLocks noGrp="1" noChangeArrowheads="1"/>
          </p:cNvSpPr>
          <p:nvPr>
            <p:ph idx="4294967295"/>
          </p:nvPr>
        </p:nvSpPr>
        <p:spPr bwMode="auto">
          <a:xfrm>
            <a:off x="0" y="1214594"/>
            <a:ext cx="12192001" cy="56477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retry: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FF"/>
                </a:solidFill>
                <a:effectLst/>
                <a:latin typeface="Consolas" panose="020B0609020204030204" pitchFamily="49" charset="0"/>
              </a:rPr>
              <a:t>try</a:t>
            </a:r>
            <a:r>
              <a:rPr kumimoji="0" lang="en-US" altLang="en-US" sz="19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8000"/>
                </a:solidFill>
                <a:effectLst/>
                <a:latin typeface="Consolas" panose="020B0609020204030204" pitchFamily="49" charset="0"/>
              </a:rPr>
              <a:t>// Create a new Transaction object for this partition</a:t>
            </a:r>
          </a:p>
          <a:p>
            <a:pPr marL="0" lvl="0" indent="0" eaLnBrk="0" fontAlgn="base" hangingPunct="0">
              <a:lnSpc>
                <a:spcPct val="100000"/>
              </a:lnSpc>
              <a:spcBef>
                <a:spcPct val="0"/>
              </a:spcBef>
              <a:spcAft>
                <a:spcPct val="0"/>
              </a:spcAft>
              <a:buNone/>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00FF"/>
                </a:solidFill>
                <a:effectLst/>
                <a:latin typeface="Consolas" panose="020B0609020204030204" pitchFamily="49" charset="0"/>
              </a:rPr>
              <a:t>using</a:t>
            </a:r>
            <a:r>
              <a:rPr kumimoji="0" lang="en-US" altLang="en-US" sz="1900" b="0" i="0" u="none" strike="noStrike" cap="none" normalizeH="0" baseline="0" dirty="0">
                <a:ln>
                  <a:noFill/>
                </a:ln>
                <a:solidFill>
                  <a:srgbClr val="000000"/>
                </a:solidFill>
                <a:effectLst/>
                <a:latin typeface="Consolas" panose="020B0609020204030204" pitchFamily="49" charset="0"/>
              </a:rPr>
              <a:t> (</a:t>
            </a:r>
            <a:r>
              <a:rPr lang="en-US" altLang="en-US" sz="1900" dirty="0" err="1">
                <a:solidFill>
                  <a:srgbClr val="2B91AF"/>
                </a:solidFill>
                <a:latin typeface="Consolas" panose="020B0609020204030204" pitchFamily="49" charset="0"/>
              </a:rPr>
              <a:t>ITransaction</a:t>
            </a: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err="1">
                <a:ln>
                  <a:noFill/>
                </a:ln>
                <a:solidFill>
                  <a:srgbClr val="000000"/>
                </a:solidFill>
                <a:effectLst/>
                <a:latin typeface="Consolas" panose="020B0609020204030204" pitchFamily="49" charset="0"/>
              </a:rPr>
              <a:t>tx</a:t>
            </a:r>
            <a:r>
              <a:rPr kumimoji="0" lang="en-US" altLang="en-US" sz="1900" b="0" i="0" u="none" strike="noStrike" cap="none" normalizeH="0" baseline="0" dirty="0">
                <a:ln>
                  <a:noFill/>
                </a:ln>
                <a:solidFill>
                  <a:srgbClr val="000000"/>
                </a:solidFill>
                <a:effectLst/>
                <a:latin typeface="Consolas" panose="020B0609020204030204" pitchFamily="49" charset="0"/>
              </a:rPr>
              <a:t> = </a:t>
            </a:r>
            <a:r>
              <a:rPr kumimoji="0" lang="en-US" altLang="en-US" sz="1900" b="0" i="0" u="none" strike="noStrike" cap="none" normalizeH="0" baseline="0" dirty="0" err="1">
                <a:ln>
                  <a:noFill/>
                </a:ln>
                <a:solidFill>
                  <a:srgbClr val="000000"/>
                </a:solidFill>
                <a:effectLst/>
                <a:latin typeface="Consolas" panose="020B0609020204030204" pitchFamily="49" charset="0"/>
              </a:rPr>
              <a:t>StateManager.CreateTransaction</a:t>
            </a:r>
            <a:r>
              <a:rPr kumimoji="0" lang="en-US" altLang="en-US" sz="19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8000"/>
                </a:solidFill>
                <a:effectLst/>
                <a:latin typeface="Consolas" panose="020B0609020204030204" pitchFamily="49" charset="0"/>
              </a:rPr>
              <a:t>// </a:t>
            </a:r>
            <a:r>
              <a:rPr kumimoji="0" lang="en-US" altLang="en-US" sz="1900" b="0" i="0" u="none" strike="noStrike" cap="none" normalizeH="0" baseline="0" dirty="0" err="1">
                <a:ln>
                  <a:noFill/>
                </a:ln>
                <a:solidFill>
                  <a:srgbClr val="008000"/>
                </a:solidFill>
                <a:effectLst/>
                <a:latin typeface="Consolas" panose="020B0609020204030204" pitchFamily="49" charset="0"/>
              </a:rPr>
              <a:t>AddAsync</a:t>
            </a:r>
            <a:r>
              <a:rPr kumimoji="0" lang="en-US" altLang="en-US" sz="1900" b="0" i="0" u="none" strike="noStrike" cap="none" normalizeH="0" baseline="0" dirty="0">
                <a:ln>
                  <a:noFill/>
                </a:ln>
                <a:solidFill>
                  <a:srgbClr val="008000"/>
                </a:solidFill>
                <a:effectLst/>
                <a:latin typeface="Consolas" panose="020B0609020204030204" pitchFamily="49" charset="0"/>
              </a:rPr>
              <a:t> takes key's write lock; if &gt;4 secs, </a:t>
            </a:r>
            <a:r>
              <a:rPr kumimoji="0" lang="en-US" altLang="en-US" sz="1900" b="0" i="0" u="none" strike="noStrike" cap="none" normalizeH="0" baseline="0" dirty="0" err="1">
                <a:ln>
                  <a:noFill/>
                </a:ln>
                <a:solidFill>
                  <a:srgbClr val="008000"/>
                </a:solidFill>
                <a:effectLst/>
                <a:latin typeface="Consolas" panose="020B0609020204030204" pitchFamily="49" charset="0"/>
              </a:rPr>
              <a:t>TimeoutException</a:t>
            </a:r>
            <a:endParaRPr kumimoji="0" lang="en-US" altLang="en-US" sz="19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8000"/>
                </a:solidFill>
                <a:effectLst/>
                <a:latin typeface="Consolas" panose="020B0609020204030204" pitchFamily="49" charset="0"/>
              </a:rPr>
              <a:t>// key &amp; value put in temp dictionary (read your own writes),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8000"/>
                </a:solidFill>
                <a:effectLst/>
                <a:latin typeface="Consolas" panose="020B0609020204030204" pitchFamily="49" charset="0"/>
              </a:rPr>
              <a:t>// serialized, redo/undo record is logged &amp; sent to secondary replicas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00FF"/>
                </a:solidFill>
                <a:effectLst/>
                <a:latin typeface="Consolas" panose="020B0609020204030204" pitchFamily="49" charset="0"/>
              </a:rPr>
              <a:t>await</a:t>
            </a: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err="1">
                <a:ln>
                  <a:noFill/>
                </a:ln>
                <a:solidFill>
                  <a:srgbClr val="000000"/>
                </a:solidFill>
                <a:effectLst/>
                <a:latin typeface="Consolas" panose="020B0609020204030204" pitchFamily="49" charset="0"/>
              </a:rPr>
              <a:t>m_dic.AddAsync</a:t>
            </a:r>
            <a:r>
              <a:rPr kumimoji="0" lang="en-US" altLang="en-US" sz="1900" b="0" i="0" u="none" strike="noStrike" cap="none" normalizeH="0" baseline="0" dirty="0">
                <a:ln>
                  <a:noFill/>
                </a:ln>
                <a:solidFill>
                  <a:srgbClr val="000000"/>
                </a:solidFill>
                <a:effectLst/>
                <a:latin typeface="Consolas" panose="020B0609020204030204" pitchFamily="49" charset="0"/>
              </a:rPr>
              <a:t>(</a:t>
            </a:r>
            <a:r>
              <a:rPr kumimoji="0" lang="en-US" altLang="en-US" sz="1900" b="0" i="0" u="none" strike="noStrike" cap="none" normalizeH="0" baseline="0" dirty="0" err="1">
                <a:ln>
                  <a:noFill/>
                </a:ln>
                <a:solidFill>
                  <a:srgbClr val="000000"/>
                </a:solidFill>
                <a:effectLst/>
                <a:latin typeface="Consolas" panose="020B0609020204030204" pitchFamily="49" charset="0"/>
              </a:rPr>
              <a:t>tx</a:t>
            </a:r>
            <a:r>
              <a:rPr kumimoji="0" lang="en-US" altLang="en-US" sz="1900" b="0" i="0" u="none" strike="noStrike" cap="none" normalizeH="0" baseline="0" dirty="0">
                <a:ln>
                  <a:noFill/>
                </a:ln>
                <a:solidFill>
                  <a:srgbClr val="000000"/>
                </a:solidFill>
                <a:effectLst/>
                <a:latin typeface="Consolas" panose="020B0609020204030204" pitchFamily="49" charset="0"/>
              </a:rPr>
              <a:t>, key, value, </a:t>
            </a:r>
            <a:r>
              <a:rPr kumimoji="0" lang="en-US" altLang="en-US" sz="1900" b="0" i="0" u="none" strike="noStrike" cap="none" normalizeH="0" baseline="0" dirty="0" err="1">
                <a:ln>
                  <a:noFill/>
                </a:ln>
                <a:solidFill>
                  <a:srgbClr val="000000"/>
                </a:solidFill>
                <a:effectLst/>
                <a:latin typeface="Consolas" panose="020B0609020204030204" pitchFamily="49" charset="0"/>
              </a:rPr>
              <a:t>cancellationToken</a:t>
            </a:r>
            <a:r>
              <a:rPr kumimoji="0" lang="en-US" altLang="en-US" sz="19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8000"/>
                </a:solidFill>
                <a:effectLst/>
                <a:latin typeface="Consolas" panose="020B0609020204030204" pitchFamily="49" charset="0"/>
              </a:rPr>
              <a:t>// </a:t>
            </a:r>
            <a:r>
              <a:rPr kumimoji="0" lang="en-US" altLang="en-US" sz="1900" b="0" i="0" u="none" strike="noStrike" cap="none" normalizeH="0" baseline="0" dirty="0" err="1">
                <a:ln>
                  <a:noFill/>
                </a:ln>
                <a:solidFill>
                  <a:srgbClr val="008000"/>
                </a:solidFill>
                <a:effectLst/>
                <a:latin typeface="Consolas" panose="020B0609020204030204" pitchFamily="49" charset="0"/>
              </a:rPr>
              <a:t>CommitAsync</a:t>
            </a:r>
            <a:r>
              <a:rPr kumimoji="0" lang="en-US" altLang="en-US" sz="1900" b="0" i="0" u="none" strike="noStrike" cap="none" normalizeH="0" baseline="0" dirty="0">
                <a:ln>
                  <a:noFill/>
                </a:ln>
                <a:solidFill>
                  <a:srgbClr val="008000"/>
                </a:solidFill>
                <a:effectLst/>
                <a:latin typeface="Consolas" panose="020B0609020204030204" pitchFamily="49" charset="0"/>
              </a:rPr>
              <a:t> sends Commit record to log &amp; secondary replicas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8000"/>
                </a:solidFill>
                <a:effectLst/>
                <a:latin typeface="Consolas" panose="020B0609020204030204" pitchFamily="49" charset="0"/>
              </a:rPr>
              <a:t>// After quorum responds, all locks released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00FF"/>
                </a:solidFill>
                <a:effectLst/>
                <a:latin typeface="Consolas" panose="020B0609020204030204" pitchFamily="49" charset="0"/>
              </a:rPr>
              <a:t>await</a:t>
            </a: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err="1">
                <a:ln>
                  <a:noFill/>
                </a:ln>
                <a:solidFill>
                  <a:srgbClr val="000000"/>
                </a:solidFill>
                <a:effectLst/>
                <a:latin typeface="Consolas" panose="020B0609020204030204" pitchFamily="49" charset="0"/>
              </a:rPr>
              <a:t>tx.CommitAsync</a:t>
            </a:r>
            <a:r>
              <a:rPr kumimoji="0" lang="en-US" altLang="en-US" sz="1900" b="0" i="0" u="none" strike="noStrike" cap="none" normalizeH="0" baseline="0">
                <a:ln>
                  <a:noFill/>
                </a:ln>
                <a:solidFill>
                  <a:srgbClr val="000000"/>
                </a:solidFill>
                <a:effectLst/>
                <a:latin typeface="Consolas" panose="020B0609020204030204" pitchFamily="49" charset="0"/>
              </a:rPr>
              <a:t>();</a:t>
            </a:r>
            <a:endParaRPr kumimoji="0" lang="en-US" altLang="en-US" sz="19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   </a:t>
            </a:r>
            <a:r>
              <a:rPr kumimoji="0" lang="en-US" altLang="en-US" sz="1900" b="0" i="0" u="none" strike="noStrike" cap="none" normalizeH="0" baseline="0" dirty="0">
                <a:ln>
                  <a:noFill/>
                </a:ln>
                <a:solidFill>
                  <a:srgbClr val="008000"/>
                </a:solidFill>
                <a:effectLst/>
                <a:latin typeface="Consolas" panose="020B0609020204030204" pitchFamily="49" charset="0"/>
              </a:rPr>
              <a:t>// If </a:t>
            </a:r>
            <a:r>
              <a:rPr kumimoji="0" lang="en-US" altLang="en-US" sz="1900" b="0" i="0" u="none" strike="noStrike" cap="none" normalizeH="0" baseline="0" dirty="0" err="1">
                <a:ln>
                  <a:noFill/>
                </a:ln>
                <a:solidFill>
                  <a:srgbClr val="008000"/>
                </a:solidFill>
                <a:effectLst/>
                <a:latin typeface="Consolas" panose="020B0609020204030204" pitchFamily="49" charset="0"/>
              </a:rPr>
              <a:t>CommitAsync</a:t>
            </a:r>
            <a:r>
              <a:rPr kumimoji="0" lang="en-US" altLang="en-US" sz="1900" b="0" i="0" u="none" strike="noStrike" cap="none" normalizeH="0" baseline="0" dirty="0">
                <a:ln>
                  <a:noFill/>
                </a:ln>
                <a:solidFill>
                  <a:srgbClr val="008000"/>
                </a:solidFill>
                <a:effectLst/>
                <a:latin typeface="Consolas" panose="020B0609020204030204" pitchFamily="49" charset="0"/>
              </a:rPr>
              <a:t> not called, Dispose sends Abort record</a:t>
            </a:r>
            <a:br>
              <a:rPr kumimoji="0" lang="en-US" altLang="en-US" sz="1900" b="0" i="0" u="none" strike="noStrike" cap="none" normalizeH="0" baseline="0" dirty="0">
                <a:ln>
                  <a:noFill/>
                </a:ln>
                <a:solidFill>
                  <a:srgbClr val="008000"/>
                </a:solidFill>
                <a:effectLst/>
                <a:latin typeface="Consolas" panose="020B0609020204030204" pitchFamily="49" charset="0"/>
              </a:rPr>
            </a:br>
            <a:r>
              <a:rPr kumimoji="0" lang="en-US" altLang="en-US" sz="1900" b="0" i="0" u="none" strike="noStrike" cap="none" normalizeH="0" baseline="0" dirty="0">
                <a:ln>
                  <a:noFill/>
                </a:ln>
                <a:solidFill>
                  <a:srgbClr val="008000"/>
                </a:solidFill>
                <a:effectLst/>
                <a:latin typeface="Consolas" panose="020B0609020204030204" pitchFamily="49" charset="0"/>
              </a:rPr>
              <a:t>   // to log &amp; secondary replicas, all locks released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Consolas" panose="020B0609020204030204" pitchFamily="49" charset="0"/>
              </a:rPr>
              <a:t>}</a:t>
            </a:r>
          </a:p>
          <a:p>
            <a:pPr marL="0" lvl="0" indent="0" defTabSz="914400" eaLnBrk="0" fontAlgn="base" hangingPunct="0">
              <a:lnSpc>
                <a:spcPct val="100000"/>
              </a:lnSpc>
              <a:spcBef>
                <a:spcPct val="0"/>
              </a:spcBef>
              <a:spcAft>
                <a:spcPct val="0"/>
              </a:spcAft>
              <a:buSzTx/>
              <a:buNone/>
            </a:pPr>
            <a:r>
              <a:rPr lang="en-US" altLang="en-US" sz="1900" dirty="0">
                <a:solidFill>
                  <a:srgbClr val="0000FF"/>
                </a:solidFill>
                <a:latin typeface="Consolas" panose="020B0609020204030204" pitchFamily="49" charset="0"/>
              </a:rPr>
              <a:t>catch</a:t>
            </a:r>
            <a:r>
              <a:rPr lang="en-US" altLang="en-US" sz="1900" dirty="0">
                <a:solidFill>
                  <a:srgbClr val="000000"/>
                </a:solidFill>
                <a:latin typeface="Consolas" panose="020B0609020204030204" pitchFamily="49" charset="0"/>
              </a:rPr>
              <a:t> (</a:t>
            </a:r>
            <a:r>
              <a:rPr lang="en-US" altLang="en-US" sz="1900" dirty="0" err="1">
                <a:solidFill>
                  <a:srgbClr val="2B91AF"/>
                </a:solidFill>
                <a:latin typeface="Consolas" panose="020B0609020204030204" pitchFamily="49" charset="0"/>
              </a:rPr>
              <a:t>TimeoutException</a:t>
            </a:r>
            <a:r>
              <a:rPr lang="en-US" altLang="en-US" sz="1900" dirty="0">
                <a:solidFill>
                  <a:srgbClr val="000000"/>
                </a:solidFill>
                <a:latin typeface="Consolas" panose="020B0609020204030204" pitchFamily="49" charset="0"/>
              </a:rPr>
              <a:t>) {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a:solidFill>
                  <a:srgbClr val="0000FF"/>
                </a:solidFill>
                <a:latin typeface="Consolas" panose="020B0609020204030204" pitchFamily="49" charset="0"/>
              </a:rPr>
              <a:t>await</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Task.Delay</a:t>
            </a:r>
            <a:r>
              <a:rPr lang="en-US" altLang="en-US" sz="1900" dirty="0">
                <a:solidFill>
                  <a:srgbClr val="000000"/>
                </a:solidFill>
                <a:latin typeface="Consolas" panose="020B0609020204030204" pitchFamily="49" charset="0"/>
              </a:rPr>
              <a:t>(</a:t>
            </a:r>
            <a:r>
              <a:rPr lang="en-US" altLang="en-US" sz="1900" dirty="0" err="1">
                <a:solidFill>
                  <a:srgbClr val="000000"/>
                </a:solidFill>
                <a:latin typeface="Consolas" panose="020B0609020204030204" pitchFamily="49" charset="0"/>
              </a:rPr>
              <a:t>ms</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cancellationToken</a:t>
            </a:r>
            <a:r>
              <a:rPr lang="en-US" altLang="en-US" sz="1900" dirty="0">
                <a:solidFill>
                  <a:srgbClr val="000000"/>
                </a:solidFill>
                <a:latin typeface="Consolas" panose="020B0609020204030204" pitchFamily="49" charset="0"/>
              </a:rPr>
              <a:t>); </a:t>
            </a:r>
            <a:r>
              <a:rPr lang="en-US" altLang="en-US" sz="1900" dirty="0" err="1">
                <a:solidFill>
                  <a:srgbClr val="0000FF"/>
                </a:solidFill>
                <a:latin typeface="Consolas" panose="020B0609020204030204" pitchFamily="49" charset="0"/>
              </a:rPr>
              <a:t>goto</a:t>
            </a:r>
            <a:r>
              <a:rPr lang="en-US" altLang="en-US" sz="1900" dirty="0">
                <a:solidFill>
                  <a:srgbClr val="000000"/>
                </a:solidFill>
                <a:latin typeface="Consolas" panose="020B0609020204030204" pitchFamily="49" charset="0"/>
              </a:rPr>
              <a:t> retry;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a:t>
            </a:r>
            <a:endParaRPr kumimoji="0" lang="en-US" altLang="en-US" sz="1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0299941"/>
      </p:ext>
    </p:extLst>
  </p:cSld>
  <p:clrMapOvr>
    <a:masterClrMapping/>
  </p:clrMapOvr>
  <p:transition>
    <p:fade/>
  </p:transition>
</p:sld>
</file>

<file path=ppt/theme/theme1.xml><?xml version="1.0" encoding="utf-8"?>
<a:theme xmlns:a="http://schemas.openxmlformats.org/drawingml/2006/main" name="Jeffrey Richter">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ffrey Richter PPT Template.potx" id="{0EC3B29B-1691-4021-B91F-DD4F9F467C43}" vid="{219876D6-05DE-4F5A-B736-86EA333E6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16586</TotalTime>
  <Words>5901</Words>
  <Application>Microsoft Office PowerPoint</Application>
  <PresentationFormat>Widescreen</PresentationFormat>
  <Paragraphs>919</Paragraphs>
  <Slides>36</Slides>
  <Notes>11</Notes>
  <HiddenSlides>20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Segoe UI</vt:lpstr>
      <vt:lpstr>Segoe UI Light</vt:lpstr>
      <vt:lpstr>Wingdings</vt:lpstr>
      <vt:lpstr>Wingdings 3</vt:lpstr>
      <vt:lpstr>Jeffrey Richter</vt:lpstr>
      <vt:lpstr>Reliable Collections (Stateful Reliable Services)</vt:lpstr>
      <vt:lpstr>State Architectures: Traditional vs Service Fabric</vt:lpstr>
      <vt:lpstr>Stateful Reliable Services</vt:lpstr>
      <vt:lpstr>A Named Service’s Partitions</vt:lpstr>
      <vt:lpstr>Service Fabric Partition Schemes</vt:lpstr>
      <vt:lpstr>A Named Service’s Replicas</vt:lpstr>
      <vt:lpstr>Configuring Partitions &amp; Replicas</vt:lpstr>
      <vt:lpstr>Simple Stateful Named Service</vt:lpstr>
      <vt:lpstr>Adding a Key/Value to a Dictionary</vt:lpstr>
      <vt:lpstr>PowerPoint Presentation</vt:lpstr>
      <vt:lpstr>Primary &amp; Secondary Replicas</vt:lpstr>
      <vt:lpstr>Partition Write Scenarios (Replicas=3, Quorum=2)</vt:lpstr>
      <vt:lpstr>About Partition Replicas</vt:lpstr>
      <vt:lpstr>Partition Backup/Restore</vt:lpstr>
      <vt:lpstr>Quorum Loss &amp; Potential Data Loss</vt:lpstr>
      <vt:lpstr>Some Replica Notes</vt:lpstr>
      <vt:lpstr>More Replica Notes</vt:lpstr>
      <vt:lpstr>PowerPoint Presentation</vt:lpstr>
      <vt:lpstr>Serialization</vt:lpstr>
      <vt:lpstr>NOT Your Typical .NET Collections</vt:lpstr>
      <vt:lpstr>Define Immutable Types to Force Correct Behavior</vt:lpstr>
      <vt:lpstr>.NET Immutable Collections</vt:lpstr>
      <vt:lpstr>PowerPoint Presentation</vt:lpstr>
      <vt:lpstr>Canonical Service Topology</vt:lpstr>
      <vt:lpstr>Auction App Microservices</vt:lpstr>
      <vt:lpstr>Auction App Microservices Running in Azure</vt:lpstr>
      <vt:lpstr>Canonical Service Topology</vt:lpstr>
      <vt:lpstr>sfAuction Architecture</vt:lpstr>
      <vt:lpstr>sfAuction Architecture</vt:lpstr>
      <vt:lpstr>Website Guest Executable/Container ServiceManifest.xml</vt:lpstr>
      <vt:lpstr>Capacity Planning: How Many Nodes?</vt:lpstr>
      <vt:lpstr>Steps to Building a Service Fabric Application (How Front-End Accesses the Data)</vt:lpstr>
      <vt:lpstr>Other CLR Notes</vt:lpstr>
      <vt:lpstr>Reliable Collection Isolation Levels, Persistence Model, &amp; Locking</vt:lpstr>
      <vt:lpstr>Stateful Service .NET Assemblies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Richter</dc:creator>
  <cp:lastModifiedBy>Jeffrey Richter</cp:lastModifiedBy>
  <cp:revision>585</cp:revision>
  <dcterms:created xsi:type="dcterms:W3CDTF">2015-05-23T03:01:29Z</dcterms:created>
  <dcterms:modified xsi:type="dcterms:W3CDTF">2016-08-06T16:41:27Z</dcterms:modified>
</cp:coreProperties>
</file>