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84" r:id="rId8"/>
    <p:sldId id="292" r:id="rId9"/>
    <p:sldId id="294" r:id="rId10"/>
    <p:sldId id="295" r:id="rId11"/>
    <p:sldId id="283" r:id="rId12"/>
    <p:sldId id="297" r:id="rId13"/>
    <p:sldId id="298" r:id="rId14"/>
    <p:sldId id="291" r:id="rId15"/>
    <p:sldId id="263" r:id="rId16"/>
    <p:sldId id="293" r:id="rId17"/>
    <p:sldId id="264" r:id="rId18"/>
    <p:sldId id="299" r:id="rId19"/>
    <p:sldId id="300" r:id="rId20"/>
    <p:sldId id="265" r:id="rId21"/>
    <p:sldId id="266" r:id="rId22"/>
    <p:sldId id="267" r:id="rId23"/>
    <p:sldId id="301" r:id="rId24"/>
    <p:sldId id="302" r:id="rId25"/>
    <p:sldId id="269" r:id="rId26"/>
    <p:sldId id="296" r:id="rId27"/>
    <p:sldId id="270" r:id="rId28"/>
    <p:sldId id="314" r:id="rId29"/>
    <p:sldId id="282" r:id="rId30"/>
    <p:sldId id="303" r:id="rId31"/>
    <p:sldId id="290" r:id="rId32"/>
    <p:sldId id="271" r:id="rId33"/>
    <p:sldId id="272" r:id="rId34"/>
    <p:sldId id="310" r:id="rId35"/>
    <p:sldId id="304" r:id="rId36"/>
    <p:sldId id="309" r:id="rId37"/>
    <p:sldId id="305" r:id="rId38"/>
    <p:sldId id="287" r:id="rId39"/>
    <p:sldId id="288" r:id="rId40"/>
    <p:sldId id="289" r:id="rId41"/>
    <p:sldId id="308" r:id="rId42"/>
    <p:sldId id="315" r:id="rId43"/>
    <p:sldId id="306" r:id="rId44"/>
    <p:sldId id="307" r:id="rId45"/>
    <p:sldId id="311" r:id="rId46"/>
    <p:sldId id="312" r:id="rId47"/>
    <p:sldId id="313" r:id="rId48"/>
    <p:sldId id="275" r:id="rId49"/>
    <p:sldId id="276" r:id="rId50"/>
    <p:sldId id="286" r:id="rId51"/>
    <p:sldId id="278" r:id="rId52"/>
    <p:sldId id="27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7" autoAdjust="0"/>
    <p:restoredTop sz="94660"/>
  </p:normalViewPr>
  <p:slideViewPr>
    <p:cSldViewPr snapToGrid="0">
      <p:cViewPr varScale="1">
        <p:scale>
          <a:sx n="92" d="100"/>
          <a:sy n="92"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F1263-6F20-47B9-858C-197F07B16A0B}" type="datetimeFigureOut">
              <a:rPr lang="en-US" smtClean="0"/>
              <a:t>5/26/2016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589B2-C3F4-456E-A3FC-64F12D33B4D4}" type="slidenum">
              <a:rPr lang="en-US" smtClean="0"/>
              <a:t>‹#›</a:t>
            </a:fld>
            <a:endParaRPr lang="en-US"/>
          </a:p>
        </p:txBody>
      </p:sp>
    </p:spTree>
    <p:extLst>
      <p:ext uri="{BB962C8B-B14F-4D97-AF65-F5344CB8AC3E}">
        <p14:creationId xmlns:p14="http://schemas.microsoft.com/office/powerpoint/2010/main" val="112555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NZ"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35479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D7C34-3BD6-404E-906D-1EB00AC3EE96}"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306371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D7C34-3BD6-404E-906D-1EB00AC3EE96}"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401545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D7C34-3BD6-404E-906D-1EB00AC3EE96}"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31958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D7C34-3BD6-404E-906D-1EB00AC3EE96}"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41486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D7C34-3BD6-404E-906D-1EB00AC3EE96}"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186916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7D7C34-3BD6-404E-906D-1EB00AC3EE96}"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6632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7D7C34-3BD6-404E-906D-1EB00AC3EE96}" type="datetimeFigureOut">
              <a:rPr lang="en-US" smtClean="0"/>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37217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D7C34-3BD6-404E-906D-1EB00AC3EE96}" type="datetimeFigureOut">
              <a:rPr lang="en-US" smtClean="0"/>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94288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D7C34-3BD6-404E-906D-1EB00AC3EE96}" type="datetimeFigureOut">
              <a:rPr lang="en-US" smtClean="0"/>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259890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D7C34-3BD6-404E-906D-1EB00AC3EE96}"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388235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D7C34-3BD6-404E-906D-1EB00AC3EE96}"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6A7BB-1C8A-4FBF-98F2-06B94174FC3E}" type="slidenum">
              <a:rPr lang="en-US" smtClean="0"/>
              <a:t>‹#›</a:t>
            </a:fld>
            <a:endParaRPr lang="en-US"/>
          </a:p>
        </p:txBody>
      </p:sp>
    </p:spTree>
    <p:extLst>
      <p:ext uri="{BB962C8B-B14F-4D97-AF65-F5344CB8AC3E}">
        <p14:creationId xmlns:p14="http://schemas.microsoft.com/office/powerpoint/2010/main" val="163973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D7C34-3BD6-404E-906D-1EB00AC3EE96}" type="datetimeFigureOut">
              <a:rPr lang="en-US" smtClean="0"/>
              <a:t>5/26/2016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6A7BB-1C8A-4FBF-98F2-06B94174FC3E}" type="slidenum">
              <a:rPr lang="en-US" smtClean="0"/>
              <a:t>‹#›</a:t>
            </a:fld>
            <a:endParaRPr lang="en-US"/>
          </a:p>
        </p:txBody>
      </p:sp>
    </p:spTree>
    <p:extLst>
      <p:ext uri="{BB962C8B-B14F-4D97-AF65-F5344CB8AC3E}">
        <p14:creationId xmlns:p14="http://schemas.microsoft.com/office/powerpoint/2010/main" val="3975634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208" y="4270809"/>
            <a:ext cx="11069782" cy="2387600"/>
          </a:xfrm>
        </p:spPr>
        <p:txBody>
          <a:bodyPr>
            <a:normAutofit fontScale="90000"/>
          </a:bodyPr>
          <a:lstStyle/>
          <a:p>
            <a:r>
              <a:rPr lang="en-US" b="1" dirty="0" smtClean="0"/>
              <a:t>Build Microservice-based Applications with Azure Service Fabric</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399" y="478838"/>
            <a:ext cx="6629400" cy="4134871"/>
          </a:xfrm>
          <a:prstGeom prst="rect">
            <a:avLst/>
          </a:prstGeom>
        </p:spPr>
      </p:pic>
    </p:spTree>
    <p:extLst>
      <p:ext uri="{BB962C8B-B14F-4D97-AF65-F5344CB8AC3E}">
        <p14:creationId xmlns:p14="http://schemas.microsoft.com/office/powerpoint/2010/main" val="119869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Lean Startup</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0187" y="1441688"/>
            <a:ext cx="7171626" cy="5416312"/>
          </a:xfrm>
          <a:prstGeom prst="rect">
            <a:avLst/>
          </a:prstGeom>
        </p:spPr>
      </p:pic>
    </p:spTree>
    <p:extLst>
      <p:ext uri="{BB962C8B-B14F-4D97-AF65-F5344CB8AC3E}">
        <p14:creationId xmlns:p14="http://schemas.microsoft.com/office/powerpoint/2010/main" val="63887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734"/>
            <a:ext cx="10515600" cy="1325563"/>
          </a:xfrm>
        </p:spPr>
        <p:txBody>
          <a:bodyPr/>
          <a:lstStyle/>
          <a:p>
            <a:r>
              <a:rPr lang="en-US" b="1" dirty="0" smtClean="0"/>
              <a:t>Why Microservices?</a:t>
            </a:r>
            <a:endParaRPr lang="en-US" b="1" dirty="0"/>
          </a:p>
        </p:txBody>
      </p:sp>
      <p:sp>
        <p:nvSpPr>
          <p:cNvPr id="3" name="Content Placeholder 2"/>
          <p:cNvSpPr>
            <a:spLocks noGrp="1"/>
          </p:cNvSpPr>
          <p:nvPr>
            <p:ph idx="1"/>
          </p:nvPr>
        </p:nvSpPr>
        <p:spPr>
          <a:xfrm>
            <a:off x="838200" y="2376343"/>
            <a:ext cx="10515600" cy="4351338"/>
          </a:xfrm>
        </p:spPr>
        <p:txBody>
          <a:bodyPr>
            <a:normAutofit/>
          </a:bodyPr>
          <a:lstStyle/>
          <a:p>
            <a:r>
              <a:rPr lang="en-US" sz="3300" dirty="0"/>
              <a:t>S</a:t>
            </a:r>
            <a:r>
              <a:rPr lang="en-US" sz="3300" dirty="0" smtClean="0"/>
              <a:t>cale specific </a:t>
            </a:r>
            <a:r>
              <a:rPr lang="en-US" sz="3300" dirty="0"/>
              <a:t>application </a:t>
            </a:r>
            <a:r>
              <a:rPr lang="en-US" sz="3300" dirty="0" smtClean="0"/>
              <a:t>parts based on demand</a:t>
            </a:r>
          </a:p>
          <a:p>
            <a:endParaRPr lang="en-US" sz="3300" dirty="0"/>
          </a:p>
          <a:p>
            <a:r>
              <a:rPr lang="en-US" sz="3300" dirty="0"/>
              <a:t>Development teams are </a:t>
            </a:r>
            <a:r>
              <a:rPr lang="en-US" sz="3300" dirty="0" smtClean="0"/>
              <a:t>more </a:t>
            </a:r>
            <a:r>
              <a:rPr lang="en-US" sz="3300" dirty="0"/>
              <a:t>agile in rolling out </a:t>
            </a:r>
            <a:r>
              <a:rPr lang="en-US" sz="3300" dirty="0" smtClean="0"/>
              <a:t>changes</a:t>
            </a:r>
          </a:p>
          <a:p>
            <a:endParaRPr lang="en-US" sz="3300" dirty="0" smtClean="0"/>
          </a:p>
          <a:p>
            <a:r>
              <a:rPr lang="en-US" sz="3300" dirty="0"/>
              <a:t>P</a:t>
            </a:r>
            <a:r>
              <a:rPr lang="en-US" sz="3300" dirty="0" smtClean="0"/>
              <a:t>rovide </a:t>
            </a:r>
            <a:r>
              <a:rPr lang="en-US" sz="3300" dirty="0"/>
              <a:t>features to </a:t>
            </a:r>
            <a:r>
              <a:rPr lang="en-US" sz="3300" dirty="0" smtClean="0"/>
              <a:t>faster </a:t>
            </a:r>
            <a:r>
              <a:rPr lang="en-US" sz="3300" dirty="0"/>
              <a:t>and more </a:t>
            </a:r>
            <a:r>
              <a:rPr lang="en-US" sz="3300" dirty="0" smtClean="0"/>
              <a:t>frequently</a:t>
            </a:r>
            <a:endParaRPr lang="en-US" sz="3300" dirty="0"/>
          </a:p>
          <a:p>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40" y="4552012"/>
            <a:ext cx="3309505" cy="1972974"/>
          </a:xfrm>
          <a:prstGeom prst="rect">
            <a:avLst/>
          </a:prstGeom>
        </p:spPr>
      </p:pic>
    </p:spTree>
    <p:extLst>
      <p:ext uri="{BB962C8B-B14F-4D97-AF65-F5344CB8AC3E}">
        <p14:creationId xmlns:p14="http://schemas.microsoft.com/office/powerpoint/2010/main" val="307851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SOA vs Microservices</a:t>
            </a:r>
            <a:endParaRPr lang="en-US" b="1" dirty="0"/>
          </a:p>
        </p:txBody>
      </p:sp>
      <p:graphicFrame>
        <p:nvGraphicFramePr>
          <p:cNvPr id="4" name="Table 3"/>
          <p:cNvGraphicFramePr>
            <a:graphicFrameLocks noGrp="1"/>
          </p:cNvGraphicFramePr>
          <p:nvPr>
            <p:extLst/>
          </p:nvPr>
        </p:nvGraphicFramePr>
        <p:xfrm>
          <a:off x="1436029" y="1690688"/>
          <a:ext cx="9319942" cy="4766648"/>
        </p:xfrm>
        <a:graphic>
          <a:graphicData uri="http://schemas.openxmlformats.org/drawingml/2006/table">
            <a:tbl>
              <a:tblPr firstRow="1" bandRow="1">
                <a:tableStyleId>{5C22544A-7EE6-4342-B048-85BDC9FD1C3A}</a:tableStyleId>
              </a:tblPr>
              <a:tblGrid>
                <a:gridCol w="4659971"/>
                <a:gridCol w="4659971"/>
              </a:tblGrid>
              <a:tr h="690303">
                <a:tc>
                  <a:txBody>
                    <a:bodyPr/>
                    <a:lstStyle/>
                    <a:p>
                      <a:pPr algn="ctr"/>
                      <a:r>
                        <a:rPr lang="en-US" sz="3300" dirty="0" smtClean="0"/>
                        <a:t>SOA</a:t>
                      </a:r>
                      <a:endParaRPr lang="en-US" sz="3300" dirty="0"/>
                    </a:p>
                  </a:txBody>
                  <a:tcPr/>
                </a:tc>
                <a:tc>
                  <a:txBody>
                    <a:bodyPr/>
                    <a:lstStyle/>
                    <a:p>
                      <a:pPr algn="ctr"/>
                      <a:r>
                        <a:rPr lang="en-US" sz="3300" dirty="0" smtClean="0"/>
                        <a:t>Microservices</a:t>
                      </a:r>
                      <a:endParaRPr lang="en-US" sz="3300" dirty="0"/>
                    </a:p>
                  </a:txBody>
                  <a:tcPr/>
                </a:tc>
              </a:tr>
              <a:tr h="690303">
                <a:tc>
                  <a:txBody>
                    <a:bodyPr/>
                    <a:lstStyle/>
                    <a:p>
                      <a:pPr algn="ctr"/>
                      <a:r>
                        <a:rPr lang="en-US" sz="3300" dirty="0" smtClean="0"/>
                        <a:t>Service Deployed in a Shared Bus</a:t>
                      </a:r>
                      <a:endParaRPr lang="en-US" sz="3300" dirty="0"/>
                    </a:p>
                  </a:txBody>
                  <a:tcPr/>
                </a:tc>
                <a:tc>
                  <a:txBody>
                    <a:bodyPr/>
                    <a:lstStyle/>
                    <a:p>
                      <a:pPr algn="ctr"/>
                      <a:r>
                        <a:rPr lang="en-US" sz="3300" u="sng" dirty="0" smtClean="0"/>
                        <a:t>Services Deployed</a:t>
                      </a:r>
                      <a:r>
                        <a:rPr lang="en-US" sz="3300" u="sng" baseline="0" dirty="0" smtClean="0"/>
                        <a:t> at the Edge</a:t>
                      </a:r>
                      <a:endParaRPr lang="en-US" sz="3300" u="sng" dirty="0"/>
                    </a:p>
                  </a:txBody>
                  <a:tcPr/>
                </a:tc>
              </a:tr>
              <a:tr h="690303">
                <a:tc>
                  <a:txBody>
                    <a:bodyPr/>
                    <a:lstStyle/>
                    <a:p>
                      <a:pPr algn="ctr"/>
                      <a:r>
                        <a:rPr lang="en-US" sz="3300" dirty="0" smtClean="0"/>
                        <a:t>One Team Goal</a:t>
                      </a:r>
                      <a:endParaRPr lang="en-US" sz="3300" dirty="0"/>
                    </a:p>
                  </a:txBody>
                  <a:tcPr/>
                </a:tc>
                <a:tc>
                  <a:txBody>
                    <a:bodyPr/>
                    <a:lstStyle/>
                    <a:p>
                      <a:pPr algn="ctr"/>
                      <a:r>
                        <a:rPr lang="en-US" sz="3300" u="sng" dirty="0" smtClean="0"/>
                        <a:t>Team aligned with Business Units</a:t>
                      </a:r>
                      <a:endParaRPr lang="en-US" sz="3300" u="sng" dirty="0"/>
                    </a:p>
                  </a:txBody>
                  <a:tcPr/>
                </a:tc>
              </a:tr>
              <a:tr h="690303">
                <a:tc>
                  <a:txBody>
                    <a:bodyPr/>
                    <a:lstStyle/>
                    <a:p>
                      <a:pPr algn="ctr"/>
                      <a:r>
                        <a:rPr lang="en-US" sz="3300" dirty="0" smtClean="0"/>
                        <a:t>Centralize Mediation</a:t>
                      </a:r>
                      <a:endParaRPr lang="en-US" sz="3300" dirty="0"/>
                    </a:p>
                  </a:txBody>
                  <a:tcPr/>
                </a:tc>
                <a:tc>
                  <a:txBody>
                    <a:bodyPr/>
                    <a:lstStyle/>
                    <a:p>
                      <a:pPr algn="ctr"/>
                      <a:r>
                        <a:rPr lang="en-US" sz="3300" u="sng" dirty="0" smtClean="0"/>
                        <a:t>Dumb interfaces</a:t>
                      </a:r>
                      <a:endParaRPr lang="en-US" sz="3300" u="sng" dirty="0"/>
                    </a:p>
                  </a:txBody>
                  <a:tcPr/>
                </a:tc>
              </a:tr>
              <a:tr h="1191482">
                <a:tc>
                  <a:txBody>
                    <a:bodyPr/>
                    <a:lstStyle/>
                    <a:p>
                      <a:pPr algn="ctr"/>
                      <a:r>
                        <a:rPr lang="en-US" sz="3300" dirty="0" smtClean="0"/>
                        <a:t>Not prescriptive on the back-end implementation</a:t>
                      </a:r>
                      <a:endParaRPr lang="en-US" sz="3300" dirty="0"/>
                    </a:p>
                  </a:txBody>
                  <a:tcPr/>
                </a:tc>
                <a:tc>
                  <a:txBody>
                    <a:bodyPr/>
                    <a:lstStyle/>
                    <a:p>
                      <a:pPr algn="ctr"/>
                      <a:r>
                        <a:rPr lang="en-US" sz="3300" u="sng" dirty="0" smtClean="0"/>
                        <a:t>Prescribes back-end implementation pattern</a:t>
                      </a:r>
                      <a:endParaRPr lang="en-US" sz="3300" u="sng" dirty="0"/>
                    </a:p>
                  </a:txBody>
                  <a:tcPr/>
                </a:tc>
              </a:tr>
            </a:tbl>
          </a:graphicData>
        </a:graphic>
      </p:graphicFrame>
    </p:spTree>
    <p:extLst>
      <p:ext uri="{BB962C8B-B14F-4D97-AF65-F5344CB8AC3E}">
        <p14:creationId xmlns:p14="http://schemas.microsoft.com/office/powerpoint/2010/main" val="2704162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Fine-grained </a:t>
            </a:r>
            <a:r>
              <a:rPr lang="en-US" b="1" dirty="0"/>
              <a:t>SOA</a:t>
            </a:r>
          </a:p>
        </p:txBody>
      </p:sp>
      <p:sp>
        <p:nvSpPr>
          <p:cNvPr id="3" name="Content Placeholder 2"/>
          <p:cNvSpPr>
            <a:spLocks noGrp="1"/>
          </p:cNvSpPr>
          <p:nvPr>
            <p:ph idx="1"/>
          </p:nvPr>
        </p:nvSpPr>
        <p:spPr>
          <a:xfrm>
            <a:off x="0" y="2323094"/>
            <a:ext cx="10515600" cy="4351338"/>
          </a:xfrm>
        </p:spPr>
        <p:txBody>
          <a:bodyPr>
            <a:normAutofit/>
          </a:bodyPr>
          <a:lstStyle/>
          <a:p>
            <a:pPr marL="0" indent="0">
              <a:buNone/>
            </a:pPr>
            <a:endParaRPr lang="en-US" sz="3300" dirty="0"/>
          </a:p>
          <a:p>
            <a:r>
              <a:rPr lang="en-US" sz="3300" dirty="0"/>
              <a:t>Independent changes to each</a:t>
            </a:r>
          </a:p>
          <a:p>
            <a:pPr marL="0" indent="0">
              <a:buNone/>
            </a:pPr>
            <a:endParaRPr lang="en-US" sz="3300" dirty="0"/>
          </a:p>
          <a:p>
            <a:r>
              <a:rPr lang="en-US" sz="3300" dirty="0" smtClean="0"/>
              <a:t>Decoupled </a:t>
            </a:r>
            <a:r>
              <a:rPr lang="en-US" sz="3300" dirty="0"/>
              <a:t>federation of </a:t>
            </a:r>
            <a:r>
              <a:rPr lang="en-US" sz="3300" dirty="0" smtClean="0"/>
              <a:t>services</a:t>
            </a:r>
          </a:p>
          <a:p>
            <a:pPr marL="0" indent="0">
              <a:buNone/>
            </a:pPr>
            <a:endParaRPr lang="en-US" sz="3300" dirty="0" smtClean="0"/>
          </a:p>
          <a:p>
            <a:r>
              <a:rPr lang="en-US" sz="3300" dirty="0"/>
              <a:t>A</a:t>
            </a:r>
            <a:r>
              <a:rPr lang="en-US" sz="3300" dirty="0" smtClean="0"/>
              <a:t>greed-upon </a:t>
            </a:r>
            <a:r>
              <a:rPr lang="en-US" sz="3300" dirty="0"/>
              <a:t>standards for </a:t>
            </a:r>
            <a:r>
              <a:rPr lang="en-US" sz="3300" dirty="0" smtClean="0"/>
              <a:t>communicatio</a:t>
            </a:r>
            <a:r>
              <a:rPr lang="en-US" sz="3300" dirty="0"/>
              <a:t>n</a:t>
            </a:r>
            <a:endParaRPr lang="en-US" sz="3300" dirty="0"/>
          </a:p>
          <a:p>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856" y="820884"/>
            <a:ext cx="6819144" cy="2955780"/>
          </a:xfrm>
          <a:prstGeom prst="rect">
            <a:avLst/>
          </a:prstGeom>
        </p:spPr>
      </p:pic>
    </p:spTree>
    <p:extLst>
      <p:ext uri="{BB962C8B-B14F-4D97-AF65-F5344CB8AC3E}">
        <p14:creationId xmlns:p14="http://schemas.microsoft.com/office/powerpoint/2010/main" val="146356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02" y="365125"/>
            <a:ext cx="11431595" cy="6430272"/>
          </a:xfrm>
          <a:prstGeom prst="rect">
            <a:avLst/>
          </a:prstGeom>
        </p:spPr>
      </p:pic>
    </p:spTree>
    <p:extLst>
      <p:ext uri="{BB962C8B-B14F-4D97-AF65-F5344CB8AC3E}">
        <p14:creationId xmlns:p14="http://schemas.microsoft.com/office/powerpoint/2010/main" val="195190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Model</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816080"/>
            <a:ext cx="5811061" cy="238158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09145"/>
            <a:ext cx="4572638" cy="3543795"/>
          </a:xfrm>
          <a:prstGeom prst="rect">
            <a:avLst/>
          </a:prstGeom>
        </p:spPr>
      </p:pic>
    </p:spTree>
    <p:extLst>
      <p:ext uri="{BB962C8B-B14F-4D97-AF65-F5344CB8AC3E}">
        <p14:creationId xmlns:p14="http://schemas.microsoft.com/office/powerpoint/2010/main" val="3877265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727"/>
            <a:ext cx="12192000" cy="5943600"/>
          </a:xfrm>
          <a:prstGeom prst="rect">
            <a:avLst/>
          </a:prstGeom>
        </p:spPr>
      </p:pic>
    </p:spTree>
    <p:extLst>
      <p:ext uri="{BB962C8B-B14F-4D97-AF65-F5344CB8AC3E}">
        <p14:creationId xmlns:p14="http://schemas.microsoft.com/office/powerpoint/2010/main" val="400704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Characteristics</a:t>
            </a:r>
            <a:endParaRPr lang="en-US" b="1" dirty="0"/>
          </a:p>
        </p:txBody>
      </p:sp>
      <p:sp>
        <p:nvSpPr>
          <p:cNvPr id="3" name="Content Placeholder 2"/>
          <p:cNvSpPr>
            <a:spLocks noGrp="1"/>
          </p:cNvSpPr>
          <p:nvPr>
            <p:ph idx="1"/>
          </p:nvPr>
        </p:nvSpPr>
        <p:spPr>
          <a:xfrm>
            <a:off x="726689" y="1813349"/>
            <a:ext cx="10515600" cy="4351338"/>
          </a:xfrm>
        </p:spPr>
        <p:txBody>
          <a:bodyPr>
            <a:noAutofit/>
          </a:bodyPr>
          <a:lstStyle/>
          <a:p>
            <a:r>
              <a:rPr lang="en-US" sz="3600" dirty="0"/>
              <a:t>E</a:t>
            </a:r>
            <a:r>
              <a:rPr lang="en-US" sz="3600" dirty="0" smtClean="0"/>
              <a:t>ncapsulate </a:t>
            </a:r>
            <a:r>
              <a:rPr lang="en-US" sz="3600" dirty="0"/>
              <a:t>a customer or business </a:t>
            </a:r>
            <a:r>
              <a:rPr lang="en-US" sz="3600" dirty="0" smtClean="0"/>
              <a:t>scenario</a:t>
            </a:r>
          </a:p>
          <a:p>
            <a:endParaRPr lang="en-US" sz="3600" dirty="0"/>
          </a:p>
          <a:p>
            <a:r>
              <a:rPr lang="en-US" sz="3600" dirty="0"/>
              <a:t>D</a:t>
            </a:r>
            <a:r>
              <a:rPr lang="en-US" sz="3600" dirty="0" smtClean="0"/>
              <a:t>eveloped </a:t>
            </a:r>
            <a:r>
              <a:rPr lang="en-US" sz="3600" dirty="0"/>
              <a:t>by a small engineering </a:t>
            </a:r>
            <a:r>
              <a:rPr lang="en-US" sz="3600" dirty="0" smtClean="0"/>
              <a:t>team</a:t>
            </a:r>
          </a:p>
          <a:p>
            <a:endParaRPr lang="en-US" sz="3600" dirty="0"/>
          </a:p>
          <a:p>
            <a:r>
              <a:rPr lang="en-US" sz="3600" dirty="0"/>
              <a:t>A</a:t>
            </a:r>
            <a:r>
              <a:rPr lang="en-US" sz="3600" dirty="0" smtClean="0"/>
              <a:t>ny </a:t>
            </a:r>
            <a:r>
              <a:rPr lang="en-US" sz="3600" dirty="0"/>
              <a:t>programming </a:t>
            </a:r>
            <a:r>
              <a:rPr lang="en-US" sz="3600" dirty="0" smtClean="0"/>
              <a:t>language / framework</a:t>
            </a:r>
          </a:p>
          <a:p>
            <a:endParaRPr lang="en-US" sz="3600" dirty="0"/>
          </a:p>
          <a:p>
            <a:r>
              <a:rPr lang="en-US" sz="3600" dirty="0" smtClean="0"/>
              <a:t>Code (state) i</a:t>
            </a:r>
            <a:r>
              <a:rPr lang="en-US" sz="3200" dirty="0" smtClean="0"/>
              <a:t>ndependently </a:t>
            </a:r>
            <a:r>
              <a:rPr lang="en-US" sz="3200" dirty="0"/>
              <a:t>versioned, deployed, and </a:t>
            </a:r>
            <a:r>
              <a:rPr lang="en-US" sz="3200" dirty="0" smtClean="0"/>
              <a:t>scaled</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242" y="2504209"/>
            <a:ext cx="2787675" cy="2795732"/>
          </a:xfrm>
          <a:prstGeom prst="rect">
            <a:avLst/>
          </a:prstGeom>
        </p:spPr>
      </p:pic>
    </p:spTree>
    <p:extLst>
      <p:ext uri="{BB962C8B-B14F-4D97-AF65-F5344CB8AC3E}">
        <p14:creationId xmlns:p14="http://schemas.microsoft.com/office/powerpoint/2010/main" val="3892653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Characteristics</a:t>
            </a:r>
            <a:endParaRPr lang="en-US" b="1" dirty="0"/>
          </a:p>
        </p:txBody>
      </p:sp>
      <p:sp>
        <p:nvSpPr>
          <p:cNvPr id="3" name="Content Placeholder 2"/>
          <p:cNvSpPr>
            <a:spLocks noGrp="1"/>
          </p:cNvSpPr>
          <p:nvPr>
            <p:ph idx="1"/>
          </p:nvPr>
        </p:nvSpPr>
        <p:spPr/>
        <p:txBody>
          <a:bodyPr>
            <a:normAutofit/>
          </a:bodyPr>
          <a:lstStyle/>
          <a:p>
            <a:endParaRPr lang="en-US" sz="3300" dirty="0" smtClean="0"/>
          </a:p>
          <a:p>
            <a:r>
              <a:rPr lang="en-US" sz="3300" dirty="0" smtClean="0"/>
              <a:t>Well-defined </a:t>
            </a:r>
            <a:r>
              <a:rPr lang="en-US" sz="3300" dirty="0"/>
              <a:t>interfaces and </a:t>
            </a:r>
            <a:r>
              <a:rPr lang="en-US" sz="3300" dirty="0" smtClean="0"/>
              <a:t>protocols for communication</a:t>
            </a:r>
          </a:p>
          <a:p>
            <a:endParaRPr lang="en-US" sz="3300" dirty="0"/>
          </a:p>
          <a:p>
            <a:r>
              <a:rPr lang="en-US" sz="3300" dirty="0"/>
              <a:t>U</a:t>
            </a:r>
            <a:r>
              <a:rPr lang="en-US" sz="3300" dirty="0" smtClean="0"/>
              <a:t>nique </a:t>
            </a:r>
            <a:r>
              <a:rPr lang="en-US" sz="3300" dirty="0"/>
              <a:t>names (URLs) </a:t>
            </a:r>
            <a:r>
              <a:rPr lang="en-US" sz="3300" dirty="0" smtClean="0"/>
              <a:t>for resolving</a:t>
            </a:r>
          </a:p>
          <a:p>
            <a:endParaRPr lang="en-US" sz="3300" dirty="0"/>
          </a:p>
          <a:p>
            <a:r>
              <a:rPr lang="en-US" sz="3300" dirty="0"/>
              <a:t>R</a:t>
            </a:r>
            <a:r>
              <a:rPr lang="en-US" sz="3300" dirty="0" smtClean="0"/>
              <a:t>emain </a:t>
            </a:r>
            <a:r>
              <a:rPr lang="en-US" sz="3300" dirty="0"/>
              <a:t>consistent and available </a:t>
            </a:r>
            <a:r>
              <a:rPr lang="en-US" sz="3300" dirty="0" smtClean="0"/>
              <a:t>during failures</a:t>
            </a:r>
            <a:endParaRPr lang="en-US" sz="3300" dirty="0"/>
          </a:p>
          <a:p>
            <a:endParaRPr lang="en-US" sz="33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2773" y="5413664"/>
            <a:ext cx="1211027" cy="121102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9681" y="3188900"/>
            <a:ext cx="1108227" cy="1108227"/>
          </a:xfrm>
          <a:prstGeom prst="rect">
            <a:avLst/>
          </a:prstGeom>
        </p:spPr>
      </p:pic>
    </p:spTree>
    <p:extLst>
      <p:ext uri="{BB962C8B-B14F-4D97-AF65-F5344CB8AC3E}">
        <p14:creationId xmlns:p14="http://schemas.microsoft.com/office/powerpoint/2010/main" val="107821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Breaking Process</a:t>
            </a:r>
            <a:endParaRPr lang="en-US" b="1" dirty="0"/>
          </a:p>
        </p:txBody>
      </p:sp>
      <p:sp>
        <p:nvSpPr>
          <p:cNvPr id="3" name="Content Placeholder 2"/>
          <p:cNvSpPr>
            <a:spLocks noGrp="1"/>
          </p:cNvSpPr>
          <p:nvPr>
            <p:ph idx="1"/>
          </p:nvPr>
        </p:nvSpPr>
        <p:spPr>
          <a:xfrm>
            <a:off x="0" y="2116575"/>
            <a:ext cx="10515600" cy="4351338"/>
          </a:xfrm>
        </p:spPr>
        <p:txBody>
          <a:bodyPr>
            <a:normAutofit/>
          </a:bodyPr>
          <a:lstStyle/>
          <a:p>
            <a:endParaRPr lang="en-US" sz="3300" dirty="0" smtClean="0"/>
          </a:p>
          <a:p>
            <a:r>
              <a:rPr lang="en-US" sz="3300" dirty="0" smtClean="0"/>
              <a:t>Begin </a:t>
            </a:r>
            <a:r>
              <a:rPr lang="en-US" sz="3300" dirty="0"/>
              <a:t>with a </a:t>
            </a:r>
            <a:r>
              <a:rPr lang="en-US" sz="3300" dirty="0" smtClean="0"/>
              <a:t>monolith</a:t>
            </a:r>
          </a:p>
          <a:p>
            <a:endParaRPr lang="en-US" sz="3300" dirty="0"/>
          </a:p>
          <a:p>
            <a:r>
              <a:rPr lang="en-US" sz="3300" dirty="0" smtClean="0"/>
              <a:t>Break it in stages </a:t>
            </a:r>
          </a:p>
          <a:p>
            <a:pPr marL="0" indent="0">
              <a:buNone/>
            </a:pPr>
            <a:endParaRPr lang="en-US" sz="3300" dirty="0" smtClean="0"/>
          </a:p>
          <a:p>
            <a:r>
              <a:rPr lang="en-US" sz="3300" dirty="0" smtClean="0"/>
              <a:t>Start </a:t>
            </a:r>
            <a:r>
              <a:rPr lang="en-US" sz="3300" dirty="0"/>
              <a:t>with </a:t>
            </a:r>
            <a:r>
              <a:rPr lang="en-US" sz="3300" dirty="0" smtClean="0"/>
              <a:t> parts that </a:t>
            </a:r>
            <a:r>
              <a:rPr lang="en-US" sz="3300" dirty="0"/>
              <a:t>need to be more </a:t>
            </a:r>
            <a:r>
              <a:rPr lang="en-US" sz="3300" dirty="0" smtClean="0"/>
              <a:t>scalability </a:t>
            </a:r>
            <a:r>
              <a:rPr lang="en-US" sz="3300" dirty="0"/>
              <a:t>or </a:t>
            </a:r>
            <a:r>
              <a:rPr lang="en-US" sz="3300" dirty="0" smtClean="0"/>
              <a:t>agility</a:t>
            </a:r>
            <a:endParaRPr lang="en-US" sz="3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73" y="1441306"/>
            <a:ext cx="7535327" cy="3219899"/>
          </a:xfrm>
          <a:prstGeom prst="rect">
            <a:avLst/>
          </a:prstGeom>
        </p:spPr>
      </p:pic>
    </p:spTree>
    <p:extLst>
      <p:ext uri="{BB962C8B-B14F-4D97-AF65-F5344CB8AC3E}">
        <p14:creationId xmlns:p14="http://schemas.microsoft.com/office/powerpoint/2010/main" val="422921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 - Shared </a:t>
            </a:r>
            <a:r>
              <a:rPr lang="en-US" b="1" dirty="0" smtClean="0"/>
              <a:t>Data Context</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855" y="3038855"/>
            <a:ext cx="780290" cy="78029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3299" y="1763171"/>
            <a:ext cx="780290" cy="78029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3299" y="4310094"/>
            <a:ext cx="780290" cy="7802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597" y="4310094"/>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0782" y="1763171"/>
            <a:ext cx="780290" cy="78029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5855" y="5447519"/>
            <a:ext cx="780290" cy="780290"/>
          </a:xfrm>
          <a:prstGeom prst="rect">
            <a:avLst/>
          </a:prstGeom>
        </p:spPr>
      </p:pic>
      <p:cxnSp>
        <p:nvCxnSpPr>
          <p:cNvPr id="11" name="Straight Arrow Connector 10"/>
          <p:cNvCxnSpPr>
            <a:stCxn id="8" idx="3"/>
            <a:endCxn id="4" idx="1"/>
          </p:cNvCxnSpPr>
          <p:nvPr/>
        </p:nvCxnSpPr>
        <p:spPr>
          <a:xfrm>
            <a:off x="3531072" y="2153316"/>
            <a:ext cx="2174783" cy="127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4" idx="1"/>
          </p:cNvCxnSpPr>
          <p:nvPr/>
        </p:nvCxnSpPr>
        <p:spPr>
          <a:xfrm flipV="1">
            <a:off x="3664887" y="3429000"/>
            <a:ext cx="2040968" cy="1271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flipH="1">
            <a:off x="6486145" y="2153316"/>
            <a:ext cx="1907154" cy="127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a:endCxn id="4" idx="3"/>
          </p:cNvCxnSpPr>
          <p:nvPr/>
        </p:nvCxnSpPr>
        <p:spPr>
          <a:xfrm flipH="1" flipV="1">
            <a:off x="6486145" y="3429000"/>
            <a:ext cx="1907154" cy="1271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a:endCxn id="4" idx="2"/>
          </p:cNvCxnSpPr>
          <p:nvPr/>
        </p:nvCxnSpPr>
        <p:spPr>
          <a:xfrm flipV="1">
            <a:off x="6096000" y="3819145"/>
            <a:ext cx="0" cy="162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0224" y="1862254"/>
            <a:ext cx="1784196" cy="600164"/>
          </a:xfrm>
          <a:prstGeom prst="rect">
            <a:avLst/>
          </a:prstGeom>
          <a:noFill/>
        </p:spPr>
        <p:txBody>
          <a:bodyPr wrap="square" rtlCol="0">
            <a:spAutoFit/>
          </a:bodyPr>
          <a:lstStyle/>
          <a:p>
            <a:r>
              <a:rPr lang="en-US" sz="3300" dirty="0" smtClean="0"/>
              <a:t>API #1</a:t>
            </a:r>
            <a:endParaRPr lang="en-US" sz="3300" dirty="0"/>
          </a:p>
        </p:txBody>
      </p:sp>
      <p:sp>
        <p:nvSpPr>
          <p:cNvPr id="21" name="TextBox 20"/>
          <p:cNvSpPr txBox="1"/>
          <p:nvPr/>
        </p:nvSpPr>
        <p:spPr>
          <a:xfrm>
            <a:off x="665135" y="4448666"/>
            <a:ext cx="1784196" cy="600164"/>
          </a:xfrm>
          <a:prstGeom prst="rect">
            <a:avLst/>
          </a:prstGeom>
          <a:noFill/>
        </p:spPr>
        <p:txBody>
          <a:bodyPr wrap="square" rtlCol="0">
            <a:spAutoFit/>
          </a:bodyPr>
          <a:lstStyle/>
          <a:p>
            <a:r>
              <a:rPr lang="en-US" sz="3300" dirty="0" smtClean="0"/>
              <a:t>API #2</a:t>
            </a:r>
            <a:endParaRPr lang="en-US" sz="3300" dirty="0"/>
          </a:p>
        </p:txBody>
      </p:sp>
      <p:sp>
        <p:nvSpPr>
          <p:cNvPr id="22" name="TextBox 21"/>
          <p:cNvSpPr txBox="1"/>
          <p:nvPr/>
        </p:nvSpPr>
        <p:spPr>
          <a:xfrm>
            <a:off x="4311804" y="5480529"/>
            <a:ext cx="1784196" cy="600164"/>
          </a:xfrm>
          <a:prstGeom prst="rect">
            <a:avLst/>
          </a:prstGeom>
          <a:noFill/>
        </p:spPr>
        <p:txBody>
          <a:bodyPr wrap="square" rtlCol="0">
            <a:spAutoFit/>
          </a:bodyPr>
          <a:lstStyle/>
          <a:p>
            <a:r>
              <a:rPr lang="en-US" sz="3300" dirty="0" smtClean="0"/>
              <a:t>API #3</a:t>
            </a:r>
            <a:endParaRPr lang="en-US" sz="3300" dirty="0"/>
          </a:p>
        </p:txBody>
      </p:sp>
      <p:sp>
        <p:nvSpPr>
          <p:cNvPr id="23" name="TextBox 22"/>
          <p:cNvSpPr txBox="1"/>
          <p:nvPr/>
        </p:nvSpPr>
        <p:spPr>
          <a:xfrm>
            <a:off x="9408355" y="4381152"/>
            <a:ext cx="1784196" cy="600164"/>
          </a:xfrm>
          <a:prstGeom prst="rect">
            <a:avLst/>
          </a:prstGeom>
          <a:noFill/>
        </p:spPr>
        <p:txBody>
          <a:bodyPr wrap="square" rtlCol="0">
            <a:spAutoFit/>
          </a:bodyPr>
          <a:lstStyle/>
          <a:p>
            <a:r>
              <a:rPr lang="en-US" sz="3300" dirty="0" smtClean="0"/>
              <a:t>API #4</a:t>
            </a:r>
            <a:endParaRPr lang="en-US" sz="3300" dirty="0"/>
          </a:p>
        </p:txBody>
      </p:sp>
      <p:sp>
        <p:nvSpPr>
          <p:cNvPr id="24" name="TextBox 23"/>
          <p:cNvSpPr txBox="1"/>
          <p:nvPr/>
        </p:nvSpPr>
        <p:spPr>
          <a:xfrm>
            <a:off x="9408355" y="1862254"/>
            <a:ext cx="1784196" cy="600164"/>
          </a:xfrm>
          <a:prstGeom prst="rect">
            <a:avLst/>
          </a:prstGeom>
          <a:noFill/>
        </p:spPr>
        <p:txBody>
          <a:bodyPr wrap="square" rtlCol="0">
            <a:spAutoFit/>
          </a:bodyPr>
          <a:lstStyle/>
          <a:p>
            <a:r>
              <a:rPr lang="en-US" sz="3300" dirty="0" smtClean="0"/>
              <a:t>API #5</a:t>
            </a:r>
            <a:endParaRPr lang="en-US" sz="3300" dirty="0"/>
          </a:p>
        </p:txBody>
      </p:sp>
      <p:sp>
        <p:nvSpPr>
          <p:cNvPr id="25" name="TextBox 24"/>
          <p:cNvSpPr txBox="1"/>
          <p:nvPr/>
        </p:nvSpPr>
        <p:spPr>
          <a:xfrm>
            <a:off x="4188028" y="1863237"/>
            <a:ext cx="3815944" cy="954107"/>
          </a:xfrm>
          <a:prstGeom prst="rect">
            <a:avLst/>
          </a:prstGeom>
          <a:noFill/>
        </p:spPr>
        <p:txBody>
          <a:bodyPr wrap="square" rtlCol="0">
            <a:spAutoFit/>
          </a:bodyPr>
          <a:lstStyle/>
          <a:p>
            <a:pPr algn="ctr"/>
            <a:r>
              <a:rPr lang="en-US" sz="2800" dirty="0" smtClean="0"/>
              <a:t>Azure SQL Database, Code First Approach</a:t>
            </a:r>
            <a:endParaRPr lang="en-US" sz="2800" dirty="0"/>
          </a:p>
        </p:txBody>
      </p:sp>
    </p:spTree>
    <p:extLst>
      <p:ext uri="{BB962C8B-B14F-4D97-AF65-F5344CB8AC3E}">
        <p14:creationId xmlns:p14="http://schemas.microsoft.com/office/powerpoint/2010/main" val="3787784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Bounded Context</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439" y="1690688"/>
            <a:ext cx="8145773" cy="5043626"/>
          </a:xfrm>
        </p:spPr>
      </p:pic>
    </p:spTree>
    <p:extLst>
      <p:ext uri="{BB962C8B-B14F-4D97-AF65-F5344CB8AC3E}">
        <p14:creationId xmlns:p14="http://schemas.microsoft.com/office/powerpoint/2010/main" val="1549877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Principles</a:t>
            </a:r>
            <a:endParaRPr lang="en-US" b="1" dirty="0"/>
          </a:p>
        </p:txBody>
      </p:sp>
      <p:sp>
        <p:nvSpPr>
          <p:cNvPr id="3" name="Content Placeholder 2"/>
          <p:cNvSpPr>
            <a:spLocks noGrp="1"/>
          </p:cNvSpPr>
          <p:nvPr>
            <p:ph idx="1"/>
          </p:nvPr>
        </p:nvSpPr>
        <p:spPr>
          <a:xfrm>
            <a:off x="838200" y="2115557"/>
            <a:ext cx="10515600" cy="4351338"/>
          </a:xfrm>
        </p:spPr>
        <p:txBody>
          <a:bodyPr>
            <a:normAutofit/>
          </a:bodyPr>
          <a:lstStyle/>
          <a:p>
            <a:r>
              <a:rPr lang="en-US" sz="3300" dirty="0" smtClean="0"/>
              <a:t>Model around business domain</a:t>
            </a:r>
          </a:p>
          <a:p>
            <a:endParaRPr lang="en-US" sz="3300" dirty="0"/>
          </a:p>
          <a:p>
            <a:r>
              <a:rPr lang="en-US" sz="3300" dirty="0" smtClean="0"/>
              <a:t>Hide Implementation (database)</a:t>
            </a:r>
          </a:p>
          <a:p>
            <a:endParaRPr lang="en-US" sz="3300" dirty="0"/>
          </a:p>
          <a:p>
            <a:r>
              <a:rPr lang="en-US" sz="3300" dirty="0" smtClean="0"/>
              <a:t>Automation</a:t>
            </a:r>
          </a:p>
          <a:p>
            <a:endParaRPr lang="en-US" sz="3300" dirty="0"/>
          </a:p>
          <a:p>
            <a:r>
              <a:rPr lang="en-US" sz="3300" dirty="0" smtClean="0"/>
              <a:t>Chunky, not Chatty</a:t>
            </a:r>
          </a:p>
          <a:p>
            <a:endParaRPr lang="en-US" sz="3300" dirty="0"/>
          </a:p>
          <a:p>
            <a:endParaRPr lang="en-US" sz="3300" dirty="0" smtClean="0"/>
          </a:p>
          <a:p>
            <a:endParaRPr lang="en-US" sz="3300" dirty="0"/>
          </a:p>
          <a:p>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939" y="3647495"/>
            <a:ext cx="4381500" cy="2819400"/>
          </a:xfrm>
          <a:prstGeom prst="rect">
            <a:avLst/>
          </a:prstGeom>
        </p:spPr>
      </p:pic>
    </p:spTree>
    <p:extLst>
      <p:ext uri="{BB962C8B-B14F-4D97-AF65-F5344CB8AC3E}">
        <p14:creationId xmlns:p14="http://schemas.microsoft.com/office/powerpoint/2010/main" val="1210372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Principles</a:t>
            </a:r>
            <a:endParaRPr lang="en-US" b="1" dirty="0"/>
          </a:p>
        </p:txBody>
      </p:sp>
      <p:sp>
        <p:nvSpPr>
          <p:cNvPr id="3" name="Content Placeholder 2"/>
          <p:cNvSpPr>
            <a:spLocks noGrp="1"/>
          </p:cNvSpPr>
          <p:nvPr>
            <p:ph idx="1"/>
          </p:nvPr>
        </p:nvSpPr>
        <p:spPr>
          <a:xfrm>
            <a:off x="838200" y="2015196"/>
            <a:ext cx="10515600" cy="4351338"/>
          </a:xfrm>
        </p:spPr>
        <p:txBody>
          <a:bodyPr>
            <a:normAutofit/>
          </a:bodyPr>
          <a:lstStyle/>
          <a:p>
            <a:r>
              <a:rPr lang="en-US" sz="3300" dirty="0" smtClean="0"/>
              <a:t>Dumb pipes, smart endpoints</a:t>
            </a:r>
          </a:p>
          <a:p>
            <a:endParaRPr lang="en-US" sz="3300" dirty="0"/>
          </a:p>
          <a:p>
            <a:r>
              <a:rPr lang="en-US" sz="3300" dirty="0" smtClean="0"/>
              <a:t>Deploy independently</a:t>
            </a:r>
          </a:p>
          <a:p>
            <a:endParaRPr lang="en-US" sz="3300" dirty="0"/>
          </a:p>
          <a:p>
            <a:r>
              <a:rPr lang="en-US" sz="3300" dirty="0" smtClean="0"/>
              <a:t>Isolate Failure</a:t>
            </a:r>
          </a:p>
          <a:p>
            <a:endParaRPr lang="en-US" sz="3300" dirty="0"/>
          </a:p>
          <a:p>
            <a:r>
              <a:rPr lang="en-US" sz="3300" dirty="0" smtClean="0"/>
              <a:t>Highly Observable</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176" y="1690688"/>
            <a:ext cx="5811061" cy="3562847"/>
          </a:xfrm>
          <a:prstGeom prst="rect">
            <a:avLst/>
          </a:prstGeom>
        </p:spPr>
      </p:pic>
    </p:spTree>
    <p:extLst>
      <p:ext uri="{BB962C8B-B14F-4D97-AF65-F5344CB8AC3E}">
        <p14:creationId xmlns:p14="http://schemas.microsoft.com/office/powerpoint/2010/main" val="1410061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Versioning</a:t>
            </a:r>
            <a:endParaRPr lang="en-US" b="1"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US" sz="3300" dirty="0" smtClean="0"/>
              <a:t>Multiple </a:t>
            </a:r>
            <a:r>
              <a:rPr lang="en-US" sz="3300" dirty="0"/>
              <a:t>different versions </a:t>
            </a:r>
            <a:r>
              <a:rPr lang="en-US" sz="3300" dirty="0" smtClean="0"/>
              <a:t>are </a:t>
            </a:r>
            <a:r>
              <a:rPr lang="en-US" sz="3300" dirty="0"/>
              <a:t>rolled </a:t>
            </a:r>
            <a:r>
              <a:rPr lang="en-US" sz="3300" dirty="0" smtClean="0"/>
              <a:t>out</a:t>
            </a:r>
          </a:p>
          <a:p>
            <a:endParaRPr lang="en-US" sz="3300" dirty="0" smtClean="0"/>
          </a:p>
          <a:p>
            <a:r>
              <a:rPr lang="en-US" sz="3300" dirty="0" smtClean="0"/>
              <a:t>Multiple </a:t>
            </a:r>
            <a:r>
              <a:rPr lang="en-US" sz="3300" dirty="0"/>
              <a:t>different versions</a:t>
            </a:r>
            <a:r>
              <a:rPr lang="en-US" sz="3300" dirty="0" smtClean="0"/>
              <a:t> </a:t>
            </a:r>
            <a:r>
              <a:rPr lang="en-US" sz="3300" dirty="0"/>
              <a:t>run side by </a:t>
            </a:r>
            <a:r>
              <a:rPr lang="en-US" sz="3300" dirty="0" smtClean="0"/>
              <a:t>side</a:t>
            </a:r>
          </a:p>
          <a:p>
            <a:endParaRPr lang="en-US" sz="3300" dirty="0" smtClean="0"/>
          </a:p>
          <a:p>
            <a:r>
              <a:rPr lang="en-US" sz="3300" dirty="0" smtClean="0"/>
              <a:t>Rolling </a:t>
            </a:r>
            <a:r>
              <a:rPr lang="en-US" sz="3300" dirty="0"/>
              <a:t>back to an earlier </a:t>
            </a:r>
            <a:r>
              <a:rPr lang="en-US" sz="3300" dirty="0" smtClean="0"/>
              <a:t>version</a:t>
            </a:r>
          </a:p>
          <a:p>
            <a:endParaRPr lang="en-US" sz="3300" dirty="0" smtClean="0"/>
          </a:p>
          <a:p>
            <a:r>
              <a:rPr lang="en-US" sz="3300" dirty="0" smtClean="0"/>
              <a:t>Perform </a:t>
            </a:r>
            <a:r>
              <a:rPr lang="en-US" sz="3300" dirty="0"/>
              <a:t>A/B-style </a:t>
            </a:r>
            <a:r>
              <a:rPr lang="en-US" sz="3300" dirty="0" smtClean="0"/>
              <a:t>testing</a:t>
            </a:r>
          </a:p>
          <a:p>
            <a:endParaRPr lang="en-US" sz="3300" dirty="0" smtClean="0"/>
          </a:p>
          <a:p>
            <a:r>
              <a:rPr lang="en-US" sz="3300" dirty="0" smtClean="0"/>
              <a:t>Upgrade for </a:t>
            </a:r>
            <a:r>
              <a:rPr lang="en-US" sz="3300" dirty="0"/>
              <a:t>a specific </a:t>
            </a:r>
            <a:r>
              <a:rPr lang="en-US" sz="3300" dirty="0" smtClean="0"/>
              <a:t>customers </a:t>
            </a:r>
            <a:r>
              <a:rPr lang="en-US" sz="3300" dirty="0"/>
              <a:t>to test new </a:t>
            </a:r>
            <a:r>
              <a:rPr lang="en-US" sz="3300" dirty="0" smtClean="0"/>
              <a:t>functionality</a:t>
            </a:r>
            <a:endParaRPr lang="en-US" sz="33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111" y="3162300"/>
            <a:ext cx="4286250" cy="1905000"/>
          </a:xfrm>
          <a:prstGeom prst="rect">
            <a:avLst/>
          </a:prstGeom>
        </p:spPr>
      </p:pic>
    </p:spTree>
    <p:extLst>
      <p:ext uri="{BB962C8B-B14F-4D97-AF65-F5344CB8AC3E}">
        <p14:creationId xmlns:p14="http://schemas.microsoft.com/office/powerpoint/2010/main" val="943578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normAutofit fontScale="92500" lnSpcReduction="20000"/>
          </a:bodyPr>
          <a:lstStyle/>
          <a:p>
            <a:r>
              <a:rPr lang="en-US" sz="3300" dirty="0" smtClean="0"/>
              <a:t>Correlation context across services</a:t>
            </a:r>
          </a:p>
          <a:p>
            <a:pPr marL="0" indent="0">
              <a:buNone/>
            </a:pPr>
            <a:endParaRPr lang="en-US" sz="3300" dirty="0" smtClean="0"/>
          </a:p>
          <a:p>
            <a:r>
              <a:rPr lang="en-US" sz="3300" dirty="0" smtClean="0"/>
              <a:t>Independent logging</a:t>
            </a:r>
          </a:p>
          <a:p>
            <a:endParaRPr lang="en-US" sz="3300" dirty="0" smtClean="0"/>
          </a:p>
          <a:p>
            <a:r>
              <a:rPr lang="en-US" sz="3300" dirty="0" smtClean="0"/>
              <a:t>Standard for health </a:t>
            </a:r>
            <a:r>
              <a:rPr lang="en-US" sz="3300" dirty="0"/>
              <a:t>and diagnostic </a:t>
            </a:r>
            <a:r>
              <a:rPr lang="en-US" sz="3300" dirty="0" smtClean="0"/>
              <a:t>events</a:t>
            </a:r>
          </a:p>
          <a:p>
            <a:endParaRPr lang="en-US" sz="3300" dirty="0" smtClean="0"/>
          </a:p>
          <a:p>
            <a:r>
              <a:rPr lang="en-US" sz="3300" dirty="0"/>
              <a:t>D</a:t>
            </a:r>
            <a:r>
              <a:rPr lang="en-US" sz="3300" dirty="0" smtClean="0"/>
              <a:t>ifferent </a:t>
            </a:r>
            <a:r>
              <a:rPr lang="en-US" sz="3300" dirty="0"/>
              <a:t>teams agree on a single logging </a:t>
            </a:r>
            <a:r>
              <a:rPr lang="en-US" sz="3300" dirty="0" smtClean="0"/>
              <a:t>format</a:t>
            </a:r>
          </a:p>
          <a:p>
            <a:endParaRPr lang="en-US" sz="3300" dirty="0" smtClean="0"/>
          </a:p>
          <a:p>
            <a:r>
              <a:rPr lang="en-US" sz="3300" dirty="0" smtClean="0"/>
              <a:t>Application wide log events view</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391" y="976746"/>
            <a:ext cx="5293609" cy="2380816"/>
          </a:xfrm>
          <a:prstGeom prst="rect">
            <a:avLst/>
          </a:prstGeom>
        </p:spPr>
      </p:pic>
    </p:spTree>
    <p:extLst>
      <p:ext uri="{BB962C8B-B14F-4D97-AF65-F5344CB8AC3E}">
        <p14:creationId xmlns:p14="http://schemas.microsoft.com/office/powerpoint/2010/main" val="120155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Challenges</a:t>
            </a:r>
            <a:endParaRPr lang="en-US" b="1" dirty="0"/>
          </a:p>
        </p:txBody>
      </p:sp>
      <p:sp>
        <p:nvSpPr>
          <p:cNvPr id="3" name="Content Placeholder 2"/>
          <p:cNvSpPr>
            <a:spLocks noGrp="1"/>
          </p:cNvSpPr>
          <p:nvPr>
            <p:ph idx="1"/>
          </p:nvPr>
        </p:nvSpPr>
        <p:spPr/>
        <p:txBody>
          <a:bodyPr>
            <a:normAutofit/>
          </a:bodyPr>
          <a:lstStyle/>
          <a:p>
            <a:endParaRPr lang="en-US" sz="3300" dirty="0" smtClean="0"/>
          </a:p>
          <a:p>
            <a:r>
              <a:rPr lang="en-US" sz="3300" dirty="0" smtClean="0"/>
              <a:t>Significant </a:t>
            </a:r>
            <a:r>
              <a:rPr lang="en-US" sz="3300" dirty="0"/>
              <a:t>Operations Overhead</a:t>
            </a:r>
          </a:p>
          <a:p>
            <a:endParaRPr lang="en-US" sz="3300" dirty="0" smtClean="0"/>
          </a:p>
          <a:p>
            <a:r>
              <a:rPr lang="en-US" sz="3300" dirty="0" smtClean="0"/>
              <a:t>DevOps skills required</a:t>
            </a:r>
          </a:p>
          <a:p>
            <a:endParaRPr lang="en-US" sz="3300" dirty="0"/>
          </a:p>
          <a:p>
            <a:r>
              <a:rPr lang="en-US" sz="3300" dirty="0" smtClean="0"/>
              <a:t>Implicit Interfaces</a:t>
            </a:r>
          </a:p>
          <a:p>
            <a:endParaRPr lang="en-US" sz="3300" dirty="0"/>
          </a:p>
          <a:p>
            <a:endParaRPr lang="en-US" sz="3300" dirty="0"/>
          </a:p>
          <a:p>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2520" y="1690688"/>
            <a:ext cx="8827204" cy="6188927"/>
          </a:xfrm>
          <a:prstGeom prst="rect">
            <a:avLst/>
          </a:prstGeom>
        </p:spPr>
      </p:pic>
    </p:spTree>
    <p:extLst>
      <p:ext uri="{BB962C8B-B14F-4D97-AF65-F5344CB8AC3E}">
        <p14:creationId xmlns:p14="http://schemas.microsoft.com/office/powerpoint/2010/main" val="376088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Challenges</a:t>
            </a:r>
            <a:endParaRPr lang="en-US" b="1" dirty="0"/>
          </a:p>
        </p:txBody>
      </p:sp>
      <p:sp>
        <p:nvSpPr>
          <p:cNvPr id="3" name="Content Placeholder 2"/>
          <p:cNvSpPr>
            <a:spLocks noGrp="1"/>
          </p:cNvSpPr>
          <p:nvPr>
            <p:ph idx="1"/>
          </p:nvPr>
        </p:nvSpPr>
        <p:spPr/>
        <p:txBody>
          <a:bodyPr>
            <a:normAutofit fontScale="92500" lnSpcReduction="20000"/>
          </a:bodyPr>
          <a:lstStyle/>
          <a:p>
            <a:r>
              <a:rPr lang="en-US" sz="3300" dirty="0"/>
              <a:t>M</a:t>
            </a:r>
            <a:r>
              <a:rPr lang="en-US" sz="3300" dirty="0" smtClean="0"/>
              <a:t>anaging </a:t>
            </a:r>
            <a:r>
              <a:rPr lang="en-US" sz="3300" dirty="0"/>
              <a:t>the </a:t>
            </a:r>
            <a:r>
              <a:rPr lang="en-US" sz="3300" dirty="0" smtClean="0"/>
              <a:t>big number </a:t>
            </a:r>
            <a:r>
              <a:rPr lang="en-US" sz="3300" dirty="0"/>
              <a:t>of separate </a:t>
            </a:r>
            <a:r>
              <a:rPr lang="en-US" sz="3300" dirty="0" smtClean="0"/>
              <a:t>entities</a:t>
            </a:r>
          </a:p>
          <a:p>
            <a:endParaRPr lang="en-US" sz="3300" dirty="0" smtClean="0"/>
          </a:p>
          <a:p>
            <a:r>
              <a:rPr lang="en-US" sz="3300" dirty="0" smtClean="0"/>
              <a:t>Complex </a:t>
            </a:r>
            <a:r>
              <a:rPr lang="en-US" sz="3300" dirty="0"/>
              <a:t>deployments and </a:t>
            </a:r>
            <a:r>
              <a:rPr lang="en-US" sz="3300" dirty="0" smtClean="0"/>
              <a:t>versioning</a:t>
            </a:r>
          </a:p>
          <a:p>
            <a:endParaRPr lang="en-US" sz="3300" dirty="0" smtClean="0"/>
          </a:p>
          <a:p>
            <a:r>
              <a:rPr lang="en-US" sz="3300" dirty="0"/>
              <a:t>M</a:t>
            </a:r>
            <a:r>
              <a:rPr lang="en-US" sz="3300" dirty="0" smtClean="0"/>
              <a:t>ore </a:t>
            </a:r>
            <a:r>
              <a:rPr lang="en-US" sz="3300" dirty="0"/>
              <a:t>network traffic between the </a:t>
            </a:r>
            <a:r>
              <a:rPr lang="en-US" sz="3300" dirty="0" smtClean="0"/>
              <a:t>microservices</a:t>
            </a:r>
          </a:p>
          <a:p>
            <a:endParaRPr lang="en-US" sz="3300" dirty="0" smtClean="0"/>
          </a:p>
          <a:p>
            <a:r>
              <a:rPr lang="en-US" sz="3300" dirty="0" smtClean="0"/>
              <a:t>Network latencies </a:t>
            </a:r>
          </a:p>
          <a:p>
            <a:endParaRPr lang="en-US" sz="3300" dirty="0" smtClean="0"/>
          </a:p>
          <a:p>
            <a:r>
              <a:rPr lang="en-US" sz="3300" dirty="0" smtClean="0"/>
              <a:t>Hard </a:t>
            </a:r>
            <a:r>
              <a:rPr lang="en-US" sz="3300" dirty="0"/>
              <a:t>to “see” the whole system</a:t>
            </a:r>
            <a:r>
              <a:rPr lang="en-US" sz="3300" dirty="0" smtClean="0"/>
              <a:t>.</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971" y="4197927"/>
            <a:ext cx="2877029" cy="2660073"/>
          </a:xfrm>
          <a:prstGeom prst="rect">
            <a:avLst/>
          </a:prstGeom>
        </p:spPr>
      </p:pic>
    </p:spTree>
    <p:extLst>
      <p:ext uri="{BB962C8B-B14F-4D97-AF65-F5344CB8AC3E}">
        <p14:creationId xmlns:p14="http://schemas.microsoft.com/office/powerpoint/2010/main" val="3421034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Challenges</a:t>
            </a:r>
            <a:endParaRPr lang="en-US" b="1" dirty="0"/>
          </a:p>
        </p:txBody>
      </p:sp>
      <p:sp>
        <p:nvSpPr>
          <p:cNvPr id="3" name="Content Placeholder 2"/>
          <p:cNvSpPr>
            <a:spLocks noGrp="1"/>
          </p:cNvSpPr>
          <p:nvPr>
            <p:ph idx="1"/>
          </p:nvPr>
        </p:nvSpPr>
        <p:spPr>
          <a:xfrm>
            <a:off x="838200" y="1569148"/>
            <a:ext cx="10515600" cy="4351338"/>
          </a:xfrm>
        </p:spPr>
        <p:txBody>
          <a:bodyPr>
            <a:normAutofit/>
          </a:bodyPr>
          <a:lstStyle/>
          <a:p>
            <a:endParaRPr lang="en-US" sz="3300" dirty="0" smtClean="0"/>
          </a:p>
          <a:p>
            <a:r>
              <a:rPr lang="en-US" sz="3300" dirty="0" smtClean="0"/>
              <a:t>Distributed Computing Complexity</a:t>
            </a:r>
          </a:p>
          <a:p>
            <a:endParaRPr lang="en-US" sz="3300" dirty="0"/>
          </a:p>
          <a:p>
            <a:r>
              <a:rPr lang="en-US" sz="3300" dirty="0"/>
              <a:t>Duplication of Effort</a:t>
            </a:r>
          </a:p>
          <a:p>
            <a:pPr marL="0" indent="0">
              <a:buNone/>
            </a:pPr>
            <a:endParaRPr lang="en-US" sz="3300" dirty="0"/>
          </a:p>
          <a:p>
            <a:r>
              <a:rPr lang="en-US" sz="3300" dirty="0" smtClean="0"/>
              <a:t>Testability Challenges</a:t>
            </a:r>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4028" y="2627081"/>
            <a:ext cx="5495693" cy="4120600"/>
          </a:xfrm>
          <a:prstGeom prst="rect">
            <a:avLst/>
          </a:prstGeom>
        </p:spPr>
      </p:pic>
    </p:spTree>
    <p:extLst>
      <p:ext uri="{BB962C8B-B14F-4D97-AF65-F5344CB8AC3E}">
        <p14:creationId xmlns:p14="http://schemas.microsoft.com/office/powerpoint/2010/main" val="1949613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What do these have in common?</a:t>
            </a:r>
          </a:p>
        </p:txBody>
      </p:sp>
      <p:pic>
        <p:nvPicPr>
          <p:cNvPr id="11" name="Picture 10"/>
          <p:cNvPicPr>
            <a:picLocks noChangeAspect="1"/>
          </p:cNvPicPr>
          <p:nvPr/>
        </p:nvPicPr>
        <p:blipFill>
          <a:blip r:embed="rId3"/>
          <a:stretch>
            <a:fillRect/>
          </a:stretch>
        </p:blipFill>
        <p:spPr>
          <a:xfrm>
            <a:off x="7980755" y="5232624"/>
            <a:ext cx="4116673" cy="1540146"/>
          </a:xfrm>
          <a:prstGeom prst="rect">
            <a:avLst/>
          </a:prstGeom>
          <a:ln>
            <a:noFill/>
          </a:ln>
          <a:effectLst>
            <a:outerShdw blurRad="292100" dist="139700" dir="2700000" algn="tl" rotWithShape="0">
              <a:srgbClr val="333333">
                <a:alpha val="65000"/>
              </a:srgbClr>
            </a:outerShdw>
          </a:effectLst>
        </p:spPr>
      </p:pic>
      <p:sp>
        <p:nvSpPr>
          <p:cNvPr id="2" name="Hexagon 1"/>
          <p:cNvSpPr/>
          <p:nvPr/>
        </p:nvSpPr>
        <p:spPr bwMode="auto">
          <a:xfrm>
            <a:off x="187434" y="1412045"/>
            <a:ext cx="3313514" cy="2762421"/>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386313" y="4624233"/>
            <a:ext cx="1904060" cy="1692827"/>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394808" y="1140913"/>
            <a:ext cx="2315764" cy="1969490"/>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Intune</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over 1m devices</a:t>
            </a:r>
          </a:p>
        </p:txBody>
      </p:sp>
      <p:sp>
        <p:nvSpPr>
          <p:cNvPr id="26" name="Hexagon 25"/>
          <p:cNvSpPr/>
          <p:nvPr/>
        </p:nvSpPr>
        <p:spPr bwMode="auto">
          <a:xfrm>
            <a:off x="2488809" y="3877213"/>
            <a:ext cx="2943074" cy="2539093"/>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SQL Database</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millions of databases</a:t>
            </a:r>
          </a:p>
        </p:txBody>
      </p:sp>
      <p:sp>
        <p:nvSpPr>
          <p:cNvPr id="27" name="Hexagon 26"/>
          <p:cNvSpPr/>
          <p:nvPr/>
        </p:nvSpPr>
        <p:spPr bwMode="auto">
          <a:xfrm>
            <a:off x="5602901" y="3452530"/>
            <a:ext cx="2955208" cy="2495576"/>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Bing Cortana</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500m </a:t>
            </a:r>
            <a:r>
              <a:rPr lang="en-US" sz="2353" dirty="0" err="1">
                <a:gradFill>
                  <a:gsLst>
                    <a:gs pos="0">
                      <a:srgbClr val="FFFFFF"/>
                    </a:gs>
                    <a:gs pos="100000">
                      <a:srgbClr val="FFFFFF"/>
                    </a:gs>
                  </a:gsLst>
                  <a:lin ang="5400000" scaled="0"/>
                </a:gradFill>
                <a:ea typeface="Segoe UI" pitchFamily="34" charset="0"/>
                <a:cs typeface="Segoe UI" pitchFamily="34" charset="0"/>
              </a:rPr>
              <a:t>evals</a:t>
            </a:r>
            <a:r>
              <a:rPr lang="en-US" sz="2353" dirty="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484678" y="1189494"/>
            <a:ext cx="2800215" cy="2388910"/>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Document DB</a:t>
            </a:r>
          </a:p>
          <a:p>
            <a:pPr algn="ctr" defTabSz="914102" fontAlgn="base">
              <a:lnSpc>
                <a:spcPct val="90000"/>
              </a:lnSpc>
              <a:spcBef>
                <a:spcPct val="0"/>
              </a:spcBef>
              <a:spcAft>
                <a:spcPct val="0"/>
              </a:spcAft>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805359" y="395247"/>
            <a:ext cx="2830036" cy="2398008"/>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Skype for Business</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729127" y="3110403"/>
            <a:ext cx="2513889" cy="2186149"/>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Event Hubs</a:t>
            </a:r>
          </a:p>
          <a:p>
            <a:pPr algn="ctr" defTabSz="914102" fontAlgn="base">
              <a:lnSpc>
                <a:spcPct val="90000"/>
              </a:lnSpc>
              <a:spcBef>
                <a:spcPct val="0"/>
              </a:spcBef>
              <a:spcAft>
                <a:spcPct val="0"/>
              </a:spcAft>
            </a:pPr>
            <a:endParaRPr lang="en-US" sz="1961"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20bn events/day</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111255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Azure Service Fabric</a:t>
            </a:r>
            <a:endParaRPr lang="en-US" b="1" dirty="0"/>
          </a:p>
        </p:txBody>
      </p:sp>
      <p:sp>
        <p:nvSpPr>
          <p:cNvPr id="3" name="Content Placeholder 2"/>
          <p:cNvSpPr>
            <a:spLocks noGrp="1"/>
          </p:cNvSpPr>
          <p:nvPr>
            <p:ph idx="1"/>
          </p:nvPr>
        </p:nvSpPr>
        <p:spPr/>
        <p:txBody>
          <a:bodyPr>
            <a:normAutofit/>
          </a:bodyPr>
          <a:lstStyle/>
          <a:p>
            <a:r>
              <a:rPr lang="en-US" sz="3300" dirty="0"/>
              <a:t>D</a:t>
            </a:r>
            <a:r>
              <a:rPr lang="en-US" sz="3300" dirty="0" smtClean="0"/>
              <a:t>istributed </a:t>
            </a:r>
            <a:r>
              <a:rPr lang="en-US" sz="3300" dirty="0"/>
              <a:t>systems platform </a:t>
            </a:r>
            <a:endParaRPr lang="en-US" sz="3300" dirty="0" smtClean="0"/>
          </a:p>
          <a:p>
            <a:endParaRPr lang="en-US" sz="3300" dirty="0"/>
          </a:p>
          <a:p>
            <a:r>
              <a:rPr lang="en-US" sz="3300" dirty="0" smtClean="0"/>
              <a:t>Simplifies packaging, deployment, </a:t>
            </a:r>
            <a:r>
              <a:rPr lang="en-US" sz="3300" dirty="0"/>
              <a:t>and </a:t>
            </a:r>
            <a:r>
              <a:rPr lang="en-US" sz="3300" dirty="0" smtClean="0"/>
              <a:t>management of microservices </a:t>
            </a:r>
          </a:p>
          <a:p>
            <a:endParaRPr lang="en-US" sz="3300" dirty="0" smtClean="0"/>
          </a:p>
          <a:p>
            <a:r>
              <a:rPr lang="en-US" sz="3300" dirty="0" smtClean="0"/>
              <a:t>Resolves challenges </a:t>
            </a:r>
            <a:r>
              <a:rPr lang="en-US" sz="3300" dirty="0"/>
              <a:t>in developing and managing cloud </a:t>
            </a:r>
            <a:r>
              <a:rPr lang="en-US" sz="3300" dirty="0" smtClean="0"/>
              <a:t>applications</a:t>
            </a:r>
            <a:r>
              <a:rPr lang="en-US" sz="3300" dirty="0"/>
              <a:t> </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9707" y="0"/>
            <a:ext cx="4122293" cy="2841233"/>
          </a:xfrm>
          <a:prstGeom prst="rect">
            <a:avLst/>
          </a:prstGeom>
        </p:spPr>
      </p:pic>
    </p:spTree>
    <p:extLst>
      <p:ext uri="{BB962C8B-B14F-4D97-AF65-F5344CB8AC3E}">
        <p14:creationId xmlns:p14="http://schemas.microsoft.com/office/powerpoint/2010/main" val="1429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Issues – Schema change affects all</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855" y="3038855"/>
            <a:ext cx="780290" cy="78029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3299" y="1763171"/>
            <a:ext cx="780290" cy="78029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3299" y="4310094"/>
            <a:ext cx="780290" cy="7802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597" y="4310094"/>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0782" y="1763171"/>
            <a:ext cx="780290" cy="78029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5855" y="5447519"/>
            <a:ext cx="780290" cy="780290"/>
          </a:xfrm>
          <a:prstGeom prst="rect">
            <a:avLst/>
          </a:prstGeom>
        </p:spPr>
      </p:pic>
      <p:cxnSp>
        <p:nvCxnSpPr>
          <p:cNvPr id="11" name="Straight Arrow Connector 10"/>
          <p:cNvCxnSpPr>
            <a:stCxn id="8" idx="3"/>
            <a:endCxn id="4" idx="1"/>
          </p:cNvCxnSpPr>
          <p:nvPr/>
        </p:nvCxnSpPr>
        <p:spPr>
          <a:xfrm>
            <a:off x="3531072" y="2153316"/>
            <a:ext cx="2174783" cy="127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4" idx="1"/>
          </p:cNvCxnSpPr>
          <p:nvPr/>
        </p:nvCxnSpPr>
        <p:spPr>
          <a:xfrm flipV="1">
            <a:off x="3664887" y="3429000"/>
            <a:ext cx="2040968" cy="1271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flipH="1">
            <a:off x="6486145" y="2153316"/>
            <a:ext cx="1907154" cy="127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a:endCxn id="4" idx="3"/>
          </p:cNvCxnSpPr>
          <p:nvPr/>
        </p:nvCxnSpPr>
        <p:spPr>
          <a:xfrm flipH="1" flipV="1">
            <a:off x="6486145" y="3429000"/>
            <a:ext cx="1907154" cy="1271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a:endCxn id="4" idx="2"/>
          </p:cNvCxnSpPr>
          <p:nvPr/>
        </p:nvCxnSpPr>
        <p:spPr>
          <a:xfrm flipV="1">
            <a:off x="6096000" y="3819145"/>
            <a:ext cx="0" cy="162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0224" y="1862254"/>
            <a:ext cx="1784196" cy="600164"/>
          </a:xfrm>
          <a:prstGeom prst="rect">
            <a:avLst/>
          </a:prstGeom>
          <a:noFill/>
        </p:spPr>
        <p:txBody>
          <a:bodyPr wrap="square" rtlCol="0">
            <a:spAutoFit/>
          </a:bodyPr>
          <a:lstStyle/>
          <a:p>
            <a:r>
              <a:rPr lang="en-US" sz="3300" dirty="0" smtClean="0"/>
              <a:t>API #1</a:t>
            </a:r>
            <a:endParaRPr lang="en-US" sz="3300" dirty="0"/>
          </a:p>
        </p:txBody>
      </p:sp>
      <p:sp>
        <p:nvSpPr>
          <p:cNvPr id="21" name="TextBox 20"/>
          <p:cNvSpPr txBox="1"/>
          <p:nvPr/>
        </p:nvSpPr>
        <p:spPr>
          <a:xfrm>
            <a:off x="665135" y="4448666"/>
            <a:ext cx="1784196" cy="600164"/>
          </a:xfrm>
          <a:prstGeom prst="rect">
            <a:avLst/>
          </a:prstGeom>
          <a:noFill/>
        </p:spPr>
        <p:txBody>
          <a:bodyPr wrap="square" rtlCol="0">
            <a:spAutoFit/>
          </a:bodyPr>
          <a:lstStyle/>
          <a:p>
            <a:r>
              <a:rPr lang="en-US" sz="3300" dirty="0" smtClean="0"/>
              <a:t>API #2</a:t>
            </a:r>
            <a:endParaRPr lang="en-US" sz="3300" dirty="0"/>
          </a:p>
        </p:txBody>
      </p:sp>
      <p:sp>
        <p:nvSpPr>
          <p:cNvPr id="22" name="TextBox 21"/>
          <p:cNvSpPr txBox="1"/>
          <p:nvPr/>
        </p:nvSpPr>
        <p:spPr>
          <a:xfrm>
            <a:off x="4311804" y="5488697"/>
            <a:ext cx="1784196" cy="600164"/>
          </a:xfrm>
          <a:prstGeom prst="rect">
            <a:avLst/>
          </a:prstGeom>
          <a:noFill/>
        </p:spPr>
        <p:txBody>
          <a:bodyPr wrap="square" rtlCol="0">
            <a:spAutoFit/>
          </a:bodyPr>
          <a:lstStyle/>
          <a:p>
            <a:r>
              <a:rPr lang="en-US" sz="3300" dirty="0" smtClean="0"/>
              <a:t>API #3</a:t>
            </a:r>
            <a:endParaRPr lang="en-US" sz="3300" dirty="0"/>
          </a:p>
        </p:txBody>
      </p:sp>
      <p:sp>
        <p:nvSpPr>
          <p:cNvPr id="23" name="TextBox 22"/>
          <p:cNvSpPr txBox="1"/>
          <p:nvPr/>
        </p:nvSpPr>
        <p:spPr>
          <a:xfrm>
            <a:off x="9408355" y="4381152"/>
            <a:ext cx="1784196" cy="600164"/>
          </a:xfrm>
          <a:prstGeom prst="rect">
            <a:avLst/>
          </a:prstGeom>
          <a:noFill/>
        </p:spPr>
        <p:txBody>
          <a:bodyPr wrap="square" rtlCol="0">
            <a:spAutoFit/>
          </a:bodyPr>
          <a:lstStyle/>
          <a:p>
            <a:r>
              <a:rPr lang="en-US" sz="3300" dirty="0" smtClean="0"/>
              <a:t>API #4</a:t>
            </a:r>
            <a:endParaRPr lang="en-US" sz="3300" dirty="0"/>
          </a:p>
        </p:txBody>
      </p:sp>
      <p:sp>
        <p:nvSpPr>
          <p:cNvPr id="24" name="TextBox 23"/>
          <p:cNvSpPr txBox="1"/>
          <p:nvPr/>
        </p:nvSpPr>
        <p:spPr>
          <a:xfrm>
            <a:off x="9408355" y="1862254"/>
            <a:ext cx="1784196" cy="600164"/>
          </a:xfrm>
          <a:prstGeom prst="rect">
            <a:avLst/>
          </a:prstGeom>
          <a:noFill/>
        </p:spPr>
        <p:txBody>
          <a:bodyPr wrap="square" rtlCol="0">
            <a:spAutoFit/>
          </a:bodyPr>
          <a:lstStyle/>
          <a:p>
            <a:r>
              <a:rPr lang="en-US" sz="3300" dirty="0" smtClean="0"/>
              <a:t>API #5</a:t>
            </a:r>
            <a:endParaRPr lang="en-US" sz="3300" dirty="0"/>
          </a:p>
        </p:txBody>
      </p:sp>
      <p:sp>
        <p:nvSpPr>
          <p:cNvPr id="25" name="TextBox 24"/>
          <p:cNvSpPr txBox="1"/>
          <p:nvPr/>
        </p:nvSpPr>
        <p:spPr>
          <a:xfrm>
            <a:off x="4032649" y="2314731"/>
            <a:ext cx="3815944" cy="600164"/>
          </a:xfrm>
          <a:prstGeom prst="rect">
            <a:avLst/>
          </a:prstGeom>
          <a:noFill/>
        </p:spPr>
        <p:txBody>
          <a:bodyPr wrap="square" rtlCol="0">
            <a:spAutoFit/>
          </a:bodyPr>
          <a:lstStyle/>
          <a:p>
            <a:pPr algn="ctr"/>
            <a:r>
              <a:rPr lang="en-US" sz="3300" dirty="0" smtClean="0"/>
              <a:t>DB</a:t>
            </a:r>
            <a:endParaRPr lang="en-US" sz="3300" dirty="0"/>
          </a:p>
        </p:txBody>
      </p:sp>
      <p:sp>
        <p:nvSpPr>
          <p:cNvPr id="12" name="TextBox 11"/>
          <p:cNvSpPr txBox="1"/>
          <p:nvPr/>
        </p:nvSpPr>
        <p:spPr>
          <a:xfrm>
            <a:off x="3602847" y="2017784"/>
            <a:ext cx="2072711" cy="1107996"/>
          </a:xfrm>
          <a:prstGeom prst="rect">
            <a:avLst/>
          </a:prstGeom>
          <a:noFill/>
        </p:spPr>
        <p:txBody>
          <a:bodyPr wrap="square" rtlCol="0">
            <a:spAutoFit/>
          </a:bodyPr>
          <a:lstStyle/>
          <a:p>
            <a:r>
              <a:rPr lang="en-US" sz="3300" dirty="0" smtClean="0"/>
              <a:t>Schema Change</a:t>
            </a:r>
            <a:endParaRPr lang="en-US" sz="3300" dirty="0"/>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8318" y="3680197"/>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9721" y="3968458"/>
            <a:ext cx="780290" cy="780290"/>
          </a:xfrm>
          <a:prstGeom prst="rect">
            <a:avLst/>
          </a:prstGeom>
        </p:spPr>
      </p:pic>
    </p:spTree>
    <p:extLst>
      <p:ext uri="{BB962C8B-B14F-4D97-AF65-F5344CB8AC3E}">
        <p14:creationId xmlns:p14="http://schemas.microsoft.com/office/powerpoint/2010/main" val="2239045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Azure Service Fabric</a:t>
            </a:r>
            <a:endParaRPr lang="en-US" b="1" dirty="0"/>
          </a:p>
        </p:txBody>
      </p:sp>
      <p:sp>
        <p:nvSpPr>
          <p:cNvPr id="3" name="Content Placeholder 2"/>
          <p:cNvSpPr>
            <a:spLocks noGrp="1"/>
          </p:cNvSpPr>
          <p:nvPr>
            <p:ph idx="1"/>
          </p:nvPr>
        </p:nvSpPr>
        <p:spPr/>
        <p:txBody>
          <a:bodyPr>
            <a:noAutofit/>
          </a:bodyPr>
          <a:lstStyle/>
          <a:p>
            <a:r>
              <a:rPr lang="en-US" sz="3300" dirty="0" smtClean="0"/>
              <a:t>Management of upgrades</a:t>
            </a:r>
            <a:r>
              <a:rPr lang="en-US" sz="3300" dirty="0"/>
              <a:t>, detecting and restarting failed </a:t>
            </a:r>
            <a:r>
              <a:rPr lang="en-US" sz="3300" dirty="0" smtClean="0"/>
              <a:t>services</a:t>
            </a:r>
          </a:p>
          <a:p>
            <a:endParaRPr lang="en-US" sz="3300" dirty="0" smtClean="0"/>
          </a:p>
          <a:p>
            <a:r>
              <a:rPr lang="en-US" sz="3300" dirty="0" smtClean="0"/>
              <a:t>Service discovery</a:t>
            </a:r>
          </a:p>
          <a:p>
            <a:endParaRPr lang="en-US" sz="3300" dirty="0" smtClean="0"/>
          </a:p>
          <a:p>
            <a:r>
              <a:rPr lang="en-US" sz="3300" dirty="0" smtClean="0"/>
              <a:t>State management</a:t>
            </a:r>
          </a:p>
          <a:p>
            <a:endParaRPr lang="en-US" sz="3300" dirty="0" smtClean="0"/>
          </a:p>
          <a:p>
            <a:r>
              <a:rPr lang="en-US" sz="3300" dirty="0"/>
              <a:t>H</a:t>
            </a:r>
            <a:r>
              <a:rPr lang="en-US" sz="3300" dirty="0" smtClean="0"/>
              <a:t>ealth monitoring</a:t>
            </a:r>
          </a:p>
          <a:p>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0952" y="2608118"/>
            <a:ext cx="6497652" cy="4249882"/>
          </a:xfrm>
          <a:prstGeom prst="rect">
            <a:avLst/>
          </a:prstGeom>
        </p:spPr>
      </p:pic>
    </p:spTree>
    <p:extLst>
      <p:ext uri="{BB962C8B-B14F-4D97-AF65-F5344CB8AC3E}">
        <p14:creationId xmlns:p14="http://schemas.microsoft.com/office/powerpoint/2010/main" val="286887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Containers</a:t>
            </a:r>
            <a:endParaRPr lang="en-US" b="1" dirty="0"/>
          </a:p>
        </p:txBody>
      </p:sp>
      <p:sp>
        <p:nvSpPr>
          <p:cNvPr id="3" name="Content Placeholder 2"/>
          <p:cNvSpPr>
            <a:spLocks noGrp="1"/>
          </p:cNvSpPr>
          <p:nvPr>
            <p:ph idx="1"/>
          </p:nvPr>
        </p:nvSpPr>
        <p:spPr/>
        <p:txBody>
          <a:bodyPr>
            <a:normAutofit/>
          </a:bodyPr>
          <a:lstStyle/>
          <a:p>
            <a:endParaRPr lang="en-US" sz="3300" dirty="0" smtClean="0"/>
          </a:p>
          <a:p>
            <a:r>
              <a:rPr lang="en-US" sz="3300" dirty="0" smtClean="0"/>
              <a:t>Hosts </a:t>
            </a:r>
            <a:r>
              <a:rPr lang="en-US" sz="3300" dirty="0"/>
              <a:t>microservices inside containers </a:t>
            </a:r>
            <a:endParaRPr lang="en-US" sz="3300" dirty="0" smtClean="0"/>
          </a:p>
          <a:p>
            <a:endParaRPr lang="en-US" sz="3300" dirty="0" smtClean="0"/>
          </a:p>
          <a:p>
            <a:r>
              <a:rPr lang="en-US" sz="3300" dirty="0" smtClean="0"/>
              <a:t>Containers deployed </a:t>
            </a:r>
            <a:r>
              <a:rPr lang="en-US" sz="3300" dirty="0"/>
              <a:t>and activated across </a:t>
            </a:r>
            <a:r>
              <a:rPr lang="en-US" sz="3300" dirty="0" smtClean="0"/>
              <a:t>the cluster</a:t>
            </a:r>
          </a:p>
          <a:p>
            <a:endParaRPr lang="en-US" sz="3300" dirty="0" smtClean="0"/>
          </a:p>
          <a:p>
            <a:r>
              <a:rPr lang="en-US" sz="3300" dirty="0"/>
              <a:t>Docker support coming</a:t>
            </a:r>
          </a:p>
          <a:p>
            <a:pPr marL="0" indent="0">
              <a:buNone/>
            </a:pPr>
            <a:r>
              <a:rPr lang="en-US" sz="3300" dirty="0"/>
              <a:t> </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838" y="0"/>
            <a:ext cx="4366162" cy="30367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427" y="4157158"/>
            <a:ext cx="2538845" cy="2538845"/>
          </a:xfrm>
          <a:prstGeom prst="rect">
            <a:avLst/>
          </a:prstGeom>
        </p:spPr>
      </p:pic>
    </p:spTree>
    <p:extLst>
      <p:ext uri="{BB962C8B-B14F-4D97-AF65-F5344CB8AC3E}">
        <p14:creationId xmlns:p14="http://schemas.microsoft.com/office/powerpoint/2010/main" val="2706861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Azure Service Fabric</a:t>
            </a:r>
            <a:endParaRPr lang="en-US" b="1" dirty="0"/>
          </a:p>
        </p:txBody>
      </p:sp>
      <p:sp>
        <p:nvSpPr>
          <p:cNvPr id="3" name="Content Placeholder 2"/>
          <p:cNvSpPr>
            <a:spLocks noGrp="1"/>
          </p:cNvSpPr>
          <p:nvPr>
            <p:ph idx="1"/>
          </p:nvPr>
        </p:nvSpPr>
        <p:spPr>
          <a:xfrm>
            <a:off x="838200" y="1545216"/>
            <a:ext cx="10515600" cy="4351338"/>
          </a:xfrm>
        </p:spPr>
        <p:txBody>
          <a:bodyPr>
            <a:noAutofit/>
          </a:bodyPr>
          <a:lstStyle/>
          <a:p>
            <a:endParaRPr lang="en-US" sz="3300" dirty="0" smtClean="0"/>
          </a:p>
          <a:p>
            <a:r>
              <a:rPr lang="en-US" sz="3300" dirty="0" smtClean="0"/>
              <a:t>Generally Available </a:t>
            </a:r>
          </a:p>
          <a:p>
            <a:endParaRPr lang="en-US" sz="3300" dirty="0"/>
          </a:p>
          <a:p>
            <a:r>
              <a:rPr lang="en-US" sz="3300" dirty="0" smtClean="0"/>
              <a:t>Preview for </a:t>
            </a:r>
            <a:r>
              <a:rPr lang="en-US" sz="3300" dirty="0"/>
              <a:t>Windows </a:t>
            </a:r>
            <a:r>
              <a:rPr lang="en-US" sz="3300" dirty="0" smtClean="0"/>
              <a:t>Server:</a:t>
            </a:r>
          </a:p>
          <a:p>
            <a:pPr lvl="1"/>
            <a:r>
              <a:rPr lang="en-US" sz="3300" dirty="0" smtClean="0"/>
              <a:t>Install on premise</a:t>
            </a:r>
          </a:p>
          <a:p>
            <a:pPr lvl="1"/>
            <a:r>
              <a:rPr lang="en-US" sz="3300" dirty="0" smtClean="0"/>
              <a:t>Install on alternative clouds</a:t>
            </a:r>
          </a:p>
          <a:p>
            <a:endParaRPr lang="en-US" sz="3300" dirty="0"/>
          </a:p>
          <a:p>
            <a:r>
              <a:rPr lang="en-US" sz="3300" dirty="0" smtClean="0"/>
              <a:t>Preview for Linux</a:t>
            </a:r>
          </a:p>
          <a:p>
            <a:endParaRPr lang="en-US" sz="3300" dirty="0"/>
          </a:p>
          <a:p>
            <a:pPr marL="0" indent="0">
              <a:buNone/>
            </a:pP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686" y="1906381"/>
            <a:ext cx="6614977" cy="3472863"/>
          </a:xfrm>
          <a:prstGeom prst="rect">
            <a:avLst/>
          </a:prstGeom>
        </p:spPr>
      </p:pic>
    </p:spTree>
    <p:extLst>
      <p:ext uri="{BB962C8B-B14F-4D97-AF65-F5344CB8AC3E}">
        <p14:creationId xmlns:p14="http://schemas.microsoft.com/office/powerpoint/2010/main" val="2947566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Azure Service Fabric</a:t>
            </a:r>
            <a:endParaRPr lang="en-US" b="1" dirty="0"/>
          </a:p>
        </p:txBody>
      </p:sp>
      <p:sp>
        <p:nvSpPr>
          <p:cNvPr id="3" name="Content Placeholder 2"/>
          <p:cNvSpPr>
            <a:spLocks noGrp="1"/>
          </p:cNvSpPr>
          <p:nvPr>
            <p:ph idx="1"/>
          </p:nvPr>
        </p:nvSpPr>
        <p:spPr>
          <a:xfrm>
            <a:off x="414454" y="2173520"/>
            <a:ext cx="10515600" cy="4351338"/>
          </a:xfrm>
        </p:spPr>
        <p:txBody>
          <a:bodyPr>
            <a:normAutofit/>
          </a:bodyPr>
          <a:lstStyle/>
          <a:p>
            <a:pPr marL="0" indent="0">
              <a:buNone/>
            </a:pPr>
            <a:endParaRPr lang="en-US" sz="3300" dirty="0"/>
          </a:p>
          <a:p>
            <a:r>
              <a:rPr lang="en-US" sz="3300" dirty="0" smtClean="0"/>
              <a:t>Azure Stack support coming</a:t>
            </a:r>
          </a:p>
          <a:p>
            <a:endParaRPr lang="en-US" sz="3300" dirty="0"/>
          </a:p>
          <a:p>
            <a:r>
              <a:rPr lang="en-US" sz="3300" dirty="0" smtClean="0"/>
              <a:t>Great tooling</a:t>
            </a:r>
          </a:p>
          <a:p>
            <a:endParaRPr lang="en-US" sz="3300" dirty="0"/>
          </a:p>
          <a:p>
            <a:r>
              <a:rPr lang="en-US" sz="3300" dirty="0" smtClean="0"/>
              <a:t>Excellent Integration with Visual Studio</a:t>
            </a:r>
          </a:p>
          <a:p>
            <a:endParaRPr lang="en-US" sz="3300" dirty="0"/>
          </a:p>
          <a:p>
            <a:endParaRPr lang="en-US" sz="3300" dirty="0" smtClean="0"/>
          </a:p>
          <a:p>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6016" y="1575665"/>
            <a:ext cx="6062984" cy="3520442"/>
          </a:xfrm>
          <a:prstGeom prst="rect">
            <a:avLst/>
          </a:prstGeom>
        </p:spPr>
      </p:pic>
    </p:spTree>
    <p:extLst>
      <p:ext uri="{BB962C8B-B14F-4D97-AF65-F5344CB8AC3E}">
        <p14:creationId xmlns:p14="http://schemas.microsoft.com/office/powerpoint/2010/main" val="1680080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Capabilities</a:t>
            </a:r>
            <a:endParaRPr lang="en-US" b="1" dirty="0"/>
          </a:p>
        </p:txBody>
      </p:sp>
      <p:sp>
        <p:nvSpPr>
          <p:cNvPr id="3" name="Content Placeholder 2"/>
          <p:cNvSpPr>
            <a:spLocks noGrp="1"/>
          </p:cNvSpPr>
          <p:nvPr>
            <p:ph idx="1"/>
          </p:nvPr>
        </p:nvSpPr>
        <p:spPr/>
        <p:txBody>
          <a:bodyPr>
            <a:normAutofit/>
          </a:bodyPr>
          <a:lstStyle/>
          <a:p>
            <a:r>
              <a:rPr lang="en-US" sz="3300" dirty="0"/>
              <a:t>P</a:t>
            </a:r>
            <a:r>
              <a:rPr lang="en-US" sz="3300" dirty="0" smtClean="0"/>
              <a:t>erform </a:t>
            </a:r>
            <a:r>
              <a:rPr lang="en-US" sz="3300" dirty="0"/>
              <a:t>near real-time data </a:t>
            </a:r>
            <a:r>
              <a:rPr lang="en-US" sz="3300" dirty="0" smtClean="0"/>
              <a:t>analysis</a:t>
            </a:r>
          </a:p>
          <a:p>
            <a:endParaRPr lang="en-US" sz="3300" dirty="0" smtClean="0"/>
          </a:p>
          <a:p>
            <a:r>
              <a:rPr lang="en-US" sz="3300" dirty="0" smtClean="0"/>
              <a:t>In-memory computation</a:t>
            </a:r>
          </a:p>
          <a:p>
            <a:endParaRPr lang="en-US" sz="3300" dirty="0" smtClean="0"/>
          </a:p>
          <a:p>
            <a:r>
              <a:rPr lang="en-US" sz="3300" dirty="0" smtClean="0"/>
              <a:t>Parallel transactions</a:t>
            </a:r>
          </a:p>
          <a:p>
            <a:endParaRPr lang="en-US" sz="3300" dirty="0" smtClean="0"/>
          </a:p>
          <a:p>
            <a:r>
              <a:rPr lang="en-US" sz="3300" dirty="0" smtClean="0"/>
              <a:t>Event processing</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377" y="3449349"/>
            <a:ext cx="5829300" cy="2162175"/>
          </a:xfrm>
          <a:prstGeom prst="rect">
            <a:avLst/>
          </a:prstGeom>
        </p:spPr>
      </p:pic>
    </p:spTree>
    <p:extLst>
      <p:ext uri="{BB962C8B-B14F-4D97-AF65-F5344CB8AC3E}">
        <p14:creationId xmlns:p14="http://schemas.microsoft.com/office/powerpoint/2010/main" val="377444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765"/>
            <a:ext cx="10515600" cy="1325563"/>
          </a:xfrm>
        </p:spPr>
        <p:txBody>
          <a:bodyPr/>
          <a:lstStyle/>
          <a:p>
            <a:r>
              <a:rPr lang="en-US" b="1" dirty="0" smtClean="0"/>
              <a:t>API-s</a:t>
            </a:r>
            <a:endParaRPr lang="en-US" b="1" dirty="0"/>
          </a:p>
        </p:txBody>
      </p:sp>
      <p:sp>
        <p:nvSpPr>
          <p:cNvPr id="3" name="Content Placeholder 2"/>
          <p:cNvSpPr>
            <a:spLocks noGrp="1"/>
          </p:cNvSpPr>
          <p:nvPr>
            <p:ph idx="1"/>
          </p:nvPr>
        </p:nvSpPr>
        <p:spPr/>
        <p:txBody>
          <a:bodyPr>
            <a:normAutofit fontScale="92500" lnSpcReduction="20000"/>
          </a:bodyPr>
          <a:lstStyle/>
          <a:p>
            <a:r>
              <a:rPr lang="en-US" sz="3300" dirty="0"/>
              <a:t>R</a:t>
            </a:r>
            <a:r>
              <a:rPr lang="en-US" sz="3300" dirty="0" smtClean="0"/>
              <a:t>eliable Actors</a:t>
            </a:r>
          </a:p>
          <a:p>
            <a:endParaRPr lang="en-US" sz="3300" dirty="0"/>
          </a:p>
          <a:p>
            <a:r>
              <a:rPr lang="en-US" sz="3300" dirty="0" smtClean="0"/>
              <a:t>Reliable Services </a:t>
            </a:r>
          </a:p>
          <a:p>
            <a:endParaRPr lang="en-US" sz="3300" dirty="0" smtClean="0"/>
          </a:p>
          <a:p>
            <a:r>
              <a:rPr lang="en-US" sz="3300" dirty="0" smtClean="0"/>
              <a:t>Make </a:t>
            </a:r>
            <a:r>
              <a:rPr lang="en-US" sz="3300" dirty="0"/>
              <a:t>the job more </a:t>
            </a:r>
            <a:r>
              <a:rPr lang="en-US" sz="3300" dirty="0" smtClean="0"/>
              <a:t>straightforward</a:t>
            </a:r>
          </a:p>
          <a:p>
            <a:endParaRPr lang="en-US" sz="3300" dirty="0" smtClean="0"/>
          </a:p>
          <a:p>
            <a:r>
              <a:rPr lang="en-US" sz="3300" dirty="0" smtClean="0"/>
              <a:t>Integrate </a:t>
            </a:r>
            <a:r>
              <a:rPr lang="en-US" sz="3300" dirty="0"/>
              <a:t>with the platform at a deeper </a:t>
            </a:r>
            <a:r>
              <a:rPr lang="en-US" sz="3300" dirty="0" smtClean="0"/>
              <a:t>level</a:t>
            </a:r>
          </a:p>
          <a:p>
            <a:endParaRPr lang="en-US" sz="3300" dirty="0" smtClean="0"/>
          </a:p>
          <a:p>
            <a:r>
              <a:rPr lang="en-US" sz="3300" dirty="0" smtClean="0"/>
              <a:t>Take </a:t>
            </a:r>
            <a:r>
              <a:rPr lang="en-US" sz="3300" dirty="0"/>
              <a:t>advantage of built-in high availability.</a:t>
            </a:r>
          </a:p>
          <a:p>
            <a:endParaRPr lang="en-US" sz="33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760" y="314605"/>
            <a:ext cx="4353533" cy="3686689"/>
          </a:xfrm>
          <a:prstGeom prst="rect">
            <a:avLst/>
          </a:prstGeom>
        </p:spPr>
      </p:pic>
    </p:spTree>
    <p:extLst>
      <p:ext uri="{BB962C8B-B14F-4D97-AF65-F5344CB8AC3E}">
        <p14:creationId xmlns:p14="http://schemas.microsoft.com/office/powerpoint/2010/main" val="1697879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Reliable Actors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Stateless / </a:t>
            </a:r>
            <a:r>
              <a:rPr lang="en-US" dirty="0"/>
              <a:t>S</a:t>
            </a:r>
            <a:r>
              <a:rPr lang="en-US" dirty="0" smtClean="0"/>
              <a:t>tateful </a:t>
            </a:r>
            <a:r>
              <a:rPr lang="en-US" dirty="0"/>
              <a:t>objects </a:t>
            </a:r>
            <a:r>
              <a:rPr lang="en-US" dirty="0" smtClean="0"/>
              <a:t>via </a:t>
            </a:r>
            <a:r>
              <a:rPr lang="en-US" dirty="0"/>
              <a:t>the </a:t>
            </a:r>
            <a:r>
              <a:rPr lang="en-US" dirty="0" smtClean="0"/>
              <a:t>Actor model </a:t>
            </a:r>
          </a:p>
          <a:p>
            <a:endParaRPr lang="en-US" dirty="0" smtClean="0"/>
          </a:p>
          <a:p>
            <a:r>
              <a:rPr lang="en-US" dirty="0"/>
              <a:t>L</a:t>
            </a:r>
            <a:r>
              <a:rPr lang="en-US" dirty="0" smtClean="0"/>
              <a:t>ots </a:t>
            </a:r>
            <a:r>
              <a:rPr lang="en-US" dirty="0"/>
              <a:t>of independent units of </a:t>
            </a:r>
            <a:r>
              <a:rPr lang="en-US" dirty="0" smtClean="0"/>
              <a:t>computation/state</a:t>
            </a:r>
            <a:endParaRPr lang="en-US" b="1" dirty="0" smtClean="0"/>
          </a:p>
          <a:p>
            <a:endParaRPr lang="en-US" dirty="0" smtClean="0"/>
          </a:p>
          <a:p>
            <a:r>
              <a:rPr lang="en-US" dirty="0"/>
              <a:t>U</a:t>
            </a:r>
            <a:r>
              <a:rPr lang="en-US" dirty="0" smtClean="0"/>
              <a:t>ses </a:t>
            </a:r>
            <a:r>
              <a:rPr lang="en-US" dirty="0"/>
              <a:t>a turn-based threading </a:t>
            </a:r>
            <a:r>
              <a:rPr lang="en-US" dirty="0" smtClean="0"/>
              <a:t>model</a:t>
            </a:r>
          </a:p>
          <a:p>
            <a:endParaRPr lang="en-US" dirty="0" smtClean="0"/>
          </a:p>
          <a:p>
            <a:r>
              <a:rPr lang="en-US" dirty="0"/>
              <a:t>A</a:t>
            </a:r>
            <a:r>
              <a:rPr lang="en-US" dirty="0" smtClean="0"/>
              <a:t>void </a:t>
            </a:r>
            <a:r>
              <a:rPr lang="en-US" dirty="0"/>
              <a:t>code that calls out to other actors or </a:t>
            </a:r>
            <a:r>
              <a:rPr lang="en-US" dirty="0" smtClean="0"/>
              <a:t>services</a:t>
            </a:r>
          </a:p>
          <a:p>
            <a:endParaRPr lang="en-US" dirty="0" smtClean="0"/>
          </a:p>
          <a:p>
            <a:r>
              <a:rPr lang="en-US" dirty="0" smtClean="0"/>
              <a:t>An actor </a:t>
            </a:r>
            <a:r>
              <a:rPr lang="en-US" dirty="0"/>
              <a:t>cannot process other incoming requests until all its outbound requests have </a:t>
            </a:r>
            <a:r>
              <a:rPr lang="en-US" dirty="0" smtClean="0"/>
              <a:t>completed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587" y="1160492"/>
            <a:ext cx="2124371" cy="3705742"/>
          </a:xfrm>
          <a:prstGeom prst="rect">
            <a:avLst/>
          </a:prstGeom>
        </p:spPr>
      </p:pic>
    </p:spTree>
    <p:extLst>
      <p:ext uri="{BB962C8B-B14F-4D97-AF65-F5344CB8AC3E}">
        <p14:creationId xmlns:p14="http://schemas.microsoft.com/office/powerpoint/2010/main" val="2083081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Reliable Actors</a:t>
            </a:r>
            <a:endParaRPr lang="en-US" b="1" dirty="0"/>
          </a:p>
        </p:txBody>
      </p:sp>
      <p:sp>
        <p:nvSpPr>
          <p:cNvPr id="3" name="Content Placeholder 2"/>
          <p:cNvSpPr>
            <a:spLocks noGrp="1"/>
          </p:cNvSpPr>
          <p:nvPr>
            <p:ph idx="1"/>
          </p:nvPr>
        </p:nvSpPr>
        <p:spPr>
          <a:xfrm>
            <a:off x="-554182" y="1901362"/>
            <a:ext cx="10515600" cy="4351338"/>
          </a:xfrm>
        </p:spPr>
        <p:txBody>
          <a:bodyPr/>
          <a:lstStyle/>
          <a:p>
            <a:pPr lvl="1"/>
            <a:r>
              <a:rPr lang="en-US" sz="3300" dirty="0" smtClean="0"/>
              <a:t>Independent </a:t>
            </a:r>
            <a:r>
              <a:rPr lang="en-US" sz="3300" dirty="0"/>
              <a:t>objects </a:t>
            </a:r>
            <a:r>
              <a:rPr lang="en-US" sz="3300" dirty="0" smtClean="0"/>
              <a:t>-actors</a:t>
            </a:r>
            <a:endParaRPr lang="en-US" sz="3300" dirty="0"/>
          </a:p>
          <a:p>
            <a:pPr lvl="1"/>
            <a:endParaRPr lang="en-US" sz="3300" dirty="0" smtClean="0"/>
          </a:p>
          <a:p>
            <a:pPr lvl="1"/>
            <a:r>
              <a:rPr lang="en-US" sz="3300" dirty="0" smtClean="0"/>
              <a:t>Service </a:t>
            </a:r>
            <a:r>
              <a:rPr lang="en-US" sz="3300" dirty="0"/>
              <a:t>Fabric takes care:</a:t>
            </a:r>
          </a:p>
          <a:p>
            <a:pPr lvl="2"/>
            <a:r>
              <a:rPr lang="en-US" sz="3300" dirty="0" smtClean="0"/>
              <a:t>Deployment</a:t>
            </a:r>
          </a:p>
          <a:p>
            <a:pPr marL="914400" lvl="2" indent="0">
              <a:buNone/>
            </a:pPr>
            <a:endParaRPr lang="en-US" sz="3300" dirty="0"/>
          </a:p>
          <a:p>
            <a:pPr lvl="2"/>
            <a:r>
              <a:rPr lang="en-US" sz="3300" dirty="0" smtClean="0"/>
              <a:t>Scaling</a:t>
            </a:r>
          </a:p>
          <a:p>
            <a:pPr marL="914400" lvl="2" indent="0">
              <a:buNone/>
            </a:pPr>
            <a:endParaRPr lang="en-US" sz="3300" dirty="0"/>
          </a:p>
          <a:p>
            <a:pPr lvl="2"/>
            <a:r>
              <a:rPr lang="en-US" sz="3300" dirty="0"/>
              <a:t>Communication across actors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954" y="1978313"/>
            <a:ext cx="7013351" cy="3864927"/>
          </a:xfrm>
          <a:prstGeom prst="rect">
            <a:avLst/>
          </a:prstGeom>
        </p:spPr>
      </p:pic>
    </p:spTree>
    <p:extLst>
      <p:ext uri="{BB962C8B-B14F-4D97-AF65-F5344CB8AC3E}">
        <p14:creationId xmlns:p14="http://schemas.microsoft.com/office/powerpoint/2010/main" val="2897642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Reliable Services</a:t>
            </a:r>
            <a:endParaRPr lang="en-US" b="1" dirty="0"/>
          </a:p>
        </p:txBody>
      </p:sp>
      <p:sp>
        <p:nvSpPr>
          <p:cNvPr id="3" name="Content Placeholder 2"/>
          <p:cNvSpPr>
            <a:spLocks noGrp="1"/>
          </p:cNvSpPr>
          <p:nvPr>
            <p:ph idx="1"/>
          </p:nvPr>
        </p:nvSpPr>
        <p:spPr/>
        <p:txBody>
          <a:bodyPr/>
          <a:lstStyle/>
          <a:p>
            <a:r>
              <a:rPr lang="en-US" dirty="0"/>
              <a:t>Reliable Services:</a:t>
            </a:r>
          </a:p>
          <a:p>
            <a:pPr lvl="1"/>
            <a:r>
              <a:rPr lang="en-US" dirty="0"/>
              <a:t>Stateless</a:t>
            </a:r>
          </a:p>
          <a:p>
            <a:pPr lvl="1"/>
            <a:r>
              <a:rPr lang="en-US" dirty="0"/>
              <a:t>Stateful (reliable collections)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118" y="3106704"/>
            <a:ext cx="9064894" cy="3751295"/>
          </a:xfrm>
          <a:prstGeom prst="rect">
            <a:avLst/>
          </a:prstGeom>
        </p:spPr>
      </p:pic>
    </p:spTree>
    <p:extLst>
      <p:ext uri="{BB962C8B-B14F-4D97-AF65-F5344CB8AC3E}">
        <p14:creationId xmlns:p14="http://schemas.microsoft.com/office/powerpoint/2010/main" val="2003698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Stateless</a:t>
            </a:r>
            <a:endParaRPr lang="en-US" b="1" dirty="0"/>
          </a:p>
        </p:txBody>
      </p:sp>
      <p:sp>
        <p:nvSpPr>
          <p:cNvPr id="3" name="Content Placeholder 2"/>
          <p:cNvSpPr>
            <a:spLocks noGrp="1"/>
          </p:cNvSpPr>
          <p:nvPr>
            <p:ph idx="1"/>
          </p:nvPr>
        </p:nvSpPr>
        <p:spPr/>
        <p:txBody>
          <a:bodyPr/>
          <a:lstStyle/>
          <a:p>
            <a:r>
              <a:rPr lang="en-US" dirty="0" smtClean="0"/>
              <a:t>Examples : protocol </a:t>
            </a:r>
            <a:r>
              <a:rPr lang="en-US" dirty="0"/>
              <a:t>gateways, web </a:t>
            </a:r>
            <a:r>
              <a:rPr lang="en-US" dirty="0" smtClean="0"/>
              <a:t>proxies</a:t>
            </a:r>
          </a:p>
          <a:p>
            <a:endParaRPr lang="en-US" dirty="0"/>
          </a:p>
          <a:p>
            <a:r>
              <a:rPr lang="en-US" dirty="0" smtClean="0"/>
              <a:t>Do </a:t>
            </a:r>
            <a:r>
              <a:rPr lang="en-US" dirty="0"/>
              <a:t>not maintain </a:t>
            </a:r>
            <a:r>
              <a:rPr lang="en-US" dirty="0"/>
              <a:t>a</a:t>
            </a:r>
            <a:r>
              <a:rPr lang="en-US" dirty="0" smtClean="0"/>
              <a:t> </a:t>
            </a:r>
            <a:r>
              <a:rPr lang="en-US" dirty="0"/>
              <a:t>state outside of any given request </a:t>
            </a:r>
            <a:r>
              <a:rPr lang="en-US" dirty="0" smtClean="0"/>
              <a:t>or response</a:t>
            </a:r>
          </a:p>
          <a:p>
            <a:endParaRPr lang="en-US" dirty="0" smtClean="0"/>
          </a:p>
          <a:p>
            <a:r>
              <a:rPr lang="en-US" dirty="0" smtClean="0"/>
              <a:t>State maintained in dedicated data storage</a:t>
            </a:r>
          </a:p>
          <a:p>
            <a:endParaRPr lang="en-US" dirty="0" smtClean="0"/>
          </a:p>
          <a:p>
            <a:r>
              <a:rPr lang="en-US" dirty="0" smtClean="0"/>
              <a:t>Azure Examples: Web Apps, Cloud Services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991" y="3970915"/>
            <a:ext cx="1339182" cy="133918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3947" y="5065083"/>
            <a:ext cx="1474262" cy="1474262"/>
          </a:xfrm>
          <a:prstGeom prst="rect">
            <a:avLst/>
          </a:prstGeom>
        </p:spPr>
      </p:pic>
    </p:spTree>
    <p:extLst>
      <p:ext uri="{BB962C8B-B14F-4D97-AF65-F5344CB8AC3E}">
        <p14:creationId xmlns:p14="http://schemas.microsoft.com/office/powerpoint/2010/main" val="151699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State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515" y="1415779"/>
            <a:ext cx="8145012" cy="5201376"/>
          </a:xfrm>
          <a:prstGeom prst="rect">
            <a:avLst/>
          </a:prstGeom>
        </p:spPr>
      </p:pic>
    </p:spTree>
    <p:extLst>
      <p:ext uri="{BB962C8B-B14F-4D97-AF65-F5344CB8AC3E}">
        <p14:creationId xmlns:p14="http://schemas.microsoft.com/office/powerpoint/2010/main" val="42711675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Stateful </a:t>
            </a:r>
            <a:endParaRPr lang="en-US" b="1" dirty="0"/>
          </a:p>
        </p:txBody>
      </p:sp>
      <p:sp>
        <p:nvSpPr>
          <p:cNvPr id="3" name="Content Placeholder 2"/>
          <p:cNvSpPr>
            <a:spLocks noGrp="1"/>
          </p:cNvSpPr>
          <p:nvPr>
            <p:ph idx="1"/>
          </p:nvPr>
        </p:nvSpPr>
        <p:spPr/>
        <p:txBody>
          <a:bodyPr>
            <a:normAutofit lnSpcReduction="10000"/>
          </a:bodyPr>
          <a:lstStyle/>
          <a:p>
            <a:r>
              <a:rPr lang="en-US" sz="3300" dirty="0" smtClean="0"/>
              <a:t>Examples : </a:t>
            </a:r>
          </a:p>
          <a:p>
            <a:pPr lvl="1"/>
            <a:r>
              <a:rPr lang="en-US" sz="2900" dirty="0" smtClean="0"/>
              <a:t>user accounts</a:t>
            </a:r>
          </a:p>
          <a:p>
            <a:pPr lvl="1"/>
            <a:r>
              <a:rPr lang="en-US" sz="2900" dirty="0" smtClean="0"/>
              <a:t>databases </a:t>
            </a:r>
          </a:p>
          <a:p>
            <a:pPr lvl="1"/>
            <a:r>
              <a:rPr lang="en-US" sz="2900" dirty="0" smtClean="0"/>
              <a:t>shopping carts</a:t>
            </a:r>
          </a:p>
          <a:p>
            <a:pPr lvl="1"/>
            <a:r>
              <a:rPr lang="en-US" sz="2900" dirty="0" smtClean="0"/>
              <a:t>queues</a:t>
            </a:r>
          </a:p>
          <a:p>
            <a:endParaRPr lang="en-US" sz="3300" dirty="0" smtClean="0"/>
          </a:p>
          <a:p>
            <a:r>
              <a:rPr lang="en-US" sz="3300" dirty="0" smtClean="0"/>
              <a:t>Maintain a state </a:t>
            </a:r>
            <a:r>
              <a:rPr lang="en-US" sz="3300" dirty="0"/>
              <a:t>beyond the request and its response</a:t>
            </a:r>
            <a:r>
              <a:rPr lang="en-US" sz="3300" dirty="0" smtClean="0"/>
              <a:t>.</a:t>
            </a:r>
          </a:p>
          <a:p>
            <a:pPr marL="0" indent="0">
              <a:buNone/>
            </a:pPr>
            <a:endParaRPr lang="en-US" sz="3300" dirty="0" smtClean="0"/>
          </a:p>
          <a:p>
            <a:r>
              <a:rPr lang="en-US" sz="3300" dirty="0" smtClean="0"/>
              <a:t>Internet-scale </a:t>
            </a:r>
            <a:r>
              <a:rPr lang="en-US" sz="3300" dirty="0"/>
              <a:t>applications </a:t>
            </a:r>
            <a:r>
              <a:rPr lang="en-US" sz="3300" dirty="0" smtClean="0"/>
              <a:t>have both - </a:t>
            </a:r>
            <a:r>
              <a:rPr lang="en-US" sz="3300" dirty="0"/>
              <a:t>S</a:t>
            </a:r>
            <a:r>
              <a:rPr lang="en-US" sz="3300" dirty="0" smtClean="0"/>
              <a:t>tateless &amp; Stateful</a:t>
            </a:r>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210613"/>
            <a:ext cx="780290" cy="78029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8991" y="2467355"/>
            <a:ext cx="780290" cy="7802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7227" y="1137319"/>
            <a:ext cx="780290" cy="7802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5200" y="1137319"/>
            <a:ext cx="780290" cy="780290"/>
          </a:xfrm>
          <a:prstGeom prst="rect">
            <a:avLst/>
          </a:prstGeom>
        </p:spPr>
      </p:pic>
    </p:spTree>
    <p:extLst>
      <p:ext uri="{BB962C8B-B14F-4D97-AF65-F5344CB8AC3E}">
        <p14:creationId xmlns:p14="http://schemas.microsoft.com/office/powerpoint/2010/main" val="244557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Stateful</a:t>
            </a:r>
            <a:endParaRPr lang="en-US" b="1" dirty="0"/>
          </a:p>
        </p:txBody>
      </p:sp>
      <p:sp>
        <p:nvSpPr>
          <p:cNvPr id="3" name="Content Placeholder 2"/>
          <p:cNvSpPr>
            <a:spLocks noGrp="1"/>
          </p:cNvSpPr>
          <p:nvPr>
            <p:ph idx="1"/>
          </p:nvPr>
        </p:nvSpPr>
        <p:spPr>
          <a:xfrm>
            <a:off x="838200" y="3072535"/>
            <a:ext cx="10515600" cy="4351338"/>
          </a:xfrm>
        </p:spPr>
        <p:txBody>
          <a:bodyPr>
            <a:normAutofit/>
          </a:bodyPr>
          <a:lstStyle/>
          <a:p>
            <a:r>
              <a:rPr lang="en-US" sz="3300" dirty="0"/>
              <a:t>P</a:t>
            </a:r>
            <a:r>
              <a:rPr lang="en-US" sz="3300" dirty="0" smtClean="0"/>
              <a:t>artitions to </a:t>
            </a:r>
            <a:r>
              <a:rPr lang="en-US" sz="3300" dirty="0"/>
              <a:t>spread </a:t>
            </a:r>
            <a:r>
              <a:rPr lang="en-US" sz="3300" dirty="0" smtClean="0"/>
              <a:t>state</a:t>
            </a:r>
          </a:p>
          <a:p>
            <a:endParaRPr lang="en-US" sz="3300" dirty="0" smtClean="0"/>
          </a:p>
          <a:p>
            <a:r>
              <a:rPr lang="en-US" sz="3300" dirty="0" smtClean="0"/>
              <a:t>Replication of state</a:t>
            </a:r>
          </a:p>
          <a:p>
            <a:endParaRPr lang="en-US" sz="3300" dirty="0" smtClean="0"/>
          </a:p>
          <a:p>
            <a:r>
              <a:rPr lang="en-US" sz="3300" dirty="0"/>
              <a:t>P</a:t>
            </a:r>
            <a:r>
              <a:rPr lang="en-US" sz="3300" dirty="0" smtClean="0"/>
              <a:t>rimary </a:t>
            </a:r>
            <a:r>
              <a:rPr lang="en-US" sz="3300" dirty="0"/>
              <a:t>replica </a:t>
            </a:r>
            <a:r>
              <a:rPr lang="en-US" sz="3300" dirty="0" smtClean="0"/>
              <a:t>+ Multiple secondary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056" y="1508946"/>
            <a:ext cx="7913708" cy="3344402"/>
          </a:xfrm>
          <a:prstGeom prst="rect">
            <a:avLst/>
          </a:prstGeom>
        </p:spPr>
      </p:pic>
    </p:spTree>
    <p:extLst>
      <p:ext uri="{BB962C8B-B14F-4D97-AF65-F5344CB8AC3E}">
        <p14:creationId xmlns:p14="http://schemas.microsoft.com/office/powerpoint/2010/main" val="3944462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Stateful</a:t>
            </a:r>
            <a:endParaRPr lang="en-US" b="1" dirty="0"/>
          </a:p>
        </p:txBody>
      </p:sp>
      <p:sp>
        <p:nvSpPr>
          <p:cNvPr id="3" name="Content Placeholder 2"/>
          <p:cNvSpPr>
            <a:spLocks noGrp="1"/>
          </p:cNvSpPr>
          <p:nvPr>
            <p:ph idx="1"/>
          </p:nvPr>
        </p:nvSpPr>
        <p:spPr>
          <a:xfrm>
            <a:off x="744682" y="2802372"/>
            <a:ext cx="10515600" cy="4351338"/>
          </a:xfrm>
        </p:spPr>
        <p:txBody>
          <a:bodyPr>
            <a:normAutofit/>
          </a:bodyPr>
          <a:lstStyle/>
          <a:p>
            <a:r>
              <a:rPr lang="en-US" sz="3300" dirty="0"/>
              <a:t>Write to the primary </a:t>
            </a:r>
            <a:r>
              <a:rPr lang="en-US" sz="3300" dirty="0" smtClean="0"/>
              <a:t>replica</a:t>
            </a:r>
          </a:p>
          <a:p>
            <a:endParaRPr lang="en-US" sz="3300" dirty="0"/>
          </a:p>
          <a:p>
            <a:r>
              <a:rPr lang="en-US" sz="3300" dirty="0"/>
              <a:t>S</a:t>
            </a:r>
            <a:r>
              <a:rPr lang="en-US" sz="3300" dirty="0" smtClean="0"/>
              <a:t>yncs </a:t>
            </a:r>
            <a:r>
              <a:rPr lang="en-US" sz="3300" dirty="0"/>
              <a:t>with the </a:t>
            </a:r>
            <a:r>
              <a:rPr lang="en-US" sz="3300" dirty="0" smtClean="0"/>
              <a:t>secondary</a:t>
            </a:r>
          </a:p>
          <a:p>
            <a:endParaRPr lang="en-US" sz="3300" dirty="0"/>
          </a:p>
          <a:p>
            <a:r>
              <a:rPr lang="en-US" sz="3300" dirty="0" smtClean="0"/>
              <a:t>Primary </a:t>
            </a:r>
            <a:r>
              <a:rPr lang="en-US" sz="3300" dirty="0"/>
              <a:t>replica fails -&gt; secondary becomes new  primary</a:t>
            </a:r>
          </a:p>
          <a:p>
            <a:endParaRPr lang="en-US" sz="3300" dirty="0"/>
          </a:p>
        </p:txBody>
      </p:sp>
      <p:sp>
        <p:nvSpPr>
          <p:cNvPr id="44" name="Rectangle 43"/>
          <p:cNvSpPr/>
          <p:nvPr/>
        </p:nvSpPr>
        <p:spPr>
          <a:xfrm>
            <a:off x="8279362" y="-100224"/>
            <a:ext cx="246250" cy="3200412"/>
          </a:xfrm>
          <a:prstGeom prst="rect">
            <a:avLst/>
          </a:prstGeom>
          <a:noFill/>
        </p:spPr>
        <p:txBody>
          <a:bodyPr wrap="none" lIns="121903" tIns="60952" rIns="121903" bIns="60952">
            <a:spAutoFit/>
          </a:bodyPr>
          <a:lstStyle/>
          <a:p>
            <a:pPr algn="ctr"/>
            <a:endParaRPr lang="en-US" sz="19997" b="1" dirty="0">
              <a:ln w="1905"/>
              <a:solidFill>
                <a:srgbClr val="FF0000"/>
              </a:solidFill>
              <a:effectLst>
                <a:innerShdw blurRad="69850" dist="43180" dir="5400000">
                  <a:srgbClr val="000000">
                    <a:alpha val="65000"/>
                  </a:srgbClr>
                </a:innerShdw>
              </a:effectLst>
            </a:endParaRPr>
          </a:p>
        </p:txBody>
      </p:sp>
      <p:sp>
        <p:nvSpPr>
          <p:cNvPr id="49" name="Freeform 48"/>
          <p:cNvSpPr/>
          <p:nvPr/>
        </p:nvSpPr>
        <p:spPr>
          <a:xfrm>
            <a:off x="4348263" y="1262149"/>
            <a:ext cx="3047568" cy="682085"/>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bg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846" y="-8080"/>
            <a:ext cx="5572154" cy="4473758"/>
          </a:xfrm>
          <a:prstGeom prst="rect">
            <a:avLst/>
          </a:prstGeom>
        </p:spPr>
      </p:pic>
    </p:spTree>
    <p:extLst>
      <p:ext uri="{BB962C8B-B14F-4D97-AF65-F5344CB8AC3E}">
        <p14:creationId xmlns:p14="http://schemas.microsoft.com/office/powerpoint/2010/main" val="145128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3000" tmFilter="0, 0; .2, .5; .8, .5; 1, 0"/>
                                        <p:tgtEl>
                                          <p:spTgt spid="49"/>
                                        </p:tgtEl>
                                      </p:cBhvr>
                                    </p:animEffect>
                                    <p:animScale>
                                      <p:cBhvr>
                                        <p:cTn id="11" dur="1500" autoRev="1" fill="hold"/>
                                        <p:tgtEl>
                                          <p:spTgt spid="4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Stateful?</a:t>
            </a:r>
            <a:endParaRPr lang="en-US" b="1" dirty="0"/>
          </a:p>
        </p:txBody>
      </p:sp>
      <p:sp>
        <p:nvSpPr>
          <p:cNvPr id="3" name="Content Placeholder 2"/>
          <p:cNvSpPr>
            <a:spLocks noGrp="1"/>
          </p:cNvSpPr>
          <p:nvPr>
            <p:ph idx="1"/>
          </p:nvPr>
        </p:nvSpPr>
        <p:spPr/>
        <p:txBody>
          <a:bodyPr>
            <a:noAutofit/>
          </a:bodyPr>
          <a:lstStyle/>
          <a:p>
            <a:r>
              <a:rPr lang="en-US" sz="3300" dirty="0"/>
              <a:t>H</a:t>
            </a:r>
            <a:r>
              <a:rPr lang="en-US" sz="3300" dirty="0" smtClean="0"/>
              <a:t>igh-throughput</a:t>
            </a:r>
            <a:r>
              <a:rPr lang="en-US" sz="3300" dirty="0"/>
              <a:t>, low-latency, failure-tolerant online transaction processing (OLTP) </a:t>
            </a:r>
            <a:endParaRPr lang="en-US" sz="3300" dirty="0" smtClean="0"/>
          </a:p>
          <a:p>
            <a:endParaRPr lang="en-US" sz="3300" dirty="0"/>
          </a:p>
          <a:p>
            <a:r>
              <a:rPr lang="en-US" sz="3300" dirty="0" smtClean="0"/>
              <a:t>Examples: Search</a:t>
            </a:r>
            <a:r>
              <a:rPr lang="en-US" sz="3300" dirty="0"/>
              <a:t>, </a:t>
            </a:r>
            <a:r>
              <a:rPr lang="en-US" sz="3300" dirty="0" err="1" smtClean="0"/>
              <a:t>IoT</a:t>
            </a:r>
            <a:r>
              <a:rPr lang="en-US" sz="3300" dirty="0" smtClean="0"/>
              <a:t>, </a:t>
            </a:r>
            <a:r>
              <a:rPr lang="en-US" sz="3300" dirty="0"/>
              <a:t>T</a:t>
            </a:r>
            <a:r>
              <a:rPr lang="en-US" sz="3300" dirty="0" smtClean="0"/>
              <a:t>rading </a:t>
            </a:r>
            <a:r>
              <a:rPr lang="en-US" sz="3300" dirty="0"/>
              <a:t>systems, </a:t>
            </a:r>
            <a:r>
              <a:rPr lang="en-US" sz="3300" dirty="0" smtClean="0"/>
              <a:t>Credit </a:t>
            </a:r>
            <a:r>
              <a:rPr lang="en-US" sz="3300" dirty="0"/>
              <a:t>card processing and fraud detection systems, personal record </a:t>
            </a:r>
            <a:r>
              <a:rPr lang="en-US" sz="3300" dirty="0" smtClean="0"/>
              <a:t>management</a:t>
            </a:r>
            <a:endParaRPr lang="en-US" sz="3300" dirty="0"/>
          </a:p>
          <a:p>
            <a:endParaRPr lang="en-US" sz="3300" dirty="0" smtClean="0"/>
          </a:p>
          <a:p>
            <a:r>
              <a:rPr lang="en-US" sz="3300" dirty="0" smtClean="0"/>
              <a:t>Keep </a:t>
            </a:r>
            <a:r>
              <a:rPr lang="en-US" sz="3300" dirty="0"/>
              <a:t>code and data close on the same </a:t>
            </a:r>
            <a:r>
              <a:rPr lang="en-US" sz="3300" dirty="0" smtClean="0"/>
              <a:t>machine</a:t>
            </a:r>
            <a:endParaRPr lang="en-US" sz="3300" dirty="0"/>
          </a:p>
          <a:p>
            <a:pPr marL="0" indent="0">
              <a:buNone/>
            </a:pPr>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7527" y="4567473"/>
            <a:ext cx="1744427" cy="17444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2030" y="2130136"/>
            <a:ext cx="2529970" cy="1621776"/>
          </a:xfrm>
          <a:prstGeom prst="rect">
            <a:avLst/>
          </a:prstGeom>
        </p:spPr>
      </p:pic>
    </p:spTree>
    <p:extLst>
      <p:ext uri="{BB962C8B-B14F-4D97-AF65-F5344CB8AC3E}">
        <p14:creationId xmlns:p14="http://schemas.microsoft.com/office/powerpoint/2010/main" val="264645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Stateful?</a:t>
            </a:r>
            <a:endParaRPr lang="en-US" b="1" dirty="0"/>
          </a:p>
        </p:txBody>
      </p:sp>
      <p:sp>
        <p:nvSpPr>
          <p:cNvPr id="3" name="Content Placeholder 2"/>
          <p:cNvSpPr>
            <a:spLocks noGrp="1"/>
          </p:cNvSpPr>
          <p:nvPr>
            <p:ph idx="1"/>
          </p:nvPr>
        </p:nvSpPr>
        <p:spPr/>
        <p:txBody>
          <a:bodyPr>
            <a:noAutofit/>
          </a:bodyPr>
          <a:lstStyle/>
          <a:p>
            <a:endParaRPr lang="en-US" sz="3300" dirty="0" smtClean="0"/>
          </a:p>
          <a:p>
            <a:r>
              <a:rPr lang="en-US" sz="3300" dirty="0" smtClean="0"/>
              <a:t>Application </a:t>
            </a:r>
            <a:r>
              <a:rPr lang="en-US" sz="3300" dirty="0"/>
              <a:t>design </a:t>
            </a:r>
            <a:r>
              <a:rPr lang="en-US" sz="3300" dirty="0" smtClean="0"/>
              <a:t>simplification</a:t>
            </a:r>
          </a:p>
          <a:p>
            <a:endParaRPr lang="en-US" sz="3300" dirty="0"/>
          </a:p>
          <a:p>
            <a:r>
              <a:rPr lang="en-US" sz="3300" dirty="0" smtClean="0"/>
              <a:t>Remove </a:t>
            </a:r>
            <a:r>
              <a:rPr lang="en-US" sz="3300" dirty="0"/>
              <a:t>the need </a:t>
            </a:r>
            <a:r>
              <a:rPr lang="en-US" sz="3300" dirty="0" smtClean="0"/>
              <a:t>for </a:t>
            </a:r>
            <a:r>
              <a:rPr lang="en-US" sz="3300" dirty="0"/>
              <a:t>queues and </a:t>
            </a:r>
            <a:r>
              <a:rPr lang="en-US" sz="3300" dirty="0" smtClean="0"/>
              <a:t>caches </a:t>
            </a:r>
          </a:p>
          <a:p>
            <a:endParaRPr lang="en-US" sz="3300" dirty="0" smtClean="0"/>
          </a:p>
          <a:p>
            <a:r>
              <a:rPr lang="en-US" sz="3300" dirty="0"/>
              <a:t>F</a:t>
            </a:r>
            <a:r>
              <a:rPr lang="en-US" sz="3300" dirty="0" smtClean="0"/>
              <a:t>ewer </a:t>
            </a:r>
            <a:r>
              <a:rPr lang="en-US" sz="3300" dirty="0"/>
              <a:t>moving parts to manage in your application as a </a:t>
            </a:r>
            <a:r>
              <a:rPr lang="en-US" sz="3300" dirty="0" smtClean="0"/>
              <a:t>whole</a:t>
            </a:r>
            <a:endParaRPr lang="en-US" sz="3300" dirty="0"/>
          </a:p>
          <a:p>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8499" y="2157668"/>
            <a:ext cx="1172927" cy="117292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3782" y="3330595"/>
            <a:ext cx="1256054" cy="125605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0679" y="2270857"/>
            <a:ext cx="1059738" cy="105973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5644" y="3428753"/>
            <a:ext cx="1059738" cy="1059738"/>
          </a:xfrm>
          <a:prstGeom prst="rect">
            <a:avLst/>
          </a:prstGeom>
        </p:spPr>
      </p:pic>
    </p:spTree>
    <p:extLst>
      <p:ext uri="{BB962C8B-B14F-4D97-AF65-F5344CB8AC3E}">
        <p14:creationId xmlns:p14="http://schemas.microsoft.com/office/powerpoint/2010/main" val="5552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098" y="191387"/>
            <a:ext cx="10515600" cy="1325563"/>
          </a:xfrm>
        </p:spPr>
        <p:txBody>
          <a:bodyPr/>
          <a:lstStyle/>
          <a:p>
            <a:r>
              <a:rPr lang="en-US" b="1" dirty="0" smtClean="0"/>
              <a:t>Stateless App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98" y="1133475"/>
            <a:ext cx="9715500" cy="5724525"/>
          </a:xfrm>
          <a:prstGeom prst="rect">
            <a:avLst/>
          </a:prstGeom>
        </p:spPr>
      </p:pic>
    </p:spTree>
    <p:extLst>
      <p:ext uri="{BB962C8B-B14F-4D97-AF65-F5344CB8AC3E}">
        <p14:creationId xmlns:p14="http://schemas.microsoft.com/office/powerpoint/2010/main" val="3163667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Stateful App</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891" y="1254752"/>
            <a:ext cx="9266909" cy="5603248"/>
          </a:xfrm>
        </p:spPr>
      </p:pic>
    </p:spTree>
    <p:extLst>
      <p:ext uri="{BB962C8B-B14F-4D97-AF65-F5344CB8AC3E}">
        <p14:creationId xmlns:p14="http://schemas.microsoft.com/office/powerpoint/2010/main" val="970111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71" y="1690688"/>
            <a:ext cx="11345858" cy="4877481"/>
          </a:xfrm>
          <a:prstGeom prst="rect">
            <a:avLst/>
          </a:prstGeom>
        </p:spPr>
      </p:pic>
    </p:spTree>
    <p:extLst>
      <p:ext uri="{BB962C8B-B14F-4D97-AF65-F5344CB8AC3E}">
        <p14:creationId xmlns:p14="http://schemas.microsoft.com/office/powerpoint/2010/main" val="3307485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29" y="97494"/>
            <a:ext cx="10515600" cy="1325563"/>
          </a:xfrm>
        </p:spPr>
        <p:txBody>
          <a:bodyPr/>
          <a:lstStyle/>
          <a:p>
            <a:r>
              <a:rPr lang="en-US" b="1" dirty="0" smtClean="0"/>
              <a:t>DevOps</a:t>
            </a:r>
            <a:endParaRPr lang="en-US" b="1" dirty="0"/>
          </a:p>
        </p:txBody>
      </p:sp>
      <p:sp>
        <p:nvSpPr>
          <p:cNvPr id="3" name="Content Placeholder 2"/>
          <p:cNvSpPr>
            <a:spLocks noGrp="1"/>
          </p:cNvSpPr>
          <p:nvPr>
            <p:ph idx="1"/>
          </p:nvPr>
        </p:nvSpPr>
        <p:spPr>
          <a:xfrm>
            <a:off x="664029" y="583629"/>
            <a:ext cx="10515600" cy="4351338"/>
          </a:xfrm>
        </p:spPr>
        <p:txBody>
          <a:bodyPr>
            <a:noAutofit/>
          </a:bodyPr>
          <a:lstStyle/>
          <a:p>
            <a:endParaRPr lang="en-US" sz="3300" dirty="0" smtClean="0"/>
          </a:p>
          <a:p>
            <a:r>
              <a:rPr lang="en-US" sz="3300" dirty="0" smtClean="0"/>
              <a:t>Any framework supported</a:t>
            </a:r>
          </a:p>
          <a:p>
            <a:pPr marL="0" indent="0">
              <a:buNone/>
            </a:pPr>
            <a:endParaRPr lang="en-US" sz="3300" dirty="0" smtClean="0"/>
          </a:p>
          <a:p>
            <a:r>
              <a:rPr lang="en-US" sz="3300" dirty="0" smtClean="0"/>
              <a:t>Rolling upgrades</a:t>
            </a:r>
          </a:p>
          <a:p>
            <a:endParaRPr lang="en-US" sz="3300" dirty="0" smtClean="0"/>
          </a:p>
          <a:p>
            <a:r>
              <a:rPr lang="en-US" sz="3300" dirty="0" smtClean="0"/>
              <a:t>Automatically </a:t>
            </a:r>
            <a:r>
              <a:rPr lang="en-US" sz="3300" dirty="0"/>
              <a:t>rolling back </a:t>
            </a:r>
            <a:r>
              <a:rPr lang="en-US" sz="3300" dirty="0" smtClean="0"/>
              <a:t>in case of error</a:t>
            </a:r>
          </a:p>
          <a:p>
            <a:endParaRPr lang="en-US" sz="3300" dirty="0" smtClean="0"/>
          </a:p>
          <a:p>
            <a:r>
              <a:rPr lang="en-US" sz="3300" dirty="0"/>
              <a:t>N</a:t>
            </a:r>
            <a:r>
              <a:rPr lang="en-US" sz="3300" dirty="0" smtClean="0"/>
              <a:t>ever </a:t>
            </a:r>
            <a:r>
              <a:rPr lang="en-US" sz="3300" dirty="0"/>
              <a:t>leaves the </a:t>
            </a:r>
            <a:r>
              <a:rPr lang="en-US" sz="3300" dirty="0" smtClean="0"/>
              <a:t>application in </a:t>
            </a:r>
            <a:r>
              <a:rPr lang="en-US" sz="3300" dirty="0"/>
              <a:t>an inconsistent or unknown </a:t>
            </a:r>
            <a:r>
              <a:rPr lang="en-US" sz="3300" dirty="0" smtClean="0"/>
              <a:t>state</a:t>
            </a:r>
          </a:p>
          <a:p>
            <a:endParaRPr lang="en-US" sz="3300" dirty="0"/>
          </a:p>
          <a:p>
            <a:r>
              <a:rPr lang="en-US" sz="3300" dirty="0" smtClean="0"/>
              <a:t>Fully scriptable -&gt; easy to integrate with CI / CD</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739" y="202335"/>
            <a:ext cx="6649261" cy="3281029"/>
          </a:xfrm>
          <a:prstGeom prst="rect">
            <a:avLst/>
          </a:prstGeom>
        </p:spPr>
      </p:pic>
    </p:spTree>
    <p:extLst>
      <p:ext uri="{BB962C8B-B14F-4D97-AF65-F5344CB8AC3E}">
        <p14:creationId xmlns:p14="http://schemas.microsoft.com/office/powerpoint/2010/main" val="2420574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Deploy Everywhere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879" y="1690688"/>
            <a:ext cx="6248720" cy="4738613"/>
          </a:xfrm>
        </p:spPr>
      </p:pic>
    </p:spTree>
    <p:extLst>
      <p:ext uri="{BB962C8B-B14F-4D97-AF65-F5344CB8AC3E}">
        <p14:creationId xmlns:p14="http://schemas.microsoft.com/office/powerpoint/2010/main" val="196660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Grouping</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207" y="1565997"/>
            <a:ext cx="7919149" cy="4983943"/>
          </a:xfrm>
        </p:spPr>
      </p:pic>
    </p:spTree>
    <p:extLst>
      <p:ext uri="{BB962C8B-B14F-4D97-AF65-F5344CB8AC3E}">
        <p14:creationId xmlns:p14="http://schemas.microsoft.com/office/powerpoint/2010/main" val="27345179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Global Availability </a:t>
            </a:r>
            <a:endParaRPr lang="en-US" b="1" dirty="0"/>
          </a:p>
        </p:txBody>
      </p:sp>
      <p:sp>
        <p:nvSpPr>
          <p:cNvPr id="3" name="Content Placeholder 2"/>
          <p:cNvSpPr>
            <a:spLocks noGrp="1"/>
          </p:cNvSpPr>
          <p:nvPr>
            <p:ph idx="1"/>
          </p:nvPr>
        </p:nvSpPr>
        <p:spPr/>
        <p:txBody>
          <a:bodyPr/>
          <a:lstStyle/>
          <a:p>
            <a:r>
              <a:rPr lang="en-US" dirty="0"/>
              <a:t>East </a:t>
            </a:r>
            <a:r>
              <a:rPr lang="en-US" dirty="0" smtClean="0"/>
              <a:t>US</a:t>
            </a:r>
          </a:p>
          <a:p>
            <a:r>
              <a:rPr lang="en-US" dirty="0"/>
              <a:t>North Central </a:t>
            </a:r>
            <a:r>
              <a:rPr lang="en-US" dirty="0" smtClean="0"/>
              <a:t>US</a:t>
            </a:r>
          </a:p>
          <a:p>
            <a:r>
              <a:rPr lang="en-US" dirty="0" smtClean="0"/>
              <a:t>S</a:t>
            </a:r>
            <a:r>
              <a:rPr lang="en-US" dirty="0"/>
              <a:t>outh Central </a:t>
            </a:r>
            <a:r>
              <a:rPr lang="en-US" dirty="0" smtClean="0"/>
              <a:t>US</a:t>
            </a:r>
          </a:p>
          <a:p>
            <a:r>
              <a:rPr lang="en-US" dirty="0" smtClean="0"/>
              <a:t>West US</a:t>
            </a:r>
          </a:p>
          <a:p>
            <a:r>
              <a:rPr lang="en-US" dirty="0" smtClean="0"/>
              <a:t>West Europe</a:t>
            </a:r>
          </a:p>
          <a:p>
            <a:r>
              <a:rPr lang="en-US" dirty="0" smtClean="0"/>
              <a:t>Japan West</a:t>
            </a:r>
          </a:p>
          <a:p>
            <a:r>
              <a:rPr lang="en-US" dirty="0" smtClean="0"/>
              <a:t>Australia East</a:t>
            </a:r>
          </a:p>
          <a:p>
            <a:r>
              <a:rPr lang="en-US" dirty="0" smtClean="0"/>
              <a:t>Australia Southeast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187" y="2424906"/>
            <a:ext cx="5457825" cy="3152775"/>
          </a:xfrm>
          <a:prstGeom prst="rect">
            <a:avLst/>
          </a:prstGeom>
        </p:spPr>
      </p:pic>
    </p:spTree>
    <p:extLst>
      <p:ext uri="{BB962C8B-B14F-4D97-AF65-F5344CB8AC3E}">
        <p14:creationId xmlns:p14="http://schemas.microsoft.com/office/powerpoint/2010/main" val="1243208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949" y="1690688"/>
            <a:ext cx="6320041" cy="5032134"/>
          </a:xfrm>
        </p:spPr>
      </p:pic>
    </p:spTree>
    <p:extLst>
      <p:ext uri="{BB962C8B-B14F-4D97-AF65-F5344CB8AC3E}">
        <p14:creationId xmlns:p14="http://schemas.microsoft.com/office/powerpoint/2010/main" val="1777261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62125"/>
            <a:ext cx="7620000" cy="3333750"/>
          </a:xfrm>
          <a:prstGeom prst="rect">
            <a:avLst/>
          </a:prstGeom>
        </p:spPr>
      </p:pic>
    </p:spTree>
    <p:extLst>
      <p:ext uri="{BB962C8B-B14F-4D97-AF65-F5344CB8AC3E}">
        <p14:creationId xmlns:p14="http://schemas.microsoft.com/office/powerpoint/2010/main" val="339416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a:t>
            </a:r>
            <a:endParaRPr lang="en-US" b="1" dirty="0"/>
          </a:p>
        </p:txBody>
      </p:sp>
      <p:sp>
        <p:nvSpPr>
          <p:cNvPr id="3" name="Content Placeholder 2"/>
          <p:cNvSpPr>
            <a:spLocks noGrp="1"/>
          </p:cNvSpPr>
          <p:nvPr>
            <p:ph idx="1"/>
          </p:nvPr>
        </p:nvSpPr>
        <p:spPr>
          <a:xfrm>
            <a:off x="838200" y="2050574"/>
            <a:ext cx="10515600" cy="4351338"/>
          </a:xfrm>
        </p:spPr>
        <p:txBody>
          <a:bodyPr>
            <a:normAutofit/>
          </a:bodyPr>
          <a:lstStyle/>
          <a:p>
            <a:r>
              <a:rPr lang="en-US" sz="3300" dirty="0"/>
              <a:t>Small </a:t>
            </a:r>
            <a:r>
              <a:rPr lang="en-US" sz="3300" b="1" dirty="0"/>
              <a:t>Autonomous</a:t>
            </a:r>
            <a:r>
              <a:rPr lang="en-US" sz="3300" dirty="0"/>
              <a:t> services that </a:t>
            </a:r>
            <a:r>
              <a:rPr lang="en-US" sz="3300" b="1" dirty="0"/>
              <a:t>work</a:t>
            </a:r>
            <a:r>
              <a:rPr lang="en-US" sz="3300" dirty="0"/>
              <a:t> together, modelled around a </a:t>
            </a:r>
            <a:r>
              <a:rPr lang="en-US" sz="3300" b="1" dirty="0"/>
              <a:t>business </a:t>
            </a:r>
            <a:r>
              <a:rPr lang="en-US" sz="3300" b="1" dirty="0" smtClean="0"/>
              <a:t>domain</a:t>
            </a:r>
          </a:p>
          <a:p>
            <a:endParaRPr lang="en-US" sz="3300" b="1" dirty="0"/>
          </a:p>
          <a:p>
            <a:r>
              <a:rPr lang="en-US" sz="3300" dirty="0" smtClean="0"/>
              <a:t>Small - 2 weeks to rewrite / few hundred lines of code</a:t>
            </a:r>
          </a:p>
          <a:p>
            <a:endParaRPr lang="en-US" sz="3300" dirty="0"/>
          </a:p>
          <a:p>
            <a:r>
              <a:rPr lang="en-US" sz="3300" dirty="0" smtClean="0"/>
              <a:t>Independently scalable and deployable</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336" y="4226243"/>
            <a:ext cx="2950464" cy="1950720"/>
          </a:xfrm>
          <a:prstGeom prst="rect">
            <a:avLst/>
          </a:prstGeom>
        </p:spPr>
      </p:pic>
    </p:spTree>
    <p:extLst>
      <p:ext uri="{BB962C8B-B14F-4D97-AF65-F5344CB8AC3E}">
        <p14:creationId xmlns:p14="http://schemas.microsoft.com/office/powerpoint/2010/main" val="184104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Microservices Examples</a:t>
            </a:r>
            <a:endParaRPr lang="en-US" b="1" dirty="0"/>
          </a:p>
        </p:txBody>
      </p:sp>
      <p:sp>
        <p:nvSpPr>
          <p:cNvPr id="3" name="Content Placeholder 2"/>
          <p:cNvSpPr>
            <a:spLocks noGrp="1"/>
          </p:cNvSpPr>
          <p:nvPr>
            <p:ph idx="1"/>
          </p:nvPr>
        </p:nvSpPr>
        <p:spPr>
          <a:xfrm>
            <a:off x="838200" y="1866900"/>
            <a:ext cx="10515600" cy="4351338"/>
          </a:xfrm>
        </p:spPr>
        <p:txBody>
          <a:bodyPr>
            <a:normAutofit/>
          </a:bodyPr>
          <a:lstStyle/>
          <a:p>
            <a:r>
              <a:rPr lang="en-US" sz="3300" dirty="0"/>
              <a:t>P</a:t>
            </a:r>
            <a:r>
              <a:rPr lang="en-US" sz="3300" dirty="0" smtClean="0"/>
              <a:t>rotocol gateways</a:t>
            </a:r>
          </a:p>
          <a:p>
            <a:r>
              <a:rPr lang="en-US" sz="3300" dirty="0"/>
              <a:t>U</a:t>
            </a:r>
            <a:r>
              <a:rPr lang="en-US" sz="3300" dirty="0" smtClean="0"/>
              <a:t>ser profiles</a:t>
            </a:r>
          </a:p>
          <a:p>
            <a:r>
              <a:rPr lang="en-US" sz="3300" dirty="0"/>
              <a:t>S</a:t>
            </a:r>
            <a:r>
              <a:rPr lang="en-US" sz="3300" dirty="0" smtClean="0"/>
              <a:t>hopping carts</a:t>
            </a:r>
          </a:p>
          <a:p>
            <a:r>
              <a:rPr lang="en-US" sz="3300" dirty="0"/>
              <a:t>I</a:t>
            </a:r>
            <a:r>
              <a:rPr lang="en-US" sz="3300" dirty="0" smtClean="0"/>
              <a:t>nventory processing</a:t>
            </a:r>
          </a:p>
          <a:p>
            <a:r>
              <a:rPr lang="en-US" sz="3300" dirty="0" smtClean="0"/>
              <a:t>Queues</a:t>
            </a:r>
          </a:p>
          <a:p>
            <a:r>
              <a:rPr lang="en-US" sz="3300" dirty="0" smtClean="0"/>
              <a:t>Caches</a:t>
            </a:r>
            <a:endParaRPr lang="en-US"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959" y="1866900"/>
            <a:ext cx="3797300" cy="4991100"/>
          </a:xfrm>
          <a:prstGeom prst="rect">
            <a:avLst/>
          </a:prstGeom>
        </p:spPr>
      </p:pic>
    </p:spTree>
    <p:extLst>
      <p:ext uri="{BB962C8B-B14F-4D97-AF65-F5344CB8AC3E}">
        <p14:creationId xmlns:p14="http://schemas.microsoft.com/office/powerpoint/2010/main" val="244520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751"/>
            <a:ext cx="10515600" cy="1325563"/>
          </a:xfrm>
        </p:spPr>
        <p:txBody>
          <a:bodyPr/>
          <a:lstStyle/>
          <a:p>
            <a:r>
              <a:rPr lang="en-US" b="1" dirty="0" smtClean="0"/>
              <a:t>API Relations</a:t>
            </a:r>
            <a:endParaRPr lang="en-US" b="1" dirty="0"/>
          </a:p>
        </p:txBody>
      </p:sp>
      <p:sp>
        <p:nvSpPr>
          <p:cNvPr id="4" name="TextBox 3"/>
          <p:cNvSpPr txBox="1"/>
          <p:nvPr/>
        </p:nvSpPr>
        <p:spPr>
          <a:xfrm>
            <a:off x="3854370" y="2590344"/>
            <a:ext cx="1064872" cy="369332"/>
          </a:xfrm>
          <a:prstGeom prst="rect">
            <a:avLst/>
          </a:prstGeom>
          <a:noFill/>
        </p:spPr>
        <p:txBody>
          <a:bodyPr wrap="square" rtlCol="0">
            <a:spAutoFit/>
          </a:bodyPr>
          <a:lstStyle/>
          <a:p>
            <a:pPr algn="ctr"/>
            <a:r>
              <a:rPr lang="en-US" b="1" dirty="0" smtClean="0"/>
              <a:t>API #3</a:t>
            </a:r>
          </a:p>
        </p:txBody>
      </p:sp>
      <p:sp>
        <p:nvSpPr>
          <p:cNvPr id="5" name="TextBox 4"/>
          <p:cNvSpPr txBox="1"/>
          <p:nvPr/>
        </p:nvSpPr>
        <p:spPr>
          <a:xfrm>
            <a:off x="3738624" y="6065134"/>
            <a:ext cx="1296364" cy="369332"/>
          </a:xfrm>
          <a:prstGeom prst="rect">
            <a:avLst/>
          </a:prstGeom>
          <a:noFill/>
        </p:spPr>
        <p:txBody>
          <a:bodyPr wrap="square" rtlCol="0">
            <a:spAutoFit/>
          </a:bodyPr>
          <a:lstStyle/>
          <a:p>
            <a:pPr algn="ctr"/>
            <a:r>
              <a:rPr lang="en-US" b="1" dirty="0" smtClean="0"/>
              <a:t>API #8</a:t>
            </a:r>
          </a:p>
        </p:txBody>
      </p:sp>
      <p:sp>
        <p:nvSpPr>
          <p:cNvPr id="7" name="TextBox 6"/>
          <p:cNvSpPr txBox="1"/>
          <p:nvPr/>
        </p:nvSpPr>
        <p:spPr>
          <a:xfrm>
            <a:off x="1463714" y="2590344"/>
            <a:ext cx="1064871" cy="369332"/>
          </a:xfrm>
          <a:prstGeom prst="rect">
            <a:avLst/>
          </a:prstGeom>
          <a:noFill/>
        </p:spPr>
        <p:txBody>
          <a:bodyPr wrap="square" rtlCol="0">
            <a:spAutoFit/>
          </a:bodyPr>
          <a:lstStyle/>
          <a:p>
            <a:r>
              <a:rPr lang="en-US" b="1" dirty="0" smtClean="0"/>
              <a:t>API #1</a:t>
            </a:r>
          </a:p>
        </p:txBody>
      </p:sp>
      <p:sp>
        <p:nvSpPr>
          <p:cNvPr id="8" name="TextBox 7"/>
          <p:cNvSpPr txBox="1"/>
          <p:nvPr/>
        </p:nvSpPr>
        <p:spPr>
          <a:xfrm>
            <a:off x="6996413" y="2586901"/>
            <a:ext cx="1094292" cy="369332"/>
          </a:xfrm>
          <a:prstGeom prst="rect">
            <a:avLst/>
          </a:prstGeom>
          <a:noFill/>
        </p:spPr>
        <p:txBody>
          <a:bodyPr wrap="square" rtlCol="0">
            <a:spAutoFit/>
          </a:bodyPr>
          <a:lstStyle/>
          <a:p>
            <a:r>
              <a:rPr lang="en-US" b="1" dirty="0" smtClean="0"/>
              <a:t>API #4</a:t>
            </a:r>
          </a:p>
        </p:txBody>
      </p:sp>
      <p:cxnSp>
        <p:nvCxnSpPr>
          <p:cNvPr id="11" name="Straight Arrow Connector 10"/>
          <p:cNvCxnSpPr>
            <a:stCxn id="8" idx="1"/>
            <a:endCxn id="4" idx="3"/>
          </p:cNvCxnSpPr>
          <p:nvPr/>
        </p:nvCxnSpPr>
        <p:spPr>
          <a:xfrm flipH="1">
            <a:off x="4919242" y="2771567"/>
            <a:ext cx="2077171" cy="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4" idx="1"/>
          </p:cNvCxnSpPr>
          <p:nvPr/>
        </p:nvCxnSpPr>
        <p:spPr>
          <a:xfrm>
            <a:off x="2528585" y="2775010"/>
            <a:ext cx="1325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5" idx="1"/>
          </p:cNvCxnSpPr>
          <p:nvPr/>
        </p:nvCxnSpPr>
        <p:spPr>
          <a:xfrm>
            <a:off x="1996150" y="2959676"/>
            <a:ext cx="1742474" cy="3290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4" idx="2"/>
          </p:cNvCxnSpPr>
          <p:nvPr/>
        </p:nvCxnSpPr>
        <p:spPr>
          <a:xfrm flipV="1">
            <a:off x="4386806" y="2959676"/>
            <a:ext cx="0" cy="310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03815" y="4323766"/>
            <a:ext cx="812829" cy="369332"/>
          </a:xfrm>
          <a:prstGeom prst="rect">
            <a:avLst/>
          </a:prstGeom>
          <a:noFill/>
        </p:spPr>
        <p:txBody>
          <a:bodyPr wrap="square" rtlCol="0">
            <a:spAutoFit/>
          </a:bodyPr>
          <a:lstStyle/>
          <a:p>
            <a:r>
              <a:rPr lang="en-US" b="1" dirty="0" smtClean="0"/>
              <a:t>API #5</a:t>
            </a:r>
          </a:p>
        </p:txBody>
      </p:sp>
      <p:cxnSp>
        <p:nvCxnSpPr>
          <p:cNvPr id="50" name="Straight Arrow Connector 49"/>
          <p:cNvCxnSpPr>
            <a:stCxn id="48" idx="1"/>
            <a:endCxn id="4" idx="2"/>
          </p:cNvCxnSpPr>
          <p:nvPr/>
        </p:nvCxnSpPr>
        <p:spPr>
          <a:xfrm flipH="1" flipV="1">
            <a:off x="4386806" y="2959676"/>
            <a:ext cx="2517009" cy="1548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8" idx="1"/>
            <a:endCxn id="5" idx="3"/>
          </p:cNvCxnSpPr>
          <p:nvPr/>
        </p:nvCxnSpPr>
        <p:spPr>
          <a:xfrm flipH="1">
            <a:off x="5034988" y="4508432"/>
            <a:ext cx="1868827" cy="174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600810" y="1629314"/>
            <a:ext cx="1571991" cy="369332"/>
          </a:xfrm>
          <a:prstGeom prst="rect">
            <a:avLst/>
          </a:prstGeom>
          <a:noFill/>
        </p:spPr>
        <p:txBody>
          <a:bodyPr wrap="square" rtlCol="0">
            <a:spAutoFit/>
          </a:bodyPr>
          <a:lstStyle/>
          <a:p>
            <a:pPr algn="ctr"/>
            <a:r>
              <a:rPr lang="en-US" b="1" dirty="0" smtClean="0"/>
              <a:t>API #2</a:t>
            </a:r>
          </a:p>
        </p:txBody>
      </p:sp>
      <p:sp>
        <p:nvSpPr>
          <p:cNvPr id="59" name="TextBox 58"/>
          <p:cNvSpPr txBox="1"/>
          <p:nvPr/>
        </p:nvSpPr>
        <p:spPr>
          <a:xfrm>
            <a:off x="7603059" y="6064075"/>
            <a:ext cx="975292" cy="369332"/>
          </a:xfrm>
          <a:prstGeom prst="rect">
            <a:avLst/>
          </a:prstGeom>
          <a:noFill/>
        </p:spPr>
        <p:txBody>
          <a:bodyPr wrap="square" rtlCol="0">
            <a:spAutoFit/>
          </a:bodyPr>
          <a:lstStyle/>
          <a:p>
            <a:r>
              <a:rPr lang="en-US" b="1" dirty="0" smtClean="0"/>
              <a:t>API #7</a:t>
            </a:r>
          </a:p>
        </p:txBody>
      </p:sp>
      <p:cxnSp>
        <p:nvCxnSpPr>
          <p:cNvPr id="65" name="Straight Arrow Connector 64"/>
          <p:cNvCxnSpPr>
            <a:stCxn id="55" idx="2"/>
            <a:endCxn id="4" idx="0"/>
          </p:cNvCxnSpPr>
          <p:nvPr/>
        </p:nvCxnSpPr>
        <p:spPr>
          <a:xfrm>
            <a:off x="4386806" y="1998646"/>
            <a:ext cx="0" cy="59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9" idx="1"/>
            <a:endCxn id="5" idx="3"/>
          </p:cNvCxnSpPr>
          <p:nvPr/>
        </p:nvCxnSpPr>
        <p:spPr>
          <a:xfrm flipH="1">
            <a:off x="5034988" y="6248741"/>
            <a:ext cx="2568071" cy="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580814" y="4985349"/>
            <a:ext cx="1534129" cy="369332"/>
          </a:xfrm>
          <a:prstGeom prst="rect">
            <a:avLst/>
          </a:prstGeom>
          <a:noFill/>
        </p:spPr>
        <p:txBody>
          <a:bodyPr wrap="square" rtlCol="0">
            <a:spAutoFit/>
          </a:bodyPr>
          <a:lstStyle/>
          <a:p>
            <a:pPr algn="ctr"/>
            <a:r>
              <a:rPr lang="en-US" b="1" dirty="0" smtClean="0"/>
              <a:t>API #6</a:t>
            </a:r>
          </a:p>
        </p:txBody>
      </p:sp>
      <p:cxnSp>
        <p:nvCxnSpPr>
          <p:cNvPr id="80" name="Straight Arrow Connector 79"/>
          <p:cNvCxnSpPr>
            <a:stCxn id="48" idx="3"/>
            <a:endCxn id="75" idx="0"/>
          </p:cNvCxnSpPr>
          <p:nvPr/>
        </p:nvCxnSpPr>
        <p:spPr>
          <a:xfrm>
            <a:off x="7716644" y="4508432"/>
            <a:ext cx="2631235" cy="476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9" idx="3"/>
            <a:endCxn id="75" idx="2"/>
          </p:cNvCxnSpPr>
          <p:nvPr/>
        </p:nvCxnSpPr>
        <p:spPr>
          <a:xfrm flipV="1">
            <a:off x="8578351" y="5354681"/>
            <a:ext cx="1769528" cy="894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417305" y="6061958"/>
            <a:ext cx="1269310" cy="369332"/>
          </a:xfrm>
          <a:prstGeom prst="rect">
            <a:avLst/>
          </a:prstGeom>
          <a:noFill/>
        </p:spPr>
        <p:txBody>
          <a:bodyPr wrap="square" rtlCol="0">
            <a:spAutoFit/>
          </a:bodyPr>
          <a:lstStyle/>
          <a:p>
            <a:pPr algn="ctr"/>
            <a:r>
              <a:rPr lang="en-US" b="1" dirty="0" smtClean="0"/>
              <a:t>API #9</a:t>
            </a:r>
          </a:p>
        </p:txBody>
      </p:sp>
      <p:cxnSp>
        <p:nvCxnSpPr>
          <p:cNvPr id="87" name="Straight Arrow Connector 86"/>
          <p:cNvCxnSpPr>
            <a:stCxn id="85" idx="3"/>
            <a:endCxn id="5" idx="1"/>
          </p:cNvCxnSpPr>
          <p:nvPr/>
        </p:nvCxnSpPr>
        <p:spPr>
          <a:xfrm>
            <a:off x="2686615" y="6246624"/>
            <a:ext cx="1052009" cy="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5" idx="0"/>
            <a:endCxn id="4" idx="2"/>
          </p:cNvCxnSpPr>
          <p:nvPr/>
        </p:nvCxnSpPr>
        <p:spPr>
          <a:xfrm flipV="1">
            <a:off x="2051960" y="2959676"/>
            <a:ext cx="2334846" cy="3102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600810" y="2380476"/>
            <a:ext cx="1571991" cy="721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643093" y="5889031"/>
            <a:ext cx="1571991" cy="721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81676" y="1999767"/>
            <a:ext cx="1163634" cy="369332"/>
          </a:xfrm>
          <a:prstGeom prst="rect">
            <a:avLst/>
          </a:prstGeom>
          <a:noFill/>
        </p:spPr>
        <p:txBody>
          <a:bodyPr wrap="square" rtlCol="0">
            <a:spAutoFit/>
          </a:bodyPr>
          <a:lstStyle/>
          <a:p>
            <a:r>
              <a:rPr lang="en-US" dirty="0"/>
              <a:t>6</a:t>
            </a:r>
            <a:r>
              <a:rPr lang="en-US" dirty="0" smtClean="0"/>
              <a:t> Callers</a:t>
            </a:r>
            <a:endParaRPr lang="en-US" dirty="0"/>
          </a:p>
        </p:txBody>
      </p:sp>
      <p:sp>
        <p:nvSpPr>
          <p:cNvPr id="34" name="TextBox 33"/>
          <p:cNvSpPr txBox="1"/>
          <p:nvPr/>
        </p:nvSpPr>
        <p:spPr>
          <a:xfrm>
            <a:off x="4663727" y="5518639"/>
            <a:ext cx="1005519" cy="369332"/>
          </a:xfrm>
          <a:prstGeom prst="rect">
            <a:avLst/>
          </a:prstGeom>
          <a:noFill/>
        </p:spPr>
        <p:txBody>
          <a:bodyPr wrap="square" rtlCol="0">
            <a:spAutoFit/>
          </a:bodyPr>
          <a:lstStyle/>
          <a:p>
            <a:r>
              <a:rPr lang="en-US" dirty="0" smtClean="0"/>
              <a:t>4 Callers</a:t>
            </a:r>
            <a:endParaRPr lang="en-US" dirty="0"/>
          </a:p>
        </p:txBody>
      </p:sp>
      <p:sp>
        <p:nvSpPr>
          <p:cNvPr id="35" name="Rectangle 34"/>
          <p:cNvSpPr/>
          <p:nvPr/>
        </p:nvSpPr>
        <p:spPr>
          <a:xfrm>
            <a:off x="9588717" y="4792133"/>
            <a:ext cx="1571991" cy="721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75300" y="4420072"/>
            <a:ext cx="1079285" cy="369332"/>
          </a:xfrm>
          <a:prstGeom prst="rect">
            <a:avLst/>
          </a:prstGeom>
          <a:noFill/>
        </p:spPr>
        <p:txBody>
          <a:bodyPr wrap="square" rtlCol="0">
            <a:spAutoFit/>
          </a:bodyPr>
          <a:lstStyle/>
          <a:p>
            <a:r>
              <a:rPr lang="en-US" dirty="0" smtClean="0"/>
              <a:t>2 Callers</a:t>
            </a:r>
            <a:endParaRPr lang="en-US" dirty="0"/>
          </a:p>
        </p:txBody>
      </p:sp>
    </p:spTree>
    <p:extLst>
      <p:ext uri="{BB962C8B-B14F-4D97-AF65-F5344CB8AC3E}">
        <p14:creationId xmlns:p14="http://schemas.microsoft.com/office/powerpoint/2010/main" val="2312198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now?</a:t>
            </a:r>
            <a:endParaRPr lang="en-US" b="1" dirty="0"/>
          </a:p>
        </p:txBody>
      </p:sp>
      <p:sp>
        <p:nvSpPr>
          <p:cNvPr id="3" name="Content Placeholder 2"/>
          <p:cNvSpPr>
            <a:spLocks noGrp="1"/>
          </p:cNvSpPr>
          <p:nvPr>
            <p:ph idx="1"/>
          </p:nvPr>
        </p:nvSpPr>
        <p:spPr/>
        <p:txBody>
          <a:bodyPr>
            <a:normAutofit/>
          </a:bodyPr>
          <a:lstStyle/>
          <a:p>
            <a:r>
              <a:rPr lang="en-US" sz="3300" dirty="0"/>
              <a:t>B</a:t>
            </a:r>
            <a:r>
              <a:rPr lang="en-US" sz="3300" dirty="0" smtClean="0"/>
              <a:t>uild </a:t>
            </a:r>
            <a:r>
              <a:rPr lang="en-US" sz="3300" dirty="0"/>
              <a:t>and operate a service at scale </a:t>
            </a:r>
            <a:endParaRPr lang="en-US" sz="3300" dirty="0" smtClean="0"/>
          </a:p>
          <a:p>
            <a:endParaRPr lang="en-US" sz="3300" dirty="0"/>
          </a:p>
          <a:p>
            <a:r>
              <a:rPr lang="en-US" sz="3300" dirty="0"/>
              <a:t>E</a:t>
            </a:r>
            <a:r>
              <a:rPr lang="en-US" sz="3300" dirty="0" smtClean="0"/>
              <a:t>nable </a:t>
            </a:r>
            <a:r>
              <a:rPr lang="en-US" sz="3300" dirty="0"/>
              <a:t>greater customer </a:t>
            </a:r>
            <a:r>
              <a:rPr lang="en-US" sz="3300" dirty="0" smtClean="0"/>
              <a:t>reach</a:t>
            </a:r>
          </a:p>
          <a:p>
            <a:endParaRPr lang="en-US" sz="3300" dirty="0"/>
          </a:p>
          <a:p>
            <a:r>
              <a:rPr lang="en-US" sz="3300" dirty="0"/>
              <a:t>Faster delivery of features and </a:t>
            </a:r>
            <a:r>
              <a:rPr lang="en-US" sz="3300" dirty="0" smtClean="0"/>
              <a:t>capabilities</a:t>
            </a:r>
          </a:p>
          <a:p>
            <a:endParaRPr lang="en-US" sz="3300" dirty="0"/>
          </a:p>
          <a:p>
            <a:r>
              <a:rPr lang="en-US" sz="3300" dirty="0"/>
              <a:t>Improved resource utilization to reduce </a:t>
            </a:r>
            <a:r>
              <a:rPr lang="en-US" sz="3300" dirty="0" smtClean="0"/>
              <a:t>costs</a:t>
            </a:r>
            <a:endParaRPr lang="en-US" sz="3300" dirty="0"/>
          </a:p>
          <a:p>
            <a:endParaRPr lang="en-US" sz="3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7936" y="1690688"/>
            <a:ext cx="3345873" cy="2225006"/>
          </a:xfrm>
          <a:prstGeom prst="rect">
            <a:avLst/>
          </a:prstGeom>
        </p:spPr>
      </p:pic>
    </p:spTree>
    <p:extLst>
      <p:ext uri="{BB962C8B-B14F-4D97-AF65-F5344CB8AC3E}">
        <p14:creationId xmlns:p14="http://schemas.microsoft.com/office/powerpoint/2010/main" val="406371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1038</Words>
  <Application>Microsoft Office PowerPoint</Application>
  <PresentationFormat>Widescreen</PresentationFormat>
  <Paragraphs>339</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Segoe UI</vt:lpstr>
      <vt:lpstr>Segoe UI Light</vt:lpstr>
      <vt:lpstr>Office Theme</vt:lpstr>
      <vt:lpstr>Build Microservice-based Applications with Azure Service Fabric</vt:lpstr>
      <vt:lpstr>Use Case - Shared Data Context</vt:lpstr>
      <vt:lpstr>Issues – Schema change affects all</vt:lpstr>
      <vt:lpstr>Initial State</vt:lpstr>
      <vt:lpstr>Grouping</vt:lpstr>
      <vt:lpstr>Microservices</vt:lpstr>
      <vt:lpstr>Microservices Examples</vt:lpstr>
      <vt:lpstr>API Relations</vt:lpstr>
      <vt:lpstr>Why now?</vt:lpstr>
      <vt:lpstr>Lean Startup</vt:lpstr>
      <vt:lpstr>Why Microservices?</vt:lpstr>
      <vt:lpstr>SOA vs Microservices</vt:lpstr>
      <vt:lpstr>Fine-grained SOA</vt:lpstr>
      <vt:lpstr>PowerPoint Presentation</vt:lpstr>
      <vt:lpstr>Microservices Model</vt:lpstr>
      <vt:lpstr>PowerPoint Presentation</vt:lpstr>
      <vt:lpstr>Microservices Characteristics</vt:lpstr>
      <vt:lpstr>Microservices Characteristics</vt:lpstr>
      <vt:lpstr>Breaking Process</vt:lpstr>
      <vt:lpstr>Bounded Context</vt:lpstr>
      <vt:lpstr>Microservices Principles</vt:lpstr>
      <vt:lpstr>Microservices Principles</vt:lpstr>
      <vt:lpstr>Versioning</vt:lpstr>
      <vt:lpstr>Logging</vt:lpstr>
      <vt:lpstr>Microservices Challenges</vt:lpstr>
      <vt:lpstr>Microservices Challenges</vt:lpstr>
      <vt:lpstr>Microservices Challenges</vt:lpstr>
      <vt:lpstr>What do these have in common?</vt:lpstr>
      <vt:lpstr>Azure Service Fabric</vt:lpstr>
      <vt:lpstr>Azure Service Fabric</vt:lpstr>
      <vt:lpstr>Containers</vt:lpstr>
      <vt:lpstr>Azure Service Fabric</vt:lpstr>
      <vt:lpstr>Azure Service Fabric</vt:lpstr>
      <vt:lpstr>Capabilities</vt:lpstr>
      <vt:lpstr>API-s</vt:lpstr>
      <vt:lpstr>Reliable Actors</vt:lpstr>
      <vt:lpstr>Reliable Actors</vt:lpstr>
      <vt:lpstr>Reliable Services</vt:lpstr>
      <vt:lpstr>Stateless</vt:lpstr>
      <vt:lpstr>Stateful </vt:lpstr>
      <vt:lpstr>Stateful</vt:lpstr>
      <vt:lpstr>Stateful</vt:lpstr>
      <vt:lpstr>Why Stateful?</vt:lpstr>
      <vt:lpstr>Why Stateful?</vt:lpstr>
      <vt:lpstr>Stateless App </vt:lpstr>
      <vt:lpstr>Stateful App</vt:lpstr>
      <vt:lpstr>Architecture</vt:lpstr>
      <vt:lpstr>DevOps</vt:lpstr>
      <vt:lpstr>Deploy Everywhere</vt:lpstr>
      <vt:lpstr>Global Availability </vt:lpstr>
      <vt:lpstr>Demo</vt:lpstr>
      <vt:lpstr>PowerPoint Presentation</vt:lpstr>
    </vt:vector>
  </TitlesOfParts>
  <Company>Rakuten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Dimitrov, Kanio | Kanio | SDTD</dc:creator>
  <cp:lastModifiedBy>Dimitrov, Kanio | Kanio | SDTD</cp:lastModifiedBy>
  <cp:revision>110</cp:revision>
  <dcterms:created xsi:type="dcterms:W3CDTF">2016-05-25T13:23:51Z</dcterms:created>
  <dcterms:modified xsi:type="dcterms:W3CDTF">2016-05-26T18:02:02Z</dcterms:modified>
</cp:coreProperties>
</file>