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wdp" ContentType="image/vnd.ms-photo"/>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18"/>
  </p:notesMasterIdLst>
  <p:sldIdLst>
    <p:sldId id="256" r:id="rId4"/>
    <p:sldId id="257" r:id="rId5"/>
    <p:sldId id="286" r:id="rId6"/>
    <p:sldId id="287" r:id="rId7"/>
    <p:sldId id="267" r:id="rId8"/>
    <p:sldId id="268" r:id="rId9"/>
    <p:sldId id="279" r:id="rId10"/>
    <p:sldId id="274" r:id="rId11"/>
    <p:sldId id="285" r:id="rId12"/>
    <p:sldId id="273" r:id="rId13"/>
    <p:sldId id="280" r:id="rId14"/>
    <p:sldId id="282" r:id="rId15"/>
    <p:sldId id="275"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A2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3957" autoAdjust="0"/>
  </p:normalViewPr>
  <p:slideViewPr>
    <p:cSldViewPr snapToGrid="0">
      <p:cViewPr varScale="1">
        <p:scale>
          <a:sx n="91" d="100"/>
          <a:sy n="91" d="100"/>
        </p:scale>
        <p:origin x="208"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481E6E-7D7D-40EA-ADD3-2C282D423434}" type="datetimeFigureOut">
              <a:rPr lang="en-US" smtClean="0"/>
              <a:t>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41D04-6EB5-4EE1-8963-198F057C5D08}" type="slidenum">
              <a:rPr lang="en-US" smtClean="0"/>
              <a:t>‹#›</a:t>
            </a:fld>
            <a:endParaRPr lang="en-US"/>
          </a:p>
        </p:txBody>
      </p:sp>
    </p:spTree>
    <p:extLst>
      <p:ext uri="{BB962C8B-B14F-4D97-AF65-F5344CB8AC3E}">
        <p14:creationId xmlns:p14="http://schemas.microsoft.com/office/powerpoint/2010/main" val="339424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14FA6D-5CC1-477D-A0DC-F2245326A31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7250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500"/>
              </a:spcBef>
              <a:spcAft>
                <a:spcPts val="500"/>
              </a:spcAft>
            </a:pPr>
            <a:endParaRPr lang="en-US" b="1" dirty="0" smtClean="0">
              <a:latin typeface="Segoe"/>
            </a:endParaRPr>
          </a:p>
        </p:txBody>
      </p:sp>
      <p:sp>
        <p:nvSpPr>
          <p:cNvPr id="8" name="Date Placeholder 7"/>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E9F5D7-683B-4B78-8F35-5FA506F407E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9" name="Footer Placeholder 8"/>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1" name="Header Placeholder 10"/>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211044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186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defTabSz="932563">
              <a:lnSpc>
                <a:spcPct val="90000"/>
              </a:lnSpc>
              <a:spcBef>
                <a:spcPct val="20000"/>
              </a:spcBef>
              <a:buClr>
                <a:srgbClr val="FFFFFF"/>
              </a:buClr>
              <a:buSzPct val="90000"/>
              <a:buFont typeface="Wingdings" panose="05000000000000000000" pitchFamily="2" charset="2"/>
              <a:buChar char="§"/>
            </a:pPr>
            <a:r>
              <a:rPr lang="en-US" sz="1200" kern="1200" dirty="0" smtClean="0">
                <a:solidFill>
                  <a:schemeClr val="tx1"/>
                </a:solidFill>
                <a:effectLst/>
                <a:latin typeface="+mn-lt"/>
                <a:ea typeface="+mn-ea"/>
                <a:cs typeface="+mn-cs"/>
              </a:rPr>
              <a:t>Service</a:t>
            </a:r>
            <a:r>
              <a:rPr lang="en-US" sz="1200" kern="1200" baseline="0" dirty="0" smtClean="0">
                <a:solidFill>
                  <a:schemeClr val="tx1"/>
                </a:solidFill>
                <a:effectLst/>
                <a:latin typeface="+mn-lt"/>
                <a:ea typeface="+mn-ea"/>
                <a:cs typeface="+mn-cs"/>
              </a:rPr>
              <a:t>s per</a:t>
            </a:r>
            <a:endParaRPr lang="en-US" sz="1200" kern="1200" dirty="0" smtClean="0">
              <a:solidFill>
                <a:schemeClr val="tx1"/>
              </a:solidFill>
              <a:effectLst/>
              <a:latin typeface="+mn-lt"/>
              <a:ea typeface="+mn-ea"/>
              <a:cs typeface="+mn-cs"/>
            </a:endParaRPr>
          </a:p>
          <a:p>
            <a:pPr marL="571500" indent="-571500" defTabSz="932563">
              <a:lnSpc>
                <a:spcPct val="90000"/>
              </a:lnSpc>
              <a:spcBef>
                <a:spcPct val="20000"/>
              </a:spcBef>
              <a:buClr>
                <a:srgbClr val="FFFFFF"/>
              </a:buClr>
              <a:buSzPct val="90000"/>
              <a:buFont typeface="Wingdings" panose="05000000000000000000" pitchFamily="2" charset="2"/>
              <a:buChar char="§"/>
            </a:pPr>
            <a:endParaRPr lang="en-US" sz="1200" kern="1200" dirty="0" smtClean="0">
              <a:solidFill>
                <a:schemeClr val="tx1"/>
              </a:solidFill>
              <a:effectLst/>
              <a:latin typeface="+mn-lt"/>
              <a:ea typeface="+mn-ea"/>
              <a:cs typeface="+mn-cs"/>
            </a:endParaRPr>
          </a:p>
          <a:p>
            <a:pPr marL="571500" indent="-571500" defTabSz="932563">
              <a:lnSpc>
                <a:spcPct val="90000"/>
              </a:lnSpc>
              <a:spcBef>
                <a:spcPct val="20000"/>
              </a:spcBef>
              <a:buClr>
                <a:srgbClr val="FFFFFF"/>
              </a:buClr>
              <a:buSzPct val="90000"/>
              <a:buFont typeface="Wingdings" panose="05000000000000000000" pitchFamily="2" charset="2"/>
              <a:buChar char="§"/>
            </a:pPr>
            <a:r>
              <a:rPr lang="en-US" sz="1200" kern="1200" dirty="0" smtClean="0">
                <a:solidFill>
                  <a:schemeClr val="tx1"/>
                </a:solidFill>
                <a:effectLst/>
                <a:latin typeface="+mn-lt"/>
                <a:ea typeface="+mn-ea"/>
                <a:cs typeface="+mn-cs"/>
              </a:rPr>
              <a:t>PC:</a:t>
            </a:r>
          </a:p>
          <a:p>
            <a:pPr marL="571500" indent="-571500" defTabSz="932563">
              <a:lnSpc>
                <a:spcPct val="90000"/>
              </a:lnSpc>
              <a:spcBef>
                <a:spcPct val="20000"/>
              </a:spcBef>
              <a:buClr>
                <a:srgbClr val="FFFFFF"/>
              </a:buClr>
              <a:buSzPct val="90000"/>
              <a:buFont typeface="Wingdings" panose="05000000000000000000" pitchFamily="2" charset="2"/>
              <a:buChar char="§"/>
            </a:pPr>
            <a:r>
              <a:rPr lang="en-US" sz="1200" kern="1200" dirty="0" smtClean="0">
                <a:solidFill>
                  <a:schemeClr val="tx1"/>
                </a:solidFill>
                <a:effectLst/>
                <a:latin typeface="+mn-lt"/>
                <a:ea typeface="+mn-ea"/>
                <a:cs typeface="+mn-cs"/>
              </a:rPr>
              <a:t>VMs: Well isolated, but it they are big</a:t>
            </a:r>
            <a:r>
              <a:rPr lang="en-US" sz="1200" kern="1200" baseline="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takes a long time to boot up </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571500" indent="-571500" defTabSz="932563">
              <a:lnSpc>
                <a:spcPct val="90000"/>
              </a:lnSpc>
              <a:spcBef>
                <a:spcPct val="20000"/>
              </a:spcBef>
              <a:buClr>
                <a:srgbClr val="FFFFFF"/>
              </a:buClr>
              <a:buSzPct val="90000"/>
              <a:buFont typeface="Wingdings" panose="05000000000000000000" pitchFamily="2" charset="2"/>
              <a:buChar char="§"/>
            </a:pPr>
            <a:r>
              <a:rPr lang="en-US" sz="1200" kern="1200" dirty="0" smtClean="0">
                <a:solidFill>
                  <a:schemeClr val="tx1"/>
                </a:solidFill>
                <a:effectLst/>
                <a:latin typeface="+mn-lt"/>
                <a:ea typeface="+mn-ea"/>
                <a:cs typeface="+mn-cs"/>
              </a:rPr>
              <a:t>Fast to boot up. Downside with processes is that they are not well isolated from the rest of the environment and can quickly result in noisy neighbor situations, potentially compromising the entire virtual machine if the code was not written well.</a:t>
            </a:r>
            <a:r>
              <a:rPr lang="en-US" sz="900" dirty="0" smtClean="0">
                <a:effectLst/>
              </a:rPr>
              <a:t> </a:t>
            </a:r>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0953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266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073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441D04-6EB5-4EE1-8963-198F057C5D08}" type="slidenum">
              <a:rPr lang="en-US" smtClean="0"/>
              <a:t>7</a:t>
            </a:fld>
            <a:endParaRPr lang="en-US"/>
          </a:p>
        </p:txBody>
      </p:sp>
    </p:spTree>
    <p:extLst>
      <p:ext uri="{BB962C8B-B14F-4D97-AF65-F5344CB8AC3E}">
        <p14:creationId xmlns:p14="http://schemas.microsoft.com/office/powerpoint/2010/main" val="1772642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7822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SF</a:t>
            </a:r>
            <a:r>
              <a:rPr lang="en-US" baseline="0" dirty="0" smtClean="0"/>
              <a:t> services we mount the applications working folder as a volume into the container (for </a:t>
            </a:r>
            <a:r>
              <a:rPr lang="en-US" baseline="0" dirty="0" err="1" smtClean="0"/>
              <a:t>stateful</a:t>
            </a:r>
            <a:r>
              <a:rPr lang="en-US" baseline="0" dirty="0" smtClean="0"/>
              <a:t> services we also mount the ../work directory on the host)</a:t>
            </a:r>
          </a:p>
          <a:p>
            <a:r>
              <a:rPr lang="en-US" baseline="0" dirty="0" smtClean="0"/>
              <a:t>The directory is mapped when we launch the container.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"Id": "2fbbb6d3a3727361f5a5de42baa48b8e75e669ea3a7c57bda6418aa6eeac1719",</a:t>
            </a:r>
          </a:p>
          <a:p>
            <a:r>
              <a:rPr lang="en-US" sz="1200" kern="1200" dirty="0" smtClean="0">
                <a:solidFill>
                  <a:schemeClr val="tx1"/>
                </a:solidFill>
                <a:effectLst/>
                <a:latin typeface="+mn-lt"/>
                <a:ea typeface="+mn-ea"/>
                <a:cs typeface="+mn-cs"/>
              </a:rPr>
              <a:t>    "Created": "2016-03-18T17:12:23.661456241Z",</a:t>
            </a:r>
          </a:p>
          <a:p>
            <a:r>
              <a:rPr lang="en-US" sz="1200" kern="1200" dirty="0" smtClean="0">
                <a:solidFill>
                  <a:schemeClr val="tx1"/>
                </a:solidFill>
                <a:effectLst/>
                <a:latin typeface="+mn-lt"/>
                <a:ea typeface="+mn-ea"/>
                <a:cs typeface="+mn-cs"/>
              </a:rPr>
              <a:t>    "Path": "./sample.sh",</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Args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"State": {</a:t>
            </a:r>
          </a:p>
          <a:p>
            <a:r>
              <a:rPr lang="en-US" sz="1200" kern="1200" dirty="0" smtClean="0">
                <a:solidFill>
                  <a:schemeClr val="tx1"/>
                </a:solidFill>
                <a:effectLst/>
                <a:latin typeface="+mn-lt"/>
                <a:ea typeface="+mn-ea"/>
                <a:cs typeface="+mn-cs"/>
              </a:rPr>
              <a:t>        "Running": true,</a:t>
            </a:r>
          </a:p>
          <a:p>
            <a:r>
              <a:rPr lang="en-US" sz="1200" kern="1200" dirty="0" smtClean="0">
                <a:solidFill>
                  <a:schemeClr val="tx1"/>
                </a:solidFill>
                <a:effectLst/>
                <a:latin typeface="+mn-lt"/>
                <a:ea typeface="+mn-ea"/>
                <a:cs typeface="+mn-cs"/>
              </a:rPr>
              <a:t>        "Paused": false,</a:t>
            </a:r>
          </a:p>
          <a:p>
            <a:r>
              <a:rPr lang="en-US" sz="1200" kern="1200" dirty="0" smtClean="0">
                <a:solidFill>
                  <a:schemeClr val="tx1"/>
                </a:solidFill>
                <a:effectLst/>
                <a:latin typeface="+mn-lt"/>
                <a:ea typeface="+mn-ea"/>
                <a:cs typeface="+mn-cs"/>
              </a:rPr>
              <a:t>        "Restarting":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OOMKilled</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"Dead":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65185,</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ExitCode</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"Error":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StartedAt</a:t>
            </a:r>
            <a:r>
              <a:rPr lang="en-US" sz="1200" kern="1200" dirty="0" smtClean="0">
                <a:solidFill>
                  <a:schemeClr val="tx1"/>
                </a:solidFill>
                <a:effectLst/>
                <a:latin typeface="+mn-lt"/>
                <a:ea typeface="+mn-ea"/>
                <a:cs typeface="+mn-cs"/>
              </a:rPr>
              <a:t>": "2016-03-18T17:12:23.840817988Z",</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FinishedAt</a:t>
            </a:r>
            <a:r>
              <a:rPr lang="en-US" sz="1200" kern="1200" dirty="0" smtClean="0">
                <a:solidFill>
                  <a:schemeClr val="tx1"/>
                </a:solidFill>
                <a:effectLst/>
                <a:latin typeface="+mn-lt"/>
                <a:ea typeface="+mn-ea"/>
                <a:cs typeface="+mn-cs"/>
              </a:rPr>
              <a:t>": "0001-01-01T00:00:00Z"</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"Image": "176275fdb7584a616d4aa52ef1642a71dd4671f229743fc3e541a78cf7c2ab3c",</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NetworkSettings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"Bridge":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EndpointID</a:t>
            </a:r>
            <a:r>
              <a:rPr lang="en-US" sz="1200" kern="1200" dirty="0" smtClean="0">
                <a:solidFill>
                  <a:schemeClr val="tx1"/>
                </a:solidFill>
                <a:effectLst/>
                <a:latin typeface="+mn-lt"/>
                <a:ea typeface="+mn-ea"/>
                <a:cs typeface="+mn-cs"/>
              </a:rPr>
              <a:t>": "fd508c2363cacb73cae588d5f3e8e59bad629f3def5d9da1a75736b25c5a3be6",</a:t>
            </a:r>
          </a:p>
          <a:p>
            <a:r>
              <a:rPr lang="en-US" sz="1200" kern="1200" dirty="0" smtClean="0">
                <a:solidFill>
                  <a:schemeClr val="tx1"/>
                </a:solidFill>
                <a:effectLst/>
                <a:latin typeface="+mn-lt"/>
                <a:ea typeface="+mn-ea"/>
                <a:cs typeface="+mn-cs"/>
              </a:rPr>
              <a:t>        "Gateway": "\u003cnil\u003e",</a:t>
            </a:r>
          </a:p>
          <a:p>
            <a:r>
              <a:rPr lang="en-US" sz="1200" kern="1200" dirty="0" smtClean="0">
                <a:solidFill>
                  <a:schemeClr val="tx1"/>
                </a:solidFill>
                <a:effectLst/>
                <a:latin typeface="+mn-lt"/>
                <a:ea typeface="+mn-ea"/>
                <a:cs typeface="+mn-cs"/>
              </a:rPr>
              <a:t>        "GlobalIPv6Address": "",</a:t>
            </a:r>
          </a:p>
          <a:p>
            <a:r>
              <a:rPr lang="en-US" sz="1200" kern="1200" dirty="0" smtClean="0">
                <a:solidFill>
                  <a:schemeClr val="tx1"/>
                </a:solidFill>
                <a:effectLst/>
                <a:latin typeface="+mn-lt"/>
                <a:ea typeface="+mn-ea"/>
                <a:cs typeface="+mn-cs"/>
              </a:rPr>
              <a:t>        "GlobalIPv6PrefixLen":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HairpinMode</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IPAddress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IPPrefixLen</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"IPv6Gateway": "",</a:t>
            </a:r>
          </a:p>
          <a:p>
            <a:r>
              <a:rPr lang="en-US" sz="1200" kern="1200" dirty="0" smtClean="0">
                <a:solidFill>
                  <a:schemeClr val="tx1"/>
                </a:solidFill>
                <a:effectLst/>
                <a:latin typeface="+mn-lt"/>
                <a:ea typeface="+mn-ea"/>
                <a:cs typeface="+mn-cs"/>
              </a:rPr>
              <a:t>        "LinkLocalIPv6Address": "",</a:t>
            </a:r>
          </a:p>
          <a:p>
            <a:r>
              <a:rPr lang="en-US" sz="1200" kern="1200" dirty="0" smtClean="0">
                <a:solidFill>
                  <a:schemeClr val="tx1"/>
                </a:solidFill>
                <a:effectLst/>
                <a:latin typeface="+mn-lt"/>
                <a:ea typeface="+mn-ea"/>
                <a:cs typeface="+mn-cs"/>
              </a:rPr>
              <a:t>        "LinkLocalIPv6PrefixLen":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MacAddress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NetworkID</a:t>
            </a:r>
            <a:r>
              <a:rPr lang="en-US" sz="1200" kern="1200" dirty="0" smtClean="0">
                <a:solidFill>
                  <a:schemeClr val="tx1"/>
                </a:solidFill>
                <a:effectLst/>
                <a:latin typeface="+mn-lt"/>
                <a:ea typeface="+mn-ea"/>
                <a:cs typeface="+mn-cs"/>
              </a:rPr>
              <a:t>": "7a10a18a73349adee6d3b9d5ba30ed70a754d8201e956fa33ed9735ba0ad8551",</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PortMapping</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"Ports":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SandboxKey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/run/</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netns</a:t>
            </a:r>
            <a:r>
              <a:rPr lang="en-US" sz="1200" kern="1200" dirty="0" smtClean="0">
                <a:solidFill>
                  <a:schemeClr val="tx1"/>
                </a:solidFill>
                <a:effectLst/>
                <a:latin typeface="+mn-lt"/>
                <a:ea typeface="+mn-ea"/>
                <a:cs typeface="+mn-cs"/>
              </a:rPr>
              <a:t>/default",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SecondaryIPAddresses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"SecondaryIPv6Addresses": null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ResolvConfPath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/lib/</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/containers/2fbbb6d3a3727361f5a5de42baa48b8e75e669ea3a7c57bda6418aa6eeac1719/</a:t>
            </a:r>
            <a:r>
              <a:rPr lang="en-US" sz="1200" kern="1200" dirty="0" err="1" smtClean="0">
                <a:solidFill>
                  <a:schemeClr val="tx1"/>
                </a:solidFill>
                <a:effectLst/>
                <a:latin typeface="+mn-lt"/>
                <a:ea typeface="+mn-ea"/>
                <a:cs typeface="+mn-cs"/>
              </a:rPr>
              <a:t>resolv.conf</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HostnamePath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/lib/</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/containers/2fbbb6d3a3727361f5a5de42baa48b8e75e669ea3a7c57bda6418aa6eeac1719/hostname",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HostsPath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/lib/</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/containers/2fbbb6d3a3727361f5a5de42baa48b8e75e669ea3a7c57bda6418aa6eeac1719/hosts",</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LogPath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/lib/</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/containers/2fbbb6d3a3727361f5a5de42baa48b8e75e669ea3a7c57bda6418aa6eeac1719/2fbbb6d3a3727361f5a5de42baa48b8e75e669ea3a7c57bda6418aa6eeac1719-json.log",</a:t>
            </a:r>
          </a:p>
          <a:p>
            <a:r>
              <a:rPr lang="en-US" sz="1200" kern="1200" dirty="0" smtClean="0">
                <a:solidFill>
                  <a:schemeClr val="tx1"/>
                </a:solidFill>
                <a:effectLst/>
                <a:latin typeface="+mn-lt"/>
                <a:ea typeface="+mn-ea"/>
                <a:cs typeface="+mn-cs"/>
              </a:rPr>
              <a:t>    "Name": "/N0020_2_Basic_Code",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RestartCount</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"Driver": "</a:t>
            </a:r>
            <a:r>
              <a:rPr lang="en-US" sz="1200" kern="1200" dirty="0" err="1" smtClean="0">
                <a:solidFill>
                  <a:schemeClr val="tx1"/>
                </a:solidFill>
                <a:effectLst/>
                <a:latin typeface="+mn-lt"/>
                <a:ea typeface="+mn-ea"/>
                <a:cs typeface="+mn-cs"/>
              </a:rPr>
              <a:t>aufs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ExecDriver</a:t>
            </a:r>
            <a:r>
              <a:rPr lang="en-US" sz="1200" kern="1200" dirty="0" smtClean="0">
                <a:solidFill>
                  <a:schemeClr val="tx1"/>
                </a:solidFill>
                <a:effectLst/>
                <a:latin typeface="+mn-lt"/>
                <a:ea typeface="+mn-ea"/>
                <a:cs typeface="+mn-cs"/>
              </a:rPr>
              <a:t>": "native-0.2",</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MountLabel</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ProcessLabel</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AppArmorProfile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ExecIDs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HostConfig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"Binds": [</a:t>
            </a:r>
          </a:p>
          <a:p>
            <a:r>
              <a:rPr lang="en-US" sz="1200" kern="1200" dirty="0" smtClean="0">
                <a:solidFill>
                  <a:schemeClr val="tx1"/>
                </a:solidFill>
                <a:effectLst/>
                <a:latin typeface="+mn-lt"/>
                <a:ea typeface="+mn-ea"/>
                <a:cs typeface="+mn-cs"/>
              </a:rPr>
              <a:t>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a:t>
            </a:r>
            <a:r>
              <a:rPr lang="en-US" sz="1200" kern="1200" dirty="0" err="1" smtClean="0">
                <a:solidFill>
                  <a:schemeClr val="tx1"/>
                </a:solidFill>
                <a:effectLst/>
                <a:latin typeface="+mn-lt"/>
                <a:ea typeface="+mn-ea"/>
                <a:cs typeface="+mn-cs"/>
              </a:rPr>
              <a:t>Fabric:ro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/Data/N0020/Fabric/work/Applications/EchoServerApp_App2:/home/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/Data/N0020/Fabric/work/Applications/EchoServerApp_App2",</a:t>
            </a:r>
          </a:p>
          <a:p>
            <a:r>
              <a:rPr lang="en-US" sz="1200" kern="1200" dirty="0" smtClean="0">
                <a:solidFill>
                  <a:schemeClr val="tx1"/>
                </a:solidFill>
                <a:effectLst/>
                <a:latin typeface="+mn-lt"/>
                <a:ea typeface="+mn-ea"/>
                <a:cs typeface="+mn-cs"/>
              </a:rPr>
              <a:t>            "/dev/</a:t>
            </a:r>
            <a:r>
              <a:rPr lang="en-US" sz="1200" kern="1200" dirty="0" err="1" smtClean="0">
                <a:solidFill>
                  <a:schemeClr val="tx1"/>
                </a:solidFill>
                <a:effectLst/>
                <a:latin typeface="+mn-lt"/>
                <a:ea typeface="+mn-ea"/>
                <a:cs typeface="+mn-cs"/>
              </a:rPr>
              <a:t>shm</a:t>
            </a:r>
            <a:r>
              <a:rPr lang="en-US" sz="1200" kern="1200" dirty="0" smtClean="0">
                <a:solidFill>
                  <a:schemeClr val="tx1"/>
                </a:solidFill>
                <a:effectLst/>
                <a:latin typeface="+mn-lt"/>
                <a:ea typeface="+mn-ea"/>
                <a:cs typeface="+mn-cs"/>
              </a:rPr>
              <a:t>:/dev/</a:t>
            </a:r>
            <a:r>
              <a:rPr lang="en-US" sz="1200" kern="1200" dirty="0" err="1" smtClean="0">
                <a:solidFill>
                  <a:schemeClr val="tx1"/>
                </a:solidFill>
                <a:effectLst/>
                <a:latin typeface="+mn-lt"/>
                <a:ea typeface="+mn-ea"/>
                <a:cs typeface="+mn-cs"/>
              </a:rPr>
              <a:t>shm:ro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ContainerIDFile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LxcConf</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"Memory":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MemorySwap</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CpuShares</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CpuPeriod</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CpusetCpus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CpusetMems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CpuQuota</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BlkioWeight</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OomKillDisable</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MemorySwappiness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"Privileged":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PortBindings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"Links":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PublishAllPorts</a:t>
            </a:r>
            <a:r>
              <a:rPr lang="en-US" sz="1200" kern="1200" dirty="0" smtClean="0">
                <a:solidFill>
                  <a:schemeClr val="tx1"/>
                </a:solidFill>
                <a:effectLst/>
                <a:latin typeface="+mn-lt"/>
                <a:ea typeface="+mn-ea"/>
                <a:cs typeface="+mn-cs"/>
              </a:rPr>
              <a:t>": true,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Dns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DnsSearch</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ExtraHosts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VolumesFrom</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"Devices":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NetworkMode</a:t>
            </a:r>
            <a:r>
              <a:rPr lang="en-US" sz="1200" kern="1200" dirty="0" smtClean="0">
                <a:solidFill>
                  <a:schemeClr val="tx1"/>
                </a:solidFill>
                <a:effectLst/>
                <a:latin typeface="+mn-lt"/>
                <a:ea typeface="+mn-ea"/>
                <a:cs typeface="+mn-cs"/>
              </a:rPr>
              <a:t>": "host",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IpcMode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PidMode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UTSMode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CapAdd</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CapDrop</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GroupAdd</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RestartPolicy</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"Name":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MaximumRetryCount</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SecurityOpt</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ReadonlyRootfs</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Ulimits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LogConfig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"Type": "</a:t>
            </a:r>
            <a:r>
              <a:rPr lang="en-US" sz="1200"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-file",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CgroupParent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ConsoleSize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GraphDriver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"Name": "</a:t>
            </a:r>
            <a:r>
              <a:rPr lang="en-US" sz="1200" kern="1200" dirty="0" err="1" smtClean="0">
                <a:solidFill>
                  <a:schemeClr val="tx1"/>
                </a:solidFill>
                <a:effectLst/>
                <a:latin typeface="+mn-lt"/>
                <a:ea typeface="+mn-ea"/>
                <a:cs typeface="+mn-cs"/>
              </a:rPr>
              <a:t>aufs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"Data": null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"Mounts":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"Source":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a:t>
            </a:r>
          </a:p>
          <a:p>
            <a:r>
              <a:rPr lang="en-US" sz="1200" kern="1200" dirty="0" smtClean="0">
                <a:solidFill>
                  <a:schemeClr val="tx1"/>
                </a:solidFill>
                <a:effectLst/>
                <a:latin typeface="+mn-lt"/>
                <a:ea typeface="+mn-ea"/>
                <a:cs typeface="+mn-cs"/>
              </a:rPr>
              <a:t>            "Destination":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a:t>
            </a:r>
          </a:p>
          <a:p>
            <a:r>
              <a:rPr lang="en-US" sz="1200" kern="1200" dirty="0" smtClean="0">
                <a:solidFill>
                  <a:schemeClr val="tx1"/>
                </a:solidFill>
                <a:effectLst/>
                <a:latin typeface="+mn-lt"/>
                <a:ea typeface="+mn-ea"/>
                <a:cs typeface="+mn-cs"/>
              </a:rPr>
              <a:t>            "Mode":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"RW": false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"Source":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/Data/N0020/Fabric/work/Applications/EchoServerApp_App2",</a:t>
            </a:r>
          </a:p>
          <a:p>
            <a:r>
              <a:rPr lang="en-US" sz="1200" kern="1200" dirty="0" smtClean="0">
                <a:solidFill>
                  <a:schemeClr val="tx1"/>
                </a:solidFill>
                <a:effectLst/>
                <a:latin typeface="+mn-lt"/>
                <a:ea typeface="+mn-ea"/>
                <a:cs typeface="+mn-cs"/>
              </a:rPr>
              <a:t>            "Destination":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/Data/N0020/Fabric/work/Applications/EchoServerApp_App2",</a:t>
            </a:r>
          </a:p>
          <a:p>
            <a:r>
              <a:rPr lang="en-US" sz="1200" kern="1200" dirty="0" smtClean="0">
                <a:solidFill>
                  <a:schemeClr val="tx1"/>
                </a:solidFill>
                <a:effectLst/>
                <a:latin typeface="+mn-lt"/>
                <a:ea typeface="+mn-ea"/>
                <a:cs typeface="+mn-cs"/>
              </a:rPr>
              <a:t>            "Mode": "",</a:t>
            </a:r>
          </a:p>
          <a:p>
            <a:r>
              <a:rPr lang="en-US" sz="1200" kern="1200" dirty="0" smtClean="0">
                <a:solidFill>
                  <a:schemeClr val="tx1"/>
                </a:solidFill>
                <a:effectLst/>
                <a:latin typeface="+mn-lt"/>
                <a:ea typeface="+mn-ea"/>
                <a:cs typeface="+mn-cs"/>
              </a:rPr>
              <a:t>            "RW": true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"Source": "/dev/</a:t>
            </a:r>
            <a:r>
              <a:rPr lang="en-US" sz="1200" kern="1200" dirty="0" err="1" smtClean="0">
                <a:solidFill>
                  <a:schemeClr val="tx1"/>
                </a:solidFill>
                <a:effectLst/>
                <a:latin typeface="+mn-lt"/>
                <a:ea typeface="+mn-ea"/>
                <a:cs typeface="+mn-cs"/>
              </a:rPr>
              <a:t>shm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"Destination": "/dev/</a:t>
            </a:r>
            <a:r>
              <a:rPr lang="en-US" sz="1200" kern="1200" dirty="0" err="1" smtClean="0">
                <a:solidFill>
                  <a:schemeClr val="tx1"/>
                </a:solidFill>
                <a:effectLst/>
                <a:latin typeface="+mn-lt"/>
                <a:ea typeface="+mn-ea"/>
                <a:cs typeface="+mn-cs"/>
              </a:rPr>
              <a:t>shm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"Mode":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"RW": false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"Hostname": "</a:t>
            </a:r>
            <a:r>
              <a:rPr lang="en-US" sz="1200" kern="1200" dirty="0" err="1" smtClean="0">
                <a:solidFill>
                  <a:schemeClr val="tx1"/>
                </a:solidFill>
                <a:effectLst/>
                <a:latin typeface="+mn-lt"/>
                <a:ea typeface="+mn-ea"/>
                <a:cs typeface="+mn-cs"/>
              </a:rPr>
              <a:t>rajeet-linuxvm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Domainname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"User":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AttachStdin</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AttachStdout</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AttachStderr</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ExposedPorts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"8057/</a:t>
            </a:r>
            <a:r>
              <a:rPr lang="en-US" sz="1200" kern="1200" dirty="0" err="1" smtClean="0">
                <a:solidFill>
                  <a:schemeClr val="tx1"/>
                </a:solidFill>
                <a:effectLst/>
                <a:latin typeface="+mn-lt"/>
                <a:ea typeface="+mn-ea"/>
                <a:cs typeface="+mn-cs"/>
              </a:rPr>
              <a:t>tcp</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"8081/</a:t>
            </a:r>
            <a:r>
              <a:rPr lang="en-US" sz="1200" kern="1200" dirty="0" err="1" smtClean="0">
                <a:solidFill>
                  <a:schemeClr val="tx1"/>
                </a:solidFill>
                <a:effectLst/>
                <a:latin typeface="+mn-lt"/>
                <a:ea typeface="+mn-ea"/>
                <a:cs typeface="+mn-cs"/>
              </a:rPr>
              <a:t>tcp</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Tty</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OpenStdin</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StdinOnce</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Env</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FabricPackageFileName</a:t>
            </a:r>
            <a:r>
              <a:rPr lang="en-US" sz="1200" kern="1200" dirty="0" smtClean="0">
                <a:solidFill>
                  <a:schemeClr val="tx1"/>
                </a:solidFill>
                <a:effectLst/>
                <a:latin typeface="+mn-lt"/>
                <a:ea typeface="+mn-ea"/>
                <a:cs typeface="+mn-cs"/>
              </a:rPr>
              <a:t>=/home/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/Data/N0020/Fabric/Fabric.Package.current.xml",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Fabric_ApplicationHostId</a:t>
            </a:r>
            <a:r>
              <a:rPr lang="en-US" sz="1200" kern="1200" dirty="0" smtClean="0">
                <a:solidFill>
                  <a:schemeClr val="tx1"/>
                </a:solidFill>
                <a:effectLst/>
                <a:latin typeface="+mn-lt"/>
                <a:ea typeface="+mn-ea"/>
                <a:cs typeface="+mn-cs"/>
              </a:rPr>
              <a:t>=4946b696-d9da-214f-a1f3-3c274d97e8f1",</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Fabric_ApplicationHostType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Activated_SingleCodePackage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Fabric_ApplicationId</a:t>
            </a:r>
            <a:r>
              <a:rPr lang="en-US" sz="1200" kern="1200" dirty="0" smtClean="0">
                <a:solidFill>
                  <a:schemeClr val="tx1"/>
                </a:solidFill>
                <a:effectLst/>
                <a:latin typeface="+mn-lt"/>
                <a:ea typeface="+mn-ea"/>
                <a:cs typeface="+mn-cs"/>
              </a:rPr>
              <a:t>=EchoServerApp_App2",</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Fabric_ApplicationName</a:t>
            </a:r>
            <a:r>
              <a:rPr lang="en-US" sz="1200" kern="1200" dirty="0" smtClean="0">
                <a:solidFill>
                  <a:schemeClr val="tx1"/>
                </a:solidFill>
                <a:effectLst/>
                <a:latin typeface="+mn-lt"/>
                <a:ea typeface="+mn-ea"/>
                <a:cs typeface="+mn-cs"/>
              </a:rPr>
              <a:t>=fabric:/echoserver1",</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Fabric_CodePackageInstanceId</a:t>
            </a:r>
            <a:r>
              <a:rPr lang="en-US" sz="1200" kern="1200" dirty="0" smtClean="0">
                <a:solidFill>
                  <a:schemeClr val="tx1"/>
                </a:solidFill>
                <a:effectLst/>
                <a:latin typeface="+mn-lt"/>
                <a:ea typeface="+mn-ea"/>
                <a:cs typeface="+mn-cs"/>
              </a:rPr>
              <a:t>=131027947434842400",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Fabric_CodePackageName</a:t>
            </a:r>
            <a:r>
              <a:rPr lang="en-US" sz="1200" kern="1200" dirty="0" smtClean="0">
                <a:solidFill>
                  <a:schemeClr val="tx1"/>
                </a:solidFill>
                <a:effectLst/>
                <a:latin typeface="+mn-lt"/>
                <a:ea typeface="+mn-ea"/>
                <a:cs typeface="+mn-cs"/>
              </a:rPr>
              <a:t>=Code",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Fabric_ContainerHost</a:t>
            </a:r>
            <a:r>
              <a:rPr lang="en-US" sz="1200" kern="1200" dirty="0" smtClean="0">
                <a:solidFill>
                  <a:schemeClr val="tx1"/>
                </a:solidFill>
                <a:effectLst/>
                <a:latin typeface="+mn-lt"/>
                <a:ea typeface="+mn-ea"/>
                <a:cs typeface="+mn-cs"/>
              </a:rPr>
              <a:t>=true",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Fabric_NodeId</a:t>
            </a:r>
            <a:r>
              <a:rPr lang="en-US" sz="1200" kern="1200" dirty="0" smtClean="0">
                <a:solidFill>
                  <a:schemeClr val="tx1"/>
                </a:solidFill>
                <a:effectLst/>
                <a:latin typeface="+mn-lt"/>
                <a:ea typeface="+mn-ea"/>
                <a:cs typeface="+mn-cs"/>
              </a:rPr>
              <a:t>=cf68563e16a44f808e86197a9cf83de5",</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Fabric_RuntimeConnectionAddress</a:t>
            </a:r>
            <a:r>
              <a:rPr lang="en-US" sz="1200" kern="1200" dirty="0" smtClean="0">
                <a:solidFill>
                  <a:schemeClr val="tx1"/>
                </a:solidFill>
                <a:effectLst/>
                <a:latin typeface="+mn-lt"/>
                <a:ea typeface="+mn-ea"/>
                <a:cs typeface="+mn-cs"/>
              </a:rPr>
              <a:t>=localhost:10587",</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Fabric_ServicePackageInstanceId</a:t>
            </a:r>
            <a:r>
              <a:rPr lang="en-US" sz="1200" kern="1200" dirty="0" smtClean="0">
                <a:solidFill>
                  <a:schemeClr val="tx1"/>
                </a:solidFill>
                <a:effectLst/>
                <a:latin typeface="+mn-lt"/>
                <a:ea typeface="+mn-ea"/>
                <a:cs typeface="+mn-cs"/>
              </a:rPr>
              <a:t>=131027947434822140",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Fabric_ServicePackageName</a:t>
            </a:r>
            <a:r>
              <a:rPr lang="en-US" sz="1200" kern="1200" dirty="0" smtClean="0">
                <a:solidFill>
                  <a:schemeClr val="tx1"/>
                </a:solidFill>
                <a:effectLst/>
                <a:latin typeface="+mn-lt"/>
                <a:ea typeface="+mn-ea"/>
                <a:cs typeface="+mn-cs"/>
              </a:rPr>
              <a:t>=Basic",</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Fabric_ServicePackageVersionInstance</a:t>
            </a:r>
            <a:r>
              <a:rPr lang="en-US" sz="1200" kern="1200" dirty="0" smtClean="0">
                <a:solidFill>
                  <a:schemeClr val="tx1"/>
                </a:solidFill>
                <a:effectLst/>
                <a:latin typeface="+mn-lt"/>
                <a:ea typeface="+mn-ea"/>
                <a:cs typeface="+mn-cs"/>
              </a:rPr>
              <a:t>=1.0:1.0:131027947337580780",</a:t>
            </a:r>
          </a:p>
          <a:p>
            <a:r>
              <a:rPr lang="en-US" sz="1200" kern="1200" dirty="0" smtClean="0">
                <a:solidFill>
                  <a:schemeClr val="tx1"/>
                </a:solidFill>
                <a:effectLst/>
                <a:latin typeface="+mn-lt"/>
                <a:ea typeface="+mn-ea"/>
                <a:cs typeface="+mn-cs"/>
              </a:rPr>
              <a:t>            "PATH=/</a:t>
            </a:r>
            <a:r>
              <a:rPr lang="en-US" sz="1200" kern="1200" dirty="0" err="1" smtClean="0">
                <a:solidFill>
                  <a:schemeClr val="tx1"/>
                </a:solidFill>
                <a:effectLst/>
                <a:latin typeface="+mn-lt"/>
                <a:ea typeface="+mn-ea"/>
                <a:cs typeface="+mn-cs"/>
              </a:rPr>
              <a:t>usr</a:t>
            </a:r>
            <a:r>
              <a:rPr lang="en-US" sz="1200" kern="1200" dirty="0" smtClean="0">
                <a:solidFill>
                  <a:schemeClr val="tx1"/>
                </a:solidFill>
                <a:effectLst/>
                <a:latin typeface="+mn-lt"/>
                <a:ea typeface="+mn-ea"/>
                <a:cs typeface="+mn-cs"/>
              </a:rPr>
              <a:t>/local/</a:t>
            </a:r>
            <a:r>
              <a:rPr lang="en-US" sz="1200" kern="1200" dirty="0" err="1" smtClean="0">
                <a:solidFill>
                  <a:schemeClr val="tx1"/>
                </a:solidFill>
                <a:effectLst/>
                <a:latin typeface="+mn-lt"/>
                <a:ea typeface="+mn-ea"/>
                <a:cs typeface="+mn-cs"/>
              </a:rPr>
              <a:t>sbin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usr</a:t>
            </a:r>
            <a:r>
              <a:rPr lang="en-US" sz="1200" kern="1200" dirty="0" smtClean="0">
                <a:solidFill>
                  <a:schemeClr val="tx1"/>
                </a:solidFill>
                <a:effectLst/>
                <a:latin typeface="+mn-lt"/>
                <a:ea typeface="+mn-ea"/>
                <a:cs typeface="+mn-cs"/>
              </a:rPr>
              <a:t>/local/bin:/</a:t>
            </a:r>
            <a:r>
              <a:rPr lang="en-US" sz="1200" kern="1200" dirty="0" err="1" smtClean="0">
                <a:solidFill>
                  <a:schemeClr val="tx1"/>
                </a:solidFill>
                <a:effectLst/>
                <a:latin typeface="+mn-lt"/>
                <a:ea typeface="+mn-ea"/>
                <a:cs typeface="+mn-cs"/>
              </a:rPr>
              <a:t>usr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sbin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usr</a:t>
            </a:r>
            <a:r>
              <a:rPr lang="en-US" sz="1200" kern="1200" dirty="0" smtClean="0">
                <a:solidFill>
                  <a:schemeClr val="tx1"/>
                </a:solidFill>
                <a:effectLst/>
                <a:latin typeface="+mn-lt"/>
                <a:ea typeface="+mn-ea"/>
                <a:cs typeface="+mn-cs"/>
              </a:rPr>
              <a:t>/bin:/</a:t>
            </a:r>
            <a:r>
              <a:rPr lang="en-US" sz="1200" kern="1200" dirty="0" err="1" smtClean="0">
                <a:solidFill>
                  <a:schemeClr val="tx1"/>
                </a:solidFill>
                <a:effectLst/>
                <a:latin typeface="+mn-lt"/>
                <a:ea typeface="+mn-ea"/>
                <a:cs typeface="+mn-cs"/>
              </a:rPr>
              <a:t>sbin</a:t>
            </a:r>
            <a:r>
              <a:rPr lang="en-US" sz="1200" kern="1200" dirty="0" smtClean="0">
                <a:solidFill>
                  <a:schemeClr val="tx1"/>
                </a:solidFill>
                <a:effectLst/>
                <a:latin typeface="+mn-lt"/>
                <a:ea typeface="+mn-ea"/>
                <a:cs typeface="+mn-cs"/>
              </a:rPr>
              <a:t>:/bin"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"Image": "</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/echoserver-1.0",</a:t>
            </a:r>
          </a:p>
          <a:p>
            <a:r>
              <a:rPr lang="en-US" sz="1200" kern="1200" dirty="0" smtClean="0">
                <a:solidFill>
                  <a:schemeClr val="tx1"/>
                </a:solidFill>
                <a:effectLst/>
                <a:latin typeface="+mn-lt"/>
                <a:ea typeface="+mn-ea"/>
                <a:cs typeface="+mn-cs"/>
              </a:rPr>
              <a:t>        "Volumes":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WorkingDir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EchoServer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Entrypoint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"./sample.sh"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OnBuild</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"Labels": null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D441D04-6EB5-4EE1-8963-198F057C5D08}" type="slidenum">
              <a:rPr lang="en-US" smtClean="0"/>
              <a:t>11</a:t>
            </a:fld>
            <a:endParaRPr lang="en-US"/>
          </a:p>
        </p:txBody>
      </p:sp>
    </p:spTree>
    <p:extLst>
      <p:ext uri="{BB962C8B-B14F-4D97-AF65-F5344CB8AC3E}">
        <p14:creationId xmlns:p14="http://schemas.microsoft.com/office/powerpoint/2010/main" val="137335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a:t>
            </a:r>
            <a:r>
              <a:rPr lang="en-US" baseline="0" dirty="0" smtClean="0"/>
              <a:t> w only support host networking, later we will support all the networking options available. Because the container shares the networking namespace of the host in host networking, it is directly exposed to the public network; consequently, you need to carry out the coordination via port mapping.</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"Id": "2fbbb6d3a3727361f5a5de42baa48b8e75e669ea3a7c57bda6418aa6eeac1719",</a:t>
            </a:r>
          </a:p>
          <a:p>
            <a:r>
              <a:rPr lang="en-US" sz="1200" kern="1200" dirty="0" smtClean="0">
                <a:solidFill>
                  <a:schemeClr val="tx1"/>
                </a:solidFill>
                <a:effectLst/>
                <a:latin typeface="+mn-lt"/>
                <a:ea typeface="+mn-ea"/>
                <a:cs typeface="+mn-cs"/>
              </a:rPr>
              <a:t>    "Created": "2016-03-18T17:12:23.661456241Z",</a:t>
            </a:r>
          </a:p>
          <a:p>
            <a:r>
              <a:rPr lang="en-US" sz="1200" kern="1200" dirty="0" smtClean="0">
                <a:solidFill>
                  <a:schemeClr val="tx1"/>
                </a:solidFill>
                <a:effectLst/>
                <a:latin typeface="+mn-lt"/>
                <a:ea typeface="+mn-ea"/>
                <a:cs typeface="+mn-cs"/>
              </a:rPr>
              <a:t>    "Path": "./sample.sh",</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Args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"State": {</a:t>
            </a:r>
          </a:p>
          <a:p>
            <a:r>
              <a:rPr lang="en-US" sz="1200" kern="1200" dirty="0" smtClean="0">
                <a:solidFill>
                  <a:schemeClr val="tx1"/>
                </a:solidFill>
                <a:effectLst/>
                <a:latin typeface="+mn-lt"/>
                <a:ea typeface="+mn-ea"/>
                <a:cs typeface="+mn-cs"/>
              </a:rPr>
              <a:t>        "Running": true,</a:t>
            </a:r>
          </a:p>
          <a:p>
            <a:r>
              <a:rPr lang="en-US" sz="1200" kern="1200" dirty="0" smtClean="0">
                <a:solidFill>
                  <a:schemeClr val="tx1"/>
                </a:solidFill>
                <a:effectLst/>
                <a:latin typeface="+mn-lt"/>
                <a:ea typeface="+mn-ea"/>
                <a:cs typeface="+mn-cs"/>
              </a:rPr>
              <a:t>        "Paused": false,</a:t>
            </a:r>
          </a:p>
          <a:p>
            <a:r>
              <a:rPr lang="en-US" sz="1200" kern="1200" dirty="0" smtClean="0">
                <a:solidFill>
                  <a:schemeClr val="tx1"/>
                </a:solidFill>
                <a:effectLst/>
                <a:latin typeface="+mn-lt"/>
                <a:ea typeface="+mn-ea"/>
                <a:cs typeface="+mn-cs"/>
              </a:rPr>
              <a:t>        "Restarting":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OOMKilled</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"Dead":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65185,</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ExitCode</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"Error":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StartedAt</a:t>
            </a:r>
            <a:r>
              <a:rPr lang="en-US" sz="1200" kern="1200" dirty="0" smtClean="0">
                <a:solidFill>
                  <a:schemeClr val="tx1"/>
                </a:solidFill>
                <a:effectLst/>
                <a:latin typeface="+mn-lt"/>
                <a:ea typeface="+mn-ea"/>
                <a:cs typeface="+mn-cs"/>
              </a:rPr>
              <a:t>": "2016-03-18T17:12:23.840817988Z",</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FinishedAt</a:t>
            </a:r>
            <a:r>
              <a:rPr lang="en-US" sz="1200" kern="1200" dirty="0" smtClean="0">
                <a:solidFill>
                  <a:schemeClr val="tx1"/>
                </a:solidFill>
                <a:effectLst/>
                <a:latin typeface="+mn-lt"/>
                <a:ea typeface="+mn-ea"/>
                <a:cs typeface="+mn-cs"/>
              </a:rPr>
              <a:t>": "0001-01-01T00:00:00Z"</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"Image": "176275fdb7584a616d4aa52ef1642a71dd4671f229743fc3e541a78cf7c2ab3c",</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NetworkSettings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"Bridge":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EndpointID</a:t>
            </a:r>
            <a:r>
              <a:rPr lang="en-US" sz="1200" kern="1200" dirty="0" smtClean="0">
                <a:solidFill>
                  <a:schemeClr val="tx1"/>
                </a:solidFill>
                <a:effectLst/>
                <a:latin typeface="+mn-lt"/>
                <a:ea typeface="+mn-ea"/>
                <a:cs typeface="+mn-cs"/>
              </a:rPr>
              <a:t>": "fd508c2363cacb73cae588d5f3e8e59bad629f3def5d9da1a75736b25c5a3be6",</a:t>
            </a:r>
          </a:p>
          <a:p>
            <a:r>
              <a:rPr lang="en-US" sz="1200" kern="1200" dirty="0" smtClean="0">
                <a:solidFill>
                  <a:schemeClr val="tx1"/>
                </a:solidFill>
                <a:effectLst/>
                <a:latin typeface="+mn-lt"/>
                <a:ea typeface="+mn-ea"/>
                <a:cs typeface="+mn-cs"/>
              </a:rPr>
              <a:t>        "Gateway": "\u003cnil\u003e",</a:t>
            </a:r>
          </a:p>
          <a:p>
            <a:r>
              <a:rPr lang="en-US" sz="1200" kern="1200" dirty="0" smtClean="0">
                <a:solidFill>
                  <a:schemeClr val="tx1"/>
                </a:solidFill>
                <a:effectLst/>
                <a:latin typeface="+mn-lt"/>
                <a:ea typeface="+mn-ea"/>
                <a:cs typeface="+mn-cs"/>
              </a:rPr>
              <a:t>        "GlobalIPv6Address": "",</a:t>
            </a:r>
          </a:p>
          <a:p>
            <a:r>
              <a:rPr lang="en-US" sz="1200" kern="1200" dirty="0" smtClean="0">
                <a:solidFill>
                  <a:schemeClr val="tx1"/>
                </a:solidFill>
                <a:effectLst/>
                <a:latin typeface="+mn-lt"/>
                <a:ea typeface="+mn-ea"/>
                <a:cs typeface="+mn-cs"/>
              </a:rPr>
              <a:t>        "GlobalIPv6PrefixLen":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HairpinMode</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IPAddress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IPPrefixLen</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"IPv6Gateway": "",</a:t>
            </a:r>
          </a:p>
          <a:p>
            <a:r>
              <a:rPr lang="en-US" sz="1200" kern="1200" dirty="0" smtClean="0">
                <a:solidFill>
                  <a:schemeClr val="tx1"/>
                </a:solidFill>
                <a:effectLst/>
                <a:latin typeface="+mn-lt"/>
                <a:ea typeface="+mn-ea"/>
                <a:cs typeface="+mn-cs"/>
              </a:rPr>
              <a:t>        "LinkLocalIPv6Address": "",</a:t>
            </a:r>
          </a:p>
          <a:p>
            <a:r>
              <a:rPr lang="en-US" sz="1200" kern="1200" dirty="0" smtClean="0">
                <a:solidFill>
                  <a:schemeClr val="tx1"/>
                </a:solidFill>
                <a:effectLst/>
                <a:latin typeface="+mn-lt"/>
                <a:ea typeface="+mn-ea"/>
                <a:cs typeface="+mn-cs"/>
              </a:rPr>
              <a:t>        "LinkLocalIPv6PrefixLen":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MacAddress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NetworkID</a:t>
            </a:r>
            <a:r>
              <a:rPr lang="en-US" sz="1200" kern="1200" dirty="0" smtClean="0">
                <a:solidFill>
                  <a:schemeClr val="tx1"/>
                </a:solidFill>
                <a:effectLst/>
                <a:latin typeface="+mn-lt"/>
                <a:ea typeface="+mn-ea"/>
                <a:cs typeface="+mn-cs"/>
              </a:rPr>
              <a:t>": "7a10a18a73349adee6d3b9d5ba30ed70a754d8201e956fa33ed9735ba0ad8551",</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PortMapping</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"Ports":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SandboxKey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/run/</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netns</a:t>
            </a:r>
            <a:r>
              <a:rPr lang="en-US" sz="1200" kern="1200" dirty="0" smtClean="0">
                <a:solidFill>
                  <a:schemeClr val="tx1"/>
                </a:solidFill>
                <a:effectLst/>
                <a:latin typeface="+mn-lt"/>
                <a:ea typeface="+mn-ea"/>
                <a:cs typeface="+mn-cs"/>
              </a:rPr>
              <a:t>/default",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SecondaryIPAddresses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"SecondaryIPv6Addresses": null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ResolvConfPath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/lib/</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/containers/2fbbb6d3a3727361f5a5de42baa48b8e75e669ea3a7c57bda6418aa6eeac1719/</a:t>
            </a:r>
            <a:r>
              <a:rPr lang="en-US" sz="1200" kern="1200" dirty="0" err="1" smtClean="0">
                <a:solidFill>
                  <a:schemeClr val="tx1"/>
                </a:solidFill>
                <a:effectLst/>
                <a:latin typeface="+mn-lt"/>
                <a:ea typeface="+mn-ea"/>
                <a:cs typeface="+mn-cs"/>
              </a:rPr>
              <a:t>resolv.conf</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HostnamePath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/lib/</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/containers/2fbbb6d3a3727361f5a5de42baa48b8e75e669ea3a7c57bda6418aa6eeac1719/hostname",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HostsPath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/lib/</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/containers/2fbbb6d3a3727361f5a5de42baa48b8e75e669ea3a7c57bda6418aa6eeac1719/hosts",</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LogPath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/lib/</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/containers/2fbbb6d3a3727361f5a5de42baa48b8e75e669ea3a7c57bda6418aa6eeac1719/2fbbb6d3a3727361f5a5de42baa48b8e75e669ea3a7c57bda6418aa6eeac1719-json.log",</a:t>
            </a:r>
          </a:p>
          <a:p>
            <a:r>
              <a:rPr lang="en-US" sz="1200" kern="1200" dirty="0" smtClean="0">
                <a:solidFill>
                  <a:schemeClr val="tx1"/>
                </a:solidFill>
                <a:effectLst/>
                <a:latin typeface="+mn-lt"/>
                <a:ea typeface="+mn-ea"/>
                <a:cs typeface="+mn-cs"/>
              </a:rPr>
              <a:t>    "Name": "/N0020_2_Basic_Code",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RestartCount</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"Driver": "</a:t>
            </a:r>
            <a:r>
              <a:rPr lang="en-US" sz="1200" kern="1200" dirty="0" err="1" smtClean="0">
                <a:solidFill>
                  <a:schemeClr val="tx1"/>
                </a:solidFill>
                <a:effectLst/>
                <a:latin typeface="+mn-lt"/>
                <a:ea typeface="+mn-ea"/>
                <a:cs typeface="+mn-cs"/>
              </a:rPr>
              <a:t>aufs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ExecDriver</a:t>
            </a:r>
            <a:r>
              <a:rPr lang="en-US" sz="1200" kern="1200" dirty="0" smtClean="0">
                <a:solidFill>
                  <a:schemeClr val="tx1"/>
                </a:solidFill>
                <a:effectLst/>
                <a:latin typeface="+mn-lt"/>
                <a:ea typeface="+mn-ea"/>
                <a:cs typeface="+mn-cs"/>
              </a:rPr>
              <a:t>": "native-0.2",</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MountLabel</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ProcessLabel</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AppArmorProfile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ExecIDs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HostConfig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"Binds": [</a:t>
            </a:r>
          </a:p>
          <a:p>
            <a:r>
              <a:rPr lang="en-US" sz="1200" kern="1200" dirty="0" smtClean="0">
                <a:solidFill>
                  <a:schemeClr val="tx1"/>
                </a:solidFill>
                <a:effectLst/>
                <a:latin typeface="+mn-lt"/>
                <a:ea typeface="+mn-ea"/>
                <a:cs typeface="+mn-cs"/>
              </a:rPr>
              <a:t>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a:t>
            </a:r>
            <a:r>
              <a:rPr lang="en-US" sz="1200" kern="1200" dirty="0" err="1" smtClean="0">
                <a:solidFill>
                  <a:schemeClr val="tx1"/>
                </a:solidFill>
                <a:effectLst/>
                <a:latin typeface="+mn-lt"/>
                <a:ea typeface="+mn-ea"/>
                <a:cs typeface="+mn-cs"/>
              </a:rPr>
              <a:t>Fabric:ro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/Data/N0020/Fabric/work/Applications/EchoServerApp_App2:/home/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/Data/N0020/Fabric/work/Applications/EchoServerApp_App2",</a:t>
            </a:r>
          </a:p>
          <a:p>
            <a:r>
              <a:rPr lang="en-US" sz="1200" kern="1200" dirty="0" smtClean="0">
                <a:solidFill>
                  <a:schemeClr val="tx1"/>
                </a:solidFill>
                <a:effectLst/>
                <a:latin typeface="+mn-lt"/>
                <a:ea typeface="+mn-ea"/>
                <a:cs typeface="+mn-cs"/>
              </a:rPr>
              <a:t>            "/dev/</a:t>
            </a:r>
            <a:r>
              <a:rPr lang="en-US" sz="1200" kern="1200" dirty="0" err="1" smtClean="0">
                <a:solidFill>
                  <a:schemeClr val="tx1"/>
                </a:solidFill>
                <a:effectLst/>
                <a:latin typeface="+mn-lt"/>
                <a:ea typeface="+mn-ea"/>
                <a:cs typeface="+mn-cs"/>
              </a:rPr>
              <a:t>shm</a:t>
            </a:r>
            <a:r>
              <a:rPr lang="en-US" sz="1200" kern="1200" dirty="0" smtClean="0">
                <a:solidFill>
                  <a:schemeClr val="tx1"/>
                </a:solidFill>
                <a:effectLst/>
                <a:latin typeface="+mn-lt"/>
                <a:ea typeface="+mn-ea"/>
                <a:cs typeface="+mn-cs"/>
              </a:rPr>
              <a:t>:/dev/</a:t>
            </a:r>
            <a:r>
              <a:rPr lang="en-US" sz="1200" kern="1200" dirty="0" err="1" smtClean="0">
                <a:solidFill>
                  <a:schemeClr val="tx1"/>
                </a:solidFill>
                <a:effectLst/>
                <a:latin typeface="+mn-lt"/>
                <a:ea typeface="+mn-ea"/>
                <a:cs typeface="+mn-cs"/>
              </a:rPr>
              <a:t>shm:ro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ContainerIDFile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LxcConf</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"Memory":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MemorySwap</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CpuShares</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CpuPeriod</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CpusetCpus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CpusetMems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CpuQuota</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BlkioWeight</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OomKillDisable</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MemorySwappiness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"Privileged":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PortBindings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"Links":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PublishAllPorts</a:t>
            </a:r>
            <a:r>
              <a:rPr lang="en-US" sz="1200" kern="1200" dirty="0" smtClean="0">
                <a:solidFill>
                  <a:schemeClr val="tx1"/>
                </a:solidFill>
                <a:effectLst/>
                <a:latin typeface="+mn-lt"/>
                <a:ea typeface="+mn-ea"/>
                <a:cs typeface="+mn-cs"/>
              </a:rPr>
              <a:t>": true,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Dns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DnsSearch</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ExtraHosts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VolumesFrom</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"Devices":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NetworkMode</a:t>
            </a:r>
            <a:r>
              <a:rPr lang="en-US" sz="1200" kern="1200" dirty="0" smtClean="0">
                <a:solidFill>
                  <a:schemeClr val="tx1"/>
                </a:solidFill>
                <a:effectLst/>
                <a:latin typeface="+mn-lt"/>
                <a:ea typeface="+mn-ea"/>
                <a:cs typeface="+mn-cs"/>
              </a:rPr>
              <a:t>": "host",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IpcMode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PidMode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UTSMode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CapAdd</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CapDrop</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GroupAdd</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RestartPolicy</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"Name":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MaximumRetryCount</a:t>
            </a:r>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SecurityOpt</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ReadonlyRootfs</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Ulimits</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LogConfig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"Type": "</a:t>
            </a:r>
            <a:r>
              <a:rPr lang="en-US" sz="1200"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-file",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CgroupParent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ConsoleSize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0</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GraphDriver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"Name": "</a:t>
            </a:r>
            <a:r>
              <a:rPr lang="en-US" sz="1200" kern="1200" dirty="0" err="1" smtClean="0">
                <a:solidFill>
                  <a:schemeClr val="tx1"/>
                </a:solidFill>
                <a:effectLst/>
                <a:latin typeface="+mn-lt"/>
                <a:ea typeface="+mn-ea"/>
                <a:cs typeface="+mn-cs"/>
              </a:rPr>
              <a:t>aufs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"Data": null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"Mounts":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"Source":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a:t>
            </a:r>
          </a:p>
          <a:p>
            <a:r>
              <a:rPr lang="en-US" sz="1200" kern="1200" dirty="0" smtClean="0">
                <a:solidFill>
                  <a:schemeClr val="tx1"/>
                </a:solidFill>
                <a:effectLst/>
                <a:latin typeface="+mn-lt"/>
                <a:ea typeface="+mn-ea"/>
                <a:cs typeface="+mn-cs"/>
              </a:rPr>
              <a:t>            "Destination":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a:t>
            </a:r>
          </a:p>
          <a:p>
            <a:r>
              <a:rPr lang="en-US" sz="1200" kern="1200" dirty="0" smtClean="0">
                <a:solidFill>
                  <a:schemeClr val="tx1"/>
                </a:solidFill>
                <a:effectLst/>
                <a:latin typeface="+mn-lt"/>
                <a:ea typeface="+mn-ea"/>
                <a:cs typeface="+mn-cs"/>
              </a:rPr>
              <a:t>            "Mode":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"RW": false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"Source":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/Data/N0020/Fabric/work/Applications/EchoServerApp_App2",</a:t>
            </a:r>
          </a:p>
          <a:p>
            <a:r>
              <a:rPr lang="en-US" sz="1200" kern="1200" dirty="0" smtClean="0">
                <a:solidFill>
                  <a:schemeClr val="tx1"/>
                </a:solidFill>
                <a:effectLst/>
                <a:latin typeface="+mn-lt"/>
                <a:ea typeface="+mn-ea"/>
                <a:cs typeface="+mn-cs"/>
              </a:rPr>
              <a:t>            "Destination": "/home/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/Data/N0020/Fabric/work/Applications/EchoServerApp_App2",</a:t>
            </a:r>
          </a:p>
          <a:p>
            <a:r>
              <a:rPr lang="en-US" sz="1200" kern="1200" dirty="0" smtClean="0">
                <a:solidFill>
                  <a:schemeClr val="tx1"/>
                </a:solidFill>
                <a:effectLst/>
                <a:latin typeface="+mn-lt"/>
                <a:ea typeface="+mn-ea"/>
                <a:cs typeface="+mn-cs"/>
              </a:rPr>
              <a:t>            "Mode": "",</a:t>
            </a:r>
          </a:p>
          <a:p>
            <a:r>
              <a:rPr lang="en-US" sz="1200" kern="1200" dirty="0" smtClean="0">
                <a:solidFill>
                  <a:schemeClr val="tx1"/>
                </a:solidFill>
                <a:effectLst/>
                <a:latin typeface="+mn-lt"/>
                <a:ea typeface="+mn-ea"/>
                <a:cs typeface="+mn-cs"/>
              </a:rPr>
              <a:t>            "RW": true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"Source": "/dev/</a:t>
            </a:r>
            <a:r>
              <a:rPr lang="en-US" sz="1200" kern="1200" dirty="0" err="1" smtClean="0">
                <a:solidFill>
                  <a:schemeClr val="tx1"/>
                </a:solidFill>
                <a:effectLst/>
                <a:latin typeface="+mn-lt"/>
                <a:ea typeface="+mn-ea"/>
                <a:cs typeface="+mn-cs"/>
              </a:rPr>
              <a:t>shm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"Destination": "/dev/</a:t>
            </a:r>
            <a:r>
              <a:rPr lang="en-US" sz="1200" kern="1200" dirty="0" err="1" smtClean="0">
                <a:solidFill>
                  <a:schemeClr val="tx1"/>
                </a:solidFill>
                <a:effectLst/>
                <a:latin typeface="+mn-lt"/>
                <a:ea typeface="+mn-ea"/>
                <a:cs typeface="+mn-cs"/>
              </a:rPr>
              <a:t>shm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"Mode":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"RW": false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"Hostname": "</a:t>
            </a:r>
            <a:r>
              <a:rPr lang="en-US" sz="1200" kern="1200" dirty="0" err="1" smtClean="0">
                <a:solidFill>
                  <a:schemeClr val="tx1"/>
                </a:solidFill>
                <a:effectLst/>
                <a:latin typeface="+mn-lt"/>
                <a:ea typeface="+mn-ea"/>
                <a:cs typeface="+mn-cs"/>
              </a:rPr>
              <a:t>rajeet-linuxvm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Domainname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"User":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AttachStdin</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AttachStdout</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AttachStderr</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ExposedPorts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"8057/</a:t>
            </a:r>
            <a:r>
              <a:rPr lang="en-US" sz="1200" kern="1200" dirty="0" err="1" smtClean="0">
                <a:solidFill>
                  <a:schemeClr val="tx1"/>
                </a:solidFill>
                <a:effectLst/>
                <a:latin typeface="+mn-lt"/>
                <a:ea typeface="+mn-ea"/>
                <a:cs typeface="+mn-cs"/>
              </a:rPr>
              <a:t>tcp</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"8081/</a:t>
            </a:r>
            <a:r>
              <a:rPr lang="en-US" sz="1200" kern="1200" dirty="0" err="1" smtClean="0">
                <a:solidFill>
                  <a:schemeClr val="tx1"/>
                </a:solidFill>
                <a:effectLst/>
                <a:latin typeface="+mn-lt"/>
                <a:ea typeface="+mn-ea"/>
                <a:cs typeface="+mn-cs"/>
              </a:rPr>
              <a:t>tcp</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Tty</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OpenStdin</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StdinOnce</a:t>
            </a:r>
            <a:r>
              <a:rPr lang="en-US" sz="1200" kern="1200" dirty="0" smtClean="0">
                <a:solidFill>
                  <a:schemeClr val="tx1"/>
                </a:solidFill>
                <a:effectLst/>
                <a:latin typeface="+mn-lt"/>
                <a:ea typeface="+mn-ea"/>
                <a:cs typeface="+mn-cs"/>
              </a:rPr>
              <a:t>": false,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Env</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FabricPackageFileName</a:t>
            </a:r>
            <a:r>
              <a:rPr lang="en-US" sz="1200" kern="1200" dirty="0" smtClean="0">
                <a:solidFill>
                  <a:schemeClr val="tx1"/>
                </a:solidFill>
                <a:effectLst/>
                <a:latin typeface="+mn-lt"/>
                <a:ea typeface="+mn-ea"/>
                <a:cs typeface="+mn-cs"/>
              </a:rPr>
              <a:t>=/home/</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/depot/</a:t>
            </a:r>
            <a:r>
              <a:rPr lang="en-US" sz="1200" kern="1200" dirty="0" err="1" smtClean="0">
                <a:solidFill>
                  <a:schemeClr val="tx1"/>
                </a:solidFill>
                <a:effectLst/>
                <a:latin typeface="+mn-lt"/>
                <a:ea typeface="+mn-ea"/>
                <a:cs typeface="+mn-cs"/>
              </a:rPr>
              <a:t>WindowsFabric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build.prod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ClusterDeployer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ClusterData</a:t>
            </a:r>
            <a:r>
              <a:rPr lang="en-US" sz="1200" kern="1200" dirty="0" smtClean="0">
                <a:solidFill>
                  <a:schemeClr val="tx1"/>
                </a:solidFill>
                <a:effectLst/>
                <a:latin typeface="+mn-lt"/>
                <a:ea typeface="+mn-ea"/>
                <a:cs typeface="+mn-cs"/>
              </a:rPr>
              <a:t>/Data/N0020/Fabric/Fabric.Package.current.xml",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Fabric_ApplicationHostId</a:t>
            </a:r>
            <a:r>
              <a:rPr lang="en-US" sz="1200" kern="1200" dirty="0" smtClean="0">
                <a:solidFill>
                  <a:schemeClr val="tx1"/>
                </a:solidFill>
                <a:effectLst/>
                <a:latin typeface="+mn-lt"/>
                <a:ea typeface="+mn-ea"/>
                <a:cs typeface="+mn-cs"/>
              </a:rPr>
              <a:t>=4946b696-d9da-214f-a1f3-3c274d97e8f1",</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Fabric_ApplicationHostType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Activated_SingleCodePackage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Fabric_ApplicationId</a:t>
            </a:r>
            <a:r>
              <a:rPr lang="en-US" sz="1200" kern="1200" dirty="0" smtClean="0">
                <a:solidFill>
                  <a:schemeClr val="tx1"/>
                </a:solidFill>
                <a:effectLst/>
                <a:latin typeface="+mn-lt"/>
                <a:ea typeface="+mn-ea"/>
                <a:cs typeface="+mn-cs"/>
              </a:rPr>
              <a:t>=EchoServerApp_App2",</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Fabric_ApplicationName</a:t>
            </a:r>
            <a:r>
              <a:rPr lang="en-US" sz="1200" kern="1200" dirty="0" smtClean="0">
                <a:solidFill>
                  <a:schemeClr val="tx1"/>
                </a:solidFill>
                <a:effectLst/>
                <a:latin typeface="+mn-lt"/>
                <a:ea typeface="+mn-ea"/>
                <a:cs typeface="+mn-cs"/>
              </a:rPr>
              <a:t>=fabric:/echoserver1",</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Fabric_CodePackageInstanceId</a:t>
            </a:r>
            <a:r>
              <a:rPr lang="en-US" sz="1200" kern="1200" dirty="0" smtClean="0">
                <a:solidFill>
                  <a:schemeClr val="tx1"/>
                </a:solidFill>
                <a:effectLst/>
                <a:latin typeface="+mn-lt"/>
                <a:ea typeface="+mn-ea"/>
                <a:cs typeface="+mn-cs"/>
              </a:rPr>
              <a:t>=131027947434842400",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Fabric_CodePackageName</a:t>
            </a:r>
            <a:r>
              <a:rPr lang="en-US" sz="1200" kern="1200" dirty="0" smtClean="0">
                <a:solidFill>
                  <a:schemeClr val="tx1"/>
                </a:solidFill>
                <a:effectLst/>
                <a:latin typeface="+mn-lt"/>
                <a:ea typeface="+mn-ea"/>
                <a:cs typeface="+mn-cs"/>
              </a:rPr>
              <a:t>=Code",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Fabric_ContainerHost</a:t>
            </a:r>
            <a:r>
              <a:rPr lang="en-US" sz="1200" kern="1200" dirty="0" smtClean="0">
                <a:solidFill>
                  <a:schemeClr val="tx1"/>
                </a:solidFill>
                <a:effectLst/>
                <a:latin typeface="+mn-lt"/>
                <a:ea typeface="+mn-ea"/>
                <a:cs typeface="+mn-cs"/>
              </a:rPr>
              <a:t>=true",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Fabric_NodeId</a:t>
            </a:r>
            <a:r>
              <a:rPr lang="en-US" sz="1200" kern="1200" dirty="0" smtClean="0">
                <a:solidFill>
                  <a:schemeClr val="tx1"/>
                </a:solidFill>
                <a:effectLst/>
                <a:latin typeface="+mn-lt"/>
                <a:ea typeface="+mn-ea"/>
                <a:cs typeface="+mn-cs"/>
              </a:rPr>
              <a:t>=cf68563e16a44f808e86197a9cf83de5",</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Fabric_RuntimeConnectionAddress</a:t>
            </a:r>
            <a:r>
              <a:rPr lang="en-US" sz="1200" kern="1200" dirty="0" smtClean="0">
                <a:solidFill>
                  <a:schemeClr val="tx1"/>
                </a:solidFill>
                <a:effectLst/>
                <a:latin typeface="+mn-lt"/>
                <a:ea typeface="+mn-ea"/>
                <a:cs typeface="+mn-cs"/>
              </a:rPr>
              <a:t>=localhost:10587",</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Fabric_ServicePackageInstanceId</a:t>
            </a:r>
            <a:r>
              <a:rPr lang="en-US" sz="1200" kern="1200" dirty="0" smtClean="0">
                <a:solidFill>
                  <a:schemeClr val="tx1"/>
                </a:solidFill>
                <a:effectLst/>
                <a:latin typeface="+mn-lt"/>
                <a:ea typeface="+mn-ea"/>
                <a:cs typeface="+mn-cs"/>
              </a:rPr>
              <a:t>=131027947434822140",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Fabric_ServicePackageName</a:t>
            </a:r>
            <a:r>
              <a:rPr lang="en-US" sz="1200" kern="1200" dirty="0" smtClean="0">
                <a:solidFill>
                  <a:schemeClr val="tx1"/>
                </a:solidFill>
                <a:effectLst/>
                <a:latin typeface="+mn-lt"/>
                <a:ea typeface="+mn-ea"/>
                <a:cs typeface="+mn-cs"/>
              </a:rPr>
              <a:t>=Basic",</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Fabric_ServicePackageVersionInstance</a:t>
            </a:r>
            <a:r>
              <a:rPr lang="en-US" sz="1200" kern="1200" dirty="0" smtClean="0">
                <a:solidFill>
                  <a:schemeClr val="tx1"/>
                </a:solidFill>
                <a:effectLst/>
                <a:latin typeface="+mn-lt"/>
                <a:ea typeface="+mn-ea"/>
                <a:cs typeface="+mn-cs"/>
              </a:rPr>
              <a:t>=1.0:1.0:131027947337580780",</a:t>
            </a:r>
          </a:p>
          <a:p>
            <a:r>
              <a:rPr lang="en-US" sz="1200" kern="1200" dirty="0" smtClean="0">
                <a:solidFill>
                  <a:schemeClr val="tx1"/>
                </a:solidFill>
                <a:effectLst/>
                <a:latin typeface="+mn-lt"/>
                <a:ea typeface="+mn-ea"/>
                <a:cs typeface="+mn-cs"/>
              </a:rPr>
              <a:t>            "PATH=/</a:t>
            </a:r>
            <a:r>
              <a:rPr lang="en-US" sz="1200" kern="1200" dirty="0" err="1" smtClean="0">
                <a:solidFill>
                  <a:schemeClr val="tx1"/>
                </a:solidFill>
                <a:effectLst/>
                <a:latin typeface="+mn-lt"/>
                <a:ea typeface="+mn-ea"/>
                <a:cs typeface="+mn-cs"/>
              </a:rPr>
              <a:t>usr</a:t>
            </a:r>
            <a:r>
              <a:rPr lang="en-US" sz="1200" kern="1200" dirty="0" smtClean="0">
                <a:solidFill>
                  <a:schemeClr val="tx1"/>
                </a:solidFill>
                <a:effectLst/>
                <a:latin typeface="+mn-lt"/>
                <a:ea typeface="+mn-ea"/>
                <a:cs typeface="+mn-cs"/>
              </a:rPr>
              <a:t>/local/</a:t>
            </a:r>
            <a:r>
              <a:rPr lang="en-US" sz="1200" kern="1200" dirty="0" err="1" smtClean="0">
                <a:solidFill>
                  <a:schemeClr val="tx1"/>
                </a:solidFill>
                <a:effectLst/>
                <a:latin typeface="+mn-lt"/>
                <a:ea typeface="+mn-ea"/>
                <a:cs typeface="+mn-cs"/>
              </a:rPr>
              <a:t>sbin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usr</a:t>
            </a:r>
            <a:r>
              <a:rPr lang="en-US" sz="1200" kern="1200" dirty="0" smtClean="0">
                <a:solidFill>
                  <a:schemeClr val="tx1"/>
                </a:solidFill>
                <a:effectLst/>
                <a:latin typeface="+mn-lt"/>
                <a:ea typeface="+mn-ea"/>
                <a:cs typeface="+mn-cs"/>
              </a:rPr>
              <a:t>/local/bin:/</a:t>
            </a:r>
            <a:r>
              <a:rPr lang="en-US" sz="1200" kern="1200" dirty="0" err="1" smtClean="0">
                <a:solidFill>
                  <a:schemeClr val="tx1"/>
                </a:solidFill>
                <a:effectLst/>
                <a:latin typeface="+mn-lt"/>
                <a:ea typeface="+mn-ea"/>
                <a:cs typeface="+mn-cs"/>
              </a:rPr>
              <a:t>usr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sbin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usr</a:t>
            </a:r>
            <a:r>
              <a:rPr lang="en-US" sz="1200" kern="1200" dirty="0" smtClean="0">
                <a:solidFill>
                  <a:schemeClr val="tx1"/>
                </a:solidFill>
                <a:effectLst/>
                <a:latin typeface="+mn-lt"/>
                <a:ea typeface="+mn-ea"/>
                <a:cs typeface="+mn-cs"/>
              </a:rPr>
              <a:t>/bin:/</a:t>
            </a:r>
            <a:r>
              <a:rPr lang="en-US" sz="1200" kern="1200" dirty="0" err="1" smtClean="0">
                <a:solidFill>
                  <a:schemeClr val="tx1"/>
                </a:solidFill>
                <a:effectLst/>
                <a:latin typeface="+mn-lt"/>
                <a:ea typeface="+mn-ea"/>
                <a:cs typeface="+mn-cs"/>
              </a:rPr>
              <a:t>sbin</a:t>
            </a:r>
            <a:r>
              <a:rPr lang="en-US" sz="1200" kern="1200" dirty="0" smtClean="0">
                <a:solidFill>
                  <a:schemeClr val="tx1"/>
                </a:solidFill>
                <a:effectLst/>
                <a:latin typeface="+mn-lt"/>
                <a:ea typeface="+mn-ea"/>
                <a:cs typeface="+mn-cs"/>
              </a:rPr>
              <a:t>:/bin"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"Image": "</a:t>
            </a:r>
            <a:r>
              <a:rPr lang="en-US" sz="1200" kern="1200" dirty="0" err="1" smtClean="0">
                <a:solidFill>
                  <a:schemeClr val="tx1"/>
                </a:solidFill>
                <a:effectLst/>
                <a:latin typeface="+mn-lt"/>
                <a:ea typeface="+mn-ea"/>
                <a:cs typeface="+mn-cs"/>
              </a:rPr>
              <a:t>rajeetn</a:t>
            </a:r>
            <a:r>
              <a:rPr lang="en-US" sz="1200" kern="1200" dirty="0" smtClean="0">
                <a:solidFill>
                  <a:schemeClr val="tx1"/>
                </a:solidFill>
                <a:effectLst/>
                <a:latin typeface="+mn-lt"/>
                <a:ea typeface="+mn-ea"/>
                <a:cs typeface="+mn-cs"/>
              </a:rPr>
              <a:t>/echoserver-1.0",</a:t>
            </a:r>
          </a:p>
          <a:p>
            <a:r>
              <a:rPr lang="en-US" sz="1200" kern="1200" dirty="0" smtClean="0">
                <a:solidFill>
                  <a:schemeClr val="tx1"/>
                </a:solidFill>
                <a:effectLst/>
                <a:latin typeface="+mn-lt"/>
                <a:ea typeface="+mn-ea"/>
                <a:cs typeface="+mn-cs"/>
              </a:rPr>
              <a:t>        "Volumes": null,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WorkingDir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EchoServer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Entrypoint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"./sample.sh"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OnBuild</a:t>
            </a:r>
            <a:r>
              <a:rPr lang="en-US" sz="1200" kern="1200" dirty="0" smtClean="0">
                <a:solidFill>
                  <a:schemeClr val="tx1"/>
                </a:solidFill>
                <a:effectLst/>
                <a:latin typeface="+mn-lt"/>
                <a:ea typeface="+mn-ea"/>
                <a:cs typeface="+mn-cs"/>
              </a:rPr>
              <a:t>": null,</a:t>
            </a:r>
          </a:p>
          <a:p>
            <a:r>
              <a:rPr lang="en-US" sz="1200" kern="1200" dirty="0" smtClean="0">
                <a:solidFill>
                  <a:schemeClr val="tx1"/>
                </a:solidFill>
                <a:effectLst/>
                <a:latin typeface="+mn-lt"/>
                <a:ea typeface="+mn-ea"/>
                <a:cs typeface="+mn-cs"/>
              </a:rPr>
              <a:t>        "Labels": null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D441D04-6EB5-4EE1-8963-198F057C5D08}" type="slidenum">
              <a:rPr lang="en-US" smtClean="0"/>
              <a:t>12</a:t>
            </a:fld>
            <a:endParaRPr lang="en-US"/>
          </a:p>
        </p:txBody>
      </p:sp>
    </p:spTree>
    <p:extLst>
      <p:ext uri="{BB962C8B-B14F-4D97-AF65-F5344CB8AC3E}">
        <p14:creationId xmlns:p14="http://schemas.microsoft.com/office/powerpoint/2010/main" val="1662462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5" name="Picture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69858" y="484299"/>
            <a:ext cx="7001078" cy="1297638"/>
          </a:xfrm>
          <a:prstGeom prst="rect">
            <a:avLst/>
          </a:prstGeom>
        </p:spPr>
      </p:pic>
    </p:spTree>
    <p:extLst>
      <p:ext uri="{BB962C8B-B14F-4D97-AF65-F5344CB8AC3E}">
        <p14:creationId xmlns:p14="http://schemas.microsoft.com/office/powerpoint/2010/main" val="32171880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848542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753191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110928386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96944453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751022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0054334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91401107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62010468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55580282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8896156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
        <p:nvSpPr>
          <p:cNvPr id="15"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Yammer hashtag</a:t>
            </a:r>
            <a:endParaRPr lang="en-US" dirty="0"/>
          </a:p>
        </p:txBody>
      </p:sp>
    </p:spTree>
    <p:extLst>
      <p:ext uri="{BB962C8B-B14F-4D97-AF65-F5344CB8AC3E}">
        <p14:creationId xmlns:p14="http://schemas.microsoft.com/office/powerpoint/2010/main" val="33280455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405779713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46166239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60156113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85618128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5021325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505050">
                        <a:alpha val="50000"/>
                      </a:srgbClr>
                    </a:gs>
                    <a:gs pos="86000">
                      <a:srgbClr val="505050">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3935327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4049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defTabSz="914367">
              <a:defRPr/>
            </a:pPr>
            <a:r>
              <a:rPr lang="en-US" sz="1765" smtClean="0"/>
              <a:t>Microsoft Confidential</a:t>
            </a:r>
            <a:endParaRPr lang="en-US" sz="1765"/>
          </a:p>
        </p:txBody>
      </p:sp>
      <p:sp>
        <p:nvSpPr>
          <p:cNvPr id="3" name="Slide Number Placeholder 2"/>
          <p:cNvSpPr>
            <a:spLocks noGrp="1"/>
          </p:cNvSpPr>
          <p:nvPr>
            <p:ph type="sldNum" sz="quarter" idx="11"/>
          </p:nvPr>
        </p:nvSpPr>
        <p:spPr/>
        <p:txBody>
          <a:bodyPr/>
          <a:lstStyle>
            <a:lvl1pPr>
              <a:defRPr>
                <a:solidFill>
                  <a:srgbClr val="000000"/>
                </a:solidFill>
              </a:defRPr>
            </a:lvl1pPr>
          </a:lstStyle>
          <a:p>
            <a:pPr defTabSz="914367"/>
            <a:fld id="{675909FA-3F91-0646-A6A8-60C236B90508}" type="slidenum">
              <a:rPr lang="en-US" sz="1765" smtClean="0"/>
              <a:pPr defTabSz="914367"/>
              <a:t>‹#›</a:t>
            </a:fld>
            <a:endParaRPr lang="en-US" sz="1765"/>
          </a:p>
        </p:txBody>
      </p:sp>
    </p:spTree>
    <p:extLst>
      <p:ext uri="{BB962C8B-B14F-4D97-AF65-F5344CB8AC3E}">
        <p14:creationId xmlns:p14="http://schemas.microsoft.com/office/powerpoint/2010/main" val="3097216782"/>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1568637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Yammer hashtag</a:t>
            </a:r>
            <a:endParaRPr lang="en-US" dirty="0"/>
          </a:p>
        </p:txBody>
      </p:sp>
    </p:spTree>
    <p:extLst>
      <p:ext uri="{BB962C8B-B14F-4D97-AF65-F5344CB8AC3E}">
        <p14:creationId xmlns:p14="http://schemas.microsoft.com/office/powerpoint/2010/main" val="331859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658042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302936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pic>
        <p:nvPicPr>
          <p:cNvPr id="7" name="Picture 6"/>
          <p:cNvPicPr>
            <a:picLocks noChangeAspect="1"/>
          </p:cNvPicPr>
          <p:nvPr userDrawn="1"/>
        </p:nvPicPr>
        <p:blipFill>
          <a:blip r:embed="rId2"/>
          <a:stretch>
            <a:fillRect/>
          </a:stretch>
        </p:blipFill>
        <p:spPr>
          <a:xfrm>
            <a:off x="623" y="3343634"/>
            <a:ext cx="12191377" cy="3043622"/>
          </a:xfrm>
          <a:prstGeom prst="rect">
            <a:avLst/>
          </a:prstGeom>
        </p:spPr>
      </p:pic>
    </p:spTree>
    <p:extLst>
      <p:ext uri="{BB962C8B-B14F-4D97-AF65-F5344CB8AC3E}">
        <p14:creationId xmlns:p14="http://schemas.microsoft.com/office/powerpoint/2010/main" val="190402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29403722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3083612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505050">
                        <a:alpha val="50000"/>
                      </a:srgbClr>
                    </a:gs>
                    <a:gs pos="86000">
                      <a:srgbClr val="505050">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34242367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theme" Target="../theme/theme1.xml"/><Relationship Id="rId3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30"/>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41243975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9"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9.png"/><Relationship Id="rId5" Type="http://schemas.openxmlformats.org/officeDocument/2006/relationships/image" Target="../media/image10.emf"/><Relationship Id="rId1" Type="http://schemas.openxmlformats.org/officeDocument/2006/relationships/customXml" Target="../../customXml/item2.xml"/><Relationship Id="rId2"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customXml" Target="../../customXml/item1.xml"/><Relationship Id="rId2"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1104" y="3330403"/>
            <a:ext cx="9505941" cy="1794406"/>
          </a:xfrm>
        </p:spPr>
        <p:txBody>
          <a:bodyPr/>
          <a:lstStyle/>
          <a:p>
            <a:r>
              <a:rPr lang="en-US" dirty="0" smtClean="0"/>
              <a:t>Boris Scholl</a:t>
            </a:r>
          </a:p>
          <a:p>
            <a:r>
              <a:rPr lang="en-US" dirty="0" smtClean="0"/>
              <a:t>PM </a:t>
            </a:r>
            <a:r>
              <a:rPr lang="en-US" dirty="0" smtClean="0"/>
              <a:t>Azure Compute</a:t>
            </a:r>
          </a:p>
          <a:p>
            <a:r>
              <a:rPr lang="en-US" dirty="0" smtClean="0"/>
              <a:t>bscholl@microsoft.com</a:t>
            </a:r>
          </a:p>
        </p:txBody>
      </p:sp>
      <p:sp>
        <p:nvSpPr>
          <p:cNvPr id="4" name="Title 3"/>
          <p:cNvSpPr>
            <a:spLocks noGrp="1"/>
          </p:cNvSpPr>
          <p:nvPr>
            <p:ph type="title"/>
          </p:nvPr>
        </p:nvSpPr>
        <p:spPr>
          <a:xfrm>
            <a:off x="269304" y="1187938"/>
            <a:ext cx="9860610" cy="1801181"/>
          </a:xfrm>
        </p:spPr>
        <p:txBody>
          <a:bodyPr/>
          <a:lstStyle/>
          <a:p>
            <a:r>
              <a:rPr lang="en-US" dirty="0" smtClean="0"/>
              <a:t>Service Fabric and </a:t>
            </a:r>
            <a:r>
              <a:rPr lang="en-US" dirty="0" smtClean="0"/>
              <a:t>Containers</a:t>
            </a:r>
            <a:br>
              <a:rPr lang="en-US" dirty="0" smtClean="0"/>
            </a:br>
            <a:r>
              <a:rPr lang="en-US" dirty="0" smtClean="0"/>
              <a:t>Adam Hems please see me </a:t>
            </a:r>
            <a:r>
              <a:rPr lang="en-US" dirty="0" smtClean="0">
                <a:sym typeface="Wingdings"/>
              </a:rPr>
              <a:t></a:t>
            </a:r>
            <a:r>
              <a:rPr lang="en-US" dirty="0"/>
              <a:t/>
            </a:r>
            <a:br>
              <a:rPr lang="en-US" dirty="0"/>
            </a:br>
            <a:endParaRPr lang="en-US" dirty="0"/>
          </a:p>
        </p:txBody>
      </p:sp>
    </p:spTree>
    <p:extLst>
      <p:ext uri="{BB962C8B-B14F-4D97-AF65-F5344CB8AC3E}">
        <p14:creationId xmlns:p14="http://schemas.microsoft.com/office/powerpoint/2010/main" val="3634741000"/>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74963" y="1002641"/>
            <a:ext cx="7815983" cy="578948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400" dirty="0">
                <a:solidFill>
                  <a:srgbClr val="FFFFFF"/>
                </a:solidFill>
                <a:latin typeface="Segoe UI" panose="020B0502040204020203" pitchFamily="34" charset="0"/>
                <a:cs typeface="Segoe UI" panose="020B0502040204020203" pitchFamily="34" charset="0"/>
              </a:rPr>
              <a:t>Datacenter (Azure, Amazon, On-Premises)</a:t>
            </a:r>
          </a:p>
          <a:p>
            <a:pPr algn="ctr" defTabSz="914225">
              <a:defRPr/>
            </a:pPr>
            <a:endParaRPr lang="en-US" sz="2400" dirty="0">
              <a:solidFill>
                <a:srgbClr val="FFFFFF"/>
              </a:solidFill>
              <a:latin typeface="Segoe UI" panose="020B0502040204020203" pitchFamily="34" charset="0"/>
              <a:cs typeface="Segoe UI" panose="020B0502040204020203" pitchFamily="34" charset="0"/>
            </a:endParaRPr>
          </a:p>
        </p:txBody>
      </p:sp>
      <p:sp>
        <p:nvSpPr>
          <p:cNvPr id="20" name="Rectangle 19"/>
          <p:cNvSpPr/>
          <p:nvPr/>
        </p:nvSpPr>
        <p:spPr bwMode="auto">
          <a:xfrm>
            <a:off x="7094337" y="1870827"/>
            <a:ext cx="2093916" cy="143674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defRPr/>
            </a:pPr>
            <a:r>
              <a:rPr lang="en-US" sz="2000" b="1" dirty="0">
                <a:solidFill>
                  <a:srgbClr val="FFFFFF"/>
                </a:solidFill>
                <a:latin typeface="Segoe UI" panose="020B0502040204020203" pitchFamily="34" charset="0"/>
                <a:cs typeface="Segoe UI" panose="020B0502040204020203" pitchFamily="34" charset="0"/>
              </a:rPr>
              <a:t>VM #1</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42" name="Rectangle 41"/>
          <p:cNvSpPr/>
          <p:nvPr/>
        </p:nvSpPr>
        <p:spPr bwMode="auto">
          <a:xfrm>
            <a:off x="9188252" y="3385447"/>
            <a:ext cx="2093916" cy="137583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defRPr/>
            </a:pPr>
            <a:r>
              <a:rPr lang="en-US" sz="2000" b="1" dirty="0">
                <a:solidFill>
                  <a:srgbClr val="FFFFFF"/>
                </a:solidFill>
                <a:latin typeface="Segoe UI" panose="020B0502040204020203" pitchFamily="34" charset="0"/>
                <a:cs typeface="Segoe UI" panose="020B0502040204020203" pitchFamily="34" charset="0"/>
              </a:rPr>
              <a:t>VM #2</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50" name="Rectangle 49"/>
          <p:cNvSpPr/>
          <p:nvPr/>
        </p:nvSpPr>
        <p:spPr bwMode="auto">
          <a:xfrm>
            <a:off x="8575544" y="5229392"/>
            <a:ext cx="2093916" cy="1451032"/>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defRPr/>
            </a:pPr>
            <a:r>
              <a:rPr lang="en-US" sz="2000" b="1" dirty="0">
                <a:solidFill>
                  <a:srgbClr val="FFFFFF"/>
                </a:solidFill>
                <a:latin typeface="Segoe UI" panose="020B0502040204020203" pitchFamily="34" charset="0"/>
                <a:cs typeface="Segoe UI" panose="020B0502040204020203" pitchFamily="34" charset="0"/>
              </a:rPr>
              <a:t>VM #3</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57" name="Rectangle 56"/>
          <p:cNvSpPr/>
          <p:nvPr/>
        </p:nvSpPr>
        <p:spPr bwMode="auto">
          <a:xfrm>
            <a:off x="5395884" y="5229393"/>
            <a:ext cx="2233192" cy="1451033"/>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defRPr/>
            </a:pPr>
            <a:r>
              <a:rPr lang="en-US" sz="2000" b="1" dirty="0">
                <a:solidFill>
                  <a:srgbClr val="FFFFFF"/>
                </a:solidFill>
                <a:latin typeface="Segoe UI" panose="020B0502040204020203" pitchFamily="34" charset="0"/>
                <a:cs typeface="Segoe UI" panose="020B0502040204020203" pitchFamily="34" charset="0"/>
              </a:rPr>
              <a:t>VM #4</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64" name="Rectangle 63"/>
          <p:cNvSpPr/>
          <p:nvPr/>
        </p:nvSpPr>
        <p:spPr bwMode="auto">
          <a:xfrm>
            <a:off x="5000420" y="3400544"/>
            <a:ext cx="2093916" cy="136073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defRPr/>
            </a:pPr>
            <a:r>
              <a:rPr lang="en-US" sz="2000" b="1" dirty="0">
                <a:solidFill>
                  <a:srgbClr val="FFFFFF"/>
                </a:solidFill>
                <a:latin typeface="Segoe UI" panose="020B0502040204020203" pitchFamily="34" charset="0"/>
                <a:cs typeface="Segoe UI" panose="020B0502040204020203" pitchFamily="34" charset="0"/>
              </a:rPr>
              <a:t>VM #5</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34" name="Title 33"/>
          <p:cNvSpPr>
            <a:spLocks noGrp="1"/>
          </p:cNvSpPr>
          <p:nvPr>
            <p:ph type="title"/>
          </p:nvPr>
        </p:nvSpPr>
        <p:spPr>
          <a:xfrm>
            <a:off x="270066" y="140510"/>
            <a:ext cx="11654187" cy="815431"/>
          </a:xfrm>
        </p:spPr>
        <p:txBody>
          <a:bodyPr/>
          <a:lstStyle/>
          <a:p>
            <a:r>
              <a:rPr lang="en-US" sz="4000" dirty="0"/>
              <a:t>Service Fabric Container Integration </a:t>
            </a:r>
            <a:r>
              <a:rPr lang="en-US" sz="4000" dirty="0" smtClean="0"/>
              <a:t>– SF Service</a:t>
            </a:r>
            <a:r>
              <a:rPr lang="en-US" dirty="0" smtClean="0"/>
              <a:t/>
            </a:r>
            <a:br>
              <a:rPr lang="en-US" dirty="0" smtClean="0"/>
            </a:br>
            <a:endParaRPr lang="en-US" dirty="0"/>
          </a:p>
        </p:txBody>
      </p:sp>
      <p:sp>
        <p:nvSpPr>
          <p:cNvPr id="33" name="Hexagon 32"/>
          <p:cNvSpPr/>
          <p:nvPr/>
        </p:nvSpPr>
        <p:spPr bwMode="auto">
          <a:xfrm>
            <a:off x="1198606" y="3101209"/>
            <a:ext cx="831904" cy="716590"/>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latin typeface="Segoe UI"/>
              </a:rPr>
              <a:t>Order Service</a:t>
            </a:r>
          </a:p>
        </p:txBody>
      </p:sp>
      <p:sp>
        <p:nvSpPr>
          <p:cNvPr id="54" name="TextBox 53"/>
          <p:cNvSpPr txBox="1"/>
          <p:nvPr/>
        </p:nvSpPr>
        <p:spPr>
          <a:xfrm>
            <a:off x="449974" y="3711048"/>
            <a:ext cx="2361915" cy="521415"/>
          </a:xfrm>
          <a:prstGeom prst="rect">
            <a:avLst/>
          </a:prstGeom>
          <a:noFill/>
        </p:spPr>
        <p:txBody>
          <a:bodyPr wrap="none" lIns="182854" tIns="146284" rIns="182854" bIns="146284" rtlCol="0">
            <a:spAutoFit/>
          </a:bodyPr>
          <a:lstStyle/>
          <a:p>
            <a:pPr defTabSz="914367">
              <a:lnSpc>
                <a:spcPct val="90000"/>
              </a:lnSpc>
              <a:spcAft>
                <a:spcPts val="600"/>
              </a:spcAft>
            </a:pPr>
            <a:r>
              <a:rPr lang="en-US" sz="1600" dirty="0">
                <a:latin typeface="Segoe UI"/>
              </a:rPr>
              <a:t>image: </a:t>
            </a:r>
            <a:r>
              <a:rPr lang="en-US" sz="1600" dirty="0" err="1">
                <a:latin typeface="Segoe UI"/>
              </a:rPr>
              <a:t>contoso</a:t>
            </a:r>
            <a:r>
              <a:rPr lang="en-US" sz="1600" dirty="0">
                <a:latin typeface="Segoe UI"/>
              </a:rPr>
              <a:t>/order</a:t>
            </a:r>
          </a:p>
        </p:txBody>
      </p:sp>
      <p:sp>
        <p:nvSpPr>
          <p:cNvPr id="59" name="TextBox 58"/>
          <p:cNvSpPr txBox="1"/>
          <p:nvPr/>
        </p:nvSpPr>
        <p:spPr>
          <a:xfrm>
            <a:off x="377148" y="951566"/>
            <a:ext cx="3997393" cy="634443"/>
          </a:xfrm>
          <a:prstGeom prst="rect">
            <a:avLst/>
          </a:prstGeom>
          <a:noFill/>
        </p:spPr>
        <p:txBody>
          <a:bodyPr wrap="square" lIns="182854" tIns="146284" rIns="182854" bIns="146284" rtlCol="0">
            <a:spAutoFit/>
          </a:bodyPr>
          <a:lstStyle/>
          <a:p>
            <a:pPr defTabSz="914367">
              <a:lnSpc>
                <a:spcPct val="90000"/>
              </a:lnSpc>
              <a:spcAft>
                <a:spcPts val="600"/>
              </a:spcAft>
            </a:pPr>
            <a:r>
              <a:rPr lang="en-US" sz="2400" dirty="0">
                <a:latin typeface="Segoe UI"/>
              </a:rPr>
              <a:t>Container Images</a:t>
            </a:r>
          </a:p>
        </p:txBody>
      </p:sp>
      <p:sp>
        <p:nvSpPr>
          <p:cNvPr id="61" name="Hexagon 60"/>
          <p:cNvSpPr/>
          <p:nvPr/>
        </p:nvSpPr>
        <p:spPr bwMode="auto">
          <a:xfrm>
            <a:off x="1157939" y="2116758"/>
            <a:ext cx="831904" cy="716590"/>
          </a:xfrm>
          <a:prstGeom prst="hexagon">
            <a:avLst/>
          </a:prstGeom>
          <a:solidFill>
            <a:schemeClr val="accent1">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smtClean="0">
                <a:gradFill>
                  <a:gsLst>
                    <a:gs pos="0">
                      <a:srgbClr val="FFFFFF"/>
                    </a:gs>
                    <a:gs pos="100000">
                      <a:srgbClr val="FFFFFF"/>
                    </a:gs>
                  </a:gsLst>
                  <a:lin ang="5400000" scaled="0"/>
                </a:gradFill>
                <a:latin typeface="Segoe UI"/>
              </a:rPr>
              <a:t>FE</a:t>
            </a:r>
            <a:endParaRPr lang="en-US" sz="1600" dirty="0">
              <a:gradFill>
                <a:gsLst>
                  <a:gs pos="0">
                    <a:srgbClr val="FFFFFF"/>
                  </a:gs>
                  <a:gs pos="100000">
                    <a:srgbClr val="FFFFFF"/>
                  </a:gs>
                </a:gsLst>
                <a:lin ang="5400000" scaled="0"/>
              </a:gradFill>
              <a:latin typeface="Segoe UI"/>
            </a:endParaRPr>
          </a:p>
        </p:txBody>
      </p:sp>
      <p:sp>
        <p:nvSpPr>
          <p:cNvPr id="62" name="TextBox 61"/>
          <p:cNvSpPr txBox="1"/>
          <p:nvPr/>
        </p:nvSpPr>
        <p:spPr>
          <a:xfrm>
            <a:off x="426457" y="2698594"/>
            <a:ext cx="2612394" cy="517024"/>
          </a:xfrm>
          <a:prstGeom prst="rect">
            <a:avLst/>
          </a:prstGeom>
          <a:noFill/>
        </p:spPr>
        <p:txBody>
          <a:bodyPr wrap="none" lIns="182854" tIns="146284" rIns="182854" bIns="146284" rtlCol="0">
            <a:spAutoFit/>
          </a:bodyPr>
          <a:lstStyle/>
          <a:p>
            <a:pPr defTabSz="914367">
              <a:lnSpc>
                <a:spcPct val="90000"/>
              </a:lnSpc>
              <a:spcAft>
                <a:spcPts val="600"/>
              </a:spcAft>
            </a:pPr>
            <a:r>
              <a:rPr lang="en-US" sz="1600" dirty="0" smtClean="0">
                <a:latin typeface="Segoe UI"/>
              </a:rPr>
              <a:t>image: </a:t>
            </a:r>
            <a:r>
              <a:rPr lang="en-US" sz="1600" dirty="0" err="1" smtClean="0">
                <a:latin typeface="Segoe UI"/>
              </a:rPr>
              <a:t>contoso</a:t>
            </a:r>
            <a:r>
              <a:rPr lang="en-US" sz="1600" dirty="0" smtClean="0">
                <a:latin typeface="Segoe UI"/>
              </a:rPr>
              <a:t>/frontend</a:t>
            </a:r>
            <a:endParaRPr lang="en-US" sz="1600" dirty="0">
              <a:latin typeface="Segoe UI"/>
            </a:endParaRPr>
          </a:p>
        </p:txBody>
      </p:sp>
      <p:sp>
        <p:nvSpPr>
          <p:cNvPr id="69" name="Hexagon 68"/>
          <p:cNvSpPr/>
          <p:nvPr/>
        </p:nvSpPr>
        <p:spPr bwMode="auto">
          <a:xfrm>
            <a:off x="7213124" y="2222475"/>
            <a:ext cx="831904" cy="716590"/>
          </a:xfrm>
          <a:prstGeom prst="hexagon">
            <a:avLst/>
          </a:prstGeom>
          <a:solidFill>
            <a:schemeClr val="accent1">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FE</a:t>
            </a:r>
          </a:p>
        </p:txBody>
      </p:sp>
      <p:sp>
        <p:nvSpPr>
          <p:cNvPr id="71" name="Hexagon 70"/>
          <p:cNvSpPr/>
          <p:nvPr/>
        </p:nvSpPr>
        <p:spPr bwMode="auto">
          <a:xfrm>
            <a:off x="9356081" y="3704979"/>
            <a:ext cx="831904" cy="716590"/>
          </a:xfrm>
          <a:prstGeom prst="hexagon">
            <a:avLst/>
          </a:prstGeom>
          <a:solidFill>
            <a:schemeClr val="accent1">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FE</a:t>
            </a:r>
          </a:p>
        </p:txBody>
      </p:sp>
      <p:sp>
        <p:nvSpPr>
          <p:cNvPr id="39" name="Rectangle 38"/>
          <p:cNvSpPr/>
          <p:nvPr/>
        </p:nvSpPr>
        <p:spPr>
          <a:xfrm>
            <a:off x="7380920" y="2980137"/>
            <a:ext cx="1607090" cy="286364"/>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b="1" dirty="0">
                <a:solidFill>
                  <a:srgbClr val="FFFFFF"/>
                </a:solidFill>
                <a:latin typeface="Segoe UI" panose="020B0502040204020203" pitchFamily="34" charset="0"/>
                <a:cs typeface="Segoe UI" panose="020B0502040204020203" pitchFamily="34" charset="0"/>
              </a:rPr>
              <a:t>Service Fabric</a:t>
            </a:r>
          </a:p>
        </p:txBody>
      </p:sp>
      <p:sp>
        <p:nvSpPr>
          <p:cNvPr id="40" name="Rectangle 39"/>
          <p:cNvSpPr/>
          <p:nvPr/>
        </p:nvSpPr>
        <p:spPr>
          <a:xfrm>
            <a:off x="9477156" y="4450391"/>
            <a:ext cx="1607090" cy="286364"/>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b="1" dirty="0">
                <a:solidFill>
                  <a:srgbClr val="FFFFFF"/>
                </a:solidFill>
                <a:latin typeface="Segoe UI" panose="020B0502040204020203" pitchFamily="34" charset="0"/>
                <a:cs typeface="Segoe UI" panose="020B0502040204020203" pitchFamily="34" charset="0"/>
              </a:rPr>
              <a:t>Service Fabric</a:t>
            </a:r>
          </a:p>
        </p:txBody>
      </p:sp>
      <p:sp>
        <p:nvSpPr>
          <p:cNvPr id="41" name="Rectangle 40"/>
          <p:cNvSpPr/>
          <p:nvPr/>
        </p:nvSpPr>
        <p:spPr>
          <a:xfrm>
            <a:off x="8834692" y="6385999"/>
            <a:ext cx="1607090" cy="286364"/>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b="1" dirty="0">
                <a:solidFill>
                  <a:srgbClr val="FFFFFF"/>
                </a:solidFill>
                <a:latin typeface="Segoe UI" panose="020B0502040204020203" pitchFamily="34" charset="0"/>
                <a:cs typeface="Segoe UI" panose="020B0502040204020203" pitchFamily="34" charset="0"/>
              </a:rPr>
              <a:t>Service Fabric</a:t>
            </a:r>
          </a:p>
        </p:txBody>
      </p:sp>
      <p:sp>
        <p:nvSpPr>
          <p:cNvPr id="43" name="Rectangle 42"/>
          <p:cNvSpPr/>
          <p:nvPr/>
        </p:nvSpPr>
        <p:spPr>
          <a:xfrm>
            <a:off x="5243500" y="4458623"/>
            <a:ext cx="1607090" cy="286364"/>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b="1" dirty="0">
                <a:solidFill>
                  <a:srgbClr val="FFFFFF"/>
                </a:solidFill>
                <a:latin typeface="Segoe UI" panose="020B0502040204020203" pitchFamily="34" charset="0"/>
                <a:cs typeface="Segoe UI" panose="020B0502040204020203" pitchFamily="34" charset="0"/>
              </a:rPr>
              <a:t>Service Fabric</a:t>
            </a:r>
          </a:p>
        </p:txBody>
      </p:sp>
      <p:sp>
        <p:nvSpPr>
          <p:cNvPr id="44" name="Rectangle 43"/>
          <p:cNvSpPr/>
          <p:nvPr/>
        </p:nvSpPr>
        <p:spPr>
          <a:xfrm>
            <a:off x="5663574" y="6369524"/>
            <a:ext cx="1607090" cy="286364"/>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b="1" dirty="0">
                <a:solidFill>
                  <a:srgbClr val="FFFFFF"/>
                </a:solidFill>
                <a:latin typeface="Segoe UI" panose="020B0502040204020203" pitchFamily="34" charset="0"/>
                <a:cs typeface="Segoe UI" panose="020B0502040204020203" pitchFamily="34" charset="0"/>
              </a:rPr>
              <a:t>Service Fabric</a:t>
            </a:r>
          </a:p>
        </p:txBody>
      </p:sp>
      <p:sp>
        <p:nvSpPr>
          <p:cNvPr id="36" name="Rectangle 35"/>
          <p:cNvSpPr/>
          <p:nvPr/>
        </p:nvSpPr>
        <p:spPr>
          <a:xfrm>
            <a:off x="1335720" y="2611896"/>
            <a:ext cx="495334" cy="17339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sz="600" b="1" dirty="0">
                <a:solidFill>
                  <a:srgbClr val="FFFFFF"/>
                </a:solidFill>
                <a:latin typeface="Segoe UI" panose="020B0502040204020203" pitchFamily="34" charset="0"/>
                <a:cs typeface="Segoe UI" panose="020B0502040204020203" pitchFamily="34" charset="0"/>
              </a:rPr>
              <a:t>Service Fabric</a:t>
            </a:r>
          </a:p>
        </p:txBody>
      </p:sp>
      <p:sp>
        <p:nvSpPr>
          <p:cNvPr id="38" name="Rectangle 37"/>
          <p:cNvSpPr/>
          <p:nvPr/>
        </p:nvSpPr>
        <p:spPr>
          <a:xfrm>
            <a:off x="1366891" y="3644403"/>
            <a:ext cx="495334" cy="17339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sz="600" b="1" dirty="0">
                <a:solidFill>
                  <a:srgbClr val="FFFFFF"/>
                </a:solidFill>
                <a:latin typeface="Segoe UI" panose="020B0502040204020203" pitchFamily="34" charset="0"/>
                <a:cs typeface="Segoe UI" panose="020B0502040204020203" pitchFamily="34" charset="0"/>
              </a:rPr>
              <a:t>Service Fabric</a:t>
            </a:r>
          </a:p>
        </p:txBody>
      </p:sp>
      <p:sp>
        <p:nvSpPr>
          <p:cNvPr id="45" name="Rectangle 44"/>
          <p:cNvSpPr/>
          <p:nvPr/>
        </p:nvSpPr>
        <p:spPr>
          <a:xfrm>
            <a:off x="7381409" y="2706180"/>
            <a:ext cx="495334" cy="17339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sz="600" b="1" dirty="0">
                <a:solidFill>
                  <a:srgbClr val="FFFFFF"/>
                </a:solidFill>
                <a:latin typeface="Segoe UI" panose="020B0502040204020203" pitchFamily="34" charset="0"/>
                <a:cs typeface="Segoe UI" panose="020B0502040204020203" pitchFamily="34" charset="0"/>
              </a:rPr>
              <a:t>Service Fabric</a:t>
            </a:r>
          </a:p>
        </p:txBody>
      </p:sp>
      <p:sp>
        <p:nvSpPr>
          <p:cNvPr id="46" name="Rectangle 45"/>
          <p:cNvSpPr/>
          <p:nvPr/>
        </p:nvSpPr>
        <p:spPr>
          <a:xfrm>
            <a:off x="9524366" y="4194831"/>
            <a:ext cx="495334" cy="17339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sz="600" b="1" dirty="0">
                <a:solidFill>
                  <a:srgbClr val="FFFFFF"/>
                </a:solidFill>
                <a:latin typeface="Segoe UI" panose="020B0502040204020203" pitchFamily="34" charset="0"/>
                <a:cs typeface="Segoe UI" panose="020B0502040204020203" pitchFamily="34" charset="0"/>
              </a:rPr>
              <a:t>Service Fabric</a:t>
            </a:r>
          </a:p>
        </p:txBody>
      </p:sp>
      <p:sp>
        <p:nvSpPr>
          <p:cNvPr id="51" name="Hexagon 50"/>
          <p:cNvSpPr/>
          <p:nvPr/>
        </p:nvSpPr>
        <p:spPr bwMode="auto">
          <a:xfrm>
            <a:off x="8692462" y="5646059"/>
            <a:ext cx="831904" cy="716590"/>
          </a:xfrm>
          <a:prstGeom prst="hexagon">
            <a:avLst/>
          </a:prstGeom>
          <a:solidFill>
            <a:schemeClr val="accent1">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FE</a:t>
            </a:r>
          </a:p>
        </p:txBody>
      </p:sp>
      <p:sp>
        <p:nvSpPr>
          <p:cNvPr id="52" name="Rectangle 51"/>
          <p:cNvSpPr/>
          <p:nvPr/>
        </p:nvSpPr>
        <p:spPr>
          <a:xfrm>
            <a:off x="8860747" y="6135911"/>
            <a:ext cx="495334" cy="17339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sz="600" b="1" dirty="0">
                <a:solidFill>
                  <a:srgbClr val="FFFFFF"/>
                </a:solidFill>
                <a:latin typeface="Segoe UI" panose="020B0502040204020203" pitchFamily="34" charset="0"/>
                <a:cs typeface="Segoe UI" panose="020B0502040204020203" pitchFamily="34" charset="0"/>
              </a:rPr>
              <a:t>Service Fabric</a:t>
            </a:r>
          </a:p>
        </p:txBody>
      </p:sp>
      <p:sp>
        <p:nvSpPr>
          <p:cNvPr id="53" name="Hexagon 52"/>
          <p:cNvSpPr/>
          <p:nvPr/>
        </p:nvSpPr>
        <p:spPr bwMode="auto">
          <a:xfrm>
            <a:off x="5492074" y="5617810"/>
            <a:ext cx="831904" cy="716590"/>
          </a:xfrm>
          <a:prstGeom prst="hexagon">
            <a:avLst/>
          </a:prstGeom>
          <a:solidFill>
            <a:schemeClr val="accent1">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FE</a:t>
            </a:r>
          </a:p>
        </p:txBody>
      </p:sp>
      <p:sp>
        <p:nvSpPr>
          <p:cNvPr id="58" name="Rectangle 57"/>
          <p:cNvSpPr/>
          <p:nvPr/>
        </p:nvSpPr>
        <p:spPr>
          <a:xfrm>
            <a:off x="5660359" y="6107662"/>
            <a:ext cx="495334" cy="17339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sz="600" b="1" dirty="0">
                <a:solidFill>
                  <a:srgbClr val="FFFFFF"/>
                </a:solidFill>
                <a:latin typeface="Segoe UI" panose="020B0502040204020203" pitchFamily="34" charset="0"/>
                <a:cs typeface="Segoe UI" panose="020B0502040204020203" pitchFamily="34" charset="0"/>
              </a:rPr>
              <a:t>Service Fabric</a:t>
            </a:r>
          </a:p>
        </p:txBody>
      </p:sp>
      <p:sp>
        <p:nvSpPr>
          <p:cNvPr id="60" name="Hexagon 59"/>
          <p:cNvSpPr/>
          <p:nvPr/>
        </p:nvSpPr>
        <p:spPr bwMode="auto">
          <a:xfrm>
            <a:off x="5071876" y="3704979"/>
            <a:ext cx="831904" cy="716590"/>
          </a:xfrm>
          <a:prstGeom prst="hexagon">
            <a:avLst/>
          </a:prstGeom>
          <a:solidFill>
            <a:schemeClr val="accent1">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FE</a:t>
            </a:r>
          </a:p>
        </p:txBody>
      </p:sp>
      <p:sp>
        <p:nvSpPr>
          <p:cNvPr id="63" name="Rectangle 62"/>
          <p:cNvSpPr/>
          <p:nvPr/>
        </p:nvSpPr>
        <p:spPr>
          <a:xfrm>
            <a:off x="5240161" y="4194831"/>
            <a:ext cx="495334" cy="17339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sz="600" b="1" dirty="0">
                <a:solidFill>
                  <a:srgbClr val="FFFFFF"/>
                </a:solidFill>
                <a:latin typeface="Segoe UI" panose="020B0502040204020203" pitchFamily="34" charset="0"/>
                <a:cs typeface="Segoe UI" panose="020B0502040204020203" pitchFamily="34" charset="0"/>
              </a:rPr>
              <a:t>Service Fabric</a:t>
            </a:r>
          </a:p>
        </p:txBody>
      </p:sp>
      <p:sp>
        <p:nvSpPr>
          <p:cNvPr id="65" name="Hexagon 64"/>
          <p:cNvSpPr/>
          <p:nvPr/>
        </p:nvSpPr>
        <p:spPr bwMode="auto">
          <a:xfrm>
            <a:off x="8276510" y="2212527"/>
            <a:ext cx="831904" cy="716590"/>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200" dirty="0">
                <a:gradFill>
                  <a:gsLst>
                    <a:gs pos="0">
                      <a:srgbClr val="FFFFFF"/>
                    </a:gs>
                    <a:gs pos="100000">
                      <a:srgbClr val="FFFFFF"/>
                    </a:gs>
                  </a:gsLst>
                  <a:lin ang="5400000" scaled="0"/>
                </a:gradFill>
                <a:latin typeface="Segoe UI"/>
              </a:rPr>
              <a:t>Order Service</a:t>
            </a:r>
          </a:p>
        </p:txBody>
      </p:sp>
      <p:sp>
        <p:nvSpPr>
          <p:cNvPr id="67" name="Rectangle 66"/>
          <p:cNvSpPr/>
          <p:nvPr/>
        </p:nvSpPr>
        <p:spPr>
          <a:xfrm>
            <a:off x="8444795" y="2755721"/>
            <a:ext cx="495334" cy="17339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sz="600" b="1" dirty="0">
                <a:solidFill>
                  <a:srgbClr val="FFFFFF"/>
                </a:solidFill>
                <a:latin typeface="Segoe UI" panose="020B0502040204020203" pitchFamily="34" charset="0"/>
                <a:cs typeface="Segoe UI" panose="020B0502040204020203" pitchFamily="34" charset="0"/>
              </a:rPr>
              <a:t>Service Fabric</a:t>
            </a:r>
          </a:p>
        </p:txBody>
      </p:sp>
      <p:sp>
        <p:nvSpPr>
          <p:cNvPr id="79" name="Hexagon 78"/>
          <p:cNvSpPr/>
          <p:nvPr/>
        </p:nvSpPr>
        <p:spPr bwMode="auto">
          <a:xfrm>
            <a:off x="10380983" y="3704979"/>
            <a:ext cx="831904" cy="716590"/>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200" dirty="0">
                <a:gradFill>
                  <a:gsLst>
                    <a:gs pos="0">
                      <a:srgbClr val="FFFFFF"/>
                    </a:gs>
                    <a:gs pos="100000">
                      <a:srgbClr val="FFFFFF"/>
                    </a:gs>
                  </a:gsLst>
                  <a:lin ang="5400000" scaled="0"/>
                </a:gradFill>
                <a:latin typeface="Segoe UI"/>
              </a:rPr>
              <a:t>Order Service</a:t>
            </a:r>
          </a:p>
        </p:txBody>
      </p:sp>
      <p:sp>
        <p:nvSpPr>
          <p:cNvPr id="80" name="Rectangle 79"/>
          <p:cNvSpPr/>
          <p:nvPr/>
        </p:nvSpPr>
        <p:spPr>
          <a:xfrm>
            <a:off x="10549268" y="4248173"/>
            <a:ext cx="495334" cy="17339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sz="600" b="1" dirty="0">
                <a:solidFill>
                  <a:srgbClr val="FFFFFF"/>
                </a:solidFill>
                <a:latin typeface="Segoe UI" panose="020B0502040204020203" pitchFamily="34" charset="0"/>
                <a:cs typeface="Segoe UI" panose="020B0502040204020203" pitchFamily="34" charset="0"/>
              </a:rPr>
              <a:t>Service Fabric</a:t>
            </a:r>
          </a:p>
        </p:txBody>
      </p:sp>
      <p:cxnSp>
        <p:nvCxnSpPr>
          <p:cNvPr id="6" name="Elbow Connector 5"/>
          <p:cNvCxnSpPr>
            <a:stCxn id="45" idx="1"/>
            <a:endCxn id="39" idx="1"/>
          </p:cNvCxnSpPr>
          <p:nvPr/>
        </p:nvCxnSpPr>
        <p:spPr>
          <a:xfrm rot="10800000" flipV="1">
            <a:off x="7380921" y="2792877"/>
            <a:ext cx="489" cy="330441"/>
          </a:xfrm>
          <a:prstGeom prst="bentConnector3">
            <a:avLst>
              <a:gd name="adj1" fmla="val 46848466"/>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10800000" flipV="1">
            <a:off x="9476667" y="4293402"/>
            <a:ext cx="489" cy="330441"/>
          </a:xfrm>
          <a:prstGeom prst="bentConnector3">
            <a:avLst>
              <a:gd name="adj1" fmla="val 46848466"/>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0800000" flipV="1">
            <a:off x="8834203" y="6232554"/>
            <a:ext cx="489" cy="330441"/>
          </a:xfrm>
          <a:prstGeom prst="bentConnector3">
            <a:avLst>
              <a:gd name="adj1" fmla="val 46848466"/>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659870" y="6222609"/>
            <a:ext cx="489" cy="330441"/>
          </a:xfrm>
          <a:prstGeom prst="bentConnector3">
            <a:avLst>
              <a:gd name="adj1" fmla="val 46848466"/>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rot="10800000" flipV="1">
            <a:off x="5244004" y="4264580"/>
            <a:ext cx="489" cy="330441"/>
          </a:xfrm>
          <a:prstGeom prst="bentConnector3">
            <a:avLst>
              <a:gd name="adj1" fmla="val 46848466"/>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7" idx="3"/>
            <a:endCxn id="39" idx="3"/>
          </p:cNvCxnSpPr>
          <p:nvPr/>
        </p:nvCxnSpPr>
        <p:spPr>
          <a:xfrm>
            <a:off x="8940129" y="2842419"/>
            <a:ext cx="47881" cy="280900"/>
          </a:xfrm>
          <a:prstGeom prst="bentConnector3">
            <a:avLst>
              <a:gd name="adj1" fmla="val 447645"/>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a:off x="11042609" y="4312673"/>
            <a:ext cx="47881" cy="280900"/>
          </a:xfrm>
          <a:prstGeom prst="bentConnector3">
            <a:avLst>
              <a:gd name="adj1" fmla="val 447645"/>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772035" y="1173757"/>
            <a:ext cx="9270574" cy="5016758"/>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defTabSz="914367"/>
            <a:r>
              <a:rPr lang="en-US" sz="2000" dirty="0">
                <a:solidFill>
                  <a:srgbClr val="505050"/>
                </a:solidFill>
                <a:latin typeface="Consolas" panose="020B0609020204030204" pitchFamily="49" charset="0"/>
                <a:cs typeface="Consolas" panose="020B0609020204030204" pitchFamily="49" charset="0"/>
              </a:rPr>
              <a:t>&lt;</a:t>
            </a:r>
            <a:r>
              <a:rPr lang="en-US" sz="2000" dirty="0" err="1">
                <a:solidFill>
                  <a:srgbClr val="505050"/>
                </a:solidFill>
                <a:latin typeface="Consolas" panose="020B0609020204030204" pitchFamily="49" charset="0"/>
                <a:cs typeface="Consolas" panose="020B0609020204030204" pitchFamily="49" charset="0"/>
              </a:rPr>
              <a:t>ServiceManifest</a:t>
            </a:r>
            <a:r>
              <a:rPr lang="en-US" sz="2000" dirty="0">
                <a:solidFill>
                  <a:srgbClr val="505050"/>
                </a:solidFill>
                <a:latin typeface="Consolas" panose="020B0609020204030204" pitchFamily="49" charset="0"/>
                <a:cs typeface="Consolas" panose="020B0609020204030204" pitchFamily="49" charset="0"/>
              </a:rPr>
              <a:t> Name=“</a:t>
            </a:r>
            <a:r>
              <a:rPr lang="en-US" sz="2000" b="1" i="1" dirty="0" err="1">
                <a:solidFill>
                  <a:srgbClr val="505050"/>
                </a:solidFill>
                <a:latin typeface="Consolas" panose="020B0609020204030204" pitchFamily="49" charset="0"/>
                <a:cs typeface="Consolas" panose="020B0609020204030204" pitchFamily="49" charset="0"/>
              </a:rPr>
              <a:t>ContosoServiceTypePkg</a:t>
            </a:r>
            <a:r>
              <a:rPr lang="en-US" sz="2000" dirty="0">
                <a:solidFill>
                  <a:srgbClr val="505050"/>
                </a:solidFill>
                <a:latin typeface="Consolas" panose="020B0609020204030204" pitchFamily="49" charset="0"/>
                <a:cs typeface="Consolas" panose="020B0609020204030204" pitchFamily="49" charset="0"/>
              </a:rPr>
              <a:t>"</a:t>
            </a:r>
            <a:br>
              <a:rPr lang="en-US" sz="2000" dirty="0">
                <a:solidFill>
                  <a:srgbClr val="505050"/>
                </a:solidFill>
                <a:latin typeface="Consolas" panose="020B0609020204030204" pitchFamily="49" charset="0"/>
                <a:cs typeface="Consolas" panose="020B0609020204030204" pitchFamily="49" charset="0"/>
              </a:rPr>
            </a:br>
            <a:r>
              <a:rPr lang="en-US" sz="2000" dirty="0">
                <a:solidFill>
                  <a:srgbClr val="505050"/>
                </a:solidFill>
                <a:latin typeface="Consolas" panose="020B0609020204030204" pitchFamily="49" charset="0"/>
                <a:cs typeface="Consolas" panose="020B0609020204030204" pitchFamily="49" charset="0"/>
              </a:rPr>
              <a:t>                 Version="1.0"&gt;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ServiceTypes</a:t>
            </a:r>
            <a:r>
              <a:rPr lang="en-US" sz="2000" dirty="0">
                <a:solidFill>
                  <a:srgbClr val="505050"/>
                </a:solidFill>
                <a:latin typeface="Consolas" panose="020B0609020204030204" pitchFamily="49" charset="0"/>
                <a:cs typeface="Consolas" panose="020B0609020204030204" pitchFamily="49" charset="0"/>
              </a:rPr>
              <a:t>&gt;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StatelessServiceType</a:t>
            </a:r>
            <a:r>
              <a:rPr lang="en-US" sz="2000" dirty="0">
                <a:solidFill>
                  <a:srgbClr val="505050"/>
                </a:solidFill>
                <a:latin typeface="Consolas" panose="020B0609020204030204" pitchFamily="49" charset="0"/>
                <a:cs typeface="Consolas" panose="020B0609020204030204" pitchFamily="49" charset="0"/>
              </a:rPr>
              <a:t> </a:t>
            </a:r>
            <a:br>
              <a:rPr lang="en-US" sz="2000" dirty="0">
                <a:solidFill>
                  <a:srgbClr val="505050"/>
                </a:solidFill>
                <a:latin typeface="Consolas" panose="020B0609020204030204" pitchFamily="49" charset="0"/>
                <a:cs typeface="Consolas" panose="020B0609020204030204" pitchFamily="49" charset="0"/>
              </a:rPr>
            </a:br>
            <a:r>
              <a:rPr lang="en-US" sz="2000" dirty="0">
                <a:solidFill>
                  <a:srgbClr val="505050"/>
                </a:solidFill>
                <a:latin typeface="Consolas" panose="020B0609020204030204" pitchFamily="49" charset="0"/>
                <a:cs typeface="Consolas" panose="020B0609020204030204" pitchFamily="49" charset="0"/>
              </a:rPr>
              <a:t>      </a:t>
            </a:r>
            <a:r>
              <a:rPr lang="en-US" sz="2000" dirty="0" err="1">
                <a:solidFill>
                  <a:srgbClr val="505050"/>
                </a:solidFill>
                <a:latin typeface="Consolas" panose="020B0609020204030204" pitchFamily="49" charset="0"/>
                <a:cs typeface="Consolas" panose="020B0609020204030204" pitchFamily="49" charset="0"/>
              </a:rPr>
              <a:t>ServiceTypeName</a:t>
            </a:r>
            <a:r>
              <a:rPr lang="en-US" sz="2000" dirty="0">
                <a:solidFill>
                  <a:srgbClr val="505050"/>
                </a:solidFill>
                <a:latin typeface="Consolas" panose="020B0609020204030204" pitchFamily="49" charset="0"/>
                <a:cs typeface="Consolas" panose="020B0609020204030204" pitchFamily="49" charset="0"/>
              </a:rPr>
              <a:t>=“</a:t>
            </a:r>
            <a:r>
              <a:rPr lang="en-US" sz="2000" dirty="0" err="1">
                <a:solidFill>
                  <a:srgbClr val="505050"/>
                </a:solidFill>
                <a:latin typeface="Consolas" panose="020B0609020204030204" pitchFamily="49" charset="0"/>
                <a:cs typeface="Consolas" panose="020B0609020204030204" pitchFamily="49" charset="0"/>
              </a:rPr>
              <a:t>ContosoServiceType</a:t>
            </a:r>
            <a:r>
              <a:rPr lang="en-US" sz="2000" dirty="0">
                <a:solidFill>
                  <a:srgbClr val="505050"/>
                </a:solidFill>
                <a:latin typeface="Consolas" panose="020B0609020204030204" pitchFamily="49" charset="0"/>
                <a:cs typeface="Consolas" panose="020B0609020204030204" pitchFamily="49" charset="0"/>
              </a:rPr>
              <a:t>" ... &gt;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StatelessServiceType</a:t>
            </a:r>
            <a:r>
              <a:rPr lang="en-US" sz="2000" dirty="0">
                <a:solidFill>
                  <a:srgbClr val="505050"/>
                </a:solidFill>
                <a:latin typeface="Consolas" panose="020B0609020204030204" pitchFamily="49" charset="0"/>
                <a:cs typeface="Consolas" panose="020B0609020204030204" pitchFamily="49" charset="0"/>
              </a:rPr>
              <a:t>&gt;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ServiceTypes</a:t>
            </a:r>
            <a:r>
              <a:rPr lang="en-US" sz="2000" dirty="0">
                <a:solidFill>
                  <a:srgbClr val="505050"/>
                </a:solidFill>
                <a:latin typeface="Consolas" panose="020B0609020204030204" pitchFamily="49" charset="0"/>
                <a:cs typeface="Consolas" panose="020B0609020204030204" pitchFamily="49" charset="0"/>
              </a:rPr>
              <a:t>&gt;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CodePackage</a:t>
            </a:r>
            <a:r>
              <a:rPr lang="en-US" sz="2000" dirty="0">
                <a:solidFill>
                  <a:srgbClr val="505050"/>
                </a:solidFill>
                <a:latin typeface="Consolas" panose="020B0609020204030204" pitchFamily="49" charset="0"/>
                <a:cs typeface="Consolas" panose="020B0609020204030204" pitchFamily="49" charset="0"/>
              </a:rPr>
              <a:t> Name="</a:t>
            </a:r>
            <a:r>
              <a:rPr lang="en-US" sz="2000" b="1" i="1" dirty="0" err="1">
                <a:solidFill>
                  <a:srgbClr val="505050"/>
                </a:solidFill>
                <a:latin typeface="Consolas" panose="020B0609020204030204" pitchFamily="49" charset="0"/>
                <a:cs typeface="Consolas" panose="020B0609020204030204" pitchFamily="49" charset="0"/>
              </a:rPr>
              <a:t>CodePkg</a:t>
            </a:r>
            <a:r>
              <a:rPr lang="en-US" sz="2000" dirty="0">
                <a:solidFill>
                  <a:srgbClr val="505050"/>
                </a:solidFill>
                <a:latin typeface="Consolas" panose="020B0609020204030204" pitchFamily="49" charset="0"/>
                <a:cs typeface="Consolas" panose="020B0609020204030204" pitchFamily="49" charset="0"/>
              </a:rPr>
              <a:t>" Version="1.0"&gt;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EntryPoint</a:t>
            </a:r>
            <a:r>
              <a:rPr lang="en-US" sz="2000" dirty="0">
                <a:solidFill>
                  <a:srgbClr val="505050"/>
                </a:solidFill>
                <a:latin typeface="Consolas" panose="020B0609020204030204" pitchFamily="49" charset="0"/>
                <a:cs typeface="Consolas" panose="020B0609020204030204" pitchFamily="49" charset="0"/>
              </a:rPr>
              <a:t>&gt; </a:t>
            </a:r>
          </a:p>
          <a:p>
            <a:pPr defTabSz="914367"/>
            <a:r>
              <a:rPr lang="en-US" sz="2000" dirty="0">
                <a:solidFill>
                  <a:srgbClr val="505050"/>
                </a:solidFill>
                <a:latin typeface="Consolas" panose="020B0609020204030204" pitchFamily="49" charset="0"/>
                <a:cs typeface="Consolas" panose="020B0609020204030204" pitchFamily="49" charset="0"/>
              </a:rPr>
              <a:t>	</a:t>
            </a:r>
            <a:r>
              <a:rPr lang="en-US" sz="2000" b="1" dirty="0">
                <a:solidFill>
                  <a:srgbClr val="505050"/>
                </a:solidFill>
                <a:latin typeface="Consolas" panose="020B0609020204030204" pitchFamily="49" charset="0"/>
                <a:cs typeface="Consolas" panose="020B0609020204030204" pitchFamily="49" charset="0"/>
              </a:rPr>
              <a:t>&lt;</a:t>
            </a:r>
            <a:r>
              <a:rPr lang="en-US" sz="2000" b="1" dirty="0" err="1">
                <a:solidFill>
                  <a:srgbClr val="505050"/>
                </a:solidFill>
                <a:latin typeface="Consolas" panose="020B0609020204030204" pitchFamily="49" charset="0"/>
                <a:cs typeface="Consolas" panose="020B0609020204030204" pitchFamily="49" charset="0"/>
              </a:rPr>
              <a:t>ContainerHost</a:t>
            </a:r>
            <a:r>
              <a:rPr lang="en-US" sz="2000" b="1" dirty="0">
                <a:solidFill>
                  <a:srgbClr val="505050"/>
                </a:solidFill>
                <a:latin typeface="Consolas" panose="020B0609020204030204" pitchFamily="49" charset="0"/>
                <a:cs typeface="Consolas" panose="020B0609020204030204" pitchFamily="49" charset="0"/>
              </a:rPr>
              <a:t>&gt;</a:t>
            </a:r>
            <a:br>
              <a:rPr lang="en-US" sz="2000" b="1" dirty="0">
                <a:solidFill>
                  <a:srgbClr val="505050"/>
                </a:solidFill>
                <a:latin typeface="Consolas" panose="020B0609020204030204" pitchFamily="49" charset="0"/>
                <a:cs typeface="Consolas" panose="020B0609020204030204" pitchFamily="49" charset="0"/>
              </a:rPr>
            </a:br>
            <a:r>
              <a:rPr lang="en-US" sz="2000" b="1" dirty="0">
                <a:solidFill>
                  <a:srgbClr val="505050"/>
                </a:solidFill>
                <a:latin typeface="Consolas" panose="020B0609020204030204" pitchFamily="49" charset="0"/>
                <a:cs typeface="Consolas" panose="020B0609020204030204" pitchFamily="49" charset="0"/>
              </a:rPr>
              <a:t>      		&lt;</a:t>
            </a:r>
            <a:r>
              <a:rPr lang="en-US" sz="2000" b="1" dirty="0" err="1">
                <a:solidFill>
                  <a:srgbClr val="505050"/>
                </a:solidFill>
                <a:latin typeface="Consolas" panose="020B0609020204030204" pitchFamily="49" charset="0"/>
                <a:cs typeface="Consolas" panose="020B0609020204030204" pitchFamily="49" charset="0"/>
              </a:rPr>
              <a:t>ImageName</a:t>
            </a:r>
            <a:r>
              <a:rPr lang="en-US" sz="2000" b="1" dirty="0">
                <a:solidFill>
                  <a:srgbClr val="505050"/>
                </a:solidFill>
                <a:latin typeface="Consolas" panose="020B0609020204030204" pitchFamily="49" charset="0"/>
                <a:cs typeface="Consolas" panose="020B0609020204030204" pitchFamily="49" charset="0"/>
              </a:rPr>
              <a:t>&gt;</a:t>
            </a:r>
            <a:r>
              <a:rPr lang="en-US" sz="2000" b="1" i="1" dirty="0" err="1">
                <a:solidFill>
                  <a:srgbClr val="505050"/>
                </a:solidFill>
                <a:latin typeface="Consolas" panose="020B0609020204030204" pitchFamily="49" charset="0"/>
                <a:cs typeface="Consolas" panose="020B0609020204030204" pitchFamily="49" charset="0"/>
              </a:rPr>
              <a:t>contoso</a:t>
            </a:r>
            <a:r>
              <a:rPr lang="en-US" sz="2000" b="1" i="1" dirty="0">
                <a:solidFill>
                  <a:srgbClr val="505050"/>
                </a:solidFill>
                <a:latin typeface="Consolas" panose="020B0609020204030204" pitchFamily="49" charset="0"/>
                <a:cs typeface="Consolas" panose="020B0609020204030204" pitchFamily="49" charset="0"/>
              </a:rPr>
              <a:t>/frontend</a:t>
            </a:r>
            <a:r>
              <a:rPr lang="en-US" sz="2000" b="1" dirty="0">
                <a:solidFill>
                  <a:srgbClr val="505050"/>
                </a:solidFill>
                <a:latin typeface="Consolas" panose="020B0609020204030204" pitchFamily="49" charset="0"/>
                <a:cs typeface="Consolas" panose="020B0609020204030204" pitchFamily="49" charset="0"/>
              </a:rPr>
              <a:t>&lt;/</a:t>
            </a:r>
            <a:r>
              <a:rPr lang="en-US" sz="2000" b="1" dirty="0" err="1">
                <a:solidFill>
                  <a:srgbClr val="505050"/>
                </a:solidFill>
                <a:latin typeface="Consolas" panose="020B0609020204030204" pitchFamily="49" charset="0"/>
                <a:cs typeface="Consolas" panose="020B0609020204030204" pitchFamily="49" charset="0"/>
              </a:rPr>
              <a:t>ImageName</a:t>
            </a:r>
            <a:r>
              <a:rPr lang="en-US" sz="2000" b="1" dirty="0">
                <a:solidFill>
                  <a:srgbClr val="505050"/>
                </a:solidFill>
                <a:latin typeface="Consolas" panose="020B0609020204030204" pitchFamily="49" charset="0"/>
                <a:cs typeface="Consolas" panose="020B0609020204030204" pitchFamily="49" charset="0"/>
              </a:rPr>
              <a:t>&gt;</a:t>
            </a:r>
            <a:br>
              <a:rPr lang="en-US" sz="2000" b="1" dirty="0">
                <a:solidFill>
                  <a:srgbClr val="505050"/>
                </a:solidFill>
                <a:latin typeface="Consolas" panose="020B0609020204030204" pitchFamily="49" charset="0"/>
                <a:cs typeface="Consolas" panose="020B0609020204030204" pitchFamily="49" charset="0"/>
              </a:rPr>
            </a:br>
            <a:r>
              <a:rPr lang="en-US" sz="2000" b="1" dirty="0">
                <a:solidFill>
                  <a:srgbClr val="505050"/>
                </a:solidFill>
                <a:latin typeface="Consolas" panose="020B0609020204030204" pitchFamily="49" charset="0"/>
                <a:cs typeface="Consolas" panose="020B0609020204030204" pitchFamily="49" charset="0"/>
              </a:rPr>
              <a:t>	&lt;/</a:t>
            </a:r>
            <a:r>
              <a:rPr lang="en-US" sz="2000" b="1" dirty="0" err="1">
                <a:solidFill>
                  <a:srgbClr val="505050"/>
                </a:solidFill>
                <a:latin typeface="Consolas" panose="020B0609020204030204" pitchFamily="49" charset="0"/>
                <a:cs typeface="Consolas" panose="020B0609020204030204" pitchFamily="49" charset="0"/>
              </a:rPr>
              <a:t>ContainerHost</a:t>
            </a:r>
            <a:r>
              <a:rPr lang="en-US" sz="2000" b="1" dirty="0">
                <a:solidFill>
                  <a:srgbClr val="505050"/>
                </a:solidFill>
                <a:latin typeface="Consolas" panose="020B0609020204030204" pitchFamily="49" charset="0"/>
                <a:cs typeface="Consolas" panose="020B0609020204030204" pitchFamily="49" charset="0"/>
              </a:rPr>
              <a:t>&gt; </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EntryPoint</a:t>
            </a:r>
            <a:r>
              <a:rPr lang="en-US" sz="2000" dirty="0">
                <a:solidFill>
                  <a:srgbClr val="505050"/>
                </a:solidFill>
                <a:latin typeface="Consolas" panose="020B0609020204030204" pitchFamily="49" charset="0"/>
                <a:cs typeface="Consolas" panose="020B0609020204030204" pitchFamily="49" charset="0"/>
              </a:rPr>
              <a:t>&gt;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CodePackage</a:t>
            </a:r>
            <a:r>
              <a:rPr lang="en-US" sz="2000" dirty="0">
                <a:solidFill>
                  <a:srgbClr val="505050"/>
                </a:solidFill>
                <a:latin typeface="Consolas" panose="020B0609020204030204" pitchFamily="49" charset="0"/>
                <a:cs typeface="Consolas" panose="020B0609020204030204" pitchFamily="49" charset="0"/>
              </a:rPr>
              <a:t>&gt;</a:t>
            </a:r>
          </a:p>
          <a:p>
            <a:pPr defTabSz="914367"/>
            <a:r>
              <a:rPr lang="en-US" sz="2000" dirty="0">
                <a:solidFill>
                  <a:srgbClr val="505050"/>
                </a:solidFill>
                <a:latin typeface="Consolas" panose="020B0609020204030204" pitchFamily="49" charset="0"/>
                <a:cs typeface="Consolas" panose="020B0609020204030204" pitchFamily="49" charset="0"/>
              </a:rPr>
              <a:t>  . . . </a:t>
            </a:r>
          </a:p>
          <a:p>
            <a:pPr defTabSz="914367"/>
            <a:r>
              <a:rPr lang="en-US" sz="2000" dirty="0">
                <a:solidFill>
                  <a:srgbClr val="505050"/>
                </a:solidFill>
                <a:latin typeface="Consolas" panose="020B0609020204030204" pitchFamily="49" charset="0"/>
                <a:cs typeface="Consolas" panose="020B0609020204030204" pitchFamily="49" charset="0"/>
              </a:rPr>
              <a:t>&lt;/</a:t>
            </a:r>
            <a:r>
              <a:rPr lang="en-US" sz="2000" dirty="0" err="1">
                <a:solidFill>
                  <a:srgbClr val="505050"/>
                </a:solidFill>
                <a:latin typeface="Consolas" panose="020B0609020204030204" pitchFamily="49" charset="0"/>
                <a:cs typeface="Consolas" panose="020B0609020204030204" pitchFamily="49" charset="0"/>
              </a:rPr>
              <a:t>ServiceManifest</a:t>
            </a:r>
            <a:r>
              <a:rPr lang="en-US" sz="2000" dirty="0">
                <a:solidFill>
                  <a:srgbClr val="50505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826393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66"/>
                                        </p:tgtEl>
                                      </p:cBhvr>
                                    </p:animEffect>
                                    <p:set>
                                      <p:cBhvr>
                                        <p:cTn id="12" dur="1" fill="hold">
                                          <p:stCondLst>
                                            <p:cond delay="499"/>
                                          </p:stCondLst>
                                        </p:cTn>
                                        <p:tgtEl>
                                          <p:spTgt spid="6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500" fill="hold"/>
                                        <p:tgtEl>
                                          <p:spTgt spid="69"/>
                                        </p:tgtEl>
                                        <p:attrNameLst>
                                          <p:attrName>ppt_x</p:attrName>
                                        </p:attrNameLst>
                                      </p:cBhvr>
                                      <p:tavLst>
                                        <p:tav tm="0">
                                          <p:val>
                                            <p:strVal val="#ppt_x"/>
                                          </p:val>
                                        </p:tav>
                                        <p:tav tm="100000">
                                          <p:val>
                                            <p:strVal val="#ppt_x"/>
                                          </p:val>
                                        </p:tav>
                                      </p:tavLst>
                                    </p:anim>
                                    <p:anim calcmode="lin" valueType="num">
                                      <p:cBhvr additive="base">
                                        <p:cTn id="18" dur="500" fill="hold"/>
                                        <p:tgtEl>
                                          <p:spTgt spid="6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ppt_x"/>
                                          </p:val>
                                        </p:tav>
                                        <p:tav tm="100000">
                                          <p:val>
                                            <p:strVal val="#ppt_x"/>
                                          </p:val>
                                        </p:tav>
                                      </p:tavLst>
                                    </p:anim>
                                    <p:anim calcmode="lin" valueType="num">
                                      <p:cBhvr additive="base">
                                        <p:cTn id="26" dur="500" fill="hold"/>
                                        <p:tgtEl>
                                          <p:spTgt spid="7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500" fill="hold"/>
                                        <p:tgtEl>
                                          <p:spTgt spid="46"/>
                                        </p:tgtEl>
                                        <p:attrNameLst>
                                          <p:attrName>ppt_x</p:attrName>
                                        </p:attrNameLst>
                                      </p:cBhvr>
                                      <p:tavLst>
                                        <p:tav tm="0">
                                          <p:val>
                                            <p:strVal val="#ppt_x"/>
                                          </p:val>
                                        </p:tav>
                                        <p:tav tm="100000">
                                          <p:val>
                                            <p:strVal val="#ppt_x"/>
                                          </p:val>
                                        </p:tav>
                                      </p:tavLst>
                                    </p:anim>
                                    <p:anim calcmode="lin" valueType="num">
                                      <p:cBhvr additive="base">
                                        <p:cTn id="30" dur="500" fill="hold"/>
                                        <p:tgtEl>
                                          <p:spTgt spid="4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ppt_x"/>
                                          </p:val>
                                        </p:tav>
                                        <p:tav tm="100000">
                                          <p:val>
                                            <p:strVal val="#ppt_x"/>
                                          </p:val>
                                        </p:tav>
                                      </p:tavLst>
                                    </p:anim>
                                    <p:anim calcmode="lin" valueType="num">
                                      <p:cBhvr additive="base">
                                        <p:cTn id="38" dur="500" fill="hold"/>
                                        <p:tgtEl>
                                          <p:spTgt spid="5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500" fill="hold"/>
                                        <p:tgtEl>
                                          <p:spTgt spid="53"/>
                                        </p:tgtEl>
                                        <p:attrNameLst>
                                          <p:attrName>ppt_x</p:attrName>
                                        </p:attrNameLst>
                                      </p:cBhvr>
                                      <p:tavLst>
                                        <p:tav tm="0">
                                          <p:val>
                                            <p:strVal val="#ppt_x"/>
                                          </p:val>
                                        </p:tav>
                                        <p:tav tm="100000">
                                          <p:val>
                                            <p:strVal val="#ppt_x"/>
                                          </p:val>
                                        </p:tav>
                                      </p:tavLst>
                                    </p:anim>
                                    <p:anim calcmode="lin" valueType="num">
                                      <p:cBhvr additive="base">
                                        <p:cTn id="42" dur="500" fill="hold"/>
                                        <p:tgtEl>
                                          <p:spTgt spid="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ppt_x"/>
                                          </p:val>
                                        </p:tav>
                                        <p:tav tm="100000">
                                          <p:val>
                                            <p:strVal val="#ppt_x"/>
                                          </p:val>
                                        </p:tav>
                                      </p:tavLst>
                                    </p:anim>
                                    <p:anim calcmode="lin" valueType="num">
                                      <p:cBhvr additive="base">
                                        <p:cTn id="46" dur="500" fill="hold"/>
                                        <p:tgtEl>
                                          <p:spTgt spid="5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additive="base">
                                        <p:cTn id="49" dur="500" fill="hold"/>
                                        <p:tgtEl>
                                          <p:spTgt spid="60"/>
                                        </p:tgtEl>
                                        <p:attrNameLst>
                                          <p:attrName>ppt_x</p:attrName>
                                        </p:attrNameLst>
                                      </p:cBhvr>
                                      <p:tavLst>
                                        <p:tav tm="0">
                                          <p:val>
                                            <p:strVal val="#ppt_x"/>
                                          </p:val>
                                        </p:tav>
                                        <p:tav tm="100000">
                                          <p:val>
                                            <p:strVal val="#ppt_x"/>
                                          </p:val>
                                        </p:tav>
                                      </p:tavLst>
                                    </p:anim>
                                    <p:anim calcmode="lin" valueType="num">
                                      <p:cBhvr additive="base">
                                        <p:cTn id="50" dur="500" fill="hold"/>
                                        <p:tgtEl>
                                          <p:spTgt spid="6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ppt_x"/>
                                          </p:val>
                                        </p:tav>
                                        <p:tav tm="100000">
                                          <p:val>
                                            <p:strVal val="#ppt_x"/>
                                          </p:val>
                                        </p:tav>
                                      </p:tavLst>
                                    </p:anim>
                                    <p:anim calcmode="lin" valueType="num">
                                      <p:cBhvr additive="base">
                                        <p:cTn id="5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1"/>
                                        </p:tgtEl>
                                        <p:attrNameLst>
                                          <p:attrName>style.visibility</p:attrName>
                                        </p:attrNameLst>
                                      </p:cBhvr>
                                      <p:to>
                                        <p:strVal val="visible"/>
                                      </p:to>
                                    </p:set>
                                    <p:anim calcmode="lin" valueType="num">
                                      <p:cBhvr additive="base">
                                        <p:cTn id="63" dur="500" fill="hold"/>
                                        <p:tgtEl>
                                          <p:spTgt spid="81"/>
                                        </p:tgtEl>
                                        <p:attrNameLst>
                                          <p:attrName>ppt_x</p:attrName>
                                        </p:attrNameLst>
                                      </p:cBhvr>
                                      <p:tavLst>
                                        <p:tav tm="0">
                                          <p:val>
                                            <p:strVal val="#ppt_x"/>
                                          </p:val>
                                        </p:tav>
                                        <p:tav tm="100000">
                                          <p:val>
                                            <p:strVal val="#ppt_x"/>
                                          </p:val>
                                        </p:tav>
                                      </p:tavLst>
                                    </p:anim>
                                    <p:anim calcmode="lin" valueType="num">
                                      <p:cBhvr additive="base">
                                        <p:cTn id="64" dur="500" fill="hold"/>
                                        <p:tgtEl>
                                          <p:spTgt spid="81"/>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additive="base">
                                        <p:cTn id="67" dur="500" fill="hold"/>
                                        <p:tgtEl>
                                          <p:spTgt spid="82"/>
                                        </p:tgtEl>
                                        <p:attrNameLst>
                                          <p:attrName>ppt_x</p:attrName>
                                        </p:attrNameLst>
                                      </p:cBhvr>
                                      <p:tavLst>
                                        <p:tav tm="0">
                                          <p:val>
                                            <p:strVal val="#ppt_x"/>
                                          </p:val>
                                        </p:tav>
                                        <p:tav tm="100000">
                                          <p:val>
                                            <p:strVal val="#ppt_x"/>
                                          </p:val>
                                        </p:tav>
                                      </p:tavLst>
                                    </p:anim>
                                    <p:anim calcmode="lin" valueType="num">
                                      <p:cBhvr additive="base">
                                        <p:cTn id="68" dur="500" fill="hold"/>
                                        <p:tgtEl>
                                          <p:spTgt spid="8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anim calcmode="lin" valueType="num">
                                      <p:cBhvr additive="base">
                                        <p:cTn id="71" dur="500" fill="hold"/>
                                        <p:tgtEl>
                                          <p:spTgt spid="83"/>
                                        </p:tgtEl>
                                        <p:attrNameLst>
                                          <p:attrName>ppt_x</p:attrName>
                                        </p:attrNameLst>
                                      </p:cBhvr>
                                      <p:tavLst>
                                        <p:tav tm="0">
                                          <p:val>
                                            <p:strVal val="#ppt_x"/>
                                          </p:val>
                                        </p:tav>
                                        <p:tav tm="100000">
                                          <p:val>
                                            <p:strVal val="#ppt_x"/>
                                          </p:val>
                                        </p:tav>
                                      </p:tavLst>
                                    </p:anim>
                                    <p:anim calcmode="lin" valueType="num">
                                      <p:cBhvr additive="base">
                                        <p:cTn id="72" dur="500" fill="hold"/>
                                        <p:tgtEl>
                                          <p:spTgt spid="8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84"/>
                                        </p:tgtEl>
                                        <p:attrNameLst>
                                          <p:attrName>style.visibility</p:attrName>
                                        </p:attrNameLst>
                                      </p:cBhvr>
                                      <p:to>
                                        <p:strVal val="visible"/>
                                      </p:to>
                                    </p:set>
                                    <p:anim calcmode="lin" valueType="num">
                                      <p:cBhvr additive="base">
                                        <p:cTn id="75" dur="500" fill="hold"/>
                                        <p:tgtEl>
                                          <p:spTgt spid="84"/>
                                        </p:tgtEl>
                                        <p:attrNameLst>
                                          <p:attrName>ppt_x</p:attrName>
                                        </p:attrNameLst>
                                      </p:cBhvr>
                                      <p:tavLst>
                                        <p:tav tm="0">
                                          <p:val>
                                            <p:strVal val="#ppt_x"/>
                                          </p:val>
                                        </p:tav>
                                        <p:tav tm="100000">
                                          <p:val>
                                            <p:strVal val="#ppt_x"/>
                                          </p:val>
                                        </p:tav>
                                      </p:tavLst>
                                    </p:anim>
                                    <p:anim calcmode="lin" valueType="num">
                                      <p:cBhvr additive="base">
                                        <p:cTn id="7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7"/>
                                        </p:tgtEl>
                                        <p:attrNameLst>
                                          <p:attrName>style.visibility</p:attrName>
                                        </p:attrNameLst>
                                      </p:cBhvr>
                                      <p:to>
                                        <p:strVal val="visible"/>
                                      </p:to>
                                    </p:set>
                                    <p:anim calcmode="lin" valueType="num">
                                      <p:cBhvr additive="base">
                                        <p:cTn id="81" dur="500" fill="hold"/>
                                        <p:tgtEl>
                                          <p:spTgt spid="67"/>
                                        </p:tgtEl>
                                        <p:attrNameLst>
                                          <p:attrName>ppt_x</p:attrName>
                                        </p:attrNameLst>
                                      </p:cBhvr>
                                      <p:tavLst>
                                        <p:tav tm="0">
                                          <p:val>
                                            <p:strVal val="#ppt_x"/>
                                          </p:val>
                                        </p:tav>
                                        <p:tav tm="100000">
                                          <p:val>
                                            <p:strVal val="#ppt_x"/>
                                          </p:val>
                                        </p:tav>
                                      </p:tavLst>
                                    </p:anim>
                                    <p:anim calcmode="lin" valueType="num">
                                      <p:cBhvr additive="base">
                                        <p:cTn id="82" dur="500" fill="hold"/>
                                        <p:tgtEl>
                                          <p:spTgt spid="6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500" fill="hold"/>
                                        <p:tgtEl>
                                          <p:spTgt spid="65"/>
                                        </p:tgtEl>
                                        <p:attrNameLst>
                                          <p:attrName>ppt_x</p:attrName>
                                        </p:attrNameLst>
                                      </p:cBhvr>
                                      <p:tavLst>
                                        <p:tav tm="0">
                                          <p:val>
                                            <p:strVal val="#ppt_x"/>
                                          </p:val>
                                        </p:tav>
                                        <p:tav tm="100000">
                                          <p:val>
                                            <p:strVal val="#ppt_x"/>
                                          </p:val>
                                        </p:tav>
                                      </p:tavLst>
                                    </p:anim>
                                    <p:anim calcmode="lin" valueType="num">
                                      <p:cBhvr additive="base">
                                        <p:cTn id="86" dur="500" fill="hold"/>
                                        <p:tgtEl>
                                          <p:spTgt spid="6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80"/>
                                        </p:tgtEl>
                                        <p:attrNameLst>
                                          <p:attrName>style.visibility</p:attrName>
                                        </p:attrNameLst>
                                      </p:cBhvr>
                                      <p:to>
                                        <p:strVal val="visible"/>
                                      </p:to>
                                    </p:set>
                                    <p:anim calcmode="lin" valueType="num">
                                      <p:cBhvr additive="base">
                                        <p:cTn id="89" dur="500" fill="hold"/>
                                        <p:tgtEl>
                                          <p:spTgt spid="80"/>
                                        </p:tgtEl>
                                        <p:attrNameLst>
                                          <p:attrName>ppt_x</p:attrName>
                                        </p:attrNameLst>
                                      </p:cBhvr>
                                      <p:tavLst>
                                        <p:tav tm="0">
                                          <p:val>
                                            <p:strVal val="#ppt_x"/>
                                          </p:val>
                                        </p:tav>
                                        <p:tav tm="100000">
                                          <p:val>
                                            <p:strVal val="#ppt_x"/>
                                          </p:val>
                                        </p:tav>
                                      </p:tavLst>
                                    </p:anim>
                                    <p:anim calcmode="lin" valueType="num">
                                      <p:cBhvr additive="base">
                                        <p:cTn id="90" dur="500" fill="hold"/>
                                        <p:tgtEl>
                                          <p:spTgt spid="80"/>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anim calcmode="lin" valueType="num">
                                      <p:cBhvr additive="base">
                                        <p:cTn id="93" dur="500" fill="hold"/>
                                        <p:tgtEl>
                                          <p:spTgt spid="79"/>
                                        </p:tgtEl>
                                        <p:attrNameLst>
                                          <p:attrName>ppt_x</p:attrName>
                                        </p:attrNameLst>
                                      </p:cBhvr>
                                      <p:tavLst>
                                        <p:tav tm="0">
                                          <p:val>
                                            <p:strVal val="#ppt_x"/>
                                          </p:val>
                                        </p:tav>
                                        <p:tav tm="100000">
                                          <p:val>
                                            <p:strVal val="#ppt_x"/>
                                          </p:val>
                                        </p:tav>
                                      </p:tavLst>
                                    </p:anim>
                                    <p:anim calcmode="lin" valueType="num">
                                      <p:cBhvr additive="base">
                                        <p:cTn id="9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85"/>
                                        </p:tgtEl>
                                        <p:attrNameLst>
                                          <p:attrName>style.visibility</p:attrName>
                                        </p:attrNameLst>
                                      </p:cBhvr>
                                      <p:to>
                                        <p:strVal val="visible"/>
                                      </p:to>
                                    </p:set>
                                    <p:anim calcmode="lin" valueType="num">
                                      <p:cBhvr additive="base">
                                        <p:cTn id="99" dur="500" fill="hold"/>
                                        <p:tgtEl>
                                          <p:spTgt spid="85"/>
                                        </p:tgtEl>
                                        <p:attrNameLst>
                                          <p:attrName>ppt_x</p:attrName>
                                        </p:attrNameLst>
                                      </p:cBhvr>
                                      <p:tavLst>
                                        <p:tav tm="0">
                                          <p:val>
                                            <p:strVal val="#ppt_x"/>
                                          </p:val>
                                        </p:tav>
                                        <p:tav tm="100000">
                                          <p:val>
                                            <p:strVal val="#ppt_x"/>
                                          </p:val>
                                        </p:tav>
                                      </p:tavLst>
                                    </p:anim>
                                    <p:anim calcmode="lin" valueType="num">
                                      <p:cBhvr additive="base">
                                        <p:cTn id="100" dur="500" fill="hold"/>
                                        <p:tgtEl>
                                          <p:spTgt spid="85"/>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13"/>
                                        </p:tgtEl>
                                        <p:attrNameLst>
                                          <p:attrName>style.visibility</p:attrName>
                                        </p:attrNameLst>
                                      </p:cBhvr>
                                      <p:to>
                                        <p:strVal val="visible"/>
                                      </p:to>
                                    </p:set>
                                    <p:anim calcmode="lin" valueType="num">
                                      <p:cBhvr additive="base">
                                        <p:cTn id="103" dur="500" fill="hold"/>
                                        <p:tgtEl>
                                          <p:spTgt spid="13"/>
                                        </p:tgtEl>
                                        <p:attrNameLst>
                                          <p:attrName>ppt_x</p:attrName>
                                        </p:attrNameLst>
                                      </p:cBhvr>
                                      <p:tavLst>
                                        <p:tav tm="0">
                                          <p:val>
                                            <p:strVal val="#ppt_x"/>
                                          </p:val>
                                        </p:tav>
                                        <p:tav tm="100000">
                                          <p:val>
                                            <p:strVal val="#ppt_x"/>
                                          </p:val>
                                        </p:tav>
                                      </p:tavLst>
                                    </p:anim>
                                    <p:anim calcmode="lin" valueType="num">
                                      <p:cBhvr additive="base">
                                        <p:cTn id="10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45" grpId="0" animBg="1"/>
      <p:bldP spid="46" grpId="0" animBg="1"/>
      <p:bldP spid="51" grpId="0" animBg="1"/>
      <p:bldP spid="52" grpId="0" animBg="1"/>
      <p:bldP spid="53" grpId="0" animBg="1"/>
      <p:bldP spid="58" grpId="0" animBg="1"/>
      <p:bldP spid="60" grpId="0" animBg="1"/>
      <p:bldP spid="63" grpId="0" animBg="1"/>
      <p:bldP spid="65" grpId="0" animBg="1"/>
      <p:bldP spid="67" grpId="0" animBg="1"/>
      <p:bldP spid="79" grpId="0" animBg="1"/>
      <p:bldP spid="80" grpId="0" animBg="1"/>
      <p:bldP spid="66" grpId="0" animBg="1"/>
      <p:bldP spid="6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SF services - container volumes</a:t>
            </a:r>
            <a:endParaRPr lang="en-US" dirty="0"/>
          </a:p>
        </p:txBody>
      </p:sp>
      <p:sp>
        <p:nvSpPr>
          <p:cNvPr id="4" name="TextBox 3"/>
          <p:cNvSpPr txBox="1"/>
          <p:nvPr/>
        </p:nvSpPr>
        <p:spPr>
          <a:xfrm>
            <a:off x="281099" y="1140432"/>
            <a:ext cx="50386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SF Service – </a:t>
            </a:r>
            <a:r>
              <a:rPr lang="en-US" sz="2400" dirty="0" err="1" smtClean="0">
                <a:gradFill>
                  <a:gsLst>
                    <a:gs pos="2917">
                      <a:schemeClr val="tx1"/>
                    </a:gs>
                    <a:gs pos="30000">
                      <a:schemeClr val="tx1"/>
                    </a:gs>
                  </a:gsLst>
                  <a:lin ang="5400000" scaled="0"/>
                </a:gradFill>
              </a:rPr>
              <a:t>docker</a:t>
            </a:r>
            <a:r>
              <a:rPr lang="en-US" sz="2400" dirty="0" smtClean="0">
                <a:gradFill>
                  <a:gsLst>
                    <a:gs pos="2917">
                      <a:schemeClr val="tx1"/>
                    </a:gs>
                    <a:gs pos="30000">
                      <a:schemeClr val="tx1"/>
                    </a:gs>
                  </a:gsLst>
                  <a:lin ang="5400000" scaled="0"/>
                </a:gradFill>
              </a:rPr>
              <a:t> inspect output</a:t>
            </a:r>
          </a:p>
        </p:txBody>
      </p:sp>
      <p:pic>
        <p:nvPicPr>
          <p:cNvPr id="6" name="Picture 5"/>
          <p:cNvPicPr>
            <a:picLocks noChangeAspect="1"/>
          </p:cNvPicPr>
          <p:nvPr/>
        </p:nvPicPr>
        <p:blipFill>
          <a:blip r:embed="rId4"/>
          <a:stretch>
            <a:fillRect/>
          </a:stretch>
        </p:blipFill>
        <p:spPr>
          <a:xfrm>
            <a:off x="415736" y="1960122"/>
            <a:ext cx="4983716" cy="3122867"/>
          </a:xfrm>
          <a:prstGeom prst="rect">
            <a:avLst/>
          </a:prstGeom>
        </p:spPr>
      </p:pic>
      <p:sp>
        <p:nvSpPr>
          <p:cNvPr id="7" name="Rectangle 6"/>
          <p:cNvSpPr/>
          <p:nvPr/>
        </p:nvSpPr>
        <p:spPr bwMode="auto">
          <a:xfrm>
            <a:off x="6554197" y="1217899"/>
            <a:ext cx="4843462" cy="5009563"/>
          </a:xfrm>
          <a:prstGeom prst="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Box 7"/>
          <p:cNvSpPr txBox="1"/>
          <p:nvPr/>
        </p:nvSpPr>
        <p:spPr>
          <a:xfrm>
            <a:off x="6436337" y="5622153"/>
            <a:ext cx="3822092" cy="627864"/>
          </a:xfrm>
          <a:prstGeom prst="rect">
            <a:avLst/>
          </a:prstGeom>
          <a:noFill/>
        </p:spPr>
        <p:txBody>
          <a:bodyPr wrap="square" lIns="182880" tIns="146304" rIns="182880" bIns="146304" rtlCol="0">
            <a:spAutoFit/>
          </a:bodyPr>
          <a:lstStyle/>
          <a:p>
            <a:pPr>
              <a:lnSpc>
                <a:spcPct val="90000"/>
              </a:lnSpc>
              <a:spcAft>
                <a:spcPts val="600"/>
              </a:spcAft>
            </a:pPr>
            <a:r>
              <a:rPr lang="en-US" sz="2000" dirty="0" err="1" smtClean="0">
                <a:gradFill>
                  <a:gsLst>
                    <a:gs pos="2917">
                      <a:schemeClr val="tx1"/>
                    </a:gs>
                    <a:gs pos="30000">
                      <a:schemeClr val="tx1"/>
                    </a:gs>
                  </a:gsLst>
                  <a:lin ang="5400000" scaled="0"/>
                </a:gradFill>
              </a:rPr>
              <a:t>DockerHost</a:t>
            </a:r>
            <a:r>
              <a:rPr lang="en-US" sz="2000" dirty="0" smtClean="0">
                <a:gradFill>
                  <a:gsLst>
                    <a:gs pos="2917">
                      <a:schemeClr val="tx1"/>
                    </a:gs>
                    <a:gs pos="30000">
                      <a:schemeClr val="tx1"/>
                    </a:gs>
                  </a:gsLst>
                  <a:lin ang="5400000" scaled="0"/>
                </a:gradFill>
              </a:rPr>
              <a:t>:</a:t>
            </a:r>
            <a:r>
              <a:rPr lang="en-US" sz="2400" dirty="0" smtClean="0">
                <a:gradFill>
                  <a:gsLst>
                    <a:gs pos="2917">
                      <a:schemeClr val="tx1"/>
                    </a:gs>
                    <a:gs pos="30000">
                      <a:schemeClr val="tx1"/>
                    </a:gs>
                  </a:gsLst>
                  <a:lin ang="5400000" scaled="0"/>
                </a:gradFill>
              </a:rPr>
              <a:t> </a:t>
            </a:r>
            <a:r>
              <a:rPr lang="en-US" dirty="0"/>
              <a:t>157.59.37.29 </a:t>
            </a:r>
            <a:r>
              <a:rPr lang="en-US" sz="2400" dirty="0" smtClean="0">
                <a:gradFill>
                  <a:gsLst>
                    <a:gs pos="2917">
                      <a:schemeClr val="tx1"/>
                    </a:gs>
                    <a:gs pos="30000">
                      <a:schemeClr val="tx1"/>
                    </a:gs>
                  </a:gsLst>
                  <a:lin ang="5400000" scaled="0"/>
                </a:gradFill>
              </a:rPr>
              <a:t> </a:t>
            </a:r>
          </a:p>
        </p:txBody>
      </p:sp>
      <p:sp>
        <p:nvSpPr>
          <p:cNvPr id="9" name="Rectangle 8"/>
          <p:cNvSpPr/>
          <p:nvPr/>
        </p:nvSpPr>
        <p:spPr bwMode="auto">
          <a:xfrm>
            <a:off x="7658100" y="1886189"/>
            <a:ext cx="3450431" cy="3035855"/>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TextBox 13"/>
          <p:cNvSpPr txBox="1"/>
          <p:nvPr/>
        </p:nvSpPr>
        <p:spPr>
          <a:xfrm>
            <a:off x="7570014" y="1812129"/>
            <a:ext cx="29404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 </a:t>
            </a:r>
            <a:r>
              <a:rPr lang="en-US" dirty="0" smtClean="0"/>
              <a:t>SF echo server container</a:t>
            </a:r>
            <a:endParaRPr lang="en-US" sz="2400" dirty="0" smtClean="0">
              <a:gradFill>
                <a:gsLst>
                  <a:gs pos="2917">
                    <a:schemeClr val="tx1"/>
                  </a:gs>
                  <a:gs pos="30000">
                    <a:schemeClr val="tx1"/>
                  </a:gs>
                </a:gsLst>
                <a:lin ang="5400000" scaled="0"/>
              </a:gradFill>
            </a:endParaRPr>
          </a:p>
        </p:txBody>
      </p:sp>
      <p:pic>
        <p:nvPicPr>
          <p:cNvPr id="15" name="Picture 14"/>
          <p:cNvPicPr preferRelativeResize="0">
            <a:picLocks/>
          </p:cNvPicPr>
          <p:nvPr>
            <p:custDataLst>
              <p:custData r:id="rId1"/>
            </p:custDataLst>
          </p:nvPr>
        </p:nvPicPr>
        <p:blipFill>
          <a:blip r:embed="rId5">
            <a:extLst>
              <a:ext uri="{28A0092B-C50C-407E-A947-70E740481C1C}">
                <a14:useLocalDpi xmlns:a14="http://schemas.microsoft.com/office/drawing/2010/main" val="0"/>
              </a:ext>
            </a:extLst>
          </a:blip>
          <a:stretch>
            <a:fillRect/>
          </a:stretch>
        </p:blipFill>
        <p:spPr>
          <a:xfrm>
            <a:off x="6554197" y="5233444"/>
            <a:ext cx="633869" cy="485303"/>
          </a:xfrm>
          <a:prstGeom prst="rect">
            <a:avLst/>
          </a:prstGeom>
        </p:spPr>
      </p:pic>
      <p:sp>
        <p:nvSpPr>
          <p:cNvPr id="17" name="TextBox 16"/>
          <p:cNvSpPr txBox="1"/>
          <p:nvPr/>
        </p:nvSpPr>
        <p:spPr>
          <a:xfrm>
            <a:off x="6987925" y="5204093"/>
            <a:ext cx="3691652"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t>..\Data\..\work\applications\Echo</a:t>
            </a:r>
            <a:endParaRPr lang="en-US" sz="2400" dirty="0" smtClean="0">
              <a:gradFill>
                <a:gsLst>
                  <a:gs pos="2917">
                    <a:schemeClr val="tx1"/>
                  </a:gs>
                  <a:gs pos="30000">
                    <a:schemeClr val="tx1"/>
                  </a:gs>
                </a:gsLst>
                <a:lin ang="5400000" scaled="0"/>
              </a:gradFill>
            </a:endParaRPr>
          </a:p>
        </p:txBody>
      </p:sp>
      <p:sp>
        <p:nvSpPr>
          <p:cNvPr id="18" name="TextBox 17"/>
          <p:cNvSpPr txBox="1"/>
          <p:nvPr/>
        </p:nvSpPr>
        <p:spPr>
          <a:xfrm>
            <a:off x="7552551" y="4262213"/>
            <a:ext cx="3691652"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t>..\Data\..\work\applications\Echo</a:t>
            </a:r>
            <a:endParaRPr lang="en-US" sz="2400" dirty="0" smtClean="0">
              <a:gradFill>
                <a:gsLst>
                  <a:gs pos="2917">
                    <a:schemeClr val="tx1"/>
                  </a:gs>
                  <a:gs pos="30000">
                    <a:schemeClr val="tx1"/>
                  </a:gs>
                </a:gsLst>
                <a:lin ang="5400000" scaled="0"/>
              </a:gradFill>
            </a:endParaRPr>
          </a:p>
        </p:txBody>
      </p:sp>
      <p:cxnSp>
        <p:nvCxnSpPr>
          <p:cNvPr id="20" name="Elbow Connector 19"/>
          <p:cNvCxnSpPr>
            <a:stCxn id="18" idx="1"/>
            <a:endCxn id="15" idx="0"/>
          </p:cNvCxnSpPr>
          <p:nvPr/>
        </p:nvCxnSpPr>
        <p:spPr>
          <a:xfrm rot="10800000" flipV="1">
            <a:off x="6871133" y="4534596"/>
            <a:ext cx="681419" cy="698848"/>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44430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 host mode (state of today)</a:t>
            </a:r>
            <a:endParaRPr lang="en-US" dirty="0"/>
          </a:p>
        </p:txBody>
      </p:sp>
      <p:pic>
        <p:nvPicPr>
          <p:cNvPr id="3" name="Picture 2"/>
          <p:cNvPicPr>
            <a:picLocks noChangeAspect="1"/>
          </p:cNvPicPr>
          <p:nvPr/>
        </p:nvPicPr>
        <p:blipFill>
          <a:blip r:embed="rId4"/>
          <a:stretch>
            <a:fillRect/>
          </a:stretch>
        </p:blipFill>
        <p:spPr>
          <a:xfrm>
            <a:off x="334731" y="1614723"/>
            <a:ext cx="2479906" cy="4678183"/>
          </a:xfrm>
          <a:prstGeom prst="rect">
            <a:avLst/>
          </a:prstGeom>
        </p:spPr>
      </p:pic>
      <p:sp>
        <p:nvSpPr>
          <p:cNvPr id="4" name="TextBox 3"/>
          <p:cNvSpPr txBox="1"/>
          <p:nvPr/>
        </p:nvSpPr>
        <p:spPr>
          <a:xfrm>
            <a:off x="213995" y="1020152"/>
            <a:ext cx="3448957"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Docker inspect output:</a:t>
            </a:r>
          </a:p>
        </p:txBody>
      </p:sp>
      <p:sp>
        <p:nvSpPr>
          <p:cNvPr id="5" name="Rectangle 4"/>
          <p:cNvSpPr/>
          <p:nvPr/>
        </p:nvSpPr>
        <p:spPr bwMode="auto">
          <a:xfrm>
            <a:off x="6554197" y="1217899"/>
            <a:ext cx="4843462" cy="5009563"/>
          </a:xfrm>
          <a:prstGeom prst="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extBox 5"/>
          <p:cNvSpPr txBox="1"/>
          <p:nvPr/>
        </p:nvSpPr>
        <p:spPr>
          <a:xfrm>
            <a:off x="6436337" y="5622153"/>
            <a:ext cx="3822092" cy="627864"/>
          </a:xfrm>
          <a:prstGeom prst="rect">
            <a:avLst/>
          </a:prstGeom>
          <a:noFill/>
        </p:spPr>
        <p:txBody>
          <a:bodyPr wrap="square" lIns="182880" tIns="146304" rIns="182880" bIns="146304" rtlCol="0">
            <a:spAutoFit/>
          </a:bodyPr>
          <a:lstStyle/>
          <a:p>
            <a:pPr>
              <a:lnSpc>
                <a:spcPct val="90000"/>
              </a:lnSpc>
              <a:spcAft>
                <a:spcPts val="600"/>
              </a:spcAft>
            </a:pPr>
            <a:r>
              <a:rPr lang="en-US" sz="2000" dirty="0" err="1" smtClean="0">
                <a:gradFill>
                  <a:gsLst>
                    <a:gs pos="2917">
                      <a:schemeClr val="tx1"/>
                    </a:gs>
                    <a:gs pos="30000">
                      <a:schemeClr val="tx1"/>
                    </a:gs>
                  </a:gsLst>
                  <a:lin ang="5400000" scaled="0"/>
                </a:gradFill>
              </a:rPr>
              <a:t>DockerHost</a:t>
            </a:r>
            <a:r>
              <a:rPr lang="en-US" sz="2000" dirty="0" smtClean="0">
                <a:gradFill>
                  <a:gsLst>
                    <a:gs pos="2917">
                      <a:schemeClr val="tx1"/>
                    </a:gs>
                    <a:gs pos="30000">
                      <a:schemeClr val="tx1"/>
                    </a:gs>
                  </a:gsLst>
                  <a:lin ang="5400000" scaled="0"/>
                </a:gradFill>
              </a:rPr>
              <a:t>:</a:t>
            </a:r>
            <a:r>
              <a:rPr lang="en-US" sz="2400" dirty="0" smtClean="0">
                <a:gradFill>
                  <a:gsLst>
                    <a:gs pos="2917">
                      <a:schemeClr val="tx1"/>
                    </a:gs>
                    <a:gs pos="30000">
                      <a:schemeClr val="tx1"/>
                    </a:gs>
                  </a:gsLst>
                  <a:lin ang="5400000" scaled="0"/>
                </a:gradFill>
              </a:rPr>
              <a:t> </a:t>
            </a:r>
            <a:r>
              <a:rPr lang="en-US" dirty="0"/>
              <a:t>157.59.37.29 </a:t>
            </a:r>
            <a:r>
              <a:rPr lang="en-US" sz="2400" dirty="0" smtClean="0">
                <a:gradFill>
                  <a:gsLst>
                    <a:gs pos="2917">
                      <a:schemeClr val="tx1"/>
                    </a:gs>
                    <a:gs pos="30000">
                      <a:schemeClr val="tx1"/>
                    </a:gs>
                  </a:gsLst>
                  <a:lin ang="5400000" scaled="0"/>
                </a:gradFill>
              </a:rPr>
              <a:t> </a:t>
            </a:r>
          </a:p>
        </p:txBody>
      </p:sp>
      <p:sp>
        <p:nvSpPr>
          <p:cNvPr id="7" name="Rectangle 6"/>
          <p:cNvSpPr/>
          <p:nvPr/>
        </p:nvSpPr>
        <p:spPr bwMode="auto">
          <a:xfrm>
            <a:off x="7658100" y="1886189"/>
            <a:ext cx="3450431" cy="3035855"/>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ectangle 7"/>
          <p:cNvSpPr/>
          <p:nvPr/>
        </p:nvSpPr>
        <p:spPr bwMode="auto">
          <a:xfrm>
            <a:off x="10001250" y="5728916"/>
            <a:ext cx="1000125" cy="414337"/>
          </a:xfrm>
          <a:prstGeom prst="rect">
            <a:avLst/>
          </a:prstGeom>
          <a:solidFill>
            <a:schemeClr val="tx2">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eth0</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7853350" y="4188239"/>
            <a:ext cx="1000125" cy="414337"/>
          </a:xfrm>
          <a:prstGeom prst="rect">
            <a:avLst/>
          </a:prstGeom>
          <a:solidFill>
            <a:schemeClr val="tx2">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eth0</a:t>
            </a:r>
            <a:endParaRPr lang="en-US" sz="2000" dirty="0">
              <a:gradFill>
                <a:gsLst>
                  <a:gs pos="0">
                    <a:srgbClr val="FFFFFF"/>
                  </a:gs>
                  <a:gs pos="100000">
                    <a:srgbClr val="FFFFFF"/>
                  </a:gs>
                </a:gsLst>
                <a:lin ang="5400000" scaled="0"/>
              </a:gradFill>
            </a:endParaRPr>
          </a:p>
        </p:txBody>
      </p:sp>
      <p:sp>
        <p:nvSpPr>
          <p:cNvPr id="10" name="Rectangle 9"/>
          <p:cNvSpPr/>
          <p:nvPr/>
        </p:nvSpPr>
        <p:spPr bwMode="auto">
          <a:xfrm>
            <a:off x="7853350" y="3722681"/>
            <a:ext cx="1000125" cy="414337"/>
          </a:xfrm>
          <a:prstGeom prst="rect">
            <a:avLst/>
          </a:prstGeom>
          <a:solidFill>
            <a:schemeClr val="tx2">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L0</a:t>
            </a:r>
            <a:endParaRPr lang="en-US" sz="2000" dirty="0">
              <a:gradFill>
                <a:gsLst>
                  <a:gs pos="0">
                    <a:srgbClr val="FFFFFF"/>
                  </a:gs>
                  <a:gs pos="100000">
                    <a:srgbClr val="FFFFFF"/>
                  </a:gs>
                </a:gsLst>
                <a:lin ang="5400000" scaled="0"/>
              </a:gradFill>
            </a:endParaRPr>
          </a:p>
        </p:txBody>
      </p:sp>
      <p:sp>
        <p:nvSpPr>
          <p:cNvPr id="11" name="TextBox 10"/>
          <p:cNvSpPr txBox="1"/>
          <p:nvPr/>
        </p:nvSpPr>
        <p:spPr>
          <a:xfrm>
            <a:off x="7460478" y="4452953"/>
            <a:ext cx="187615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 </a:t>
            </a:r>
            <a:r>
              <a:rPr lang="en-US" dirty="0"/>
              <a:t>157.59.37.29 </a:t>
            </a:r>
            <a:r>
              <a:rPr lang="en-US" sz="2400" dirty="0" smtClean="0">
                <a:gradFill>
                  <a:gsLst>
                    <a:gs pos="2917">
                      <a:schemeClr val="tx1"/>
                    </a:gs>
                    <a:gs pos="30000">
                      <a:schemeClr val="tx1"/>
                    </a:gs>
                  </a:gsLst>
                  <a:lin ang="5400000" scaled="0"/>
                </a:gradFill>
              </a:rPr>
              <a:t> </a:t>
            </a:r>
          </a:p>
        </p:txBody>
      </p:sp>
      <p:sp>
        <p:nvSpPr>
          <p:cNvPr id="12" name="TextBox 11"/>
          <p:cNvSpPr txBox="1"/>
          <p:nvPr/>
        </p:nvSpPr>
        <p:spPr>
          <a:xfrm>
            <a:off x="7570014" y="1812129"/>
            <a:ext cx="29404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 </a:t>
            </a:r>
            <a:r>
              <a:rPr lang="en-US" dirty="0" smtClean="0"/>
              <a:t>SF echo server container</a:t>
            </a:r>
            <a:endParaRPr lang="en-US" sz="2400" dirty="0" smtClean="0">
              <a:gradFill>
                <a:gsLst>
                  <a:gs pos="2917">
                    <a:schemeClr val="tx1"/>
                  </a:gs>
                  <a:gs pos="30000">
                    <a:schemeClr val="tx1"/>
                  </a:gs>
                </a:gsLst>
                <a:lin ang="5400000" scaled="0"/>
              </a:gradFill>
            </a:endParaRPr>
          </a:p>
        </p:txBody>
      </p:sp>
      <p:sp>
        <p:nvSpPr>
          <p:cNvPr id="13" name="TextBox 12"/>
          <p:cNvSpPr txBox="1"/>
          <p:nvPr/>
        </p:nvSpPr>
        <p:spPr>
          <a:xfrm>
            <a:off x="7536671" y="2336007"/>
            <a:ext cx="18008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 </a:t>
            </a:r>
            <a:r>
              <a:rPr lang="en-US" dirty="0" smtClean="0"/>
              <a:t>Expose:</a:t>
            </a:r>
            <a:r>
              <a:rPr lang="en-US" sz="2400" dirty="0">
                <a:gradFill>
                  <a:gsLst>
                    <a:gs pos="2917">
                      <a:schemeClr val="tx1"/>
                    </a:gs>
                    <a:gs pos="30000">
                      <a:schemeClr val="tx1"/>
                    </a:gs>
                  </a:gsLst>
                  <a:lin ang="5400000" scaled="0"/>
                </a:gradFill>
              </a:rPr>
              <a:t> </a:t>
            </a:r>
            <a:r>
              <a:rPr lang="en-US" dirty="0" smtClean="0">
                <a:gradFill>
                  <a:gsLst>
                    <a:gs pos="2917">
                      <a:schemeClr val="tx1"/>
                    </a:gs>
                    <a:gs pos="30000">
                      <a:schemeClr val="tx1"/>
                    </a:gs>
                  </a:gsLst>
                  <a:lin ang="5400000" scaled="0"/>
                </a:gradFill>
              </a:rPr>
              <a:t>8081</a:t>
            </a:r>
            <a:endParaRPr lang="en-US" dirty="0" smtClean="0"/>
          </a:p>
        </p:txBody>
      </p:sp>
      <p:cxnSp>
        <p:nvCxnSpPr>
          <p:cNvPr id="15" name="Straight Arrow Connector 14"/>
          <p:cNvCxnSpPr/>
          <p:nvPr/>
        </p:nvCxnSpPr>
        <p:spPr>
          <a:xfrm>
            <a:off x="5222082" y="3722681"/>
            <a:ext cx="1242831"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14963" y="3603639"/>
            <a:ext cx="920765" cy="572464"/>
          </a:xfrm>
          <a:prstGeom prst="rect">
            <a:avLst/>
          </a:prstGeom>
          <a:noFill/>
        </p:spPr>
        <p:txBody>
          <a:bodyPr wrap="non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8081</a:t>
            </a:r>
          </a:p>
        </p:txBody>
      </p:sp>
      <p:grpSp>
        <p:nvGrpSpPr>
          <p:cNvPr id="17" name="WebBrowser"/>
          <p:cNvGrpSpPr/>
          <p:nvPr>
            <p:custDataLst>
              <p:custData r:id="rId1"/>
            </p:custDataLst>
          </p:nvPr>
        </p:nvGrpSpPr>
        <p:grpSpPr>
          <a:xfrm>
            <a:off x="3562416" y="3073276"/>
            <a:ext cx="1598951" cy="1461248"/>
            <a:chOff x="0" y="0"/>
            <a:chExt cx="9144000" cy="6858000"/>
          </a:xfrm>
        </p:grpSpPr>
        <p:sp>
          <p:nvSpPr>
            <p:cNvPr id="1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20" name="Group 19"/>
            <p:cNvGrpSpPr/>
            <p:nvPr/>
          </p:nvGrpSpPr>
          <p:grpSpPr>
            <a:xfrm>
              <a:off x="81598" y="286385"/>
              <a:ext cx="320040" cy="316520"/>
              <a:chOff x="72073" y="221749"/>
              <a:chExt cx="320040" cy="316520"/>
            </a:xfrm>
          </p:grpSpPr>
          <p:sp>
            <p:nvSpPr>
              <p:cNvPr id="44" name="Oval 43"/>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45" name="Left Arrow 44"/>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21" name="Group 20"/>
            <p:cNvGrpSpPr/>
            <p:nvPr/>
          </p:nvGrpSpPr>
          <p:grpSpPr>
            <a:xfrm>
              <a:off x="453671" y="286384"/>
              <a:ext cx="320040" cy="316520"/>
              <a:chOff x="444146" y="221748"/>
              <a:chExt cx="320040" cy="316520"/>
            </a:xfrm>
          </p:grpSpPr>
          <p:sp>
            <p:nvSpPr>
              <p:cNvPr id="42" name="Oval 41"/>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43" name="Right Arrow 42"/>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22" name="Minimize - Maximize - Close"/>
            <p:cNvGrpSpPr/>
            <p:nvPr/>
          </p:nvGrpSpPr>
          <p:grpSpPr>
            <a:xfrm>
              <a:off x="8632311" y="92599"/>
              <a:ext cx="384527" cy="78032"/>
              <a:chOff x="9347642" y="131588"/>
              <a:chExt cx="384527" cy="78032"/>
            </a:xfrm>
          </p:grpSpPr>
          <p:cxnSp>
            <p:nvCxnSpPr>
              <p:cNvPr id="37"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38"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39"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40"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41"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23" name="WebPageBody"/>
            <p:cNvSpPr/>
            <p:nvPr/>
          </p:nvSpPr>
          <p:spPr>
            <a:xfrm>
              <a:off x="76198" y="685157"/>
              <a:ext cx="8991599"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24" name="Group 23"/>
            <p:cNvGrpSpPr/>
            <p:nvPr/>
          </p:nvGrpSpPr>
          <p:grpSpPr>
            <a:xfrm>
              <a:off x="8386335" y="360579"/>
              <a:ext cx="640645" cy="183940"/>
              <a:chOff x="8303527" y="360579"/>
              <a:chExt cx="640645" cy="183940"/>
            </a:xfrm>
          </p:grpSpPr>
          <p:pic>
            <p:nvPicPr>
              <p:cNvPr id="34" name="Picture 2" descr="C:\Users\t-dantay\Documents\Placeholders\hom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t-dantay\Documents\Placeholders\setting.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t-dantay\Documents\Placeholders\sta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923925" y="340846"/>
              <a:ext cx="7142930" cy="228600"/>
              <a:chOff x="923925" y="340846"/>
              <a:chExt cx="7142930" cy="228600"/>
            </a:xfrm>
          </p:grpSpPr>
          <p:sp>
            <p:nvSpPr>
              <p:cNvPr id="26"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http://someurl:8081</a:t>
                </a:r>
                <a:endParaRPr lang="en-US" sz="1200" kern="0" dirty="0">
                  <a:solidFill>
                    <a:prstClr val="black">
                      <a:lumMod val="75000"/>
                      <a:lumOff val="25000"/>
                    </a:prstClr>
                  </a:solidFill>
                  <a:latin typeface="Segoe UI"/>
                </a:endParaRPr>
              </a:p>
            </p:txBody>
          </p:sp>
          <p:grpSp>
            <p:nvGrpSpPr>
              <p:cNvPr id="27" name="Group 26"/>
              <p:cNvGrpSpPr/>
              <p:nvPr/>
            </p:nvGrpSpPr>
            <p:grpSpPr>
              <a:xfrm>
                <a:off x="7260350" y="363706"/>
                <a:ext cx="744325" cy="182880"/>
                <a:chOff x="7260350" y="363706"/>
                <a:chExt cx="744325" cy="182880"/>
              </a:xfrm>
            </p:grpSpPr>
            <p:pic>
              <p:nvPicPr>
                <p:cNvPr id="28" name="Search" descr="C:\Users\t-dantay\Documents\Placeholders\search.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9" name="Refresh" descr="C:\Users\t-dantay\Documents\First24\arrowrepeat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30" name="Drop Down" descr="C:\Users\t-dantay\Documents\First24\arrowsimple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X"/>
                <p:cNvGrpSpPr/>
                <p:nvPr/>
              </p:nvGrpSpPr>
              <p:grpSpPr>
                <a:xfrm>
                  <a:off x="7913235" y="409426"/>
                  <a:ext cx="91440" cy="91440"/>
                  <a:chOff x="4687215" y="1739180"/>
                  <a:chExt cx="91440" cy="91440"/>
                </a:xfrm>
              </p:grpSpPr>
              <p:cxnSp>
                <p:nvCxnSpPr>
                  <p:cNvPr id="32" name="Straight Connector 31"/>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33" name="Straight Connector 32"/>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Tree>
    <p:extLst>
      <p:ext uri="{BB962C8B-B14F-4D97-AF65-F5344CB8AC3E}">
        <p14:creationId xmlns:p14="http://schemas.microsoft.com/office/powerpoint/2010/main" val="369460847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a:t>
            </a:r>
            <a:r>
              <a:rPr lang="en-US" dirty="0" smtClean="0"/>
              <a:t>– </a:t>
            </a:r>
            <a:r>
              <a:rPr lang="en-US" dirty="0" smtClean="0"/>
              <a:t>SF Container considerations</a:t>
            </a:r>
            <a:endParaRPr lang="en-US" dirty="0"/>
          </a:p>
        </p:txBody>
      </p:sp>
      <p:sp>
        <p:nvSpPr>
          <p:cNvPr id="3" name="Content Placeholder 2"/>
          <p:cNvSpPr txBox="1">
            <a:spLocks/>
          </p:cNvSpPr>
          <p:nvPr/>
        </p:nvSpPr>
        <p:spPr>
          <a:xfrm>
            <a:off x="270066" y="1300727"/>
            <a:ext cx="11651870" cy="363703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smtClean="0"/>
              <a:t>Same functionality as Service Fabric Services</a:t>
            </a:r>
          </a:p>
          <a:p>
            <a:r>
              <a:rPr lang="en-US" sz="3600" dirty="0" smtClean="0"/>
              <a:t>Use standard Docker tools </a:t>
            </a:r>
          </a:p>
          <a:p>
            <a:pPr lvl="1"/>
            <a:r>
              <a:rPr lang="en-US" sz="2032" dirty="0" smtClean="0"/>
              <a:t>Docker commands for building and pushing images to a DTR</a:t>
            </a:r>
          </a:p>
          <a:p>
            <a:r>
              <a:rPr lang="en-US" sz="3600" dirty="0" smtClean="0"/>
              <a:t>Define container images in the same </a:t>
            </a:r>
            <a:r>
              <a:rPr lang="en-US" sz="3600" dirty="0" err="1" smtClean="0"/>
              <a:t>ServiceManifest</a:t>
            </a:r>
            <a:r>
              <a:rPr lang="en-US" sz="3600" dirty="0"/>
              <a:t> </a:t>
            </a:r>
            <a:endParaRPr lang="en-US" sz="3600" dirty="0" smtClean="0"/>
          </a:p>
          <a:p>
            <a:r>
              <a:rPr lang="en-US" sz="3600" dirty="0" smtClean="0"/>
              <a:t>Service Registry/Discovery -&gt; Naming Service</a:t>
            </a:r>
          </a:p>
          <a:p>
            <a:r>
              <a:rPr lang="en-US" sz="3600" dirty="0" smtClean="0"/>
              <a:t>Monitoring -&gt; SF health </a:t>
            </a:r>
            <a:r>
              <a:rPr lang="en-US" sz="3600" dirty="0" smtClean="0"/>
              <a:t>system</a:t>
            </a:r>
            <a:endParaRPr lang="en-US" dirty="0" smtClean="0"/>
          </a:p>
        </p:txBody>
      </p:sp>
    </p:spTree>
    <p:extLst>
      <p:ext uri="{BB962C8B-B14F-4D97-AF65-F5344CB8AC3E}">
        <p14:creationId xmlns:p14="http://schemas.microsoft.com/office/powerpoint/2010/main" val="334355365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6856734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Rectangle 2"/>
          <p:cNvSpPr/>
          <p:nvPr/>
        </p:nvSpPr>
        <p:spPr>
          <a:xfrm>
            <a:off x="493345" y="1539563"/>
            <a:ext cx="8126961" cy="3350917"/>
          </a:xfrm>
          <a:prstGeom prst="rect">
            <a:avLst/>
          </a:prstGeom>
        </p:spPr>
        <p:txBody>
          <a:bodyPr wrap="square">
            <a:spAutoFit/>
          </a:bodyPr>
          <a:lstStyle/>
          <a:p>
            <a:pPr marL="560241" indent="-560241" defTabSz="914367">
              <a:buFont typeface="Arial" panose="020B0604020202020204" pitchFamily="34" charset="0"/>
              <a:buChar char="•"/>
            </a:pPr>
            <a:r>
              <a:rPr lang="en-US" sz="3529" dirty="0" smtClean="0">
                <a:solidFill>
                  <a:srgbClr val="FFFFFF"/>
                </a:solidFill>
                <a:latin typeface="Segoe UI"/>
              </a:rPr>
              <a:t>Density and Isolation levels</a:t>
            </a:r>
          </a:p>
          <a:p>
            <a:pPr marL="560241" indent="-560241" defTabSz="914367">
              <a:buFont typeface="Arial" panose="020B0604020202020204" pitchFamily="34" charset="0"/>
              <a:buChar char="•"/>
            </a:pPr>
            <a:r>
              <a:rPr lang="en-US" sz="3529" dirty="0" smtClean="0">
                <a:solidFill>
                  <a:srgbClr val="FFFFFF"/>
                </a:solidFill>
                <a:latin typeface="Segoe UI"/>
              </a:rPr>
              <a:t>Service Fabric container scenarios</a:t>
            </a:r>
            <a:endParaRPr lang="en-US" sz="3529" dirty="0">
              <a:solidFill>
                <a:srgbClr val="FFFFFF"/>
              </a:solidFill>
              <a:latin typeface="Segoe UI"/>
            </a:endParaRPr>
          </a:p>
          <a:p>
            <a:pPr marL="560241" indent="-560241" defTabSz="914367">
              <a:buFont typeface="Arial" panose="020B0604020202020204" pitchFamily="34" charset="0"/>
              <a:buChar char="•"/>
            </a:pPr>
            <a:r>
              <a:rPr lang="en-US" sz="3529" dirty="0" smtClean="0">
                <a:solidFill>
                  <a:srgbClr val="FFFFFF"/>
                </a:solidFill>
                <a:latin typeface="Segoe UI"/>
              </a:rPr>
              <a:t>Service </a:t>
            </a:r>
            <a:r>
              <a:rPr lang="en-US" sz="3529" dirty="0">
                <a:solidFill>
                  <a:srgbClr val="FFFFFF"/>
                </a:solidFill>
                <a:latin typeface="Segoe UI"/>
              </a:rPr>
              <a:t>Fabric </a:t>
            </a:r>
            <a:r>
              <a:rPr lang="en-US" sz="3529" dirty="0" smtClean="0">
                <a:solidFill>
                  <a:srgbClr val="FFFFFF"/>
                </a:solidFill>
                <a:latin typeface="Segoe UI"/>
              </a:rPr>
              <a:t>container </a:t>
            </a:r>
            <a:r>
              <a:rPr lang="en-US" sz="3529" dirty="0">
                <a:solidFill>
                  <a:srgbClr val="FFFFFF"/>
                </a:solidFill>
                <a:latin typeface="Segoe UI"/>
              </a:rPr>
              <a:t>integration</a:t>
            </a:r>
          </a:p>
          <a:p>
            <a:pPr marL="1017425" lvl="1" indent="-560241" defTabSz="914367">
              <a:buFont typeface="Arial" panose="020B0604020202020204" pitchFamily="34" charset="0"/>
              <a:buChar char="•"/>
            </a:pPr>
            <a:r>
              <a:rPr lang="en-US" sz="3529" dirty="0" smtClean="0">
                <a:solidFill>
                  <a:srgbClr val="FFFFFF"/>
                </a:solidFill>
                <a:latin typeface="Segoe UI"/>
              </a:rPr>
              <a:t>Guest Container</a:t>
            </a:r>
          </a:p>
          <a:p>
            <a:pPr marL="1017425" lvl="1" indent="-560241" defTabSz="914367">
              <a:buFont typeface="Arial" panose="020B0604020202020204" pitchFamily="34" charset="0"/>
              <a:buChar char="•"/>
            </a:pPr>
            <a:r>
              <a:rPr lang="en-US" sz="3529" dirty="0" smtClean="0">
                <a:solidFill>
                  <a:srgbClr val="FFFFFF"/>
                </a:solidFill>
                <a:latin typeface="Segoe UI"/>
              </a:rPr>
              <a:t>SF applications in a container</a:t>
            </a:r>
          </a:p>
          <a:p>
            <a:pPr marL="560225" indent="-560241" defTabSz="914367">
              <a:buFont typeface="Arial" panose="020B0604020202020204" pitchFamily="34" charset="0"/>
              <a:buChar char="•"/>
            </a:pPr>
            <a:r>
              <a:rPr lang="en-US" sz="3529" dirty="0" smtClean="0">
                <a:solidFill>
                  <a:srgbClr val="FFFFFF"/>
                </a:solidFill>
                <a:latin typeface="Segoe UI"/>
              </a:rPr>
              <a:t>Demo </a:t>
            </a:r>
            <a:endParaRPr lang="en-US" sz="3529" dirty="0" smtClean="0">
              <a:solidFill>
                <a:srgbClr val="FFFFFF"/>
              </a:solidFill>
              <a:latin typeface="Segoe UI"/>
            </a:endParaRPr>
          </a:p>
        </p:txBody>
      </p:sp>
    </p:spTree>
    <p:extLst>
      <p:ext uri="{BB962C8B-B14F-4D97-AF65-F5344CB8AC3E}">
        <p14:creationId xmlns:p14="http://schemas.microsoft.com/office/powerpoint/2010/main" val="18485323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Density &amp; Isolation </a:t>
            </a:r>
            <a:r>
              <a:rPr lang="en-US" dirty="0"/>
              <a:t>levels</a:t>
            </a:r>
          </a:p>
        </p:txBody>
      </p:sp>
      <p:sp>
        <p:nvSpPr>
          <p:cNvPr id="9" name="Rectangle 8"/>
          <p:cNvSpPr/>
          <p:nvPr/>
        </p:nvSpPr>
        <p:spPr>
          <a:xfrm>
            <a:off x="3106359" y="2161010"/>
            <a:ext cx="1807701" cy="109554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defTabSz="914049"/>
            <a:r>
              <a:rPr lang="en-US" b="1" dirty="0">
                <a:solidFill>
                  <a:schemeClr val="tx1"/>
                </a:solidFill>
                <a:latin typeface="Segoe UI"/>
              </a:rPr>
              <a:t>PC</a:t>
            </a:r>
          </a:p>
        </p:txBody>
      </p:sp>
      <p:sp>
        <p:nvSpPr>
          <p:cNvPr id="13" name="Rectangle 12"/>
          <p:cNvSpPr/>
          <p:nvPr/>
        </p:nvSpPr>
        <p:spPr>
          <a:xfrm>
            <a:off x="5247479" y="2218424"/>
            <a:ext cx="1418485" cy="1001964"/>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defTabSz="914049"/>
            <a:r>
              <a:rPr lang="en-US" b="1" dirty="0">
                <a:solidFill>
                  <a:schemeClr val="tx1"/>
                </a:solidFill>
                <a:latin typeface="Segoe UI"/>
              </a:rPr>
              <a:t>VM</a:t>
            </a:r>
          </a:p>
        </p:txBody>
      </p:sp>
      <p:sp>
        <p:nvSpPr>
          <p:cNvPr id="16" name="Rectangle 15"/>
          <p:cNvSpPr/>
          <p:nvPr/>
        </p:nvSpPr>
        <p:spPr>
          <a:xfrm>
            <a:off x="9382891" y="2371285"/>
            <a:ext cx="945430" cy="66798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defTabSz="914049"/>
            <a:r>
              <a:rPr lang="en-US" b="1" dirty="0">
                <a:solidFill>
                  <a:schemeClr val="tx1"/>
                </a:solidFill>
                <a:latin typeface="Segoe UI"/>
              </a:rPr>
              <a:t>Process</a:t>
            </a:r>
            <a:endParaRPr lang="en-US" sz="1400" b="1" dirty="0">
              <a:solidFill>
                <a:schemeClr val="tx1"/>
              </a:solidFill>
              <a:latin typeface="Segoe UI"/>
            </a:endParaRPr>
          </a:p>
        </p:txBody>
      </p:sp>
      <p:sp>
        <p:nvSpPr>
          <p:cNvPr id="23" name="Rectangle 22"/>
          <p:cNvSpPr/>
          <p:nvPr/>
        </p:nvSpPr>
        <p:spPr>
          <a:xfrm>
            <a:off x="7291233" y="2290815"/>
            <a:ext cx="1283501" cy="82892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defTabSz="914049"/>
            <a:r>
              <a:rPr lang="en-US" b="1" dirty="0">
                <a:solidFill>
                  <a:schemeClr val="tx1"/>
                </a:solidFill>
                <a:latin typeface="Segoe UI"/>
              </a:rPr>
              <a:t>Container</a:t>
            </a:r>
            <a:endParaRPr lang="en-US" sz="1600" b="1" dirty="0">
              <a:solidFill>
                <a:schemeClr val="tx1"/>
              </a:solidFill>
              <a:latin typeface="Segoe UI"/>
            </a:endParaRPr>
          </a:p>
        </p:txBody>
      </p:sp>
      <p:sp>
        <p:nvSpPr>
          <p:cNvPr id="31" name="Left-Right Arrow 30"/>
          <p:cNvSpPr/>
          <p:nvPr/>
        </p:nvSpPr>
        <p:spPr>
          <a:xfrm>
            <a:off x="2958513" y="1406183"/>
            <a:ext cx="7906819" cy="603478"/>
          </a:xfrm>
          <a:prstGeom prst="leftRightArrow">
            <a:avLst/>
          </a:prstGeom>
          <a:gradFill flip="none" rotWithShape="1">
            <a:gsLst>
              <a:gs pos="0">
                <a:schemeClr val="accent1">
                  <a:lumMod val="67000"/>
                </a:schemeClr>
              </a:gs>
              <a:gs pos="47000">
                <a:schemeClr val="accent1">
                  <a:lumMod val="97000"/>
                  <a:lumOff val="3000"/>
                </a:schemeClr>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r>
              <a:rPr lang="en-US" b="1" dirty="0">
                <a:solidFill>
                  <a:prstClr val="white"/>
                </a:solidFill>
                <a:latin typeface="Segoe UI"/>
              </a:rPr>
              <a:t>More isolated			More efficient</a:t>
            </a:r>
          </a:p>
        </p:txBody>
      </p:sp>
      <p:graphicFrame>
        <p:nvGraphicFramePr>
          <p:cNvPr id="3" name="Table 2"/>
          <p:cNvGraphicFramePr>
            <a:graphicFrameLocks noGrp="1"/>
          </p:cNvGraphicFramePr>
          <p:nvPr>
            <p:extLst/>
          </p:nvPr>
        </p:nvGraphicFramePr>
        <p:xfrm>
          <a:off x="1048113" y="3603983"/>
          <a:ext cx="9817220" cy="2374779"/>
        </p:xfrm>
        <a:graphic>
          <a:graphicData uri="http://schemas.openxmlformats.org/drawingml/2006/table">
            <a:tbl>
              <a:tblPr firstCol="1" bandRow="1">
                <a:tableStyleId>{7DF18680-E054-41AD-8BC1-D1AEF772440D}</a:tableStyleId>
              </a:tblPr>
              <a:tblGrid>
                <a:gridCol w="1963444">
                  <a:extLst>
                    <a:ext uri="{9D8B030D-6E8A-4147-A177-3AD203B41FA5}">
                      <a16:colId xmlns="" xmlns:a16="http://schemas.microsoft.com/office/drawing/2014/main" val="20000"/>
                    </a:ext>
                  </a:extLst>
                </a:gridCol>
                <a:gridCol w="1963444">
                  <a:extLst>
                    <a:ext uri="{9D8B030D-6E8A-4147-A177-3AD203B41FA5}">
                      <a16:colId xmlns="" xmlns:a16="http://schemas.microsoft.com/office/drawing/2014/main" val="20001"/>
                    </a:ext>
                  </a:extLst>
                </a:gridCol>
                <a:gridCol w="1963444">
                  <a:extLst>
                    <a:ext uri="{9D8B030D-6E8A-4147-A177-3AD203B41FA5}">
                      <a16:colId xmlns="" xmlns:a16="http://schemas.microsoft.com/office/drawing/2014/main" val="20002"/>
                    </a:ext>
                  </a:extLst>
                </a:gridCol>
                <a:gridCol w="1963444">
                  <a:extLst>
                    <a:ext uri="{9D8B030D-6E8A-4147-A177-3AD203B41FA5}">
                      <a16:colId xmlns="" xmlns:a16="http://schemas.microsoft.com/office/drawing/2014/main" val="20003"/>
                    </a:ext>
                  </a:extLst>
                </a:gridCol>
                <a:gridCol w="1963444">
                  <a:extLst>
                    <a:ext uri="{9D8B030D-6E8A-4147-A177-3AD203B41FA5}">
                      <a16:colId xmlns="" xmlns:a16="http://schemas.microsoft.com/office/drawing/2014/main" val="20004"/>
                    </a:ext>
                  </a:extLst>
                </a:gridCol>
              </a:tblGrid>
              <a:tr h="747021">
                <a:tc>
                  <a:txBody>
                    <a:bodyPr/>
                    <a:lstStyle/>
                    <a:p>
                      <a:pPr algn="ctr"/>
                      <a:r>
                        <a:rPr lang="en-US" sz="1700" dirty="0"/>
                        <a:t>Hardware</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Shared</a:t>
                      </a:r>
                    </a:p>
                  </a:txBody>
                  <a:tcPr marL="89642" marR="89642" marT="44821" marB="44821" anchor="ctr" anchorCtr="1"/>
                </a:tc>
                <a:tc>
                  <a:txBody>
                    <a:bodyPr/>
                    <a:lstStyle/>
                    <a:p>
                      <a:pPr algn="ctr"/>
                      <a:r>
                        <a:rPr lang="en-US" sz="1700" dirty="0"/>
                        <a:t>Shared</a:t>
                      </a:r>
                    </a:p>
                  </a:txBody>
                  <a:tcPr marL="89642" marR="89642" marT="44821" marB="44821" anchor="ctr" anchorCtr="1"/>
                </a:tc>
                <a:tc>
                  <a:txBody>
                    <a:bodyPr/>
                    <a:lstStyle/>
                    <a:p>
                      <a:pPr algn="ctr"/>
                      <a:r>
                        <a:rPr lang="en-US" sz="1700" dirty="0"/>
                        <a:t>Shared</a:t>
                      </a:r>
                    </a:p>
                  </a:txBody>
                  <a:tcPr marL="89642" marR="89642" marT="44821" marB="44821" anchor="ctr" anchorCtr="1"/>
                </a:tc>
                <a:extLst>
                  <a:ext uri="{0D108BD9-81ED-4DB2-BD59-A6C34878D82A}">
                    <a16:rowId xmlns="" xmlns:a16="http://schemas.microsoft.com/office/drawing/2014/main" val="10000"/>
                  </a:ext>
                </a:extLst>
              </a:tr>
              <a:tr h="747021">
                <a:tc>
                  <a:txBody>
                    <a:bodyPr/>
                    <a:lstStyle/>
                    <a:p>
                      <a:pPr algn="ctr"/>
                      <a:r>
                        <a:rPr lang="en-US" sz="1700" dirty="0"/>
                        <a:t>Kernel</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Shared*</a:t>
                      </a:r>
                    </a:p>
                  </a:txBody>
                  <a:tcPr marL="89642" marR="89642" marT="44821" marB="44821" anchor="ctr" anchorCtr="1"/>
                </a:tc>
                <a:tc>
                  <a:txBody>
                    <a:bodyPr/>
                    <a:lstStyle/>
                    <a:p>
                      <a:pPr algn="ctr"/>
                      <a:r>
                        <a:rPr lang="en-US" sz="1700" dirty="0"/>
                        <a:t>Shared</a:t>
                      </a:r>
                    </a:p>
                  </a:txBody>
                  <a:tcPr marL="89642" marR="89642" marT="44821" marB="44821" anchor="ctr" anchorCtr="1"/>
                </a:tc>
                <a:extLst>
                  <a:ext uri="{0D108BD9-81ED-4DB2-BD59-A6C34878D82A}">
                    <a16:rowId xmlns="" xmlns:a16="http://schemas.microsoft.com/office/drawing/2014/main" val="10001"/>
                  </a:ext>
                </a:extLst>
              </a:tr>
              <a:tr h="880737">
                <a:tc>
                  <a:txBody>
                    <a:bodyPr/>
                    <a:lstStyle/>
                    <a:p>
                      <a:pPr algn="ctr"/>
                      <a:r>
                        <a:rPr lang="en-US" sz="1700" dirty="0"/>
                        <a:t>System Resources (ex: File System)</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Shared</a:t>
                      </a:r>
                    </a:p>
                  </a:txBody>
                  <a:tcPr marL="89642" marR="89642" marT="44821" marB="44821" anchor="ctr" anchorCtr="1"/>
                </a:tc>
                <a:extLst>
                  <a:ext uri="{0D108BD9-81ED-4DB2-BD59-A6C34878D82A}">
                    <a16:rowId xmlns="" xmlns:a16="http://schemas.microsoft.com/office/drawing/2014/main" val="10002"/>
                  </a:ext>
                </a:extLst>
              </a:tr>
            </a:tbl>
          </a:graphicData>
        </a:graphic>
      </p:graphicFrame>
      <p:sp>
        <p:nvSpPr>
          <p:cNvPr id="4" name="TextBox 3"/>
          <p:cNvSpPr txBox="1"/>
          <p:nvPr/>
        </p:nvSpPr>
        <p:spPr>
          <a:xfrm>
            <a:off x="941558" y="6118274"/>
            <a:ext cx="6869238"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 Windows Hyper-V containers do not share </a:t>
            </a:r>
            <a:r>
              <a:rPr lang="en-US" sz="2353" dirty="0" smtClean="0">
                <a:gradFill>
                  <a:gsLst>
                    <a:gs pos="2917">
                      <a:schemeClr val="tx1"/>
                    </a:gs>
                    <a:gs pos="30000">
                      <a:schemeClr val="tx1"/>
                    </a:gs>
                  </a:gsLst>
                  <a:lin ang="5400000" scaled="0"/>
                </a:gradFill>
              </a:rPr>
              <a:t>a </a:t>
            </a:r>
            <a:r>
              <a:rPr lang="en-US" sz="2353" dirty="0">
                <a:gradFill>
                  <a:gsLst>
                    <a:gs pos="2917">
                      <a:schemeClr val="tx1"/>
                    </a:gs>
                    <a:gs pos="30000">
                      <a:schemeClr val="tx1"/>
                    </a:gs>
                  </a:gsLst>
                  <a:lin ang="5400000" scaled="0"/>
                </a:gradFill>
              </a:rPr>
              <a:t>kernel</a:t>
            </a:r>
          </a:p>
        </p:txBody>
      </p:sp>
    </p:spTree>
    <p:extLst>
      <p:ext uri="{BB962C8B-B14F-4D97-AF65-F5344CB8AC3E}">
        <p14:creationId xmlns:p14="http://schemas.microsoft.com/office/powerpoint/2010/main" val="102208678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177"/>
            <a:ext cx="11653523" cy="3660105"/>
          </a:xfrm>
        </p:spPr>
        <p:txBody>
          <a:bodyPr/>
          <a:lstStyle/>
          <a:p>
            <a:r>
              <a:rPr lang="en-US" dirty="0" smtClean="0"/>
              <a:t>Lift and Shift scenarios</a:t>
            </a:r>
          </a:p>
          <a:p>
            <a:r>
              <a:rPr lang="en-US" dirty="0" smtClean="0"/>
              <a:t>Need better isolation than job objects</a:t>
            </a:r>
          </a:p>
          <a:p>
            <a:pPr lvl="1"/>
            <a:r>
              <a:rPr lang="en-US" dirty="0" smtClean="0"/>
              <a:t>Container = job objects + namespaces</a:t>
            </a:r>
          </a:p>
          <a:p>
            <a:r>
              <a:rPr lang="en-US" dirty="0" smtClean="0"/>
              <a:t>Mixed environments (</a:t>
            </a:r>
            <a:r>
              <a:rPr lang="en-US" dirty="0" err="1" smtClean="0"/>
              <a:t>Node.js</a:t>
            </a:r>
            <a:r>
              <a:rPr lang="en-US" dirty="0" smtClean="0"/>
              <a:t> application, Service Fabric applications)</a:t>
            </a:r>
          </a:p>
          <a:p>
            <a:r>
              <a:rPr lang="en-US" dirty="0" smtClean="0"/>
              <a:t>Immutable environments</a:t>
            </a:r>
          </a:p>
        </p:txBody>
      </p:sp>
      <p:sp>
        <p:nvSpPr>
          <p:cNvPr id="2" name="Title 1"/>
          <p:cNvSpPr>
            <a:spLocks noGrp="1"/>
          </p:cNvSpPr>
          <p:nvPr>
            <p:ph type="title"/>
          </p:nvPr>
        </p:nvSpPr>
        <p:spPr/>
        <p:txBody>
          <a:bodyPr/>
          <a:lstStyle/>
          <a:p>
            <a:r>
              <a:rPr lang="en-US" dirty="0" smtClean="0"/>
              <a:t>Service Fabric container scenarios</a:t>
            </a:r>
            <a:endParaRPr lang="en-US" dirty="0"/>
          </a:p>
        </p:txBody>
      </p:sp>
    </p:spTree>
    <p:extLst>
      <p:ext uri="{BB962C8B-B14F-4D97-AF65-F5344CB8AC3E}">
        <p14:creationId xmlns:p14="http://schemas.microsoft.com/office/powerpoint/2010/main" val="127479380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0066" y="1394186"/>
            <a:ext cx="11651870" cy="5781076"/>
          </a:xfrm>
        </p:spPr>
        <p:txBody>
          <a:bodyPr/>
          <a:lstStyle/>
          <a:p>
            <a:r>
              <a:rPr lang="en-US" dirty="0" smtClean="0"/>
              <a:t>Support for Docker, Windows and Hyper-V containers</a:t>
            </a:r>
          </a:p>
          <a:p>
            <a:r>
              <a:rPr lang="en-US" dirty="0" smtClean="0"/>
              <a:t>Running guest containers in Service Fabric</a:t>
            </a:r>
          </a:p>
          <a:p>
            <a:pPr lvl="1"/>
            <a:r>
              <a:rPr lang="en-US" dirty="0" smtClean="0"/>
              <a:t>Container does not reference any SF APIs etc.</a:t>
            </a:r>
          </a:p>
          <a:p>
            <a:pPr lvl="1"/>
            <a:r>
              <a:rPr lang="en-US" dirty="0" smtClean="0"/>
              <a:t>Uses container guest executable feature</a:t>
            </a:r>
          </a:p>
          <a:p>
            <a:pPr lvl="1"/>
            <a:r>
              <a:rPr lang="en-US" dirty="0" smtClean="0"/>
              <a:t>Uses Service Fabric Cluster management and resource scheduling capabilities</a:t>
            </a:r>
          </a:p>
          <a:p>
            <a:r>
              <a:rPr lang="en-US" dirty="0" smtClean="0"/>
              <a:t>Building containerized Service Fabric applications</a:t>
            </a:r>
          </a:p>
          <a:p>
            <a:pPr lvl="1"/>
            <a:r>
              <a:rPr lang="en-US" dirty="0" smtClean="0"/>
              <a:t>Container contains SF runtime</a:t>
            </a:r>
          </a:p>
          <a:p>
            <a:pPr lvl="1"/>
            <a:r>
              <a:rPr lang="en-US" dirty="0" smtClean="0"/>
              <a:t>Build stateless and </a:t>
            </a:r>
            <a:r>
              <a:rPr lang="en-US" dirty="0" err="1" smtClean="0"/>
              <a:t>stateful</a:t>
            </a:r>
            <a:r>
              <a:rPr lang="en-US" dirty="0" smtClean="0"/>
              <a:t> SF services</a:t>
            </a:r>
          </a:p>
          <a:p>
            <a:pPr lvl="1"/>
            <a:r>
              <a:rPr lang="en-US" dirty="0"/>
              <a:t>Uses Service Fabric Cluster management and resource scheduling capabilities</a:t>
            </a:r>
          </a:p>
          <a:p>
            <a:pPr lvl="1"/>
            <a:endParaRPr lang="en-US" dirty="0" smtClean="0"/>
          </a:p>
          <a:p>
            <a:pPr lvl="1"/>
            <a:endParaRPr lang="en-US" dirty="0" smtClean="0"/>
          </a:p>
        </p:txBody>
      </p:sp>
      <p:sp>
        <p:nvSpPr>
          <p:cNvPr id="2" name="Title 1"/>
          <p:cNvSpPr>
            <a:spLocks noGrp="1"/>
          </p:cNvSpPr>
          <p:nvPr>
            <p:ph type="title"/>
          </p:nvPr>
        </p:nvSpPr>
        <p:spPr/>
        <p:txBody>
          <a:bodyPr/>
          <a:lstStyle/>
          <a:p>
            <a:r>
              <a:rPr lang="en-US" dirty="0" smtClean="0"/>
              <a:t>Service Fabric container integration</a:t>
            </a:r>
            <a:endParaRPr lang="en-US" dirty="0"/>
          </a:p>
        </p:txBody>
      </p:sp>
    </p:spTree>
    <p:extLst>
      <p:ext uri="{BB962C8B-B14F-4D97-AF65-F5344CB8AC3E}">
        <p14:creationId xmlns:p14="http://schemas.microsoft.com/office/powerpoint/2010/main" val="16101758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74963" y="1002641"/>
            <a:ext cx="7815983" cy="578948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400" dirty="0">
                <a:solidFill>
                  <a:srgbClr val="FFFFFF"/>
                </a:solidFill>
                <a:latin typeface="Segoe UI" panose="020B0502040204020203" pitchFamily="34" charset="0"/>
                <a:cs typeface="Segoe UI" panose="020B0502040204020203" pitchFamily="34" charset="0"/>
              </a:rPr>
              <a:t>Datacenter (Azure, Amazon, On-Premises)</a:t>
            </a:r>
          </a:p>
          <a:p>
            <a:pPr algn="ctr" defTabSz="914225">
              <a:defRPr/>
            </a:pPr>
            <a:endParaRPr lang="en-US" sz="2400" dirty="0">
              <a:solidFill>
                <a:srgbClr val="FFFFFF"/>
              </a:solidFill>
              <a:latin typeface="Segoe UI" panose="020B0502040204020203" pitchFamily="34" charset="0"/>
              <a:cs typeface="Segoe UI" panose="020B0502040204020203" pitchFamily="34" charset="0"/>
            </a:endParaRPr>
          </a:p>
        </p:txBody>
      </p:sp>
      <p:sp>
        <p:nvSpPr>
          <p:cNvPr id="20" name="Rectangle 19"/>
          <p:cNvSpPr/>
          <p:nvPr/>
        </p:nvSpPr>
        <p:spPr bwMode="auto">
          <a:xfrm>
            <a:off x="7094337" y="1870827"/>
            <a:ext cx="2093916" cy="143674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defRPr/>
            </a:pPr>
            <a:r>
              <a:rPr lang="en-US" sz="2000" b="1" dirty="0">
                <a:solidFill>
                  <a:srgbClr val="FFFFFF"/>
                </a:solidFill>
                <a:latin typeface="Segoe UI" panose="020B0502040204020203" pitchFamily="34" charset="0"/>
                <a:cs typeface="Segoe UI" panose="020B0502040204020203" pitchFamily="34" charset="0"/>
              </a:rPr>
              <a:t>VM #1</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42" name="Rectangle 41"/>
          <p:cNvSpPr/>
          <p:nvPr/>
        </p:nvSpPr>
        <p:spPr bwMode="auto">
          <a:xfrm>
            <a:off x="9188252" y="3385447"/>
            <a:ext cx="2093916" cy="137583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defRPr/>
            </a:pPr>
            <a:r>
              <a:rPr lang="en-US" sz="2000" b="1" dirty="0">
                <a:solidFill>
                  <a:srgbClr val="FFFFFF"/>
                </a:solidFill>
                <a:latin typeface="Segoe UI" panose="020B0502040204020203" pitchFamily="34" charset="0"/>
                <a:cs typeface="Segoe UI" panose="020B0502040204020203" pitchFamily="34" charset="0"/>
              </a:rPr>
              <a:t>VM #2</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50" name="Rectangle 49"/>
          <p:cNvSpPr/>
          <p:nvPr/>
        </p:nvSpPr>
        <p:spPr bwMode="auto">
          <a:xfrm>
            <a:off x="8575544" y="5229392"/>
            <a:ext cx="2093916" cy="1451032"/>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defRPr/>
            </a:pPr>
            <a:r>
              <a:rPr lang="en-US" sz="2000" b="1" dirty="0">
                <a:solidFill>
                  <a:srgbClr val="FFFFFF"/>
                </a:solidFill>
                <a:latin typeface="Segoe UI" panose="020B0502040204020203" pitchFamily="34" charset="0"/>
                <a:cs typeface="Segoe UI" panose="020B0502040204020203" pitchFamily="34" charset="0"/>
              </a:rPr>
              <a:t>VM #3</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57" name="Rectangle 56"/>
          <p:cNvSpPr/>
          <p:nvPr/>
        </p:nvSpPr>
        <p:spPr bwMode="auto">
          <a:xfrm>
            <a:off x="5395884" y="5229393"/>
            <a:ext cx="2233192" cy="1451033"/>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defRPr/>
            </a:pPr>
            <a:r>
              <a:rPr lang="en-US" sz="2000" b="1" dirty="0">
                <a:solidFill>
                  <a:srgbClr val="FFFFFF"/>
                </a:solidFill>
                <a:latin typeface="Segoe UI" panose="020B0502040204020203" pitchFamily="34" charset="0"/>
                <a:cs typeface="Segoe UI" panose="020B0502040204020203" pitchFamily="34" charset="0"/>
              </a:rPr>
              <a:t>VM #4</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64" name="Rectangle 63"/>
          <p:cNvSpPr/>
          <p:nvPr/>
        </p:nvSpPr>
        <p:spPr bwMode="auto">
          <a:xfrm>
            <a:off x="5000420" y="3400544"/>
            <a:ext cx="2093916" cy="136073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defRPr/>
            </a:pPr>
            <a:r>
              <a:rPr lang="en-US" sz="2000" b="1" dirty="0">
                <a:solidFill>
                  <a:srgbClr val="FFFFFF"/>
                </a:solidFill>
                <a:latin typeface="Segoe UI" panose="020B0502040204020203" pitchFamily="34" charset="0"/>
                <a:cs typeface="Segoe UI" panose="020B0502040204020203" pitchFamily="34" charset="0"/>
              </a:rPr>
              <a:t>VM #5</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34" name="Title 33"/>
          <p:cNvSpPr>
            <a:spLocks noGrp="1"/>
          </p:cNvSpPr>
          <p:nvPr>
            <p:ph type="title"/>
          </p:nvPr>
        </p:nvSpPr>
        <p:spPr>
          <a:xfrm>
            <a:off x="270066" y="140510"/>
            <a:ext cx="11654187" cy="815431"/>
          </a:xfrm>
        </p:spPr>
        <p:txBody>
          <a:bodyPr/>
          <a:lstStyle/>
          <a:p>
            <a:r>
              <a:rPr lang="en-US" sz="4000" dirty="0"/>
              <a:t>Service Fabric Container Integration - Guest Container</a:t>
            </a:r>
            <a:r>
              <a:rPr lang="en-US" dirty="0" smtClean="0"/>
              <a:t> </a:t>
            </a:r>
            <a:br>
              <a:rPr lang="en-US" dirty="0" smtClean="0"/>
            </a:br>
            <a:endParaRPr lang="en-US" dirty="0"/>
          </a:p>
        </p:txBody>
      </p:sp>
      <p:sp>
        <p:nvSpPr>
          <p:cNvPr id="3" name="Hexagon 2"/>
          <p:cNvSpPr/>
          <p:nvPr/>
        </p:nvSpPr>
        <p:spPr bwMode="auto">
          <a:xfrm>
            <a:off x="1335901" y="4940201"/>
            <a:ext cx="831904" cy="716590"/>
          </a:xfrm>
          <a:prstGeom prst="hex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Data</a:t>
            </a:r>
          </a:p>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base</a:t>
            </a:r>
          </a:p>
        </p:txBody>
      </p:sp>
      <p:sp>
        <p:nvSpPr>
          <p:cNvPr id="33" name="Hexagon 32"/>
          <p:cNvSpPr/>
          <p:nvPr/>
        </p:nvSpPr>
        <p:spPr bwMode="auto">
          <a:xfrm>
            <a:off x="1325606" y="2847209"/>
            <a:ext cx="831904" cy="716590"/>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latin typeface="Segoe UI"/>
              </a:rPr>
              <a:t>Order Service</a:t>
            </a:r>
          </a:p>
        </p:txBody>
      </p:sp>
      <p:sp>
        <p:nvSpPr>
          <p:cNvPr id="37" name="Hexagon 36"/>
          <p:cNvSpPr/>
          <p:nvPr/>
        </p:nvSpPr>
        <p:spPr bwMode="auto">
          <a:xfrm>
            <a:off x="1335901" y="3897385"/>
            <a:ext cx="831904" cy="716590"/>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Side car</a:t>
            </a:r>
          </a:p>
        </p:txBody>
      </p:sp>
      <p:sp>
        <p:nvSpPr>
          <p:cNvPr id="54" name="TextBox 53"/>
          <p:cNvSpPr txBox="1"/>
          <p:nvPr/>
        </p:nvSpPr>
        <p:spPr>
          <a:xfrm>
            <a:off x="576974" y="3457048"/>
            <a:ext cx="2361915" cy="521415"/>
          </a:xfrm>
          <a:prstGeom prst="rect">
            <a:avLst/>
          </a:prstGeom>
          <a:noFill/>
        </p:spPr>
        <p:txBody>
          <a:bodyPr wrap="none" lIns="182854" tIns="146284" rIns="182854" bIns="146284" rtlCol="0">
            <a:spAutoFit/>
          </a:bodyPr>
          <a:lstStyle/>
          <a:p>
            <a:pPr defTabSz="914367">
              <a:lnSpc>
                <a:spcPct val="90000"/>
              </a:lnSpc>
              <a:spcAft>
                <a:spcPts val="600"/>
              </a:spcAft>
            </a:pPr>
            <a:r>
              <a:rPr lang="en-US" sz="1600" dirty="0">
                <a:latin typeface="Segoe UI"/>
              </a:rPr>
              <a:t>image: </a:t>
            </a:r>
            <a:r>
              <a:rPr lang="en-US" sz="1600" dirty="0" err="1">
                <a:latin typeface="Segoe UI"/>
              </a:rPr>
              <a:t>contoso</a:t>
            </a:r>
            <a:r>
              <a:rPr lang="en-US" sz="1600" dirty="0">
                <a:latin typeface="Segoe UI"/>
              </a:rPr>
              <a:t>/order</a:t>
            </a:r>
          </a:p>
        </p:txBody>
      </p:sp>
      <p:sp>
        <p:nvSpPr>
          <p:cNvPr id="55" name="TextBox 54"/>
          <p:cNvSpPr txBox="1"/>
          <p:nvPr/>
        </p:nvSpPr>
        <p:spPr>
          <a:xfrm>
            <a:off x="576974" y="5531375"/>
            <a:ext cx="2270108" cy="521415"/>
          </a:xfrm>
          <a:prstGeom prst="rect">
            <a:avLst/>
          </a:prstGeom>
          <a:noFill/>
        </p:spPr>
        <p:txBody>
          <a:bodyPr wrap="none" lIns="182854" tIns="146284" rIns="182854" bIns="146284" rtlCol="0">
            <a:spAutoFit/>
          </a:bodyPr>
          <a:lstStyle/>
          <a:p>
            <a:pPr defTabSz="914367">
              <a:lnSpc>
                <a:spcPct val="90000"/>
              </a:lnSpc>
              <a:spcAft>
                <a:spcPts val="600"/>
              </a:spcAft>
            </a:pPr>
            <a:r>
              <a:rPr lang="en-US" sz="1600" dirty="0">
                <a:latin typeface="Segoe UI"/>
              </a:rPr>
              <a:t>image: </a:t>
            </a:r>
            <a:r>
              <a:rPr lang="en-US" sz="1600" dirty="0" err="1">
                <a:latin typeface="Segoe UI"/>
              </a:rPr>
              <a:t>contoso</a:t>
            </a:r>
            <a:r>
              <a:rPr lang="en-US" sz="1600" dirty="0">
                <a:latin typeface="Segoe UI"/>
              </a:rPr>
              <a:t>/data</a:t>
            </a:r>
          </a:p>
        </p:txBody>
      </p:sp>
      <p:sp>
        <p:nvSpPr>
          <p:cNvPr id="56" name="TextBox 55"/>
          <p:cNvSpPr txBox="1"/>
          <p:nvPr/>
        </p:nvSpPr>
        <p:spPr>
          <a:xfrm>
            <a:off x="553457" y="4518920"/>
            <a:ext cx="2443208" cy="521415"/>
          </a:xfrm>
          <a:prstGeom prst="rect">
            <a:avLst/>
          </a:prstGeom>
          <a:noFill/>
        </p:spPr>
        <p:txBody>
          <a:bodyPr wrap="none" lIns="182854" tIns="146284" rIns="182854" bIns="146284" rtlCol="0">
            <a:spAutoFit/>
          </a:bodyPr>
          <a:lstStyle/>
          <a:p>
            <a:pPr defTabSz="914367">
              <a:lnSpc>
                <a:spcPct val="90000"/>
              </a:lnSpc>
              <a:spcAft>
                <a:spcPts val="600"/>
              </a:spcAft>
            </a:pPr>
            <a:r>
              <a:rPr lang="en-US" sz="1600" dirty="0">
                <a:latin typeface="Segoe UI"/>
              </a:rPr>
              <a:t>image: </a:t>
            </a:r>
            <a:r>
              <a:rPr lang="en-US" sz="1600" dirty="0" err="1">
                <a:latin typeface="Segoe UI"/>
              </a:rPr>
              <a:t>contoso</a:t>
            </a:r>
            <a:r>
              <a:rPr lang="en-US" sz="1600" dirty="0">
                <a:latin typeface="Segoe UI"/>
              </a:rPr>
              <a:t>/</a:t>
            </a:r>
            <a:r>
              <a:rPr lang="en-US" sz="1600" dirty="0" err="1">
                <a:latin typeface="Segoe UI"/>
              </a:rPr>
              <a:t>config</a:t>
            </a:r>
            <a:endParaRPr lang="en-US" sz="1600" dirty="0">
              <a:latin typeface="Segoe UI"/>
            </a:endParaRPr>
          </a:p>
        </p:txBody>
      </p:sp>
      <p:sp>
        <p:nvSpPr>
          <p:cNvPr id="59" name="TextBox 58"/>
          <p:cNvSpPr txBox="1"/>
          <p:nvPr/>
        </p:nvSpPr>
        <p:spPr>
          <a:xfrm>
            <a:off x="377148" y="951566"/>
            <a:ext cx="3997393" cy="634443"/>
          </a:xfrm>
          <a:prstGeom prst="rect">
            <a:avLst/>
          </a:prstGeom>
          <a:noFill/>
        </p:spPr>
        <p:txBody>
          <a:bodyPr wrap="square" lIns="182854" tIns="146284" rIns="182854" bIns="146284" rtlCol="0">
            <a:spAutoFit/>
          </a:bodyPr>
          <a:lstStyle/>
          <a:p>
            <a:pPr defTabSz="914367">
              <a:lnSpc>
                <a:spcPct val="90000"/>
              </a:lnSpc>
              <a:spcAft>
                <a:spcPts val="600"/>
              </a:spcAft>
            </a:pPr>
            <a:r>
              <a:rPr lang="en-US" sz="2400" dirty="0">
                <a:latin typeface="Segoe UI"/>
              </a:rPr>
              <a:t>Container Images</a:t>
            </a:r>
          </a:p>
        </p:txBody>
      </p:sp>
      <p:sp>
        <p:nvSpPr>
          <p:cNvPr id="61" name="Hexagon 60"/>
          <p:cNvSpPr/>
          <p:nvPr/>
        </p:nvSpPr>
        <p:spPr bwMode="auto">
          <a:xfrm>
            <a:off x="1284939" y="1862758"/>
            <a:ext cx="831904" cy="716590"/>
          </a:xfrm>
          <a:prstGeom prst="hexagon">
            <a:avLst/>
          </a:prstGeom>
          <a:solidFill>
            <a:schemeClr val="accent1">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FE</a:t>
            </a:r>
          </a:p>
        </p:txBody>
      </p:sp>
      <p:sp>
        <p:nvSpPr>
          <p:cNvPr id="62" name="TextBox 61"/>
          <p:cNvSpPr txBox="1"/>
          <p:nvPr/>
        </p:nvSpPr>
        <p:spPr>
          <a:xfrm>
            <a:off x="553457" y="2444594"/>
            <a:ext cx="2661569" cy="521415"/>
          </a:xfrm>
          <a:prstGeom prst="rect">
            <a:avLst/>
          </a:prstGeom>
          <a:noFill/>
        </p:spPr>
        <p:txBody>
          <a:bodyPr wrap="none" lIns="182854" tIns="146284" rIns="182854" bIns="146284" rtlCol="0">
            <a:spAutoFit/>
          </a:bodyPr>
          <a:lstStyle/>
          <a:p>
            <a:pPr defTabSz="914367">
              <a:lnSpc>
                <a:spcPct val="90000"/>
              </a:lnSpc>
              <a:spcAft>
                <a:spcPts val="600"/>
              </a:spcAft>
            </a:pPr>
            <a:r>
              <a:rPr lang="en-US" sz="1600" dirty="0">
                <a:latin typeface="Segoe UI"/>
              </a:rPr>
              <a:t>image: </a:t>
            </a:r>
            <a:r>
              <a:rPr lang="en-US" sz="1600" dirty="0" err="1">
                <a:latin typeface="Segoe UI"/>
              </a:rPr>
              <a:t>contoso</a:t>
            </a:r>
            <a:r>
              <a:rPr lang="en-US" sz="1600" dirty="0">
                <a:latin typeface="Segoe UI"/>
              </a:rPr>
              <a:t>/frontend</a:t>
            </a:r>
          </a:p>
        </p:txBody>
      </p:sp>
      <p:sp>
        <p:nvSpPr>
          <p:cNvPr id="68" name="Hexagon 67"/>
          <p:cNvSpPr/>
          <p:nvPr/>
        </p:nvSpPr>
        <p:spPr bwMode="auto">
          <a:xfrm>
            <a:off x="8254191" y="2271198"/>
            <a:ext cx="831904" cy="716590"/>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Side car</a:t>
            </a:r>
          </a:p>
        </p:txBody>
      </p:sp>
      <p:sp>
        <p:nvSpPr>
          <p:cNvPr id="69" name="Hexagon 68"/>
          <p:cNvSpPr/>
          <p:nvPr/>
        </p:nvSpPr>
        <p:spPr bwMode="auto">
          <a:xfrm>
            <a:off x="7259850" y="2288989"/>
            <a:ext cx="831904" cy="716590"/>
          </a:xfrm>
          <a:prstGeom prst="hexagon">
            <a:avLst/>
          </a:prstGeom>
          <a:solidFill>
            <a:schemeClr val="accent1">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FE</a:t>
            </a:r>
          </a:p>
        </p:txBody>
      </p:sp>
      <p:sp>
        <p:nvSpPr>
          <p:cNvPr id="70" name="Hexagon 69"/>
          <p:cNvSpPr/>
          <p:nvPr/>
        </p:nvSpPr>
        <p:spPr bwMode="auto">
          <a:xfrm>
            <a:off x="10350423" y="3714452"/>
            <a:ext cx="831904" cy="716590"/>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Side car</a:t>
            </a:r>
          </a:p>
        </p:txBody>
      </p:sp>
      <p:sp>
        <p:nvSpPr>
          <p:cNvPr id="71" name="Hexagon 70"/>
          <p:cNvSpPr/>
          <p:nvPr/>
        </p:nvSpPr>
        <p:spPr bwMode="auto">
          <a:xfrm>
            <a:off x="9356081" y="3748729"/>
            <a:ext cx="831904" cy="716590"/>
          </a:xfrm>
          <a:prstGeom prst="hexagon">
            <a:avLst/>
          </a:prstGeom>
          <a:solidFill>
            <a:schemeClr val="accent1">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FE</a:t>
            </a:r>
          </a:p>
        </p:txBody>
      </p:sp>
      <p:sp>
        <p:nvSpPr>
          <p:cNvPr id="72" name="Hexagon 71"/>
          <p:cNvSpPr/>
          <p:nvPr/>
        </p:nvSpPr>
        <p:spPr bwMode="auto">
          <a:xfrm>
            <a:off x="8659848" y="5641939"/>
            <a:ext cx="831904" cy="716590"/>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latin typeface="Segoe UI"/>
              </a:rPr>
              <a:t>Order Service</a:t>
            </a:r>
          </a:p>
        </p:txBody>
      </p:sp>
      <p:sp>
        <p:nvSpPr>
          <p:cNvPr id="73" name="Hexagon 72"/>
          <p:cNvSpPr/>
          <p:nvPr/>
        </p:nvSpPr>
        <p:spPr bwMode="auto">
          <a:xfrm>
            <a:off x="9772033" y="5641939"/>
            <a:ext cx="831904" cy="716590"/>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Side car</a:t>
            </a:r>
          </a:p>
        </p:txBody>
      </p:sp>
      <p:sp>
        <p:nvSpPr>
          <p:cNvPr id="74" name="Hexagon 73"/>
          <p:cNvSpPr/>
          <p:nvPr/>
        </p:nvSpPr>
        <p:spPr bwMode="auto">
          <a:xfrm>
            <a:off x="6872964" y="5617831"/>
            <a:ext cx="737878" cy="556947"/>
          </a:xfrm>
          <a:prstGeom prst="hex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Database</a:t>
            </a:r>
          </a:p>
        </p:txBody>
      </p:sp>
      <p:sp>
        <p:nvSpPr>
          <p:cNvPr id="75" name="Hexagon 74"/>
          <p:cNvSpPr/>
          <p:nvPr/>
        </p:nvSpPr>
        <p:spPr bwMode="auto">
          <a:xfrm>
            <a:off x="5399762" y="5614378"/>
            <a:ext cx="737878" cy="556947"/>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200" dirty="0">
                <a:gradFill>
                  <a:gsLst>
                    <a:gs pos="0">
                      <a:srgbClr val="FFFFFF"/>
                    </a:gs>
                    <a:gs pos="100000">
                      <a:srgbClr val="FFFFFF"/>
                    </a:gs>
                  </a:gsLst>
                  <a:lin ang="5400000" scaled="0"/>
                </a:gradFill>
                <a:latin typeface="Segoe UI"/>
              </a:rPr>
              <a:t>Order Service</a:t>
            </a:r>
          </a:p>
        </p:txBody>
      </p:sp>
      <p:sp>
        <p:nvSpPr>
          <p:cNvPr id="76" name="Hexagon 75"/>
          <p:cNvSpPr/>
          <p:nvPr/>
        </p:nvSpPr>
        <p:spPr bwMode="auto">
          <a:xfrm>
            <a:off x="6137641" y="5614378"/>
            <a:ext cx="737878" cy="556947"/>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Side car</a:t>
            </a:r>
          </a:p>
        </p:txBody>
      </p:sp>
      <p:sp>
        <p:nvSpPr>
          <p:cNvPr id="77" name="Hexagon 76"/>
          <p:cNvSpPr/>
          <p:nvPr/>
        </p:nvSpPr>
        <p:spPr bwMode="auto">
          <a:xfrm>
            <a:off x="5091392" y="3714452"/>
            <a:ext cx="831904" cy="716590"/>
          </a:xfrm>
          <a:prstGeom prst="hex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Data</a:t>
            </a:r>
          </a:p>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base</a:t>
            </a:r>
          </a:p>
        </p:txBody>
      </p:sp>
      <p:sp>
        <p:nvSpPr>
          <p:cNvPr id="78" name="Hexagon 77"/>
          <p:cNvSpPr/>
          <p:nvPr/>
        </p:nvSpPr>
        <p:spPr bwMode="auto">
          <a:xfrm>
            <a:off x="6138963" y="3714452"/>
            <a:ext cx="831904" cy="716590"/>
          </a:xfrm>
          <a:prstGeom prst="hexagon">
            <a:avLst/>
          </a:prstGeom>
          <a:solidFill>
            <a:schemeClr val="accent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600" dirty="0">
                <a:gradFill>
                  <a:gsLst>
                    <a:gs pos="0">
                      <a:srgbClr val="FFFFFF"/>
                    </a:gs>
                    <a:gs pos="100000">
                      <a:srgbClr val="FFFFFF"/>
                    </a:gs>
                  </a:gsLst>
                  <a:lin ang="5400000" scaled="0"/>
                </a:gradFill>
                <a:latin typeface="Segoe UI"/>
              </a:rPr>
              <a:t>Side car</a:t>
            </a:r>
          </a:p>
        </p:txBody>
      </p:sp>
      <p:sp>
        <p:nvSpPr>
          <p:cNvPr id="39" name="Rectangle 38"/>
          <p:cNvSpPr/>
          <p:nvPr/>
        </p:nvSpPr>
        <p:spPr>
          <a:xfrm>
            <a:off x="7380920" y="2980137"/>
            <a:ext cx="1607090" cy="286364"/>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b="1" dirty="0">
                <a:solidFill>
                  <a:srgbClr val="FFFFFF"/>
                </a:solidFill>
                <a:latin typeface="Segoe UI" panose="020B0502040204020203" pitchFamily="34" charset="0"/>
                <a:cs typeface="Segoe UI" panose="020B0502040204020203" pitchFamily="34" charset="0"/>
              </a:rPr>
              <a:t>Service Fabric</a:t>
            </a:r>
          </a:p>
        </p:txBody>
      </p:sp>
      <p:sp>
        <p:nvSpPr>
          <p:cNvPr id="40" name="Rectangle 39"/>
          <p:cNvSpPr/>
          <p:nvPr/>
        </p:nvSpPr>
        <p:spPr>
          <a:xfrm>
            <a:off x="9477156" y="4450391"/>
            <a:ext cx="1607090" cy="286364"/>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b="1" dirty="0">
                <a:solidFill>
                  <a:srgbClr val="FFFFFF"/>
                </a:solidFill>
                <a:latin typeface="Segoe UI" panose="020B0502040204020203" pitchFamily="34" charset="0"/>
                <a:cs typeface="Segoe UI" panose="020B0502040204020203" pitchFamily="34" charset="0"/>
              </a:rPr>
              <a:t>Service Fabric</a:t>
            </a:r>
          </a:p>
        </p:txBody>
      </p:sp>
      <p:sp>
        <p:nvSpPr>
          <p:cNvPr id="41" name="Rectangle 40"/>
          <p:cNvSpPr/>
          <p:nvPr/>
        </p:nvSpPr>
        <p:spPr>
          <a:xfrm>
            <a:off x="8834692" y="6385999"/>
            <a:ext cx="1607090" cy="286364"/>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b="1" dirty="0">
                <a:solidFill>
                  <a:srgbClr val="FFFFFF"/>
                </a:solidFill>
                <a:latin typeface="Segoe UI" panose="020B0502040204020203" pitchFamily="34" charset="0"/>
                <a:cs typeface="Segoe UI" panose="020B0502040204020203" pitchFamily="34" charset="0"/>
              </a:rPr>
              <a:t>Service Fabric</a:t>
            </a:r>
          </a:p>
        </p:txBody>
      </p:sp>
      <p:sp>
        <p:nvSpPr>
          <p:cNvPr id="43" name="Rectangle 42"/>
          <p:cNvSpPr/>
          <p:nvPr/>
        </p:nvSpPr>
        <p:spPr>
          <a:xfrm>
            <a:off x="5243500" y="4458623"/>
            <a:ext cx="1607090" cy="286364"/>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b="1" dirty="0">
                <a:solidFill>
                  <a:srgbClr val="FFFFFF"/>
                </a:solidFill>
                <a:latin typeface="Segoe UI" panose="020B0502040204020203" pitchFamily="34" charset="0"/>
                <a:cs typeface="Segoe UI" panose="020B0502040204020203" pitchFamily="34" charset="0"/>
              </a:rPr>
              <a:t>Service Fabric</a:t>
            </a:r>
          </a:p>
        </p:txBody>
      </p:sp>
      <p:sp>
        <p:nvSpPr>
          <p:cNvPr id="44" name="Rectangle 43"/>
          <p:cNvSpPr/>
          <p:nvPr/>
        </p:nvSpPr>
        <p:spPr>
          <a:xfrm>
            <a:off x="5663574" y="6369524"/>
            <a:ext cx="1607090" cy="286364"/>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367"/>
            <a:r>
              <a:rPr lang="en-US" b="1" dirty="0">
                <a:solidFill>
                  <a:srgbClr val="FFFFFF"/>
                </a:solidFill>
                <a:latin typeface="Segoe UI" panose="020B0502040204020203" pitchFamily="34" charset="0"/>
                <a:cs typeface="Segoe UI" panose="020B0502040204020203" pitchFamily="34" charset="0"/>
              </a:rPr>
              <a:t>Service Fabric</a:t>
            </a:r>
          </a:p>
        </p:txBody>
      </p:sp>
      <p:sp>
        <p:nvSpPr>
          <p:cNvPr id="66" name="Rectangle 65"/>
          <p:cNvSpPr/>
          <p:nvPr/>
        </p:nvSpPr>
        <p:spPr>
          <a:xfrm>
            <a:off x="2280035" y="1389005"/>
            <a:ext cx="8491345" cy="5016758"/>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defTabSz="914367"/>
            <a:r>
              <a:rPr lang="en-US" sz="2000" dirty="0">
                <a:solidFill>
                  <a:srgbClr val="505050"/>
                </a:solidFill>
                <a:latin typeface="Consolas" panose="020B0609020204030204" pitchFamily="49" charset="0"/>
                <a:cs typeface="Consolas" panose="020B0609020204030204" pitchFamily="49" charset="0"/>
              </a:rPr>
              <a:t>&lt;</a:t>
            </a:r>
            <a:r>
              <a:rPr lang="en-US" sz="2000" dirty="0" err="1">
                <a:solidFill>
                  <a:srgbClr val="505050"/>
                </a:solidFill>
                <a:latin typeface="Consolas" panose="020B0609020204030204" pitchFamily="49" charset="0"/>
                <a:cs typeface="Consolas" panose="020B0609020204030204" pitchFamily="49" charset="0"/>
              </a:rPr>
              <a:t>ServiceManifest</a:t>
            </a:r>
            <a:r>
              <a:rPr lang="en-US" sz="2000" dirty="0">
                <a:solidFill>
                  <a:srgbClr val="505050"/>
                </a:solidFill>
                <a:latin typeface="Consolas" panose="020B0609020204030204" pitchFamily="49" charset="0"/>
                <a:cs typeface="Consolas" panose="020B0609020204030204" pitchFamily="49" charset="0"/>
              </a:rPr>
              <a:t> Name=“</a:t>
            </a:r>
            <a:r>
              <a:rPr lang="en-US" sz="2000" b="1" i="1" dirty="0" err="1">
                <a:solidFill>
                  <a:srgbClr val="505050"/>
                </a:solidFill>
                <a:latin typeface="Consolas" panose="020B0609020204030204" pitchFamily="49" charset="0"/>
                <a:cs typeface="Consolas" panose="020B0609020204030204" pitchFamily="49" charset="0"/>
              </a:rPr>
              <a:t>ContosoServiceTypePkg</a:t>
            </a:r>
            <a:r>
              <a:rPr lang="en-US" sz="2000" dirty="0">
                <a:solidFill>
                  <a:srgbClr val="505050"/>
                </a:solidFill>
                <a:latin typeface="Consolas" panose="020B0609020204030204" pitchFamily="49" charset="0"/>
                <a:cs typeface="Consolas" panose="020B0609020204030204" pitchFamily="49" charset="0"/>
              </a:rPr>
              <a:t>"</a:t>
            </a:r>
            <a:br>
              <a:rPr lang="en-US" sz="2000" dirty="0">
                <a:solidFill>
                  <a:srgbClr val="505050"/>
                </a:solidFill>
                <a:latin typeface="Consolas" panose="020B0609020204030204" pitchFamily="49" charset="0"/>
                <a:cs typeface="Consolas" panose="020B0609020204030204" pitchFamily="49" charset="0"/>
              </a:rPr>
            </a:br>
            <a:r>
              <a:rPr lang="en-US" sz="2000" dirty="0">
                <a:solidFill>
                  <a:srgbClr val="505050"/>
                </a:solidFill>
                <a:latin typeface="Consolas" panose="020B0609020204030204" pitchFamily="49" charset="0"/>
                <a:cs typeface="Consolas" panose="020B0609020204030204" pitchFamily="49" charset="0"/>
              </a:rPr>
              <a:t>                 Version="1.0"&gt;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ServiceTypes</a:t>
            </a:r>
            <a:r>
              <a:rPr lang="en-US" sz="2000" dirty="0">
                <a:solidFill>
                  <a:srgbClr val="505050"/>
                </a:solidFill>
                <a:latin typeface="Consolas" panose="020B0609020204030204" pitchFamily="49" charset="0"/>
                <a:cs typeface="Consolas" panose="020B0609020204030204" pitchFamily="49" charset="0"/>
              </a:rPr>
              <a:t>&gt;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StatelessServiceType</a:t>
            </a:r>
            <a:r>
              <a:rPr lang="en-US" sz="2000" dirty="0">
                <a:solidFill>
                  <a:srgbClr val="505050"/>
                </a:solidFill>
                <a:latin typeface="Consolas" panose="020B0609020204030204" pitchFamily="49" charset="0"/>
                <a:cs typeface="Consolas" panose="020B0609020204030204" pitchFamily="49" charset="0"/>
              </a:rPr>
              <a:t> </a:t>
            </a:r>
            <a:br>
              <a:rPr lang="en-US" sz="2000" dirty="0">
                <a:solidFill>
                  <a:srgbClr val="505050"/>
                </a:solidFill>
                <a:latin typeface="Consolas" panose="020B0609020204030204" pitchFamily="49" charset="0"/>
                <a:cs typeface="Consolas" panose="020B0609020204030204" pitchFamily="49" charset="0"/>
              </a:rPr>
            </a:br>
            <a:r>
              <a:rPr lang="en-US" sz="2000" dirty="0">
                <a:solidFill>
                  <a:srgbClr val="505050"/>
                </a:solidFill>
                <a:latin typeface="Consolas" panose="020B0609020204030204" pitchFamily="49" charset="0"/>
                <a:cs typeface="Consolas" panose="020B0609020204030204" pitchFamily="49" charset="0"/>
              </a:rPr>
              <a:t>      </a:t>
            </a:r>
            <a:r>
              <a:rPr lang="en-US" sz="2000" dirty="0" err="1">
                <a:solidFill>
                  <a:srgbClr val="505050"/>
                </a:solidFill>
                <a:latin typeface="Consolas" panose="020B0609020204030204" pitchFamily="49" charset="0"/>
                <a:cs typeface="Consolas" panose="020B0609020204030204" pitchFamily="49" charset="0"/>
              </a:rPr>
              <a:t>ServiceTypeName</a:t>
            </a:r>
            <a:r>
              <a:rPr lang="en-US" sz="2000" dirty="0">
                <a:solidFill>
                  <a:srgbClr val="505050"/>
                </a:solidFill>
                <a:latin typeface="Consolas" panose="020B0609020204030204" pitchFamily="49" charset="0"/>
                <a:cs typeface="Consolas" panose="020B0609020204030204" pitchFamily="49" charset="0"/>
              </a:rPr>
              <a:t>=“</a:t>
            </a:r>
            <a:r>
              <a:rPr lang="en-US" sz="2000" dirty="0" err="1">
                <a:solidFill>
                  <a:srgbClr val="505050"/>
                </a:solidFill>
                <a:latin typeface="Consolas" panose="020B0609020204030204" pitchFamily="49" charset="0"/>
                <a:cs typeface="Consolas" panose="020B0609020204030204" pitchFamily="49" charset="0"/>
              </a:rPr>
              <a:t>ContosoServiceType</a:t>
            </a:r>
            <a:r>
              <a:rPr lang="en-US" sz="2000" dirty="0">
                <a:solidFill>
                  <a:srgbClr val="505050"/>
                </a:solidFill>
                <a:latin typeface="Consolas" panose="020B0609020204030204" pitchFamily="49" charset="0"/>
                <a:cs typeface="Consolas" panose="020B0609020204030204" pitchFamily="49" charset="0"/>
              </a:rPr>
              <a:t>" ... &gt;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StatelessServiceType</a:t>
            </a:r>
            <a:r>
              <a:rPr lang="en-US" sz="2000" dirty="0">
                <a:solidFill>
                  <a:srgbClr val="505050"/>
                </a:solidFill>
                <a:latin typeface="Consolas" panose="020B0609020204030204" pitchFamily="49" charset="0"/>
                <a:cs typeface="Consolas" panose="020B0609020204030204" pitchFamily="49" charset="0"/>
              </a:rPr>
              <a:t>&gt;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ServiceTypes</a:t>
            </a:r>
            <a:r>
              <a:rPr lang="en-US" sz="2000" dirty="0">
                <a:solidFill>
                  <a:srgbClr val="505050"/>
                </a:solidFill>
                <a:latin typeface="Consolas" panose="020B0609020204030204" pitchFamily="49" charset="0"/>
                <a:cs typeface="Consolas" panose="020B0609020204030204" pitchFamily="49" charset="0"/>
              </a:rPr>
              <a:t>&gt;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CodePackage</a:t>
            </a:r>
            <a:r>
              <a:rPr lang="en-US" sz="2000" dirty="0">
                <a:solidFill>
                  <a:srgbClr val="505050"/>
                </a:solidFill>
                <a:latin typeface="Consolas" panose="020B0609020204030204" pitchFamily="49" charset="0"/>
                <a:cs typeface="Consolas" panose="020B0609020204030204" pitchFamily="49" charset="0"/>
              </a:rPr>
              <a:t> Name="</a:t>
            </a:r>
            <a:r>
              <a:rPr lang="en-US" sz="2000" b="1" i="1" dirty="0" err="1">
                <a:solidFill>
                  <a:srgbClr val="505050"/>
                </a:solidFill>
                <a:latin typeface="Consolas" panose="020B0609020204030204" pitchFamily="49" charset="0"/>
                <a:cs typeface="Consolas" panose="020B0609020204030204" pitchFamily="49" charset="0"/>
              </a:rPr>
              <a:t>CodePkg</a:t>
            </a:r>
            <a:r>
              <a:rPr lang="en-US" sz="2000" dirty="0">
                <a:solidFill>
                  <a:srgbClr val="505050"/>
                </a:solidFill>
                <a:latin typeface="Consolas" panose="020B0609020204030204" pitchFamily="49" charset="0"/>
                <a:cs typeface="Consolas" panose="020B0609020204030204" pitchFamily="49" charset="0"/>
              </a:rPr>
              <a:t>" Version="1.0"&gt;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EntryPoint</a:t>
            </a:r>
            <a:r>
              <a:rPr lang="en-US" sz="2000" dirty="0">
                <a:solidFill>
                  <a:srgbClr val="505050"/>
                </a:solidFill>
                <a:latin typeface="Consolas" panose="020B0609020204030204" pitchFamily="49" charset="0"/>
                <a:cs typeface="Consolas" panose="020B0609020204030204" pitchFamily="49" charset="0"/>
              </a:rPr>
              <a:t>&gt; </a:t>
            </a:r>
          </a:p>
          <a:p>
            <a:pPr defTabSz="914367"/>
            <a:r>
              <a:rPr lang="en-US" sz="2000" dirty="0">
                <a:solidFill>
                  <a:srgbClr val="505050"/>
                </a:solidFill>
                <a:latin typeface="Consolas" panose="020B0609020204030204" pitchFamily="49" charset="0"/>
                <a:cs typeface="Consolas" panose="020B0609020204030204" pitchFamily="49" charset="0"/>
              </a:rPr>
              <a:t>	</a:t>
            </a:r>
            <a:r>
              <a:rPr lang="en-US" sz="2000" b="1" dirty="0">
                <a:solidFill>
                  <a:srgbClr val="505050"/>
                </a:solidFill>
                <a:latin typeface="Consolas" panose="020B0609020204030204" pitchFamily="49" charset="0"/>
                <a:cs typeface="Consolas" panose="020B0609020204030204" pitchFamily="49" charset="0"/>
              </a:rPr>
              <a:t>&lt;</a:t>
            </a:r>
            <a:r>
              <a:rPr lang="en-US" sz="2000" b="1" dirty="0" err="1">
                <a:solidFill>
                  <a:srgbClr val="505050"/>
                </a:solidFill>
                <a:latin typeface="Consolas" panose="020B0609020204030204" pitchFamily="49" charset="0"/>
                <a:cs typeface="Consolas" panose="020B0609020204030204" pitchFamily="49" charset="0"/>
              </a:rPr>
              <a:t>ContainerHost</a:t>
            </a:r>
            <a:r>
              <a:rPr lang="en-US" sz="2000" b="1" dirty="0">
                <a:solidFill>
                  <a:srgbClr val="505050"/>
                </a:solidFill>
                <a:latin typeface="Consolas" panose="020B0609020204030204" pitchFamily="49" charset="0"/>
                <a:cs typeface="Consolas" panose="020B0609020204030204" pitchFamily="49" charset="0"/>
              </a:rPr>
              <a:t>&gt;</a:t>
            </a:r>
            <a:br>
              <a:rPr lang="en-US" sz="2000" b="1" dirty="0">
                <a:solidFill>
                  <a:srgbClr val="505050"/>
                </a:solidFill>
                <a:latin typeface="Consolas" panose="020B0609020204030204" pitchFamily="49" charset="0"/>
                <a:cs typeface="Consolas" panose="020B0609020204030204" pitchFamily="49" charset="0"/>
              </a:rPr>
            </a:br>
            <a:r>
              <a:rPr lang="en-US" sz="2000" b="1" dirty="0">
                <a:solidFill>
                  <a:srgbClr val="505050"/>
                </a:solidFill>
                <a:latin typeface="Consolas" panose="020B0609020204030204" pitchFamily="49" charset="0"/>
                <a:cs typeface="Consolas" panose="020B0609020204030204" pitchFamily="49" charset="0"/>
              </a:rPr>
              <a:t>      		&lt;</a:t>
            </a:r>
            <a:r>
              <a:rPr lang="en-US" sz="2000" b="1" dirty="0" err="1">
                <a:solidFill>
                  <a:srgbClr val="505050"/>
                </a:solidFill>
                <a:latin typeface="Consolas" panose="020B0609020204030204" pitchFamily="49" charset="0"/>
                <a:cs typeface="Consolas" panose="020B0609020204030204" pitchFamily="49" charset="0"/>
              </a:rPr>
              <a:t>ImageName</a:t>
            </a:r>
            <a:r>
              <a:rPr lang="en-US" sz="2000" b="1" dirty="0">
                <a:solidFill>
                  <a:srgbClr val="505050"/>
                </a:solidFill>
                <a:latin typeface="Consolas" panose="020B0609020204030204" pitchFamily="49" charset="0"/>
                <a:cs typeface="Consolas" panose="020B0609020204030204" pitchFamily="49" charset="0"/>
              </a:rPr>
              <a:t>&gt;</a:t>
            </a:r>
            <a:r>
              <a:rPr lang="en-US" sz="2000" b="1" i="1" dirty="0" err="1">
                <a:solidFill>
                  <a:srgbClr val="505050"/>
                </a:solidFill>
                <a:latin typeface="Consolas" panose="020B0609020204030204" pitchFamily="49" charset="0"/>
                <a:cs typeface="Consolas" panose="020B0609020204030204" pitchFamily="49" charset="0"/>
              </a:rPr>
              <a:t>contoso</a:t>
            </a:r>
            <a:r>
              <a:rPr lang="en-US" sz="2000" b="1" i="1" dirty="0">
                <a:solidFill>
                  <a:srgbClr val="505050"/>
                </a:solidFill>
                <a:latin typeface="Consolas" panose="020B0609020204030204" pitchFamily="49" charset="0"/>
                <a:cs typeface="Consolas" panose="020B0609020204030204" pitchFamily="49" charset="0"/>
              </a:rPr>
              <a:t>/frontend</a:t>
            </a:r>
            <a:r>
              <a:rPr lang="en-US" sz="2000" b="1" dirty="0">
                <a:solidFill>
                  <a:srgbClr val="505050"/>
                </a:solidFill>
                <a:latin typeface="Consolas" panose="020B0609020204030204" pitchFamily="49" charset="0"/>
                <a:cs typeface="Consolas" panose="020B0609020204030204" pitchFamily="49" charset="0"/>
              </a:rPr>
              <a:t>&lt;/</a:t>
            </a:r>
            <a:r>
              <a:rPr lang="en-US" sz="2000" b="1" dirty="0" err="1">
                <a:solidFill>
                  <a:srgbClr val="505050"/>
                </a:solidFill>
                <a:latin typeface="Consolas" panose="020B0609020204030204" pitchFamily="49" charset="0"/>
                <a:cs typeface="Consolas" panose="020B0609020204030204" pitchFamily="49" charset="0"/>
              </a:rPr>
              <a:t>ImageName</a:t>
            </a:r>
            <a:r>
              <a:rPr lang="en-US" sz="2000" b="1" dirty="0">
                <a:solidFill>
                  <a:srgbClr val="505050"/>
                </a:solidFill>
                <a:latin typeface="Consolas" panose="020B0609020204030204" pitchFamily="49" charset="0"/>
                <a:cs typeface="Consolas" panose="020B0609020204030204" pitchFamily="49" charset="0"/>
              </a:rPr>
              <a:t>&gt;</a:t>
            </a:r>
            <a:br>
              <a:rPr lang="en-US" sz="2000" b="1" dirty="0">
                <a:solidFill>
                  <a:srgbClr val="505050"/>
                </a:solidFill>
                <a:latin typeface="Consolas" panose="020B0609020204030204" pitchFamily="49" charset="0"/>
                <a:cs typeface="Consolas" panose="020B0609020204030204" pitchFamily="49" charset="0"/>
              </a:rPr>
            </a:br>
            <a:r>
              <a:rPr lang="en-US" sz="2000" b="1" dirty="0">
                <a:solidFill>
                  <a:srgbClr val="505050"/>
                </a:solidFill>
                <a:latin typeface="Consolas" panose="020B0609020204030204" pitchFamily="49" charset="0"/>
                <a:cs typeface="Consolas" panose="020B0609020204030204" pitchFamily="49" charset="0"/>
              </a:rPr>
              <a:t>	&lt;/</a:t>
            </a:r>
            <a:r>
              <a:rPr lang="en-US" sz="2000" b="1" dirty="0" err="1">
                <a:solidFill>
                  <a:srgbClr val="505050"/>
                </a:solidFill>
                <a:latin typeface="Consolas" panose="020B0609020204030204" pitchFamily="49" charset="0"/>
                <a:cs typeface="Consolas" panose="020B0609020204030204" pitchFamily="49" charset="0"/>
              </a:rPr>
              <a:t>ContainerHost</a:t>
            </a:r>
            <a:r>
              <a:rPr lang="en-US" sz="2000" b="1" dirty="0">
                <a:solidFill>
                  <a:srgbClr val="505050"/>
                </a:solidFill>
                <a:latin typeface="Consolas" panose="020B0609020204030204" pitchFamily="49" charset="0"/>
                <a:cs typeface="Consolas" panose="020B0609020204030204" pitchFamily="49" charset="0"/>
              </a:rPr>
              <a:t>&gt; </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EntryPoint</a:t>
            </a:r>
            <a:r>
              <a:rPr lang="en-US" sz="2000" dirty="0">
                <a:solidFill>
                  <a:srgbClr val="505050"/>
                </a:solidFill>
                <a:latin typeface="Consolas" panose="020B0609020204030204" pitchFamily="49" charset="0"/>
                <a:cs typeface="Consolas" panose="020B0609020204030204" pitchFamily="49" charset="0"/>
              </a:rPr>
              <a:t>&gt;</a:t>
            </a:r>
          </a:p>
          <a:p>
            <a:pPr defTabSz="914367"/>
            <a:r>
              <a:rPr lang="en-US" sz="2000" dirty="0">
                <a:solidFill>
                  <a:srgbClr val="505050"/>
                </a:solidFill>
                <a:latin typeface="Consolas" panose="020B0609020204030204" pitchFamily="49" charset="0"/>
                <a:cs typeface="Consolas" panose="020B0609020204030204" pitchFamily="49" charset="0"/>
              </a:rPr>
              <a:t>  &lt;/</a:t>
            </a:r>
            <a:r>
              <a:rPr lang="en-US" sz="2000" dirty="0" err="1">
                <a:solidFill>
                  <a:srgbClr val="505050"/>
                </a:solidFill>
                <a:latin typeface="Consolas" panose="020B0609020204030204" pitchFamily="49" charset="0"/>
                <a:cs typeface="Consolas" panose="020B0609020204030204" pitchFamily="49" charset="0"/>
              </a:rPr>
              <a:t>CodePackage</a:t>
            </a:r>
            <a:r>
              <a:rPr lang="en-US" sz="2000" dirty="0">
                <a:solidFill>
                  <a:srgbClr val="505050"/>
                </a:solidFill>
                <a:latin typeface="Consolas" panose="020B0609020204030204" pitchFamily="49" charset="0"/>
                <a:cs typeface="Consolas" panose="020B0609020204030204" pitchFamily="49" charset="0"/>
              </a:rPr>
              <a:t>&gt;</a:t>
            </a:r>
          </a:p>
          <a:p>
            <a:pPr defTabSz="914367"/>
            <a:r>
              <a:rPr lang="en-US" sz="2000" dirty="0">
                <a:solidFill>
                  <a:srgbClr val="505050"/>
                </a:solidFill>
                <a:latin typeface="Consolas" panose="020B0609020204030204" pitchFamily="49" charset="0"/>
                <a:cs typeface="Consolas" panose="020B0609020204030204" pitchFamily="49" charset="0"/>
              </a:rPr>
              <a:t>  . . . </a:t>
            </a:r>
          </a:p>
          <a:p>
            <a:pPr defTabSz="914367"/>
            <a:r>
              <a:rPr lang="en-US" sz="2000" dirty="0">
                <a:solidFill>
                  <a:srgbClr val="505050"/>
                </a:solidFill>
                <a:latin typeface="Consolas" panose="020B0609020204030204" pitchFamily="49" charset="0"/>
                <a:cs typeface="Consolas" panose="020B0609020204030204" pitchFamily="49" charset="0"/>
              </a:rPr>
              <a:t>&lt;/</a:t>
            </a:r>
            <a:r>
              <a:rPr lang="en-US" sz="2000" dirty="0" err="1">
                <a:solidFill>
                  <a:srgbClr val="505050"/>
                </a:solidFill>
                <a:latin typeface="Consolas" panose="020B0609020204030204" pitchFamily="49" charset="0"/>
                <a:cs typeface="Consolas" panose="020B0609020204030204" pitchFamily="49" charset="0"/>
              </a:rPr>
              <a:t>ServiceManifest</a:t>
            </a:r>
            <a:r>
              <a:rPr lang="en-US" sz="2000" dirty="0">
                <a:solidFill>
                  <a:srgbClr val="50505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202516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66"/>
                                        </p:tgtEl>
                                      </p:cBhvr>
                                    </p:animEffect>
                                    <p:set>
                                      <p:cBhvr>
                                        <p:cTn id="12" dur="1" fill="hold">
                                          <p:stCondLst>
                                            <p:cond delay="499"/>
                                          </p:stCondLst>
                                        </p:cTn>
                                        <p:tgtEl>
                                          <p:spTgt spid="6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down)">
                                      <p:cBhvr>
                                        <p:cTn id="20" dur="500"/>
                                        <p:tgtEl>
                                          <p:spTgt spid="6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wipe(down)">
                                      <p:cBhvr>
                                        <p:cTn id="23" dur="500"/>
                                        <p:tgtEl>
                                          <p:spTgt spid="7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wipe(down)">
                                      <p:cBhvr>
                                        <p:cTn id="26" dur="5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down)">
                                      <p:cBhvr>
                                        <p:cTn id="31" dur="500"/>
                                        <p:tgtEl>
                                          <p:spTgt spid="7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down)">
                                      <p:cBhvr>
                                        <p:cTn id="34" dur="500"/>
                                        <p:tgtEl>
                                          <p:spTgt spid="7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down)">
                                      <p:cBhvr>
                                        <p:cTn id="37" dur="500"/>
                                        <p:tgtEl>
                                          <p:spTgt spid="7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down)">
                                      <p:cBhvr>
                                        <p:cTn id="40" dur="50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wipe(down)">
                                      <p:cBhvr>
                                        <p:cTn id="45" dur="500"/>
                                        <p:tgtEl>
                                          <p:spTgt spid="7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wipe(down)">
                                      <p:cBhvr>
                                        <p:cTn id="48" dur="500"/>
                                        <p:tgtEl>
                                          <p:spTgt spid="7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down)">
                                      <p:cBhvr>
                                        <p:cTn id="5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66" grpId="0" animBg="1"/>
      <p:bldP spid="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under the cover?</a:t>
            </a:r>
            <a:endParaRPr lang="en-US" dirty="0"/>
          </a:p>
        </p:txBody>
      </p:sp>
      <p:sp>
        <p:nvSpPr>
          <p:cNvPr id="3" name="Content Placeholder 2"/>
          <p:cNvSpPr txBox="1">
            <a:spLocks/>
          </p:cNvSpPr>
          <p:nvPr/>
        </p:nvSpPr>
        <p:spPr>
          <a:xfrm>
            <a:off x="270066" y="1536133"/>
            <a:ext cx="11651870" cy="552401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smtClean="0"/>
              <a:t>Execute a Docker run with arguments provided</a:t>
            </a:r>
          </a:p>
          <a:p>
            <a:r>
              <a:rPr lang="en-US" sz="3600" dirty="0" smtClean="0"/>
              <a:t>Docker looks in local registry for “</a:t>
            </a:r>
            <a:r>
              <a:rPr lang="en-US" sz="3600" dirty="0" err="1" smtClean="0"/>
              <a:t>contoso</a:t>
            </a:r>
            <a:r>
              <a:rPr lang="en-US" sz="3600" dirty="0" smtClean="0"/>
              <a:t>/frontend” </a:t>
            </a:r>
          </a:p>
          <a:p>
            <a:r>
              <a:rPr lang="en-US" sz="3600" dirty="0" smtClean="0"/>
              <a:t>If not local, pulls down from </a:t>
            </a:r>
            <a:r>
              <a:rPr lang="en-US" sz="3600" dirty="0" err="1" smtClean="0"/>
              <a:t>DockerHub</a:t>
            </a:r>
            <a:endParaRPr lang="en-US" sz="3600" dirty="0" smtClean="0"/>
          </a:p>
          <a:p>
            <a:pPr lvl="1"/>
            <a:r>
              <a:rPr lang="en-US" sz="2800" dirty="0" smtClean="0"/>
              <a:t>Support for DTR </a:t>
            </a:r>
          </a:p>
          <a:p>
            <a:r>
              <a:rPr lang="en-US" sz="3600" dirty="0" smtClean="0"/>
              <a:t>Host port mapping Expose command.</a:t>
            </a:r>
          </a:p>
          <a:p>
            <a:pPr lvl="1"/>
            <a:r>
              <a:rPr lang="en-US" sz="2800" dirty="0" smtClean="0"/>
              <a:t>Full network configuration options will be there when we go into preview</a:t>
            </a:r>
          </a:p>
          <a:p>
            <a:pPr lvl="1"/>
            <a:endParaRPr lang="en-US" sz="832" dirty="0" smtClean="0"/>
          </a:p>
        </p:txBody>
      </p:sp>
    </p:spTree>
    <p:extLst>
      <p:ext uri="{BB962C8B-B14F-4D97-AF65-F5344CB8AC3E}">
        <p14:creationId xmlns:p14="http://schemas.microsoft.com/office/powerpoint/2010/main" val="144417847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a:t>
            </a:r>
            <a:r>
              <a:rPr lang="en-US" dirty="0" smtClean="0"/>
              <a:t>- </a:t>
            </a:r>
            <a:r>
              <a:rPr lang="en-US" dirty="0"/>
              <a:t>Guest </a:t>
            </a:r>
            <a:r>
              <a:rPr lang="en-US" dirty="0" smtClean="0"/>
              <a:t>Container considerations</a:t>
            </a:r>
            <a:endParaRPr lang="en-US" dirty="0"/>
          </a:p>
        </p:txBody>
      </p:sp>
      <p:sp>
        <p:nvSpPr>
          <p:cNvPr id="3" name="Content Placeholder 2"/>
          <p:cNvSpPr txBox="1">
            <a:spLocks/>
          </p:cNvSpPr>
          <p:nvPr/>
        </p:nvSpPr>
        <p:spPr>
          <a:xfrm>
            <a:off x="270066" y="1255007"/>
            <a:ext cx="11651870" cy="552401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smtClean="0"/>
              <a:t>Same functionality as </a:t>
            </a:r>
            <a:r>
              <a:rPr lang="en-US" sz="3600" dirty="0" smtClean="0"/>
              <a:t>Guest Executables</a:t>
            </a:r>
          </a:p>
          <a:p>
            <a:r>
              <a:rPr lang="en-US" sz="3600" dirty="0" smtClean="0"/>
              <a:t>Use standard Docker tools</a:t>
            </a:r>
          </a:p>
          <a:p>
            <a:r>
              <a:rPr lang="en-US" sz="3600" dirty="0" smtClean="0"/>
              <a:t>Define </a:t>
            </a:r>
            <a:r>
              <a:rPr lang="en-US" sz="3600" dirty="0" smtClean="0"/>
              <a:t>container images in the same </a:t>
            </a:r>
            <a:r>
              <a:rPr lang="en-US" sz="3600" dirty="0" err="1" smtClean="0"/>
              <a:t>ServiceManifest</a:t>
            </a:r>
            <a:r>
              <a:rPr lang="en-US" sz="3600" dirty="0"/>
              <a:t> </a:t>
            </a:r>
            <a:r>
              <a:rPr lang="en-US" sz="3600" dirty="0" smtClean="0"/>
              <a:t>to make sure they end up on the same node or use a placement constraints to place on the same</a:t>
            </a:r>
          </a:p>
          <a:p>
            <a:r>
              <a:rPr lang="en-US" sz="3600" dirty="0" smtClean="0"/>
              <a:t>Service </a:t>
            </a:r>
            <a:r>
              <a:rPr lang="en-US" sz="3600" dirty="0" smtClean="0"/>
              <a:t>Registry/Discovery </a:t>
            </a:r>
          </a:p>
          <a:p>
            <a:pPr lvl="1"/>
            <a:r>
              <a:rPr lang="en-US" sz="2032" dirty="0" smtClean="0"/>
              <a:t>Use built in Naming service</a:t>
            </a:r>
          </a:p>
          <a:p>
            <a:pPr lvl="1"/>
            <a:r>
              <a:rPr lang="en-US" sz="2032" dirty="0" smtClean="0"/>
              <a:t>Other options (Consul, </a:t>
            </a:r>
            <a:r>
              <a:rPr lang="en-US" sz="2032" dirty="0" err="1" smtClean="0"/>
              <a:t>etcd</a:t>
            </a:r>
            <a:r>
              <a:rPr lang="en-US" sz="2032" dirty="0"/>
              <a:t>,</a:t>
            </a:r>
            <a:r>
              <a:rPr lang="en-US" sz="2032" dirty="0" smtClean="0"/>
              <a:t> etc.)</a:t>
            </a:r>
            <a:endParaRPr lang="en-US" sz="2032" dirty="0" smtClean="0"/>
          </a:p>
          <a:p>
            <a:r>
              <a:rPr lang="en-US" sz="3600" dirty="0" smtClean="0"/>
              <a:t>Monitoring </a:t>
            </a:r>
            <a:r>
              <a:rPr lang="en-US" sz="3600" dirty="0" smtClean="0"/>
              <a:t>up to you (at this point</a:t>
            </a:r>
            <a:r>
              <a:rPr lang="en-US" sz="3600" dirty="0" smtClean="0"/>
              <a:t>)</a:t>
            </a:r>
            <a:endParaRPr lang="en-US" sz="3600" dirty="0" smtClean="0"/>
          </a:p>
        </p:txBody>
      </p:sp>
    </p:spTree>
    <p:extLst>
      <p:ext uri="{BB962C8B-B14F-4D97-AF65-F5344CB8AC3E}">
        <p14:creationId xmlns:p14="http://schemas.microsoft.com/office/powerpoint/2010/main" val="258593685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376" y="64427"/>
            <a:ext cx="11655840" cy="899665"/>
          </a:xfrm>
        </p:spPr>
        <p:txBody>
          <a:bodyPr/>
          <a:lstStyle/>
          <a:p>
            <a:r>
              <a:rPr lang="en-US" smtClean="0"/>
              <a:t>Using the Naming </a:t>
            </a:r>
            <a:r>
              <a:rPr lang="en-US" dirty="0" smtClean="0"/>
              <a:t>Service</a:t>
            </a:r>
            <a:endParaRPr lang="en-US" dirty="0"/>
          </a:p>
        </p:txBody>
      </p:sp>
      <p:sp>
        <p:nvSpPr>
          <p:cNvPr id="3" name="Rectangle 2"/>
          <p:cNvSpPr/>
          <p:nvPr/>
        </p:nvSpPr>
        <p:spPr bwMode="auto">
          <a:xfrm>
            <a:off x="6780627" y="1400191"/>
            <a:ext cx="4958862" cy="3601329"/>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r>
              <a:rPr lang="is-IS" sz="1600" dirty="0" smtClean="0">
                <a:solidFill>
                  <a:schemeClr val="bg1"/>
                </a:solidFill>
              </a:rPr>
              <a:t>….....</a:t>
            </a:r>
            <a:endParaRPr lang="en-US" sz="1600" dirty="0" smtClean="0">
              <a:solidFill>
                <a:schemeClr val="bg1"/>
              </a:solidFill>
            </a:endParaRPr>
          </a:p>
          <a:p>
            <a:r>
              <a:rPr lang="en-US" sz="1600" dirty="0" smtClean="0">
                <a:solidFill>
                  <a:schemeClr val="bg1"/>
                </a:solidFill>
              </a:rPr>
              <a:t>&lt;</a:t>
            </a:r>
            <a:r>
              <a:rPr lang="en-US" sz="1600" dirty="0" err="1">
                <a:solidFill>
                  <a:schemeClr val="bg1"/>
                </a:solidFill>
              </a:rPr>
              <a:t>CodePackage</a:t>
            </a:r>
            <a:r>
              <a:rPr lang="en-US" sz="1600" dirty="0">
                <a:solidFill>
                  <a:schemeClr val="bg1"/>
                </a:solidFill>
              </a:rPr>
              <a:t> Name="</a:t>
            </a:r>
            <a:r>
              <a:rPr lang="en-US" sz="1600" dirty="0" err="1">
                <a:solidFill>
                  <a:schemeClr val="bg1"/>
                </a:solidFill>
              </a:rPr>
              <a:t>NodeService.Code</a:t>
            </a:r>
            <a:r>
              <a:rPr lang="en-US" sz="1600" dirty="0">
                <a:solidFill>
                  <a:schemeClr val="bg1"/>
                </a:solidFill>
              </a:rPr>
              <a:t>" Version="1.0"&gt;</a:t>
            </a:r>
          </a:p>
          <a:p>
            <a:r>
              <a:rPr lang="en-US" sz="1600" dirty="0">
                <a:solidFill>
                  <a:schemeClr val="bg1"/>
                </a:solidFill>
              </a:rPr>
              <a:t>        &lt;</a:t>
            </a:r>
            <a:r>
              <a:rPr lang="en-US" sz="1600" dirty="0" err="1">
                <a:solidFill>
                  <a:schemeClr val="bg1"/>
                </a:solidFill>
              </a:rPr>
              <a:t>EntryPoint</a:t>
            </a:r>
            <a:r>
              <a:rPr lang="en-US" sz="1600" dirty="0">
                <a:solidFill>
                  <a:schemeClr val="bg1"/>
                </a:solidFill>
              </a:rPr>
              <a:t>&gt;</a:t>
            </a:r>
          </a:p>
          <a:p>
            <a:r>
              <a:rPr lang="en-US" sz="1600" dirty="0">
                <a:solidFill>
                  <a:schemeClr val="accent1">
                    <a:lumMod val="75000"/>
                  </a:schemeClr>
                </a:solidFill>
              </a:rPr>
              <a:t>          </a:t>
            </a:r>
            <a:r>
              <a:rPr lang="en-US" sz="1600" b="1" dirty="0">
                <a:solidFill>
                  <a:schemeClr val="accent1">
                    <a:lumMod val="75000"/>
                  </a:schemeClr>
                </a:solidFill>
              </a:rPr>
              <a:t>&lt;</a:t>
            </a:r>
            <a:r>
              <a:rPr lang="en-US" sz="1600" b="1" dirty="0" err="1">
                <a:solidFill>
                  <a:schemeClr val="accent1">
                    <a:lumMod val="75000"/>
                  </a:schemeClr>
                </a:solidFill>
              </a:rPr>
              <a:t>ContainerHost</a:t>
            </a:r>
            <a:r>
              <a:rPr lang="en-US" sz="1600" b="1" dirty="0">
                <a:solidFill>
                  <a:schemeClr val="accent1">
                    <a:lumMod val="75000"/>
                  </a:schemeClr>
                </a:solidFill>
              </a:rPr>
              <a:t>&gt;</a:t>
            </a:r>
          </a:p>
          <a:p>
            <a:r>
              <a:rPr lang="en-US" sz="1600" b="1" dirty="0">
                <a:solidFill>
                  <a:schemeClr val="accent1">
                    <a:lumMod val="75000"/>
                  </a:schemeClr>
                </a:solidFill>
              </a:rPr>
              <a:t>            &lt;</a:t>
            </a:r>
            <a:r>
              <a:rPr lang="en-US" sz="1600" b="1" dirty="0" err="1">
                <a:solidFill>
                  <a:schemeClr val="accent1">
                    <a:lumMod val="75000"/>
                  </a:schemeClr>
                </a:solidFill>
              </a:rPr>
              <a:t>ImageName</a:t>
            </a:r>
            <a:r>
              <a:rPr lang="en-US" sz="1600" b="1" dirty="0">
                <a:solidFill>
                  <a:schemeClr val="accent1">
                    <a:lumMod val="75000"/>
                  </a:schemeClr>
                </a:solidFill>
              </a:rPr>
              <a:t>&gt;</a:t>
            </a:r>
            <a:r>
              <a:rPr lang="en-US" sz="1600" b="1" dirty="0" err="1">
                <a:solidFill>
                  <a:schemeClr val="accent1">
                    <a:lumMod val="75000"/>
                  </a:schemeClr>
                </a:solidFill>
              </a:rPr>
              <a:t>bmscholl</a:t>
            </a:r>
            <a:r>
              <a:rPr lang="en-US" sz="1600" b="1" dirty="0">
                <a:solidFill>
                  <a:schemeClr val="accent1">
                    <a:lumMod val="75000"/>
                  </a:schemeClr>
                </a:solidFill>
              </a:rPr>
              <a:t>/winnodesf:1&lt;/</a:t>
            </a:r>
            <a:r>
              <a:rPr lang="en-US" sz="1600" b="1" dirty="0" err="1">
                <a:solidFill>
                  <a:schemeClr val="accent1">
                    <a:lumMod val="75000"/>
                  </a:schemeClr>
                </a:solidFill>
              </a:rPr>
              <a:t>ImageName</a:t>
            </a:r>
            <a:r>
              <a:rPr lang="en-US" sz="1600" b="1" dirty="0">
                <a:solidFill>
                  <a:schemeClr val="accent1">
                    <a:lumMod val="75000"/>
                  </a:schemeClr>
                </a:solidFill>
              </a:rPr>
              <a:t>&gt;</a:t>
            </a:r>
          </a:p>
          <a:p>
            <a:r>
              <a:rPr lang="en-US" sz="1600" b="1" dirty="0">
                <a:solidFill>
                  <a:schemeClr val="accent1">
                    <a:lumMod val="75000"/>
                  </a:schemeClr>
                </a:solidFill>
              </a:rPr>
              <a:t>            &lt;Commands&gt;&lt;/Commands&gt;</a:t>
            </a:r>
          </a:p>
          <a:p>
            <a:r>
              <a:rPr lang="en-US" sz="1600" b="1" dirty="0">
                <a:solidFill>
                  <a:schemeClr val="accent1">
                    <a:lumMod val="75000"/>
                  </a:schemeClr>
                </a:solidFill>
              </a:rPr>
              <a:t>          &lt;/</a:t>
            </a:r>
            <a:r>
              <a:rPr lang="en-US" sz="1600" b="1" dirty="0" err="1">
                <a:solidFill>
                  <a:schemeClr val="accent1">
                    <a:lumMod val="75000"/>
                  </a:schemeClr>
                </a:solidFill>
              </a:rPr>
              <a:t>ContainerHost</a:t>
            </a:r>
            <a:r>
              <a:rPr lang="en-US" sz="1600" b="1" dirty="0">
                <a:solidFill>
                  <a:schemeClr val="accent1">
                    <a:lumMod val="75000"/>
                  </a:schemeClr>
                </a:solidFill>
              </a:rPr>
              <a:t>&gt;</a:t>
            </a:r>
          </a:p>
          <a:p>
            <a:r>
              <a:rPr lang="en-US" sz="1600" dirty="0">
                <a:solidFill>
                  <a:schemeClr val="bg1"/>
                </a:solidFill>
              </a:rPr>
              <a:t>        &lt;/</a:t>
            </a:r>
            <a:r>
              <a:rPr lang="en-US" sz="1600" dirty="0" err="1">
                <a:solidFill>
                  <a:schemeClr val="bg1"/>
                </a:solidFill>
              </a:rPr>
              <a:t>EntryPoint</a:t>
            </a:r>
            <a:r>
              <a:rPr lang="en-US" sz="1600" dirty="0">
                <a:solidFill>
                  <a:schemeClr val="bg1"/>
                </a:solidFill>
              </a:rPr>
              <a:t>&gt;</a:t>
            </a:r>
          </a:p>
          <a:p>
            <a:r>
              <a:rPr lang="en-US" sz="1600" dirty="0">
                <a:solidFill>
                  <a:schemeClr val="bg1"/>
                </a:solidFill>
              </a:rPr>
              <a:t>    &lt;/</a:t>
            </a:r>
            <a:r>
              <a:rPr lang="en-US" sz="1600" dirty="0" err="1">
                <a:solidFill>
                  <a:schemeClr val="bg1"/>
                </a:solidFill>
              </a:rPr>
              <a:t>CodePackage</a:t>
            </a:r>
            <a:r>
              <a:rPr lang="en-US" sz="1600" dirty="0">
                <a:solidFill>
                  <a:schemeClr val="bg1"/>
                </a:solidFill>
              </a:rPr>
              <a:t>&gt;</a:t>
            </a:r>
          </a:p>
          <a:p>
            <a:r>
              <a:rPr lang="en-US" sz="1600" dirty="0">
                <a:solidFill>
                  <a:schemeClr val="bg1"/>
                </a:solidFill>
              </a:rPr>
              <a:t>     &lt;Resources&gt;</a:t>
            </a:r>
          </a:p>
          <a:p>
            <a:r>
              <a:rPr lang="en-US" sz="1600" dirty="0">
                <a:solidFill>
                  <a:schemeClr val="bg1"/>
                </a:solidFill>
              </a:rPr>
              <a:t>    &lt;Endpoints&gt;</a:t>
            </a:r>
          </a:p>
          <a:p>
            <a:r>
              <a:rPr lang="en-US" sz="1600" dirty="0">
                <a:solidFill>
                  <a:schemeClr val="bg1"/>
                </a:solidFill>
              </a:rPr>
              <a:t>      </a:t>
            </a:r>
            <a:r>
              <a:rPr lang="en-US" sz="1600" b="1" dirty="0">
                <a:solidFill>
                  <a:schemeClr val="accent1">
                    <a:lumMod val="75000"/>
                  </a:schemeClr>
                </a:solidFill>
              </a:rPr>
              <a:t>&lt;Endpoint Name="Endpoint1" </a:t>
            </a:r>
            <a:r>
              <a:rPr lang="en-US" sz="1600" b="1" dirty="0" err="1">
                <a:solidFill>
                  <a:schemeClr val="accent1">
                    <a:lumMod val="75000"/>
                  </a:schemeClr>
                </a:solidFill>
              </a:rPr>
              <a:t>UriScheme</a:t>
            </a:r>
            <a:r>
              <a:rPr lang="en-US" sz="1600" b="1" dirty="0">
                <a:solidFill>
                  <a:schemeClr val="accent1">
                    <a:lumMod val="75000"/>
                  </a:schemeClr>
                </a:solidFill>
              </a:rPr>
              <a:t>="http"/&gt;</a:t>
            </a:r>
          </a:p>
          <a:p>
            <a:r>
              <a:rPr lang="en-US" sz="1600" dirty="0">
                <a:solidFill>
                  <a:schemeClr val="bg1"/>
                </a:solidFill>
              </a:rPr>
              <a:t>    &lt;/Endpoints&gt;</a:t>
            </a:r>
          </a:p>
          <a:p>
            <a:r>
              <a:rPr lang="en-US" sz="1600" dirty="0">
                <a:solidFill>
                  <a:schemeClr val="bg1"/>
                </a:solidFill>
              </a:rPr>
              <a:t>  &lt;/Resources</a:t>
            </a:r>
            <a:r>
              <a:rPr lang="en-US" sz="1600" dirty="0" smtClean="0">
                <a:solidFill>
                  <a:schemeClr val="bg1"/>
                </a:solidFill>
              </a:rPr>
              <a:t>&gt;</a:t>
            </a:r>
          </a:p>
          <a:p>
            <a:r>
              <a:rPr lang="is-IS" sz="1600" dirty="0" smtClean="0">
                <a:solidFill>
                  <a:schemeClr val="bg1"/>
                </a:solidFill>
              </a:rPr>
              <a:t>….....</a:t>
            </a:r>
            <a:endParaRPr lang="en-US" sz="1600" dirty="0">
              <a:solidFill>
                <a:schemeClr val="bg1"/>
              </a:solidFill>
            </a:endParaRPr>
          </a:p>
        </p:txBody>
      </p:sp>
      <p:sp>
        <p:nvSpPr>
          <p:cNvPr id="4" name="Rectangle 3"/>
          <p:cNvSpPr/>
          <p:nvPr/>
        </p:nvSpPr>
        <p:spPr bwMode="auto">
          <a:xfrm>
            <a:off x="347797" y="1400191"/>
            <a:ext cx="5777499" cy="194134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r>
              <a:rPr lang="is-IS" sz="2000" dirty="0" smtClean="0">
                <a:solidFill>
                  <a:schemeClr val="bg1"/>
                </a:solidFill>
              </a:rPr>
              <a:t>….</a:t>
            </a:r>
            <a:r>
              <a:rPr lang="en-US" sz="2000" dirty="0" smtClean="0">
                <a:solidFill>
                  <a:schemeClr val="bg1"/>
                </a:solidFill>
              </a:rPr>
              <a:t> </a:t>
            </a:r>
          </a:p>
          <a:p>
            <a:r>
              <a:rPr lang="en-US" sz="1600" dirty="0" smtClean="0">
                <a:solidFill>
                  <a:schemeClr val="bg1"/>
                </a:solidFill>
              </a:rPr>
              <a:t>&lt;</a:t>
            </a:r>
            <a:r>
              <a:rPr lang="en-US" sz="1600" dirty="0">
                <a:solidFill>
                  <a:schemeClr val="bg1"/>
                </a:solidFill>
              </a:rPr>
              <a:t>Policies&gt;</a:t>
            </a:r>
          </a:p>
          <a:p>
            <a:r>
              <a:rPr lang="en-US" sz="1600" dirty="0">
                <a:solidFill>
                  <a:schemeClr val="bg1"/>
                </a:solidFill>
              </a:rPr>
              <a:t>      &lt;</a:t>
            </a:r>
            <a:r>
              <a:rPr lang="en-US" sz="1600" dirty="0" err="1">
                <a:solidFill>
                  <a:schemeClr val="bg1"/>
                </a:solidFill>
              </a:rPr>
              <a:t>ContainerHostPolicies</a:t>
            </a:r>
            <a:r>
              <a:rPr lang="en-US" sz="1600" dirty="0">
                <a:solidFill>
                  <a:schemeClr val="bg1"/>
                </a:solidFill>
              </a:rPr>
              <a:t> </a:t>
            </a:r>
            <a:r>
              <a:rPr lang="en-US" sz="1600" dirty="0" err="1">
                <a:solidFill>
                  <a:schemeClr val="bg1"/>
                </a:solidFill>
              </a:rPr>
              <a:t>CodePackageRef</a:t>
            </a:r>
            <a:r>
              <a:rPr lang="en-US" sz="1600" dirty="0">
                <a:solidFill>
                  <a:schemeClr val="bg1"/>
                </a:solidFill>
              </a:rPr>
              <a:t>="</a:t>
            </a:r>
            <a:r>
              <a:rPr lang="en-US" sz="1600" dirty="0" err="1">
                <a:solidFill>
                  <a:schemeClr val="bg1"/>
                </a:solidFill>
              </a:rPr>
              <a:t>NodeService.Code</a:t>
            </a:r>
            <a:r>
              <a:rPr lang="en-US" sz="1600" dirty="0">
                <a:solidFill>
                  <a:schemeClr val="bg1"/>
                </a:solidFill>
              </a:rPr>
              <a:t>"&gt;</a:t>
            </a:r>
          </a:p>
          <a:p>
            <a:r>
              <a:rPr lang="en-US" sz="1600" dirty="0">
                <a:solidFill>
                  <a:schemeClr val="bg1"/>
                </a:solidFill>
              </a:rPr>
              <a:t>        </a:t>
            </a:r>
            <a:r>
              <a:rPr lang="en-US" sz="1600" dirty="0">
                <a:solidFill>
                  <a:schemeClr val="accent1">
                    <a:lumMod val="75000"/>
                  </a:schemeClr>
                </a:solidFill>
              </a:rPr>
              <a:t>&lt;</a:t>
            </a:r>
            <a:r>
              <a:rPr lang="en-US" sz="1600" dirty="0" err="1">
                <a:solidFill>
                  <a:schemeClr val="accent1">
                    <a:lumMod val="75000"/>
                  </a:schemeClr>
                </a:solidFill>
              </a:rPr>
              <a:t>PortBinding</a:t>
            </a:r>
            <a:r>
              <a:rPr lang="en-US" sz="1600" dirty="0">
                <a:solidFill>
                  <a:schemeClr val="accent1">
                    <a:lumMod val="75000"/>
                  </a:schemeClr>
                </a:solidFill>
              </a:rPr>
              <a:t> </a:t>
            </a:r>
            <a:r>
              <a:rPr lang="en-US" sz="1600" dirty="0" err="1">
                <a:solidFill>
                  <a:schemeClr val="accent1">
                    <a:lumMod val="75000"/>
                  </a:schemeClr>
                </a:solidFill>
              </a:rPr>
              <a:t>ContainerPort</a:t>
            </a:r>
            <a:r>
              <a:rPr lang="en-US" sz="1600" dirty="0">
                <a:solidFill>
                  <a:schemeClr val="accent1">
                    <a:lumMod val="75000"/>
                  </a:schemeClr>
                </a:solidFill>
              </a:rPr>
              <a:t>="8905" </a:t>
            </a:r>
            <a:r>
              <a:rPr lang="en-US" sz="1600" dirty="0" err="1">
                <a:solidFill>
                  <a:schemeClr val="accent1">
                    <a:lumMod val="75000"/>
                  </a:schemeClr>
                </a:solidFill>
              </a:rPr>
              <a:t>EndpointRef</a:t>
            </a:r>
            <a:r>
              <a:rPr lang="en-US" sz="1600" dirty="0">
                <a:solidFill>
                  <a:schemeClr val="accent1">
                    <a:lumMod val="75000"/>
                  </a:schemeClr>
                </a:solidFill>
              </a:rPr>
              <a:t>="Endpoint1"/&gt;</a:t>
            </a:r>
          </a:p>
          <a:p>
            <a:r>
              <a:rPr lang="en-US" sz="1600" dirty="0">
                <a:solidFill>
                  <a:schemeClr val="bg1"/>
                </a:solidFill>
              </a:rPr>
              <a:t>       &lt;/</a:t>
            </a:r>
            <a:r>
              <a:rPr lang="en-US" sz="1600" dirty="0" err="1">
                <a:solidFill>
                  <a:schemeClr val="bg1"/>
                </a:solidFill>
              </a:rPr>
              <a:t>ContainerHostPolicies</a:t>
            </a:r>
            <a:r>
              <a:rPr lang="en-US" sz="1600" dirty="0">
                <a:solidFill>
                  <a:schemeClr val="bg1"/>
                </a:solidFill>
              </a:rPr>
              <a:t>&gt;</a:t>
            </a:r>
          </a:p>
          <a:p>
            <a:r>
              <a:rPr lang="en-US" sz="1600" dirty="0">
                <a:solidFill>
                  <a:schemeClr val="bg1"/>
                </a:solidFill>
              </a:rPr>
              <a:t> </a:t>
            </a:r>
            <a:r>
              <a:rPr lang="en-US" sz="1600" dirty="0" smtClean="0">
                <a:solidFill>
                  <a:schemeClr val="bg1"/>
                </a:solidFill>
              </a:rPr>
              <a:t>&lt;/</a:t>
            </a:r>
            <a:r>
              <a:rPr lang="en-US" sz="1600" dirty="0">
                <a:solidFill>
                  <a:schemeClr val="bg1"/>
                </a:solidFill>
              </a:rPr>
              <a:t>Policies</a:t>
            </a:r>
            <a:r>
              <a:rPr lang="en-US" sz="1600" dirty="0" smtClean="0">
                <a:solidFill>
                  <a:schemeClr val="bg1"/>
                </a:solidFill>
              </a:rPr>
              <a:t>&gt;</a:t>
            </a:r>
          </a:p>
          <a:p>
            <a:r>
              <a:rPr lang="is-IS" sz="1600" dirty="0" smtClean="0">
                <a:solidFill>
                  <a:schemeClr val="bg1"/>
                </a:solidFill>
              </a:rPr>
              <a:t>…..</a:t>
            </a:r>
            <a:endParaRPr lang="en-US" sz="1600" dirty="0">
              <a:solidFill>
                <a:schemeClr val="bg1"/>
              </a:solidFill>
            </a:endParaRPr>
          </a:p>
        </p:txBody>
      </p:sp>
      <p:sp>
        <p:nvSpPr>
          <p:cNvPr id="5" name="TextBox 4"/>
          <p:cNvSpPr txBox="1"/>
          <p:nvPr/>
        </p:nvSpPr>
        <p:spPr>
          <a:xfrm>
            <a:off x="297376" y="907820"/>
            <a:ext cx="3410293" cy="627864"/>
          </a:xfrm>
          <a:prstGeom prst="rect">
            <a:avLst/>
          </a:prstGeom>
          <a:noFill/>
        </p:spPr>
        <p:txBody>
          <a:bodyPr wrap="none" lIns="182880" tIns="146304" rIns="182880" bIns="146304" rtlCol="0">
            <a:spAutoFit/>
          </a:bodyPr>
          <a:lstStyle/>
          <a:p>
            <a:pPr>
              <a:lnSpc>
                <a:spcPct val="90000"/>
              </a:lnSpc>
              <a:spcAft>
                <a:spcPts val="600"/>
              </a:spcAft>
            </a:pPr>
            <a:r>
              <a:rPr lang="en-US" sz="2400" smtClean="0">
                <a:gradFill>
                  <a:gsLst>
                    <a:gs pos="2917">
                      <a:schemeClr val="tx1"/>
                    </a:gs>
                    <a:gs pos="30000">
                      <a:schemeClr val="tx1"/>
                    </a:gs>
                  </a:gsLst>
                  <a:lin ang="5400000" scaled="0"/>
                </a:gradFill>
              </a:rPr>
              <a:t>ApplicationManifest.xml</a:t>
            </a:r>
            <a:endParaRPr lang="en-US" sz="2400" dirty="0" smtClean="0">
              <a:gradFill>
                <a:gsLst>
                  <a:gs pos="2917">
                    <a:schemeClr val="tx1"/>
                  </a:gs>
                  <a:gs pos="30000">
                    <a:schemeClr val="tx1"/>
                  </a:gs>
                </a:gsLst>
                <a:lin ang="5400000" scaled="0"/>
              </a:gradFill>
            </a:endParaRPr>
          </a:p>
        </p:txBody>
      </p:sp>
      <p:sp>
        <p:nvSpPr>
          <p:cNvPr id="6" name="TextBox 5"/>
          <p:cNvSpPr txBox="1"/>
          <p:nvPr/>
        </p:nvSpPr>
        <p:spPr>
          <a:xfrm>
            <a:off x="6639562" y="891410"/>
            <a:ext cx="2897268"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ServiceManifest.xml</a:t>
            </a:r>
            <a:endParaRPr lang="en-US" sz="2400" dirty="0" smtClean="0">
              <a:gradFill>
                <a:gsLst>
                  <a:gs pos="2917">
                    <a:schemeClr val="tx1"/>
                  </a:gs>
                  <a:gs pos="30000">
                    <a:schemeClr val="tx1"/>
                  </a:gs>
                </a:gsLst>
                <a:lin ang="5400000" scaled="0"/>
              </a:gradFill>
            </a:endParaRPr>
          </a:p>
        </p:txBody>
      </p:sp>
      <p:cxnSp>
        <p:nvCxnSpPr>
          <p:cNvPr id="8" name="Straight Arrow Connector 7"/>
          <p:cNvCxnSpPr/>
          <p:nvPr/>
        </p:nvCxnSpPr>
        <p:spPr>
          <a:xfrm flipV="1">
            <a:off x="5458265" y="1800665"/>
            <a:ext cx="1322362" cy="259795"/>
          </a:xfrm>
          <a:prstGeom prst="straightConnector1">
            <a:avLst/>
          </a:prstGeom>
          <a:ln w="412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58265" y="2552831"/>
            <a:ext cx="1589649" cy="1681547"/>
          </a:xfrm>
          <a:prstGeom prst="straightConnector1">
            <a:avLst/>
          </a:prstGeom>
          <a:ln w="412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7376" y="3894674"/>
            <a:ext cx="5788701" cy="1446550"/>
          </a:xfrm>
          <a:prstGeom prst="rect">
            <a:avLst/>
          </a:prstGeom>
          <a:noFill/>
        </p:spPr>
        <p:txBody>
          <a:bodyPr wrap="none" lIns="182880" tIns="146304" rIns="182880" bIns="146304" rtlCol="0">
            <a:spAutoFit/>
          </a:bodyPr>
          <a:lstStyle/>
          <a:p>
            <a:pPr marL="342900" indent="-342900">
              <a:lnSpc>
                <a:spcPct val="90000"/>
              </a:lnSpc>
              <a:spcAft>
                <a:spcPts val="600"/>
              </a:spcAft>
              <a:buFont typeface="Arial" charset="0"/>
              <a:buChar char="•"/>
            </a:pPr>
            <a:r>
              <a:rPr lang="en-US" sz="2400" dirty="0" smtClean="0">
                <a:gradFill>
                  <a:gsLst>
                    <a:gs pos="2917">
                      <a:schemeClr val="tx1"/>
                    </a:gs>
                    <a:gs pos="30000">
                      <a:schemeClr val="tx1"/>
                    </a:gs>
                  </a:gsLst>
                  <a:lin ang="5400000" scaled="0"/>
                </a:gradFill>
              </a:rPr>
              <a:t>Dynamic port assignment</a:t>
            </a:r>
          </a:p>
          <a:p>
            <a:pPr marL="342900" indent="-342900">
              <a:lnSpc>
                <a:spcPct val="90000"/>
              </a:lnSpc>
              <a:spcAft>
                <a:spcPts val="600"/>
              </a:spcAft>
              <a:buFont typeface="Arial" charset="0"/>
              <a:buChar char="•"/>
            </a:pPr>
            <a:r>
              <a:rPr lang="en-US" sz="2400" dirty="0" smtClean="0">
                <a:gradFill>
                  <a:gsLst>
                    <a:gs pos="2917">
                      <a:schemeClr val="tx1"/>
                    </a:gs>
                    <a:gs pos="30000">
                      <a:schemeClr val="tx1"/>
                    </a:gs>
                  </a:gsLst>
                  <a:lin ang="5400000" scaled="0"/>
                </a:gradFill>
              </a:rPr>
              <a:t>Static port assignment by adding port to </a:t>
            </a:r>
          </a:p>
          <a:p>
            <a:pPr>
              <a:lnSpc>
                <a:spcPct val="90000"/>
              </a:lnSpc>
              <a:spcAft>
                <a:spcPts val="600"/>
              </a:spcAft>
            </a:pPr>
            <a:r>
              <a:rPr lang="en-US" sz="2400" dirty="0" smtClean="0">
                <a:gradFill>
                  <a:gsLst>
                    <a:gs pos="2917">
                      <a:schemeClr val="tx1"/>
                    </a:gs>
                    <a:gs pos="30000">
                      <a:schemeClr val="tx1"/>
                    </a:gs>
                  </a:gsLst>
                  <a:lin ang="5400000" scaled="0"/>
                </a:gradFill>
              </a:rPr>
              <a:t>     endpoint </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2537895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711_TR22_ILL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000E5BC6-9FD5-4E18-9160-96A5898B37F7}" vid="{9ED73B22-1410-4A8C-8D26-F3B2623522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WindowsPhoneIcons.Folder" Revision="1" Stencil="System.Storyboarding.WindowsPhoneIcons" StencilVersion="0.1"/>
</Control>
</file>

<file path=customXml/itemProps1.xml><?xml version="1.0" encoding="utf-8"?>
<ds:datastoreItem xmlns:ds="http://schemas.openxmlformats.org/officeDocument/2006/customXml" ds:itemID="{E237792F-03B2-4EF7-8E4C-55C9EFAFC7E7}">
  <ds:schemaRefs>
    <ds:schemaRef ds:uri="http://schemas.microsoft.com/VisualStudio/2011/storyboarding/control"/>
  </ds:schemaRefs>
</ds:datastoreItem>
</file>

<file path=customXml/itemProps2.xml><?xml version="1.0" encoding="utf-8"?>
<ds:datastoreItem xmlns:ds="http://schemas.openxmlformats.org/officeDocument/2006/customXml" ds:itemID="{32DAAC6C-24FF-404E-999F-826880F03FD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4948</TotalTime>
  <Words>1320</Words>
  <Application>Microsoft Macintosh PowerPoint</Application>
  <PresentationFormat>Widescreen</PresentationFormat>
  <Paragraphs>573</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Consolas</vt:lpstr>
      <vt:lpstr>Segoe</vt:lpstr>
      <vt:lpstr>Segoe UI</vt:lpstr>
      <vt:lpstr>Segoe UI Light</vt:lpstr>
      <vt:lpstr>Wingdings</vt:lpstr>
      <vt:lpstr>Arial</vt:lpstr>
      <vt:lpstr>5-30711_TR22_ILL_Template</vt:lpstr>
      <vt:lpstr>Service Fabric and Containers Adam Hems please see me  </vt:lpstr>
      <vt:lpstr>Agenda</vt:lpstr>
      <vt:lpstr>Density &amp; Isolation levels</vt:lpstr>
      <vt:lpstr>Service Fabric container scenarios</vt:lpstr>
      <vt:lpstr>Service Fabric container integration</vt:lpstr>
      <vt:lpstr>Service Fabric Container Integration - Guest Container  </vt:lpstr>
      <vt:lpstr>What happens under the cover?</vt:lpstr>
      <vt:lpstr>Service Fabric - Guest Container considerations</vt:lpstr>
      <vt:lpstr>Using the Naming Service</vt:lpstr>
      <vt:lpstr>Service Fabric Container Integration – SF Service </vt:lpstr>
      <vt:lpstr>SF services - container volumes</vt:lpstr>
      <vt:lpstr>Networking – host mode (state of today)</vt:lpstr>
      <vt:lpstr>Service Fabric – SF Container considerations</vt:lpstr>
      <vt:lpstr>Demo</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ACS and Service Fabric</dc:title>
  <dc:creator>Boris Scholl</dc:creator>
  <cp:lastModifiedBy>Boris Scholl</cp:lastModifiedBy>
  <cp:revision>79</cp:revision>
  <dcterms:created xsi:type="dcterms:W3CDTF">2016-02-10T21:08:18Z</dcterms:created>
  <dcterms:modified xsi:type="dcterms:W3CDTF">2016-05-21T22:07:33Z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