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19" r:id="rId2"/>
  </p:sldMasterIdLst>
  <p:notesMasterIdLst>
    <p:notesMasterId r:id="rId49"/>
  </p:notesMasterIdLst>
  <p:handoutMasterIdLst>
    <p:handoutMasterId r:id="rId50"/>
  </p:handoutMasterIdLst>
  <p:sldIdLst>
    <p:sldId id="1123" r:id="rId3"/>
    <p:sldId id="1417" r:id="rId4"/>
    <p:sldId id="1445" r:id="rId5"/>
    <p:sldId id="1450" r:id="rId6"/>
    <p:sldId id="1421" r:id="rId7"/>
    <p:sldId id="1435" r:id="rId8"/>
    <p:sldId id="1422" r:id="rId9"/>
    <p:sldId id="1448" r:id="rId10"/>
    <p:sldId id="1437" r:id="rId11"/>
    <p:sldId id="1454" r:id="rId12"/>
    <p:sldId id="1455" r:id="rId13"/>
    <p:sldId id="1456" r:id="rId14"/>
    <p:sldId id="1468" r:id="rId15"/>
    <p:sldId id="1438" r:id="rId16"/>
    <p:sldId id="1436" r:id="rId17"/>
    <p:sldId id="1429" r:id="rId18"/>
    <p:sldId id="1439" r:id="rId19"/>
    <p:sldId id="1449" r:id="rId20"/>
    <p:sldId id="1442" r:id="rId21"/>
    <p:sldId id="1478" r:id="rId22"/>
    <p:sldId id="1479" r:id="rId23"/>
    <p:sldId id="1440" r:id="rId24"/>
    <p:sldId id="1426" r:id="rId25"/>
    <p:sldId id="1424" r:id="rId26"/>
    <p:sldId id="1443" r:id="rId27"/>
    <p:sldId id="1457" r:id="rId28"/>
    <p:sldId id="1446" r:id="rId29"/>
    <p:sldId id="1481" r:id="rId30"/>
    <p:sldId id="1480" r:id="rId31"/>
    <p:sldId id="1418" r:id="rId32"/>
    <p:sldId id="1420" r:id="rId33"/>
    <p:sldId id="1430" r:id="rId34"/>
    <p:sldId id="1451" r:id="rId35"/>
    <p:sldId id="1427" r:id="rId36"/>
    <p:sldId id="1453" r:id="rId37"/>
    <p:sldId id="1428" r:id="rId38"/>
    <p:sldId id="1419" r:id="rId39"/>
    <p:sldId id="1470" r:id="rId40"/>
    <p:sldId id="1471" r:id="rId41"/>
    <p:sldId id="1472" r:id="rId42"/>
    <p:sldId id="1473" r:id="rId43"/>
    <p:sldId id="1474" r:id="rId44"/>
    <p:sldId id="1475" r:id="rId45"/>
    <p:sldId id="1476" r:id="rId46"/>
    <p:sldId id="1477" r:id="rId47"/>
    <p:sldId id="1132"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35308C-029E-46FB-BD78-CBA658CC9432}">
          <p14:sldIdLst>
            <p14:sldId id="1123"/>
          </p14:sldIdLst>
        </p14:section>
        <p14:section name="Intro and Agenda" id="{46325CC0-7D1B-4A4D-9AFD-CF3128AD6499}">
          <p14:sldIdLst>
            <p14:sldId id="1417"/>
          </p14:sldIdLst>
        </p14:section>
        <p14:section name="Architectures" id="{41A20459-BB6F-4AA3-B506-3B394CA3D0A2}">
          <p14:sldIdLst>
            <p14:sldId id="1445"/>
            <p14:sldId id="1450"/>
          </p14:sldIdLst>
        </p14:section>
        <p14:section name="General Services" id="{703013F2-AB40-42A3-87F2-522FBFB4B0FF}">
          <p14:sldIdLst>
            <p14:sldId id="1421"/>
            <p14:sldId id="1435"/>
            <p14:sldId id="1422"/>
            <p14:sldId id="1448"/>
            <p14:sldId id="1437"/>
            <p14:sldId id="1454"/>
            <p14:sldId id="1455"/>
            <p14:sldId id="1456"/>
            <p14:sldId id="1468"/>
            <p14:sldId id="1438"/>
            <p14:sldId id="1436"/>
            <p14:sldId id="1429"/>
            <p14:sldId id="1439"/>
          </p14:sldIdLst>
        </p14:section>
        <p14:section name="Development" id="{6A970275-901A-4DEE-A785-01A784E7207D}">
          <p14:sldIdLst>
            <p14:sldId id="1449"/>
            <p14:sldId id="1442"/>
            <p14:sldId id="1478"/>
            <p14:sldId id="1479"/>
            <p14:sldId id="1440"/>
            <p14:sldId id="1426"/>
            <p14:sldId id="1424"/>
            <p14:sldId id="1443"/>
            <p14:sldId id="1457"/>
            <p14:sldId id="1446"/>
            <p14:sldId id="1481"/>
            <p14:sldId id="1480"/>
          </p14:sldIdLst>
        </p14:section>
        <p14:section name="Security" id="{F2A5D0D3-C3DB-451A-9B30-1608F9A1CB5A}">
          <p14:sldIdLst>
            <p14:sldId id="1418"/>
            <p14:sldId id="1420"/>
          </p14:sldIdLst>
        </p14:section>
        <p14:section name="Monitoring" id="{3C00C1C6-3271-4F0E-84DC-4C3E0BABA966}">
          <p14:sldIdLst>
            <p14:sldId id="1430"/>
          </p14:sldIdLst>
        </p14:section>
        <p14:section name="Deployment and Upgrade" id="{02B69500-B72B-440D-B4B0-2160580033CD}">
          <p14:sldIdLst>
            <p14:sldId id="1451"/>
            <p14:sldId id="1427"/>
            <p14:sldId id="1453"/>
            <p14:sldId id="1428"/>
            <p14:sldId id="1419"/>
            <p14:sldId id="1470"/>
            <p14:sldId id="1471"/>
            <p14:sldId id="1472"/>
            <p14:sldId id="1473"/>
            <p14:sldId id="1474"/>
            <p14:sldId id="1475"/>
            <p14:sldId id="1476"/>
            <p14:sldId id="1477"/>
          </p14:sldIdLst>
        </p14:section>
        <p14:section name="Wrap up" id="{E1B22098-FA7C-4774-A24A-FC8B621B3A12}">
          <p14:sldIdLst>
            <p14:sldId id="1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0000"/>
    <a:srgbClr val="4D9ED7"/>
    <a:srgbClr val="4DA0E2"/>
    <a:srgbClr val="505050"/>
    <a:srgbClr val="002050"/>
    <a:srgbClr val="008272"/>
    <a:srgbClr val="D2D2D2"/>
    <a:srgbClr val="BAD80A"/>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9" autoAdjust="0"/>
    <p:restoredTop sz="89199" autoAdjust="0"/>
  </p:normalViewPr>
  <p:slideViewPr>
    <p:cSldViewPr snapToObjects="1">
      <p:cViewPr varScale="1">
        <p:scale>
          <a:sx n="116" d="100"/>
          <a:sy n="116" d="100"/>
        </p:scale>
        <p:origin x="848" y="76"/>
      </p:cViewPr>
      <p:guideLst/>
    </p:cSldViewPr>
  </p:slideViewPr>
  <p:outlineViewPr>
    <p:cViewPr>
      <p:scale>
        <a:sx n="33" d="100"/>
        <a:sy n="33" d="100"/>
      </p:scale>
      <p:origin x="0" y="-1251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417FB-7617-4CE2-B592-3EED8AC63D75}" type="doc">
      <dgm:prSet loTypeId="urn:microsoft.com/office/officeart/2005/8/layout/cycle1" loCatId="cycle" qsTypeId="urn:microsoft.com/office/officeart/2005/8/quickstyle/3d1" qsCatId="3D" csTypeId="urn:microsoft.com/office/officeart/2005/8/colors/accent1_2" csCatId="accent1" phldr="1"/>
      <dgm:spPr/>
      <dgm:t>
        <a:bodyPr/>
        <a:lstStyle/>
        <a:p>
          <a:endParaRPr lang="en-US"/>
        </a:p>
      </dgm:t>
    </dgm:pt>
    <dgm:pt modelId="{CFE6B8EC-CA22-43EF-8545-A09644436B88}">
      <dgm:prSet phldrT="[Text]"/>
      <dgm:spPr/>
      <dgm:t>
        <a:bodyPr/>
        <a:lstStyle/>
        <a:p>
          <a:r>
            <a:rPr lang="en-US" dirty="0">
              <a:solidFill>
                <a:srgbClr val="FFFF00"/>
              </a:solidFill>
            </a:rPr>
            <a:t>Predict the usage pattern, demand and service capacity</a:t>
          </a:r>
        </a:p>
      </dgm:t>
    </dgm:pt>
    <dgm:pt modelId="{52D749AF-3446-4D65-9B68-619AFBC27963}" type="parTrans" cxnId="{2774F62A-84F7-4BE1-885F-0EDC4F8A2D95}">
      <dgm:prSet/>
      <dgm:spPr/>
      <dgm:t>
        <a:bodyPr/>
        <a:lstStyle/>
        <a:p>
          <a:endParaRPr lang="en-US"/>
        </a:p>
      </dgm:t>
    </dgm:pt>
    <dgm:pt modelId="{B89F52D5-6B69-42E3-AC13-EF0470348445}" type="sibTrans" cxnId="{2774F62A-84F7-4BE1-885F-0EDC4F8A2D95}">
      <dgm:prSet/>
      <dgm:spPr/>
      <dgm:t>
        <a:bodyPr/>
        <a:lstStyle/>
        <a:p>
          <a:endParaRPr lang="en-US"/>
        </a:p>
      </dgm:t>
    </dgm:pt>
    <dgm:pt modelId="{39CAC26D-F6B8-46C7-B364-1FA5FDE0F3B2}">
      <dgm:prSet phldrT="[Text]"/>
      <dgm:spPr/>
      <dgm:t>
        <a:bodyPr/>
        <a:lstStyle/>
        <a:p>
          <a:r>
            <a:rPr lang="en-US" dirty="0">
              <a:solidFill>
                <a:srgbClr val="FFFF00"/>
              </a:solidFill>
            </a:rPr>
            <a:t>Test to measure the service capacity</a:t>
          </a:r>
        </a:p>
      </dgm:t>
    </dgm:pt>
    <dgm:pt modelId="{4AA1868A-FC28-4B52-888A-9548E0965582}" type="parTrans" cxnId="{55F25FE0-0665-420F-B3C6-B18DBA2B597A}">
      <dgm:prSet/>
      <dgm:spPr/>
      <dgm:t>
        <a:bodyPr/>
        <a:lstStyle/>
        <a:p>
          <a:endParaRPr lang="en-US"/>
        </a:p>
      </dgm:t>
    </dgm:pt>
    <dgm:pt modelId="{5B370C4A-BEC0-4034-80D8-9331554E0028}" type="sibTrans" cxnId="{55F25FE0-0665-420F-B3C6-B18DBA2B597A}">
      <dgm:prSet/>
      <dgm:spPr/>
      <dgm:t>
        <a:bodyPr/>
        <a:lstStyle/>
        <a:p>
          <a:endParaRPr lang="en-US"/>
        </a:p>
      </dgm:t>
    </dgm:pt>
    <dgm:pt modelId="{48713EBF-D36E-4ADF-868E-6B1611E309D7}">
      <dgm:prSet phldrT="[Text]"/>
      <dgm:spPr/>
      <dgm:t>
        <a:bodyPr/>
        <a:lstStyle/>
        <a:p>
          <a:r>
            <a:rPr lang="en-US" dirty="0">
              <a:solidFill>
                <a:srgbClr val="FFFF00"/>
              </a:solidFill>
            </a:rPr>
            <a:t>Predict the hardware demand and plan how to expand</a:t>
          </a:r>
        </a:p>
      </dgm:t>
    </dgm:pt>
    <dgm:pt modelId="{DE4F314F-CB92-4F3B-AB66-E31A2AFB7B22}" type="parTrans" cxnId="{0FB0374E-0840-42D4-9F09-AFD8B97BB31D}">
      <dgm:prSet/>
      <dgm:spPr/>
      <dgm:t>
        <a:bodyPr/>
        <a:lstStyle/>
        <a:p>
          <a:endParaRPr lang="en-US"/>
        </a:p>
      </dgm:t>
    </dgm:pt>
    <dgm:pt modelId="{5F91EE81-F349-47CB-80C3-81B0257BC0F4}" type="sibTrans" cxnId="{0FB0374E-0840-42D4-9F09-AFD8B97BB31D}">
      <dgm:prSet/>
      <dgm:spPr/>
      <dgm:t>
        <a:bodyPr/>
        <a:lstStyle/>
        <a:p>
          <a:endParaRPr lang="en-US"/>
        </a:p>
      </dgm:t>
    </dgm:pt>
    <dgm:pt modelId="{652B8AE8-45A4-4BAF-AC33-C18895EF727B}">
      <dgm:prSet phldrT="[Text]"/>
      <dgm:spPr/>
      <dgm:t>
        <a:bodyPr/>
        <a:lstStyle/>
        <a:p>
          <a:r>
            <a:rPr lang="en-US" dirty="0">
              <a:solidFill>
                <a:srgbClr val="FFFF00"/>
              </a:solidFill>
            </a:rPr>
            <a:t>Gather data to validate predictions from production</a:t>
          </a:r>
        </a:p>
      </dgm:t>
    </dgm:pt>
    <dgm:pt modelId="{60A2A4C4-E136-487D-8212-AFB5ED1F8C4A}" type="parTrans" cxnId="{E4A1D6DB-50FC-468D-8C63-C60117D50126}">
      <dgm:prSet/>
      <dgm:spPr/>
      <dgm:t>
        <a:bodyPr/>
        <a:lstStyle/>
        <a:p>
          <a:endParaRPr lang="en-US"/>
        </a:p>
      </dgm:t>
    </dgm:pt>
    <dgm:pt modelId="{0E785286-543D-4A56-AD55-09BB0CA5646E}" type="sibTrans" cxnId="{E4A1D6DB-50FC-468D-8C63-C60117D50126}">
      <dgm:prSet/>
      <dgm:spPr/>
      <dgm:t>
        <a:bodyPr/>
        <a:lstStyle/>
        <a:p>
          <a:endParaRPr lang="en-US"/>
        </a:p>
      </dgm:t>
    </dgm:pt>
    <dgm:pt modelId="{F532B6BD-3A91-43A4-A197-8EDEAA05CD52}" type="pres">
      <dgm:prSet presAssocID="{BB0417FB-7617-4CE2-B592-3EED8AC63D75}" presName="cycle" presStyleCnt="0">
        <dgm:presLayoutVars>
          <dgm:dir/>
          <dgm:resizeHandles val="exact"/>
        </dgm:presLayoutVars>
      </dgm:prSet>
      <dgm:spPr/>
    </dgm:pt>
    <dgm:pt modelId="{5ECAB37C-C663-4ABB-86D9-648BF03BBFA3}" type="pres">
      <dgm:prSet presAssocID="{39CAC26D-F6B8-46C7-B364-1FA5FDE0F3B2}" presName="dummy" presStyleCnt="0"/>
      <dgm:spPr/>
    </dgm:pt>
    <dgm:pt modelId="{A020CE13-EB21-48ED-A192-6CD0FDDFA56E}" type="pres">
      <dgm:prSet presAssocID="{39CAC26D-F6B8-46C7-B364-1FA5FDE0F3B2}" presName="node" presStyleLbl="revTx" presStyleIdx="0" presStyleCnt="4">
        <dgm:presLayoutVars>
          <dgm:bulletEnabled val="1"/>
        </dgm:presLayoutVars>
      </dgm:prSet>
      <dgm:spPr/>
    </dgm:pt>
    <dgm:pt modelId="{AD918B15-8B62-4EF7-8319-A8CA0E209B0B}" type="pres">
      <dgm:prSet presAssocID="{5B370C4A-BEC0-4034-80D8-9331554E0028}" presName="sibTrans" presStyleLbl="node1" presStyleIdx="0" presStyleCnt="4"/>
      <dgm:spPr/>
    </dgm:pt>
    <dgm:pt modelId="{D2E7A766-286F-497A-8885-3EC04AA04BF0}" type="pres">
      <dgm:prSet presAssocID="{48713EBF-D36E-4ADF-868E-6B1611E309D7}" presName="dummy" presStyleCnt="0"/>
      <dgm:spPr/>
    </dgm:pt>
    <dgm:pt modelId="{D853BAF9-6B3A-442A-A4CE-8EF516741DEA}" type="pres">
      <dgm:prSet presAssocID="{48713EBF-D36E-4ADF-868E-6B1611E309D7}" presName="node" presStyleLbl="revTx" presStyleIdx="1" presStyleCnt="4">
        <dgm:presLayoutVars>
          <dgm:bulletEnabled val="1"/>
        </dgm:presLayoutVars>
      </dgm:prSet>
      <dgm:spPr/>
    </dgm:pt>
    <dgm:pt modelId="{4B2AC80A-A1B5-4573-BD1F-4FEF7ABAEE74}" type="pres">
      <dgm:prSet presAssocID="{5F91EE81-F349-47CB-80C3-81B0257BC0F4}" presName="sibTrans" presStyleLbl="node1" presStyleIdx="1" presStyleCnt="4"/>
      <dgm:spPr/>
    </dgm:pt>
    <dgm:pt modelId="{83D4B6C8-2B34-4BD8-B712-5C918E7BA6F7}" type="pres">
      <dgm:prSet presAssocID="{652B8AE8-45A4-4BAF-AC33-C18895EF727B}" presName="dummy" presStyleCnt="0"/>
      <dgm:spPr/>
    </dgm:pt>
    <dgm:pt modelId="{CBCCAABA-7BD2-4D91-9DB3-1AACB9AB7BD8}" type="pres">
      <dgm:prSet presAssocID="{652B8AE8-45A4-4BAF-AC33-C18895EF727B}" presName="node" presStyleLbl="revTx" presStyleIdx="2" presStyleCnt="4">
        <dgm:presLayoutVars>
          <dgm:bulletEnabled val="1"/>
        </dgm:presLayoutVars>
      </dgm:prSet>
      <dgm:spPr/>
    </dgm:pt>
    <dgm:pt modelId="{EBD2D0BA-59A4-4CD2-8E76-09520492FDEA}" type="pres">
      <dgm:prSet presAssocID="{0E785286-543D-4A56-AD55-09BB0CA5646E}" presName="sibTrans" presStyleLbl="node1" presStyleIdx="2" presStyleCnt="4"/>
      <dgm:spPr/>
    </dgm:pt>
    <dgm:pt modelId="{17BB9E1C-2701-4A8E-AE33-AF60548E569F}" type="pres">
      <dgm:prSet presAssocID="{CFE6B8EC-CA22-43EF-8545-A09644436B88}" presName="dummy" presStyleCnt="0"/>
      <dgm:spPr/>
    </dgm:pt>
    <dgm:pt modelId="{22D7AC98-D72B-4AF6-BECA-8A690AC13D40}" type="pres">
      <dgm:prSet presAssocID="{CFE6B8EC-CA22-43EF-8545-A09644436B88}" presName="node" presStyleLbl="revTx" presStyleIdx="3" presStyleCnt="4">
        <dgm:presLayoutVars>
          <dgm:bulletEnabled val="1"/>
        </dgm:presLayoutVars>
      </dgm:prSet>
      <dgm:spPr/>
    </dgm:pt>
    <dgm:pt modelId="{7BA1ECFB-61C8-45DB-9E55-B531D22CD363}" type="pres">
      <dgm:prSet presAssocID="{B89F52D5-6B69-42E3-AC13-EF0470348445}" presName="sibTrans" presStyleLbl="node1" presStyleIdx="3" presStyleCnt="4"/>
      <dgm:spPr/>
    </dgm:pt>
  </dgm:ptLst>
  <dgm:cxnLst>
    <dgm:cxn modelId="{D8A90DDD-2AA9-4C87-903A-702C29ECBCAD}" type="presOf" srcId="{5B370C4A-BEC0-4034-80D8-9331554E0028}" destId="{AD918B15-8B62-4EF7-8319-A8CA0E209B0B}" srcOrd="0" destOrd="0" presId="urn:microsoft.com/office/officeart/2005/8/layout/cycle1"/>
    <dgm:cxn modelId="{2774F62A-84F7-4BE1-885F-0EDC4F8A2D95}" srcId="{BB0417FB-7617-4CE2-B592-3EED8AC63D75}" destId="{CFE6B8EC-CA22-43EF-8545-A09644436B88}" srcOrd="3" destOrd="0" parTransId="{52D749AF-3446-4D65-9B68-619AFBC27963}" sibTransId="{B89F52D5-6B69-42E3-AC13-EF0470348445}"/>
    <dgm:cxn modelId="{78A05BF7-10B6-4290-85CB-668DAB1FEA96}" type="presOf" srcId="{48713EBF-D36E-4ADF-868E-6B1611E309D7}" destId="{D853BAF9-6B3A-442A-A4CE-8EF516741DEA}" srcOrd="0" destOrd="0" presId="urn:microsoft.com/office/officeart/2005/8/layout/cycle1"/>
    <dgm:cxn modelId="{957A2231-A1F0-41E4-9EFF-E85298AE96C0}" type="presOf" srcId="{652B8AE8-45A4-4BAF-AC33-C18895EF727B}" destId="{CBCCAABA-7BD2-4D91-9DB3-1AACB9AB7BD8}" srcOrd="0" destOrd="0" presId="urn:microsoft.com/office/officeart/2005/8/layout/cycle1"/>
    <dgm:cxn modelId="{F8962459-310E-488C-82A0-7DC8C68AA0DD}" type="presOf" srcId="{39CAC26D-F6B8-46C7-B364-1FA5FDE0F3B2}" destId="{A020CE13-EB21-48ED-A192-6CD0FDDFA56E}" srcOrd="0" destOrd="0" presId="urn:microsoft.com/office/officeart/2005/8/layout/cycle1"/>
    <dgm:cxn modelId="{44047C66-795A-4C50-BD01-517DA648D42A}" type="presOf" srcId="{B89F52D5-6B69-42E3-AC13-EF0470348445}" destId="{7BA1ECFB-61C8-45DB-9E55-B531D22CD363}" srcOrd="0" destOrd="0" presId="urn:microsoft.com/office/officeart/2005/8/layout/cycle1"/>
    <dgm:cxn modelId="{55F25FE0-0665-420F-B3C6-B18DBA2B597A}" srcId="{BB0417FB-7617-4CE2-B592-3EED8AC63D75}" destId="{39CAC26D-F6B8-46C7-B364-1FA5FDE0F3B2}" srcOrd="0" destOrd="0" parTransId="{4AA1868A-FC28-4B52-888A-9548E0965582}" sibTransId="{5B370C4A-BEC0-4034-80D8-9331554E0028}"/>
    <dgm:cxn modelId="{579A8BD3-9C40-404E-A21E-D83A015042BA}" type="presOf" srcId="{BB0417FB-7617-4CE2-B592-3EED8AC63D75}" destId="{F532B6BD-3A91-43A4-A197-8EDEAA05CD52}" srcOrd="0" destOrd="0" presId="urn:microsoft.com/office/officeart/2005/8/layout/cycle1"/>
    <dgm:cxn modelId="{CCF2AB03-A0A0-448D-ADF0-EE9D7231DA69}" type="presOf" srcId="{CFE6B8EC-CA22-43EF-8545-A09644436B88}" destId="{22D7AC98-D72B-4AF6-BECA-8A690AC13D40}" srcOrd="0" destOrd="0" presId="urn:microsoft.com/office/officeart/2005/8/layout/cycle1"/>
    <dgm:cxn modelId="{E08AB3FC-9840-47E3-98BC-7130E2535E43}" type="presOf" srcId="{0E785286-543D-4A56-AD55-09BB0CA5646E}" destId="{EBD2D0BA-59A4-4CD2-8E76-09520492FDEA}" srcOrd="0" destOrd="0" presId="urn:microsoft.com/office/officeart/2005/8/layout/cycle1"/>
    <dgm:cxn modelId="{E4A1D6DB-50FC-468D-8C63-C60117D50126}" srcId="{BB0417FB-7617-4CE2-B592-3EED8AC63D75}" destId="{652B8AE8-45A4-4BAF-AC33-C18895EF727B}" srcOrd="2" destOrd="0" parTransId="{60A2A4C4-E136-487D-8212-AFB5ED1F8C4A}" sibTransId="{0E785286-543D-4A56-AD55-09BB0CA5646E}"/>
    <dgm:cxn modelId="{0FB0374E-0840-42D4-9F09-AFD8B97BB31D}" srcId="{BB0417FB-7617-4CE2-B592-3EED8AC63D75}" destId="{48713EBF-D36E-4ADF-868E-6B1611E309D7}" srcOrd="1" destOrd="0" parTransId="{DE4F314F-CB92-4F3B-AB66-E31A2AFB7B22}" sibTransId="{5F91EE81-F349-47CB-80C3-81B0257BC0F4}"/>
    <dgm:cxn modelId="{C9A0767F-836B-44CE-9FC9-5CD1E929DA6C}" type="presOf" srcId="{5F91EE81-F349-47CB-80C3-81B0257BC0F4}" destId="{4B2AC80A-A1B5-4573-BD1F-4FEF7ABAEE74}" srcOrd="0" destOrd="0" presId="urn:microsoft.com/office/officeart/2005/8/layout/cycle1"/>
    <dgm:cxn modelId="{E2BE3751-6D35-408B-AD32-1F20EEA4741B}" type="presParOf" srcId="{F532B6BD-3A91-43A4-A197-8EDEAA05CD52}" destId="{5ECAB37C-C663-4ABB-86D9-648BF03BBFA3}" srcOrd="0" destOrd="0" presId="urn:microsoft.com/office/officeart/2005/8/layout/cycle1"/>
    <dgm:cxn modelId="{C7EA56B6-B342-48E3-AFFE-66F4E49BD62A}" type="presParOf" srcId="{F532B6BD-3A91-43A4-A197-8EDEAA05CD52}" destId="{A020CE13-EB21-48ED-A192-6CD0FDDFA56E}" srcOrd="1" destOrd="0" presId="urn:microsoft.com/office/officeart/2005/8/layout/cycle1"/>
    <dgm:cxn modelId="{C8C5B97D-CE4E-42A3-A905-4F497B880B1C}" type="presParOf" srcId="{F532B6BD-3A91-43A4-A197-8EDEAA05CD52}" destId="{AD918B15-8B62-4EF7-8319-A8CA0E209B0B}" srcOrd="2" destOrd="0" presId="urn:microsoft.com/office/officeart/2005/8/layout/cycle1"/>
    <dgm:cxn modelId="{9CC19D7F-9226-4AC8-9340-FC97413C58D0}" type="presParOf" srcId="{F532B6BD-3A91-43A4-A197-8EDEAA05CD52}" destId="{D2E7A766-286F-497A-8885-3EC04AA04BF0}" srcOrd="3" destOrd="0" presId="urn:microsoft.com/office/officeart/2005/8/layout/cycle1"/>
    <dgm:cxn modelId="{EFFEE2FE-C572-403A-879A-0600F48BF778}" type="presParOf" srcId="{F532B6BD-3A91-43A4-A197-8EDEAA05CD52}" destId="{D853BAF9-6B3A-442A-A4CE-8EF516741DEA}" srcOrd="4" destOrd="0" presId="urn:microsoft.com/office/officeart/2005/8/layout/cycle1"/>
    <dgm:cxn modelId="{379D5622-1C9D-4294-A44A-57FC5530C521}" type="presParOf" srcId="{F532B6BD-3A91-43A4-A197-8EDEAA05CD52}" destId="{4B2AC80A-A1B5-4573-BD1F-4FEF7ABAEE74}" srcOrd="5" destOrd="0" presId="urn:microsoft.com/office/officeart/2005/8/layout/cycle1"/>
    <dgm:cxn modelId="{5582C502-C584-4AF2-A92B-411B28B342D1}" type="presParOf" srcId="{F532B6BD-3A91-43A4-A197-8EDEAA05CD52}" destId="{83D4B6C8-2B34-4BD8-B712-5C918E7BA6F7}" srcOrd="6" destOrd="0" presId="urn:microsoft.com/office/officeart/2005/8/layout/cycle1"/>
    <dgm:cxn modelId="{60911DE8-6DA3-4B61-8CFE-779EB9A45A8A}" type="presParOf" srcId="{F532B6BD-3A91-43A4-A197-8EDEAA05CD52}" destId="{CBCCAABA-7BD2-4D91-9DB3-1AACB9AB7BD8}" srcOrd="7" destOrd="0" presId="urn:microsoft.com/office/officeart/2005/8/layout/cycle1"/>
    <dgm:cxn modelId="{F26B9040-6333-4367-9848-5D4D87B8192D}" type="presParOf" srcId="{F532B6BD-3A91-43A4-A197-8EDEAA05CD52}" destId="{EBD2D0BA-59A4-4CD2-8E76-09520492FDEA}" srcOrd="8" destOrd="0" presId="urn:microsoft.com/office/officeart/2005/8/layout/cycle1"/>
    <dgm:cxn modelId="{9C2DAF38-BBD5-41BD-B748-81787D0EFA65}" type="presParOf" srcId="{F532B6BD-3A91-43A4-A197-8EDEAA05CD52}" destId="{17BB9E1C-2701-4A8E-AE33-AF60548E569F}" srcOrd="9" destOrd="0" presId="urn:microsoft.com/office/officeart/2005/8/layout/cycle1"/>
    <dgm:cxn modelId="{214A2F77-194A-4227-8F29-A619250FD9D9}" type="presParOf" srcId="{F532B6BD-3A91-43A4-A197-8EDEAA05CD52}" destId="{22D7AC98-D72B-4AF6-BECA-8A690AC13D40}" srcOrd="10" destOrd="0" presId="urn:microsoft.com/office/officeart/2005/8/layout/cycle1"/>
    <dgm:cxn modelId="{BA89177A-895B-4C2C-8D98-80A4C9719B7D}" type="presParOf" srcId="{F532B6BD-3A91-43A4-A197-8EDEAA05CD52}" destId="{7BA1ECFB-61C8-45DB-9E55-B531D22CD363}"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0CE13-EB21-48ED-A192-6CD0FDDFA56E}">
      <dsp:nvSpPr>
        <dsp:cNvPr id="0" name=""/>
        <dsp:cNvSpPr/>
      </dsp:nvSpPr>
      <dsp:spPr>
        <a:xfrm>
          <a:off x="3884682" y="122883"/>
          <a:ext cx="1956494" cy="195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FF00"/>
              </a:solidFill>
            </a:rPr>
            <a:t>Test to measure the service capacity</a:t>
          </a:r>
        </a:p>
      </dsp:txBody>
      <dsp:txXfrm>
        <a:off x="3884682" y="122883"/>
        <a:ext cx="1956494" cy="1956494"/>
      </dsp:txXfrm>
    </dsp:sp>
    <dsp:sp modelId="{AD918B15-8B62-4EF7-8319-A8CA0E209B0B}">
      <dsp:nvSpPr>
        <dsp:cNvPr id="0" name=""/>
        <dsp:cNvSpPr/>
      </dsp:nvSpPr>
      <dsp:spPr>
        <a:xfrm>
          <a:off x="435917" y="-821"/>
          <a:ext cx="5528964" cy="5528964"/>
        </a:xfrm>
        <a:prstGeom prst="circularArrow">
          <a:avLst>
            <a:gd name="adj1" fmla="val 6900"/>
            <a:gd name="adj2" fmla="val 465214"/>
            <a:gd name="adj3" fmla="val 549996"/>
            <a:gd name="adj4" fmla="val 20584790"/>
            <a:gd name="adj5" fmla="val 805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853BAF9-6B3A-442A-A4CE-8EF516741DEA}">
      <dsp:nvSpPr>
        <dsp:cNvPr id="0" name=""/>
        <dsp:cNvSpPr/>
      </dsp:nvSpPr>
      <dsp:spPr>
        <a:xfrm>
          <a:off x="3884682" y="3447943"/>
          <a:ext cx="1956494" cy="195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FF00"/>
              </a:solidFill>
            </a:rPr>
            <a:t>Predict the hardware demand and plan how to expand</a:t>
          </a:r>
        </a:p>
      </dsp:txBody>
      <dsp:txXfrm>
        <a:off x="3884682" y="3447943"/>
        <a:ext cx="1956494" cy="1956494"/>
      </dsp:txXfrm>
    </dsp:sp>
    <dsp:sp modelId="{4B2AC80A-A1B5-4573-BD1F-4FEF7ABAEE74}">
      <dsp:nvSpPr>
        <dsp:cNvPr id="0" name=""/>
        <dsp:cNvSpPr/>
      </dsp:nvSpPr>
      <dsp:spPr>
        <a:xfrm>
          <a:off x="435917" y="-821"/>
          <a:ext cx="5528964" cy="5528964"/>
        </a:xfrm>
        <a:prstGeom prst="circularArrow">
          <a:avLst>
            <a:gd name="adj1" fmla="val 6900"/>
            <a:gd name="adj2" fmla="val 465214"/>
            <a:gd name="adj3" fmla="val 5949996"/>
            <a:gd name="adj4" fmla="val 4384790"/>
            <a:gd name="adj5" fmla="val 805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BCCAABA-7BD2-4D91-9DB3-1AACB9AB7BD8}">
      <dsp:nvSpPr>
        <dsp:cNvPr id="0" name=""/>
        <dsp:cNvSpPr/>
      </dsp:nvSpPr>
      <dsp:spPr>
        <a:xfrm>
          <a:off x="559622" y="3447943"/>
          <a:ext cx="1956494" cy="195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FF00"/>
              </a:solidFill>
            </a:rPr>
            <a:t>Gather data to validate predictions from production</a:t>
          </a:r>
        </a:p>
      </dsp:txBody>
      <dsp:txXfrm>
        <a:off x="559622" y="3447943"/>
        <a:ext cx="1956494" cy="1956494"/>
      </dsp:txXfrm>
    </dsp:sp>
    <dsp:sp modelId="{EBD2D0BA-59A4-4CD2-8E76-09520492FDEA}">
      <dsp:nvSpPr>
        <dsp:cNvPr id="0" name=""/>
        <dsp:cNvSpPr/>
      </dsp:nvSpPr>
      <dsp:spPr>
        <a:xfrm>
          <a:off x="435917" y="-821"/>
          <a:ext cx="5528964" cy="5528964"/>
        </a:xfrm>
        <a:prstGeom prst="circularArrow">
          <a:avLst>
            <a:gd name="adj1" fmla="val 6900"/>
            <a:gd name="adj2" fmla="val 465214"/>
            <a:gd name="adj3" fmla="val 11349996"/>
            <a:gd name="adj4" fmla="val 9784790"/>
            <a:gd name="adj5" fmla="val 805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D7AC98-D72B-4AF6-BECA-8A690AC13D40}">
      <dsp:nvSpPr>
        <dsp:cNvPr id="0" name=""/>
        <dsp:cNvSpPr/>
      </dsp:nvSpPr>
      <dsp:spPr>
        <a:xfrm>
          <a:off x="559622" y="122883"/>
          <a:ext cx="1956494" cy="195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FF00"/>
              </a:solidFill>
            </a:rPr>
            <a:t>Predict the usage pattern, demand and service capacity</a:t>
          </a:r>
        </a:p>
      </dsp:txBody>
      <dsp:txXfrm>
        <a:off x="559622" y="122883"/>
        <a:ext cx="1956494" cy="1956494"/>
      </dsp:txXfrm>
    </dsp:sp>
    <dsp:sp modelId="{7BA1ECFB-61C8-45DB-9E55-B531D22CD363}">
      <dsp:nvSpPr>
        <dsp:cNvPr id="0" name=""/>
        <dsp:cNvSpPr/>
      </dsp:nvSpPr>
      <dsp:spPr>
        <a:xfrm>
          <a:off x="435917" y="-821"/>
          <a:ext cx="5528964" cy="5528964"/>
        </a:xfrm>
        <a:prstGeom prst="circularArrow">
          <a:avLst>
            <a:gd name="adj1" fmla="val 6900"/>
            <a:gd name="adj2" fmla="val 465214"/>
            <a:gd name="adj3" fmla="val 16749996"/>
            <a:gd name="adj4" fmla="val 15184790"/>
            <a:gd name="adj5" fmla="val 805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5/17/2016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a:p>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5/17/2016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6" name="Date Placeholder 5"/>
          <p:cNvSpPr>
            <a:spLocks noGrp="1"/>
          </p:cNvSpPr>
          <p:nvPr>
            <p:ph type="dt" idx="12"/>
          </p:nvPr>
        </p:nvSpPr>
        <p:spPr/>
        <p:txBody>
          <a:bodyPr/>
          <a:lstStyle/>
          <a:p>
            <a:fld id="{2A14FA6D-5CC1-477D-A0DC-F2245326A311}" type="datetime1">
              <a:rPr lang="en-US" smtClean="0"/>
              <a:t>5/17/2016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Consider</a:t>
            </a:r>
            <a:r>
              <a:rPr lang="en-US" baseline="0" dirty="0"/>
              <a:t> cache hit rate – in a multi-tenant world will caching tenant level data help? Will enough users from that tenant be visiting within the time interval the cache is able </a:t>
            </a:r>
            <a:r>
              <a:rPr lang="en-US" baseline="0"/>
              <a:t>to maintain?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064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9392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Circuit</a:t>
            </a:r>
            <a:r>
              <a:rPr lang="en-US" baseline="0" dirty="0"/>
              <a:t> Breaker pattern</a:t>
            </a:r>
          </a:p>
          <a:p>
            <a:r>
              <a:rPr lang="en-US" baseline="0" dirty="0"/>
              <a:t>- Use for service to service communication</a:t>
            </a:r>
          </a:p>
          <a:p>
            <a:r>
              <a:rPr lang="en-US" baseline="0" dirty="0"/>
              <a:t>- Consider use on the client. Depending on application, so you really want clients constantly retrying?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814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5/17/2016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slide be about debugging in production? Ask Sergey about debug code in production.</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35790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the cycle back 90 degrees and fix the font</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079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2556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data loss when a failure occurs, clients retry the operation using another node</a:t>
            </a:r>
          </a:p>
          <a:p>
            <a:pPr marL="171450" indent="-171450">
              <a:buFont typeface="Arial" panose="020B0604020202020204" pitchFamily="34" charset="0"/>
              <a:buChar char="•"/>
            </a:pPr>
            <a:r>
              <a:rPr lang="en-US" dirty="0"/>
              <a:t>Failover time is measured in seconds and is automatic</a:t>
            </a:r>
          </a:p>
          <a:p>
            <a:pPr marL="171450" indent="-171450">
              <a:buFont typeface="Arial" panose="020B0604020202020204" pitchFamily="34" charset="0"/>
              <a:buChar char="•"/>
            </a:pPr>
            <a:r>
              <a:rPr lang="en-US" dirty="0"/>
              <a:t>Fail over is being tested all of the time because either node can service the customer request</a:t>
            </a:r>
          </a:p>
          <a:p>
            <a:pPr marL="171450" indent="-171450">
              <a:buFont typeface="Arial" panose="020B0604020202020204" pitchFamily="34" charset="0"/>
              <a:buChar char="•"/>
            </a:pPr>
            <a:r>
              <a:rPr lang="en-US" dirty="0"/>
              <a:t>A large portion provisioned capacity is utilized. Extra capacity must still be allocated to survive failures</a:t>
            </a:r>
          </a:p>
          <a:p>
            <a:pPr marL="171450" indent="-171450">
              <a:buFont typeface="Arial" panose="020B0604020202020204" pitchFamily="34" charset="0"/>
              <a:buChar char="•"/>
            </a:pPr>
            <a:r>
              <a:rPr lang="en-US" dirty="0"/>
              <a:t>Must always keep the data on nodes synchronized, typically duplicating writes, still have to deal with synchronization after failure</a:t>
            </a:r>
          </a:p>
          <a:p>
            <a:pPr marL="171450" indent="-171450">
              <a:buFont typeface="Arial" panose="020B0604020202020204" pitchFamily="34" charset="0"/>
              <a:buChar char="•"/>
            </a:pPr>
            <a:r>
              <a:rPr lang="en-US" dirty="0"/>
              <a:t>Clusters can span multiple data centers to ensure that the service is available even if a data center fails</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03827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data loss when a failure occurs, clients retry the operation using another node</a:t>
            </a:r>
          </a:p>
          <a:p>
            <a:pPr marL="171450" indent="-171450">
              <a:buFont typeface="Arial" panose="020B0604020202020204" pitchFamily="34" charset="0"/>
              <a:buChar char="•"/>
            </a:pPr>
            <a:r>
              <a:rPr lang="en-US" dirty="0"/>
              <a:t>Failover time is measured in seconds and is automatic</a:t>
            </a:r>
          </a:p>
          <a:p>
            <a:pPr marL="171450" indent="-171450">
              <a:buFont typeface="Arial" panose="020B0604020202020204" pitchFamily="34" charset="0"/>
              <a:buChar char="•"/>
            </a:pPr>
            <a:r>
              <a:rPr lang="en-US" dirty="0"/>
              <a:t>Fail over is being tested all of the time because either node can service the customer request</a:t>
            </a:r>
          </a:p>
          <a:p>
            <a:pPr marL="171450" indent="-171450">
              <a:buFont typeface="Arial" panose="020B0604020202020204" pitchFamily="34" charset="0"/>
              <a:buChar char="•"/>
            </a:pPr>
            <a:r>
              <a:rPr lang="en-US" dirty="0"/>
              <a:t>A large portion provisioned capacity is utilized. Extra capacity must still be allocated to survive failures</a:t>
            </a:r>
          </a:p>
          <a:p>
            <a:pPr marL="171450" indent="-171450">
              <a:buFont typeface="Arial" panose="020B0604020202020204" pitchFamily="34" charset="0"/>
              <a:buChar char="•"/>
            </a:pPr>
            <a:r>
              <a:rPr lang="en-US" dirty="0"/>
              <a:t>Must always keep the data on nodes synchronized, typically duplicating writes, still have to deal with synchronization after failure</a:t>
            </a:r>
          </a:p>
          <a:p>
            <a:pPr marL="171450" indent="-171450">
              <a:buFont typeface="Arial" panose="020B0604020202020204" pitchFamily="34" charset="0"/>
              <a:buChar char="•"/>
            </a:pPr>
            <a:r>
              <a:rPr lang="en-US" dirty="0"/>
              <a:t>Clusters can span multiple data centers to ensure that the service is available even if a data center fails</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0382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close to SLA</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1465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to table???</a:t>
            </a:r>
          </a:p>
          <a:p>
            <a:r>
              <a:rPr lang="en-US" dirty="0"/>
              <a:t>Add bullet that deployment doesn’t have to be the same as what you designed for.</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296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236684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Light">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406422" y="280106"/>
            <a:ext cx="11623632" cy="1165754"/>
          </a:xfrm>
          <a:prstGeom prst="rect">
            <a:avLst/>
          </a:prstGeom>
        </p:spPr>
        <p:txBody>
          <a:bodyPr/>
          <a:lstStyle>
            <a:lvl1pPr>
              <a:defRPr b="1">
                <a:solidFill>
                  <a:srgbClr val="253746"/>
                </a:solidFill>
                <a:latin typeface="+mj-lt"/>
                <a:cs typeface="Core Sans NR 35 Light"/>
              </a:defRPr>
            </a:lvl1pPr>
          </a:lstStyle>
          <a:p>
            <a:r>
              <a:rPr lang="en-US"/>
              <a:t>Click to edit Master title style</a:t>
            </a:r>
            <a:endParaRPr lang="en-US" dirty="0"/>
          </a:p>
        </p:txBody>
      </p:sp>
    </p:spTree>
    <p:extLst>
      <p:ext uri="{BB962C8B-B14F-4D97-AF65-F5344CB8AC3E}">
        <p14:creationId xmlns:p14="http://schemas.microsoft.com/office/powerpoint/2010/main" val="270714899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6072177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672"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119" spc="-100" baseline="0">
                <a:solidFill>
                  <a:schemeClr val="bg1"/>
                </a:soli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1"/>
            <a:ext cx="1552931" cy="332660"/>
          </a:xfrm>
          <a:prstGeom prst="rect">
            <a:avLst/>
          </a:prstGeom>
        </p:spPr>
      </p:pic>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8149135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nodeType="withEffect">
                                  <p:stCondLst>
                                    <p:cond delay="9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950"/>
                                        <p:tgtEl>
                                          <p:spTgt spid="6"/>
                                        </p:tgtEl>
                                      </p:cBhvr>
                                    </p:animEffect>
                                  </p:childTnLst>
                                </p:cTn>
                              </p:par>
                              <p:par>
                                <p:cTn id="22" presetID="63" presetClass="path" presetSubtype="0" decel="100000" fill="hold" nodeType="withEffect">
                                  <p:stCondLst>
                                    <p:cond delay="900"/>
                                  </p:stCondLst>
                                  <p:childTnLst>
                                    <p:animMotion origin="layout" path="M -0.01455 -1.34362E-6 L -3.90605E-7 -1.34362E-6 " pathEditMode="relative" rAng="0" ptsTypes="AA">
                                      <p:cBhvr>
                                        <p:cTn id="23" dur="950" fill="hold"/>
                                        <p:tgtEl>
                                          <p:spTgt spid="6"/>
                                        </p:tgtEl>
                                        <p:attrNameLst>
                                          <p:attrName>ppt_x</p:attrName>
                                          <p:attrName>ppt_y</p:attrName>
                                        </p:attrNameLst>
                                      </p:cBhvr>
                                      <p:rCtr x="728" y="0"/>
                                    </p:animMotion>
                                  </p:childTnLst>
                                </p:cTn>
                              </p:par>
                              <p:par>
                                <p:cTn id="24" presetID="6" presetClass="emph" presetSubtype="0" accel="100000" autoRev="1" fill="hold" nodeType="withEffect">
                                  <p:stCondLst>
                                    <p:cond delay="200"/>
                                  </p:stCondLst>
                                  <p:childTnLst>
                                    <p:animScale>
                                      <p:cBhvr>
                                        <p:cTn id="25"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431400"/>
          </a:xfrm>
          <a:noFill/>
        </p:spPr>
        <p:txBody>
          <a:bodyPr tIns="91440" bIns="91440" anchor="t" anchorCtr="0">
            <a:spAutoFit/>
          </a:bodyPr>
          <a:lstStyle>
            <a:lvl1pPr algn="l" defTabSz="932563" rtl="0" eaLnBrk="1" latinLnBrk="0" hangingPunct="1">
              <a:lnSpc>
                <a:spcPct val="90000"/>
              </a:lnSpc>
              <a:spcBef>
                <a:spcPct val="0"/>
              </a:spcBef>
              <a:buNone/>
              <a:defRPr lang="en-US" sz="8975" b="0" kern="1200" cap="none" spc="-100"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85129518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259059"/>
          </a:xfrm>
        </p:spPr>
        <p:txBody>
          <a:bodyPr>
            <a:spAutoFit/>
          </a:bodyPr>
          <a:lstStyle>
            <a:lvl1pPr>
              <a:buClrTx/>
              <a:defRPr sz="3672">
                <a:solidFill>
                  <a:schemeClr val="bg1"/>
                </a:solidFill>
              </a:defRPr>
            </a:lvl1pPr>
            <a:lvl2pPr>
              <a:buClrTx/>
              <a:defRPr sz="2448">
                <a:solidFill>
                  <a:schemeClr val="bg1"/>
                </a:solidFill>
              </a:defRPr>
            </a:lvl2pPr>
            <a:lvl3pPr>
              <a:buClrTx/>
              <a:defRPr sz="2448">
                <a:solidFill>
                  <a:schemeClr val="bg1"/>
                </a:solidFill>
              </a:defRPr>
            </a:lvl3pPr>
            <a:lvl4pPr>
              <a:buClrTx/>
              <a:defRPr sz="2040">
                <a:solidFill>
                  <a:schemeClr val="bg1"/>
                </a:solidFill>
              </a:defRPr>
            </a:lvl4pPr>
            <a:lvl5pPr>
              <a:buClrTx/>
              <a:defRPr sz="204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5639748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300831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1205390"/>
          </a:xfrm>
          <a:noFill/>
        </p:spPr>
        <p:txBody>
          <a:bodyPr tIns="91440" bIns="91440" anchor="t" anchorCtr="0">
            <a:spAutoFit/>
          </a:bodyPr>
          <a:lstStyle>
            <a:lvl1pPr>
              <a:defRPr sz="7343" spc="-100" baseline="0">
                <a:solidFill>
                  <a:schemeClr val="bg1"/>
                </a:solidFill>
              </a:defRPr>
            </a:lvl1pPr>
          </a:lstStyle>
          <a:p>
            <a:r>
              <a:rPr lang="en-US" dirty="0"/>
              <a:t>Demo title</a:t>
            </a:r>
          </a:p>
        </p:txBody>
      </p:sp>
    </p:spTree>
    <p:extLst>
      <p:ext uri="{BB962C8B-B14F-4D97-AF65-F5344CB8AC3E}">
        <p14:creationId xmlns:p14="http://schemas.microsoft.com/office/powerpoint/2010/main" val="30976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 Light">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406422" y="280106"/>
            <a:ext cx="11623632" cy="1165754"/>
          </a:xfrm>
          <a:prstGeom prst="rect">
            <a:avLst/>
          </a:prstGeom>
        </p:spPr>
        <p:txBody>
          <a:bodyPr/>
          <a:lstStyle>
            <a:lvl1pPr>
              <a:defRPr b="1">
                <a:solidFill>
                  <a:srgbClr val="253746"/>
                </a:solidFill>
                <a:latin typeface="+mj-lt"/>
                <a:cs typeface="Core Sans NR 35 Light"/>
              </a:defRPr>
            </a:lvl1pPr>
          </a:lstStyle>
          <a:p>
            <a:r>
              <a:rPr lang="en-US"/>
              <a:t>Click to edit Master title style</a:t>
            </a:r>
            <a:endParaRPr lang="en-US" dirty="0"/>
          </a:p>
        </p:txBody>
      </p:sp>
    </p:spTree>
    <p:extLst>
      <p:ext uri="{BB962C8B-B14F-4D97-AF65-F5344CB8AC3E}">
        <p14:creationId xmlns:p14="http://schemas.microsoft.com/office/powerpoint/2010/main" val="11424501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defRPr>
                <a:latin typeface="Calibri" panose="020F0502020204030204" pitchFamily="34" charset="0"/>
              </a:defRPr>
            </a:lvl1pPr>
            <a:lvl2pPr>
              <a:defRPr>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17"/>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1" r:id="rId3"/>
    <p:sldLayoutId id="2147484098" r:id="rId4"/>
    <p:sldLayoutId id="2147484086" r:id="rId5"/>
    <p:sldLayoutId id="2147484100" r:id="rId6"/>
    <p:sldLayoutId id="2147484089" r:id="rId7"/>
    <p:sldLayoutId id="2147484092" r:id="rId8"/>
    <p:sldLayoutId id="2147484195" r:id="rId9"/>
    <p:sldLayoutId id="2147484209" r:id="rId10"/>
    <p:sldLayoutId id="2147484192" r:id="rId11"/>
    <p:sldLayoutId id="2147484093" r:id="rId12"/>
    <p:sldLayoutId id="2147484203" r:id="rId13"/>
    <p:sldLayoutId id="2147484218" r:id="rId14"/>
    <p:sldLayoutId id="2147484226"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958816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solidFill>
            <a:schemeClr val="bg1"/>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72" kern="1200" spc="0" baseline="0">
          <a:solidFill>
            <a:schemeClr val="bg1"/>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48" kern="1200" spc="0" baseline="0">
          <a:solidFill>
            <a:schemeClr val="bg1"/>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48" kern="1200" spc="0" baseline="0">
          <a:solidFill>
            <a:schemeClr val="bg1"/>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40" kern="1200" spc="0" baseline="0">
          <a:solidFill>
            <a:schemeClr val="bg1"/>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40" kern="1200" spc="0" baseline="0">
          <a:solidFill>
            <a:schemeClr val="bg1"/>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dn589784.aspx"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www.rightscale.com/blog/cloud-industry-insights/amazon-ec2-outage-summary-and-lessons-learne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blog/windows-azure-service-disruption-from-expired-certificate" TargetMode="External"/><Relationship Id="rId2" Type="http://schemas.openxmlformats.org/officeDocument/2006/relationships/hyperlink" Target="http://www.facilitiesnet.com/datacenters/article/How-to-Minimize-Human-Error-Prevent-Data-Center-Downtime-Facilities-Management-Data-Centers-Feature--14223"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documentation/articles/service-fabric-work-with-reliable-collections/#define-immutable-data-types-to-prevent-programmer-error"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s://msdn.microsoft.com/en-us/library/dd997364(v=vs.110).aspx"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hyperlink" Target="https://azure.microsoft.com/en-us/documentation/articles/service-fabric-reliable-services-reliable-collections/"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documentation/articles/service-fabric-concepts-partitioning/"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msdn.microsoft.com/en-us/library/dn589784.aspx"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aws.amazon.com/message/6745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en-us/documentation/articles/virtual-machine-scale-sets-autoscale-overview/" TargetMode="External"/><Relationship Id="rId2" Type="http://schemas.openxmlformats.org/officeDocument/2006/relationships/hyperlink" Target="http://stackoverflow.com/questions/36698943/error-in-azure-service-fabric-explorer-when-scaling-down-the-vms-using-vm-scale"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6540" y="4257674"/>
            <a:ext cx="8761097" cy="1830388"/>
          </a:xfrm>
        </p:spPr>
        <p:txBody>
          <a:bodyPr/>
          <a:lstStyle/>
          <a:p>
            <a:r>
              <a:rPr lang="en-US" dirty="0"/>
              <a:t>Todd Abel, Principal Program Manager</a:t>
            </a:r>
          </a:p>
          <a:p>
            <a:r>
              <a:rPr lang="en-US" dirty="0"/>
              <a:t>Service Fabric</a:t>
            </a:r>
          </a:p>
        </p:txBody>
      </p:sp>
      <p:sp>
        <p:nvSpPr>
          <p:cNvPr id="4" name="Title 3"/>
          <p:cNvSpPr>
            <a:spLocks noGrp="1"/>
          </p:cNvSpPr>
          <p:nvPr>
            <p:ph type="title"/>
          </p:nvPr>
        </p:nvSpPr>
        <p:spPr>
          <a:xfrm>
            <a:off x="274703" y="1211262"/>
            <a:ext cx="10820334" cy="1837298"/>
          </a:xfrm>
        </p:spPr>
        <p:txBody>
          <a:bodyPr/>
          <a:lstStyle/>
          <a:p>
            <a:r>
              <a:rPr lang="en-US" dirty="0"/>
              <a:t>Service Fabric Patterns </a:t>
            </a:r>
            <a:br>
              <a:rPr lang="en-US" dirty="0"/>
            </a:br>
            <a:r>
              <a:rPr lang="en-US" dirty="0"/>
              <a:t>and Best Practices</a:t>
            </a:r>
          </a:p>
        </p:txBody>
      </p:sp>
    </p:spTree>
    <p:extLst>
      <p:ext uri="{BB962C8B-B14F-4D97-AF65-F5344CB8AC3E}">
        <p14:creationId xmlns:p14="http://schemas.microsoft.com/office/powerpoint/2010/main" val="2785803637"/>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0"/>
          </p:nvPr>
        </p:nvSpPr>
        <p:spPr>
          <a:xfrm>
            <a:off x="274638" y="1212850"/>
            <a:ext cx="4056617" cy="5613845"/>
          </a:xfrm>
        </p:spPr>
        <p:txBody>
          <a:bodyPr/>
          <a:lstStyle/>
          <a:p>
            <a:r>
              <a:rPr lang="en-US" sz="3600" dirty="0"/>
              <a:t>Two similar clusters</a:t>
            </a:r>
          </a:p>
          <a:p>
            <a:r>
              <a:rPr lang="en-US" sz="3600" dirty="0"/>
              <a:t>Only Cluster A takes traffic</a:t>
            </a:r>
          </a:p>
          <a:p>
            <a:r>
              <a:rPr lang="en-US" sz="3600" dirty="0"/>
              <a:t>Primary must handle spikes</a:t>
            </a:r>
          </a:p>
          <a:p>
            <a:r>
              <a:rPr lang="en-US" sz="3600" dirty="0"/>
              <a:t>Data replicated to cluster B in the  background</a:t>
            </a:r>
          </a:p>
          <a:p>
            <a:endParaRPr lang="en-US" sz="3600" dirty="0"/>
          </a:p>
        </p:txBody>
      </p:sp>
      <p:sp>
        <p:nvSpPr>
          <p:cNvPr id="3" name="Title 2"/>
          <p:cNvSpPr>
            <a:spLocks noGrp="1"/>
          </p:cNvSpPr>
          <p:nvPr>
            <p:ph type="title"/>
          </p:nvPr>
        </p:nvSpPr>
        <p:spPr/>
        <p:txBody>
          <a:bodyPr/>
          <a:lstStyle/>
          <a:p>
            <a:r>
              <a:rPr lang="en-US" dirty="0"/>
              <a:t>Availability and Reliability – Active/Passive</a:t>
            </a:r>
          </a:p>
        </p:txBody>
      </p:sp>
      <p:sp>
        <p:nvSpPr>
          <p:cNvPr id="4" name="Rectangle 3"/>
          <p:cNvSpPr/>
          <p:nvPr/>
        </p:nvSpPr>
        <p:spPr bwMode="auto">
          <a:xfrm>
            <a:off x="7029182" y="2235603"/>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pic>
        <p:nvPicPr>
          <p:cNvPr id="5" name="Picture 2" descr="C:\Users\Jeffrey\AppData\Local\Microsoft\Windows\Temporary Internet Files\Content.IE5\Z5GQZJYD\MC9004325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599" y="1142606"/>
            <a:ext cx="1164690" cy="11646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7"/>
          <p:cNvCxnSpPr>
            <a:stCxn id="5" idx="3"/>
            <a:endCxn id="4" idx="0"/>
          </p:cNvCxnSpPr>
          <p:nvPr/>
        </p:nvCxnSpPr>
        <p:spPr>
          <a:xfrm>
            <a:off x="7762289" y="1724951"/>
            <a:ext cx="562293" cy="510652"/>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438382" y="3040062"/>
            <a:ext cx="3886200" cy="3352800"/>
            <a:chOff x="198437" y="3484776"/>
            <a:chExt cx="3886200" cy="3352800"/>
          </a:xfrm>
        </p:grpSpPr>
        <p:sp>
          <p:nvSpPr>
            <p:cNvPr id="7" name="Rectangle 6"/>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 (Primary)</a:t>
              </a:r>
            </a:p>
          </p:txBody>
        </p:sp>
        <p:sp>
          <p:nvSpPr>
            <p:cNvPr id="12" name="Oval 11"/>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4" name="Oval 13"/>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6" name="Oval 15"/>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0" name="Oval 9"/>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1" name="Oval 10"/>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grpSp>
        <p:nvGrpSpPr>
          <p:cNvPr id="25" name="Group 24"/>
          <p:cNvGrpSpPr/>
          <p:nvPr/>
        </p:nvGrpSpPr>
        <p:grpSpPr>
          <a:xfrm>
            <a:off x="8422984" y="3040062"/>
            <a:ext cx="3886200" cy="3352800"/>
            <a:chOff x="6523037" y="3421062"/>
            <a:chExt cx="3886200" cy="3352800"/>
          </a:xfrm>
        </p:grpSpPr>
        <p:sp>
          <p:nvSpPr>
            <p:cNvPr id="17" name="Rectangle 16"/>
            <p:cNvSpPr/>
            <p:nvPr/>
          </p:nvSpPr>
          <p:spPr bwMode="auto">
            <a:xfrm>
              <a:off x="6523037" y="3421062"/>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B (Secondary)</a:t>
              </a:r>
            </a:p>
          </p:txBody>
        </p:sp>
        <p:sp>
          <p:nvSpPr>
            <p:cNvPr id="18" name="Oval 17"/>
            <p:cNvSpPr/>
            <p:nvPr/>
          </p:nvSpPr>
          <p:spPr bwMode="auto">
            <a:xfrm>
              <a:off x="7436844" y="3979066"/>
              <a:ext cx="2133600" cy="2133600"/>
            </a:xfrm>
            <a:prstGeom prst="ellipse">
              <a:avLst/>
            </a:prstGeom>
            <a:noFill/>
            <a:ln w="285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Oval 18"/>
            <p:cNvSpPr/>
            <p:nvPr/>
          </p:nvSpPr>
          <p:spPr bwMode="auto">
            <a:xfrm>
              <a:off x="7055251" y="4430203"/>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0" name="Oval 19"/>
            <p:cNvSpPr/>
            <p:nvPr/>
          </p:nvSpPr>
          <p:spPr bwMode="auto">
            <a:xfrm>
              <a:off x="9190037" y="4424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1" name="Oval 20"/>
            <p:cNvSpPr/>
            <p:nvPr/>
          </p:nvSpPr>
          <p:spPr bwMode="auto">
            <a:xfrm>
              <a:off x="8085137" y="36358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2" name="Oval 21"/>
            <p:cNvSpPr/>
            <p:nvPr/>
          </p:nvSpPr>
          <p:spPr bwMode="auto">
            <a:xfrm>
              <a:off x="7437438" y="5567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3" name="Oval 22"/>
            <p:cNvSpPr/>
            <p:nvPr/>
          </p:nvSpPr>
          <p:spPr bwMode="auto">
            <a:xfrm>
              <a:off x="8809037" y="556714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cxnSp>
        <p:nvCxnSpPr>
          <p:cNvPr id="26" name="Straight Arrow Connector 7"/>
          <p:cNvCxnSpPr>
            <a:stCxn id="4" idx="2"/>
            <a:endCxn id="7" idx="0"/>
          </p:cNvCxnSpPr>
          <p:nvPr/>
        </p:nvCxnSpPr>
        <p:spPr>
          <a:xfrm rot="5400000">
            <a:off x="7048232" y="1763712"/>
            <a:ext cx="609600" cy="1943100"/>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7"/>
          <p:cNvCxnSpPr>
            <a:stCxn id="7" idx="2"/>
            <a:endCxn id="17" idx="2"/>
          </p:cNvCxnSpPr>
          <p:nvPr/>
        </p:nvCxnSpPr>
        <p:spPr>
          <a:xfrm rot="16200000" flipH="1">
            <a:off x="8373783" y="4400561"/>
            <a:ext cx="12700" cy="3984602"/>
          </a:xfrm>
          <a:prstGeom prst="bentConnector3">
            <a:avLst>
              <a:gd name="adj1" fmla="val 262388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56233" y="6505794"/>
            <a:ext cx="1447800" cy="233065"/>
          </a:xfrm>
          <a:prstGeom prst="rect">
            <a:avLst/>
          </a:prstGeom>
          <a:noFill/>
        </p:spPr>
        <p:txBody>
          <a:bodyPr wrap="square" lIns="182880" tIns="146304" rIns="182880" bIns="146304" rtlCol="0" anchor="ctr">
            <a:noAutofit/>
          </a:bodyPr>
          <a:lstStyle/>
          <a:p>
            <a:pP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Replication Traffic</a:t>
            </a:r>
          </a:p>
        </p:txBody>
      </p:sp>
      <p:sp>
        <p:nvSpPr>
          <p:cNvPr id="39" name="Rectangle 38"/>
          <p:cNvSpPr/>
          <p:nvPr/>
        </p:nvSpPr>
        <p:spPr bwMode="auto">
          <a:xfrm>
            <a:off x="8431709" y="3033711"/>
            <a:ext cx="3877475" cy="3365501"/>
          </a:xfrm>
          <a:prstGeom prst="rect">
            <a:avLst/>
          </a:prstGeom>
          <a:solidFill>
            <a:schemeClr val="tx1">
              <a:lumMod val="50000"/>
              <a:alpha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14489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198437" y="1212850"/>
            <a:ext cx="4314959" cy="5637212"/>
          </a:xfrm>
        </p:spPr>
        <p:txBody>
          <a:bodyPr>
            <a:normAutofit fontScale="92500"/>
          </a:bodyPr>
          <a:lstStyle/>
          <a:p>
            <a:pPr>
              <a:spcAft>
                <a:spcPts val="600"/>
              </a:spcAft>
            </a:pPr>
            <a:r>
              <a:rPr lang="en-US" dirty="0">
                <a:gradFill>
                  <a:gsLst>
                    <a:gs pos="2917">
                      <a:schemeClr val="tx1"/>
                    </a:gs>
                    <a:gs pos="30000">
                      <a:schemeClr val="tx1"/>
                    </a:gs>
                  </a:gsLst>
                  <a:lin ang="5400000" scaled="0"/>
                </a:gradFill>
              </a:rPr>
              <a:t>Failover flow</a:t>
            </a:r>
          </a:p>
          <a:p>
            <a:pPr lvl="1">
              <a:spcAft>
                <a:spcPts val="600"/>
              </a:spcAft>
            </a:pPr>
            <a:r>
              <a:rPr lang="en-US" dirty="0">
                <a:gradFill>
                  <a:gsLst>
                    <a:gs pos="2917">
                      <a:schemeClr val="tx1"/>
                    </a:gs>
                    <a:gs pos="30000">
                      <a:schemeClr val="tx1"/>
                    </a:gs>
                  </a:gsLst>
                  <a:lin ang="5400000" scaled="0"/>
                </a:gradFill>
              </a:rPr>
              <a:t>Customer experiences issue</a:t>
            </a:r>
          </a:p>
          <a:p>
            <a:pPr lvl="1">
              <a:spcAft>
                <a:spcPts val="600"/>
              </a:spcAft>
            </a:pPr>
            <a:r>
              <a:rPr lang="en-US" dirty="0">
                <a:gradFill>
                  <a:gsLst>
                    <a:gs pos="2917">
                      <a:schemeClr val="tx1"/>
                    </a:gs>
                    <a:gs pos="30000">
                      <a:schemeClr val="tx1"/>
                    </a:gs>
                  </a:gsLst>
                  <a:lin ang="5400000" scaled="0"/>
                </a:gradFill>
              </a:rPr>
              <a:t>DevOps decides to fail over</a:t>
            </a:r>
          </a:p>
          <a:p>
            <a:pPr lvl="1">
              <a:spcAft>
                <a:spcPts val="600"/>
              </a:spcAft>
            </a:pPr>
            <a:r>
              <a:rPr lang="en-US" sz="2500" dirty="0">
                <a:gradFill>
                  <a:gsLst>
                    <a:gs pos="2917">
                      <a:schemeClr val="tx1"/>
                    </a:gs>
                    <a:gs pos="30000">
                      <a:schemeClr val="tx1"/>
                    </a:gs>
                  </a:gsLst>
                  <a:lin ang="5400000" scaled="0"/>
                </a:gradFill>
              </a:rPr>
              <a:t>Data inconsistency/loss</a:t>
            </a:r>
          </a:p>
          <a:p>
            <a:pPr lvl="2">
              <a:spcAft>
                <a:spcPts val="600"/>
              </a:spcAft>
            </a:pPr>
            <a:r>
              <a:rPr lang="en-US" dirty="0">
                <a:gradFill>
                  <a:gsLst>
                    <a:gs pos="2917">
                      <a:schemeClr val="tx1"/>
                    </a:gs>
                    <a:gs pos="30000">
                      <a:schemeClr val="tx1"/>
                    </a:gs>
                  </a:gsLst>
                  <a:lin ang="5400000" scaled="0"/>
                </a:gradFill>
              </a:rPr>
              <a:t>RPO == replication delay</a:t>
            </a:r>
          </a:p>
          <a:p>
            <a:pPr lvl="1">
              <a:spcAft>
                <a:spcPts val="600"/>
              </a:spcAft>
            </a:pPr>
            <a:r>
              <a:rPr lang="en-US" dirty="0">
                <a:gradFill>
                  <a:gsLst>
                    <a:gs pos="2917">
                      <a:schemeClr val="tx1"/>
                    </a:gs>
                    <a:gs pos="30000">
                      <a:schemeClr val="tx1"/>
                    </a:gs>
                  </a:gsLst>
                  <a:lin ang="5400000" scaled="0"/>
                </a:gradFill>
              </a:rPr>
              <a:t>Takes minutes</a:t>
            </a:r>
          </a:p>
          <a:p>
            <a:pPr>
              <a:spcAft>
                <a:spcPts val="600"/>
              </a:spcAft>
            </a:pPr>
            <a:r>
              <a:rPr lang="en-US" dirty="0">
                <a:gradFill>
                  <a:gsLst>
                    <a:gs pos="2917">
                      <a:schemeClr val="tx1"/>
                    </a:gs>
                    <a:gs pos="30000">
                      <a:schemeClr val="tx1"/>
                    </a:gs>
                  </a:gsLst>
                  <a:lin ang="5400000" scaled="0"/>
                </a:gradFill>
              </a:rPr>
              <a:t>Simple development</a:t>
            </a:r>
            <a:endParaRPr lang="en-US" sz="2400" dirty="0">
              <a:solidFill>
                <a:schemeClr val="accent4"/>
              </a:solidFill>
            </a:endParaRPr>
          </a:p>
          <a:p>
            <a:pPr>
              <a:spcAft>
                <a:spcPts val="600"/>
              </a:spcAft>
            </a:pPr>
            <a:r>
              <a:rPr lang="en-US" dirty="0">
                <a:gradFill>
                  <a:gsLst>
                    <a:gs pos="2917">
                      <a:schemeClr val="tx1"/>
                    </a:gs>
                    <a:gs pos="30000">
                      <a:schemeClr val="tx1"/>
                    </a:gs>
                  </a:gsLst>
                  <a:lin ang="5400000" scaled="0"/>
                </a:gradFill>
              </a:rPr>
              <a:t>Infrequently tested</a:t>
            </a:r>
          </a:p>
          <a:p>
            <a:pPr>
              <a:spcAft>
                <a:spcPts val="600"/>
              </a:spcAft>
            </a:pPr>
            <a:r>
              <a:rPr lang="en-US" dirty="0">
                <a:gradFill>
                  <a:gsLst>
                    <a:gs pos="2917">
                      <a:schemeClr val="tx1"/>
                    </a:gs>
                    <a:gs pos="30000">
                      <a:schemeClr val="tx1"/>
                    </a:gs>
                  </a:gsLst>
                  <a:lin ang="5400000" scaled="0"/>
                </a:gradFill>
              </a:rPr>
              <a:t>“Wasted” capacity</a:t>
            </a:r>
          </a:p>
        </p:txBody>
      </p:sp>
      <p:sp>
        <p:nvSpPr>
          <p:cNvPr id="3" name="Title 2"/>
          <p:cNvSpPr>
            <a:spLocks noGrp="1"/>
          </p:cNvSpPr>
          <p:nvPr>
            <p:ph type="title"/>
          </p:nvPr>
        </p:nvSpPr>
        <p:spPr/>
        <p:txBody>
          <a:bodyPr/>
          <a:lstStyle/>
          <a:p>
            <a:r>
              <a:rPr lang="en-US" dirty="0"/>
              <a:t>Availability and Reliability – Active/Passive</a:t>
            </a:r>
          </a:p>
        </p:txBody>
      </p:sp>
      <p:sp>
        <p:nvSpPr>
          <p:cNvPr id="4" name="Rectangle 3"/>
          <p:cNvSpPr/>
          <p:nvPr/>
        </p:nvSpPr>
        <p:spPr bwMode="auto">
          <a:xfrm>
            <a:off x="7029182" y="2235603"/>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pic>
        <p:nvPicPr>
          <p:cNvPr id="5" name="Picture 2" descr="C:\Users\Jeffrey\AppData\Local\Microsoft\Windows\Temporary Internet Files\Content.IE5\Z5GQZJYD\MC9004325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599" y="1142606"/>
            <a:ext cx="1164690" cy="11646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7"/>
          <p:cNvCxnSpPr>
            <a:stCxn id="5" idx="3"/>
            <a:endCxn id="4" idx="0"/>
          </p:cNvCxnSpPr>
          <p:nvPr/>
        </p:nvCxnSpPr>
        <p:spPr>
          <a:xfrm>
            <a:off x="7762289" y="1724951"/>
            <a:ext cx="562293" cy="510652"/>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438382" y="3040062"/>
            <a:ext cx="3886200" cy="3352800"/>
            <a:chOff x="198437" y="3484776"/>
            <a:chExt cx="3886200" cy="3352800"/>
          </a:xfrm>
        </p:grpSpPr>
        <p:sp>
          <p:nvSpPr>
            <p:cNvPr id="7" name="Rectangle 6"/>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 (Primary)</a:t>
              </a:r>
            </a:p>
          </p:txBody>
        </p:sp>
        <p:sp>
          <p:nvSpPr>
            <p:cNvPr id="12" name="Oval 11"/>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4" name="Oval 13"/>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6" name="Oval 15"/>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0" name="Oval 9"/>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1" name="Oval 10"/>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grpSp>
        <p:nvGrpSpPr>
          <p:cNvPr id="25" name="Group 24"/>
          <p:cNvGrpSpPr/>
          <p:nvPr/>
        </p:nvGrpSpPr>
        <p:grpSpPr>
          <a:xfrm>
            <a:off x="8422984" y="3040062"/>
            <a:ext cx="3886200" cy="3352800"/>
            <a:chOff x="6523037" y="3421062"/>
            <a:chExt cx="3886200" cy="3352800"/>
          </a:xfrm>
        </p:grpSpPr>
        <p:sp>
          <p:nvSpPr>
            <p:cNvPr id="17" name="Rectangle 16"/>
            <p:cNvSpPr/>
            <p:nvPr/>
          </p:nvSpPr>
          <p:spPr bwMode="auto">
            <a:xfrm>
              <a:off x="6523037" y="3421062"/>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B (Secondary)</a:t>
              </a:r>
            </a:p>
          </p:txBody>
        </p:sp>
        <p:sp>
          <p:nvSpPr>
            <p:cNvPr id="18" name="Oval 17"/>
            <p:cNvSpPr/>
            <p:nvPr/>
          </p:nvSpPr>
          <p:spPr bwMode="auto">
            <a:xfrm>
              <a:off x="7436844" y="3979066"/>
              <a:ext cx="2133600" cy="2133600"/>
            </a:xfrm>
            <a:prstGeom prst="ellipse">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Oval 18"/>
            <p:cNvSpPr/>
            <p:nvPr/>
          </p:nvSpPr>
          <p:spPr bwMode="auto">
            <a:xfrm>
              <a:off x="7055251" y="4430203"/>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0" name="Oval 19"/>
            <p:cNvSpPr/>
            <p:nvPr/>
          </p:nvSpPr>
          <p:spPr bwMode="auto">
            <a:xfrm>
              <a:off x="9190037" y="4424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1" name="Oval 20"/>
            <p:cNvSpPr/>
            <p:nvPr/>
          </p:nvSpPr>
          <p:spPr bwMode="auto">
            <a:xfrm>
              <a:off x="8085137" y="36358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2" name="Oval 21"/>
            <p:cNvSpPr/>
            <p:nvPr/>
          </p:nvSpPr>
          <p:spPr bwMode="auto">
            <a:xfrm>
              <a:off x="7437438" y="5567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3" name="Oval 22"/>
            <p:cNvSpPr/>
            <p:nvPr/>
          </p:nvSpPr>
          <p:spPr bwMode="auto">
            <a:xfrm>
              <a:off x="8809037" y="556714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cxnSp>
        <p:nvCxnSpPr>
          <p:cNvPr id="26" name="Straight Arrow Connector 7"/>
          <p:cNvCxnSpPr>
            <a:stCxn id="4" idx="2"/>
            <a:endCxn id="17" idx="0"/>
          </p:cNvCxnSpPr>
          <p:nvPr/>
        </p:nvCxnSpPr>
        <p:spPr>
          <a:xfrm rot="16200000" flipH="1">
            <a:off x="9040533" y="1714511"/>
            <a:ext cx="609600" cy="2041502"/>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7"/>
          <p:cNvCxnSpPr>
            <a:stCxn id="17" idx="2"/>
            <a:endCxn id="39" idx="2"/>
          </p:cNvCxnSpPr>
          <p:nvPr/>
        </p:nvCxnSpPr>
        <p:spPr>
          <a:xfrm rot="5400000">
            <a:off x="8370682" y="4403810"/>
            <a:ext cx="6350" cy="3984454"/>
          </a:xfrm>
          <a:prstGeom prst="bentConnector3">
            <a:avLst>
              <a:gd name="adj1" fmla="val 5562693"/>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56233" y="6505794"/>
            <a:ext cx="1447800" cy="233065"/>
          </a:xfrm>
          <a:prstGeom prst="rect">
            <a:avLst/>
          </a:prstGeom>
          <a:noFill/>
        </p:spPr>
        <p:txBody>
          <a:bodyPr wrap="square" lIns="182880" tIns="146304" rIns="182880" bIns="146304" rtlCol="0" anchor="ctr">
            <a:noAutofit/>
          </a:bodyPr>
          <a:lstStyle/>
          <a:p>
            <a:pP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Replication Traffic</a:t>
            </a:r>
          </a:p>
        </p:txBody>
      </p:sp>
      <p:sp>
        <p:nvSpPr>
          <p:cNvPr id="39" name="Rectangle 38"/>
          <p:cNvSpPr/>
          <p:nvPr/>
        </p:nvSpPr>
        <p:spPr bwMode="auto">
          <a:xfrm>
            <a:off x="4442892" y="3033711"/>
            <a:ext cx="3877475" cy="3365501"/>
          </a:xfrm>
          <a:prstGeom prst="rect">
            <a:avLst/>
          </a:prstGeom>
          <a:solidFill>
            <a:schemeClr val="tx1">
              <a:lumMod val="50000"/>
              <a:alpha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60378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0"/>
          </p:nvPr>
        </p:nvSpPr>
        <p:spPr>
          <a:xfrm>
            <a:off x="274638" y="1212851"/>
            <a:ext cx="3972651" cy="5713412"/>
          </a:xfrm>
        </p:spPr>
        <p:txBody>
          <a:bodyPr>
            <a:normAutofit/>
          </a:bodyPr>
          <a:lstStyle/>
          <a:p>
            <a:r>
              <a:rPr lang="en-US" sz="3200" dirty="0"/>
              <a:t>Two similar clusters</a:t>
            </a:r>
          </a:p>
          <a:p>
            <a:r>
              <a:rPr lang="en-US" sz="3200" dirty="0"/>
              <a:t>Both clusters takes traffic</a:t>
            </a:r>
          </a:p>
          <a:p>
            <a:r>
              <a:rPr lang="en-US" sz="3200" dirty="0"/>
              <a:t>Both clusters handle spikes</a:t>
            </a:r>
          </a:p>
          <a:p>
            <a:pPr lvl="1"/>
            <a:r>
              <a:rPr lang="en-US" sz="2800" dirty="0"/>
              <a:t>Less expensive</a:t>
            </a:r>
          </a:p>
          <a:p>
            <a:r>
              <a:rPr lang="en-US" sz="3200" dirty="0"/>
              <a:t>Data replicated to other cluster in the  background</a:t>
            </a:r>
          </a:p>
          <a:p>
            <a:pPr marL="0" indent="0">
              <a:spcAft>
                <a:spcPts val="600"/>
              </a:spcAft>
              <a:buNone/>
            </a:pPr>
            <a:endParaRPr lang="en-US" sz="3400" dirty="0">
              <a:gradFill>
                <a:gsLst>
                  <a:gs pos="2917">
                    <a:schemeClr val="tx1"/>
                  </a:gs>
                  <a:gs pos="30000">
                    <a:schemeClr val="tx1"/>
                  </a:gs>
                </a:gsLst>
                <a:lin ang="5400000" scaled="0"/>
              </a:gradFill>
            </a:endParaRPr>
          </a:p>
          <a:p>
            <a:pPr marL="0" indent="0">
              <a:buNone/>
            </a:pPr>
            <a:endParaRPr lang="en-US" dirty="0"/>
          </a:p>
        </p:txBody>
      </p:sp>
      <p:sp>
        <p:nvSpPr>
          <p:cNvPr id="3" name="Title 2"/>
          <p:cNvSpPr>
            <a:spLocks noGrp="1"/>
          </p:cNvSpPr>
          <p:nvPr>
            <p:ph type="title"/>
          </p:nvPr>
        </p:nvSpPr>
        <p:spPr/>
        <p:txBody>
          <a:bodyPr/>
          <a:lstStyle/>
          <a:p>
            <a:r>
              <a:rPr lang="en-US" dirty="0"/>
              <a:t>Availability and Reliability – Active/Active</a:t>
            </a:r>
          </a:p>
        </p:txBody>
      </p:sp>
      <p:sp>
        <p:nvSpPr>
          <p:cNvPr id="4" name="Rectangle 3"/>
          <p:cNvSpPr/>
          <p:nvPr/>
        </p:nvSpPr>
        <p:spPr bwMode="auto">
          <a:xfrm>
            <a:off x="7029182" y="2235603"/>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pic>
        <p:nvPicPr>
          <p:cNvPr id="5"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599" y="1142606"/>
            <a:ext cx="1164690" cy="11646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7"/>
          <p:cNvCxnSpPr>
            <a:stCxn id="5" idx="3"/>
            <a:endCxn id="4" idx="0"/>
          </p:cNvCxnSpPr>
          <p:nvPr/>
        </p:nvCxnSpPr>
        <p:spPr>
          <a:xfrm>
            <a:off x="7762289" y="1724951"/>
            <a:ext cx="562293" cy="510652"/>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438382" y="3040062"/>
            <a:ext cx="3886200" cy="3352800"/>
            <a:chOff x="198437" y="3484776"/>
            <a:chExt cx="3886200" cy="3352800"/>
          </a:xfrm>
        </p:grpSpPr>
        <p:sp>
          <p:nvSpPr>
            <p:cNvPr id="7" name="Rectangle 6"/>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a:t>
              </a:r>
            </a:p>
          </p:txBody>
        </p:sp>
        <p:sp>
          <p:nvSpPr>
            <p:cNvPr id="12" name="Oval 11"/>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4" name="Oval 13"/>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6" name="Oval 15"/>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0" name="Oval 9"/>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1" name="Oval 10"/>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grpSp>
        <p:nvGrpSpPr>
          <p:cNvPr id="25" name="Group 24"/>
          <p:cNvGrpSpPr/>
          <p:nvPr/>
        </p:nvGrpSpPr>
        <p:grpSpPr>
          <a:xfrm>
            <a:off x="8422984" y="3040062"/>
            <a:ext cx="3886200" cy="3352800"/>
            <a:chOff x="6523037" y="3421062"/>
            <a:chExt cx="3886200" cy="3352800"/>
          </a:xfrm>
        </p:grpSpPr>
        <p:sp>
          <p:nvSpPr>
            <p:cNvPr id="17" name="Rectangle 16"/>
            <p:cNvSpPr/>
            <p:nvPr/>
          </p:nvSpPr>
          <p:spPr bwMode="auto">
            <a:xfrm>
              <a:off x="6523037" y="3421062"/>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B</a:t>
              </a:r>
            </a:p>
          </p:txBody>
        </p:sp>
        <p:sp>
          <p:nvSpPr>
            <p:cNvPr id="18" name="Oval 17"/>
            <p:cNvSpPr/>
            <p:nvPr/>
          </p:nvSpPr>
          <p:spPr bwMode="auto">
            <a:xfrm>
              <a:off x="7436844" y="3979066"/>
              <a:ext cx="2133600" cy="2133600"/>
            </a:xfrm>
            <a:prstGeom prst="ellipse">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Oval 18"/>
            <p:cNvSpPr/>
            <p:nvPr/>
          </p:nvSpPr>
          <p:spPr bwMode="auto">
            <a:xfrm>
              <a:off x="7055251" y="4430203"/>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0" name="Oval 19"/>
            <p:cNvSpPr/>
            <p:nvPr/>
          </p:nvSpPr>
          <p:spPr bwMode="auto">
            <a:xfrm>
              <a:off x="9190037" y="4424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1" name="Oval 20"/>
            <p:cNvSpPr/>
            <p:nvPr/>
          </p:nvSpPr>
          <p:spPr bwMode="auto">
            <a:xfrm>
              <a:off x="8085137" y="36358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2" name="Oval 21"/>
            <p:cNvSpPr/>
            <p:nvPr/>
          </p:nvSpPr>
          <p:spPr bwMode="auto">
            <a:xfrm>
              <a:off x="7437438" y="5567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3" name="Oval 22"/>
            <p:cNvSpPr/>
            <p:nvPr/>
          </p:nvSpPr>
          <p:spPr bwMode="auto">
            <a:xfrm>
              <a:off x="8809037" y="556714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cxnSp>
        <p:nvCxnSpPr>
          <p:cNvPr id="26" name="Straight Arrow Connector 7"/>
          <p:cNvCxnSpPr>
            <a:stCxn id="4" idx="1"/>
            <a:endCxn id="7" idx="0"/>
          </p:cNvCxnSpPr>
          <p:nvPr/>
        </p:nvCxnSpPr>
        <p:spPr>
          <a:xfrm rot="10800000" flipV="1">
            <a:off x="6381482" y="2333032"/>
            <a:ext cx="647700" cy="707029"/>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7"/>
          <p:cNvCxnSpPr>
            <a:stCxn id="7" idx="2"/>
            <a:endCxn id="17" idx="2"/>
          </p:cNvCxnSpPr>
          <p:nvPr/>
        </p:nvCxnSpPr>
        <p:spPr>
          <a:xfrm rot="16200000" flipH="1">
            <a:off x="8373783" y="4400561"/>
            <a:ext cx="12700" cy="3984602"/>
          </a:xfrm>
          <a:prstGeom prst="bentConnector3">
            <a:avLst>
              <a:gd name="adj1" fmla="val 2623882"/>
            </a:avLst>
          </a:prstGeom>
          <a:ln w="5715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56233" y="6505794"/>
            <a:ext cx="1447800" cy="233065"/>
          </a:xfrm>
          <a:prstGeom prst="rect">
            <a:avLst/>
          </a:prstGeom>
          <a:noFill/>
        </p:spPr>
        <p:txBody>
          <a:bodyPr wrap="square" lIns="182880" tIns="146304" rIns="182880" bIns="146304" rtlCol="0" anchor="ctr">
            <a:noAutofit/>
          </a:bodyPr>
          <a:lstStyle/>
          <a:p>
            <a:pP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Replication Traffic</a:t>
            </a:r>
          </a:p>
        </p:txBody>
      </p:sp>
      <p:cxnSp>
        <p:nvCxnSpPr>
          <p:cNvPr id="29" name="Straight Arrow Connector 7"/>
          <p:cNvCxnSpPr>
            <a:stCxn id="4" idx="3"/>
            <a:endCxn id="17" idx="0"/>
          </p:cNvCxnSpPr>
          <p:nvPr/>
        </p:nvCxnSpPr>
        <p:spPr>
          <a:xfrm>
            <a:off x="9619982" y="2333033"/>
            <a:ext cx="746102" cy="707029"/>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970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0"/>
          </p:nvPr>
        </p:nvSpPr>
        <p:spPr>
          <a:xfrm>
            <a:off x="274638" y="1212851"/>
            <a:ext cx="3972651" cy="5713412"/>
          </a:xfrm>
        </p:spPr>
        <p:txBody>
          <a:bodyPr>
            <a:normAutofit lnSpcReduction="10000"/>
          </a:bodyPr>
          <a:lstStyle/>
          <a:p>
            <a:pPr marL="342900" lvl="1" indent="-342900">
              <a:spcAft>
                <a:spcPts val="600"/>
              </a:spcAft>
            </a:pPr>
            <a:r>
              <a:rPr lang="en-US" sz="4000" dirty="0">
                <a:gradFill>
                  <a:gsLst>
                    <a:gs pos="2917">
                      <a:schemeClr val="tx1"/>
                    </a:gs>
                    <a:gs pos="30000">
                      <a:schemeClr val="tx1"/>
                    </a:gs>
                  </a:gsLst>
                  <a:lin ang="5400000" scaled="0"/>
                </a:gradFill>
              </a:rPr>
              <a:t>Failover is fast and free</a:t>
            </a:r>
          </a:p>
          <a:p>
            <a:pPr>
              <a:spcAft>
                <a:spcPts val="600"/>
              </a:spcAft>
            </a:pPr>
            <a:r>
              <a:rPr lang="en-US" dirty="0">
                <a:gradFill>
                  <a:gsLst>
                    <a:gs pos="2917">
                      <a:schemeClr val="tx1"/>
                    </a:gs>
                    <a:gs pos="30000">
                      <a:schemeClr val="tx1"/>
                    </a:gs>
                  </a:gsLst>
                  <a:lin ang="5400000" scaled="0"/>
                </a:gradFill>
              </a:rPr>
              <a:t>Harder development</a:t>
            </a:r>
          </a:p>
          <a:p>
            <a:pPr lvl="1">
              <a:spcAft>
                <a:spcPts val="600"/>
              </a:spcAft>
            </a:pPr>
            <a:r>
              <a:rPr lang="en-US" dirty="0">
                <a:gradFill>
                  <a:gsLst>
                    <a:gs pos="2917">
                      <a:schemeClr val="tx1"/>
                    </a:gs>
                    <a:gs pos="30000">
                      <a:schemeClr val="tx1"/>
                    </a:gs>
                  </a:gsLst>
                  <a:lin ang="5400000" scaled="0"/>
                </a:gradFill>
              </a:rPr>
              <a:t>Data inconsistency or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dual reads</a:t>
            </a:r>
            <a:endParaRPr lang="en-US" dirty="0">
              <a:solidFill>
                <a:schemeClr val="accent4"/>
              </a:solidFill>
            </a:endParaRPr>
          </a:p>
          <a:p>
            <a:pPr>
              <a:spcAft>
                <a:spcPts val="600"/>
              </a:spcAft>
            </a:pPr>
            <a:r>
              <a:rPr lang="en-US" dirty="0">
                <a:gradFill>
                  <a:gsLst>
                    <a:gs pos="2917">
                      <a:schemeClr val="tx1"/>
                    </a:gs>
                    <a:gs pos="30000">
                      <a:schemeClr val="tx1"/>
                    </a:gs>
                  </a:gsLst>
                  <a:lin ang="5400000" scaled="0"/>
                </a:gradFill>
              </a:rPr>
              <a:t>Continuously tested</a:t>
            </a:r>
          </a:p>
          <a:p>
            <a:pPr>
              <a:spcAft>
                <a:spcPts val="600"/>
              </a:spcAft>
            </a:pPr>
            <a:r>
              <a:rPr lang="en-US" dirty="0">
                <a:gradFill>
                  <a:gsLst>
                    <a:gs pos="2917">
                      <a:schemeClr val="tx1"/>
                    </a:gs>
                    <a:gs pos="30000">
                      <a:schemeClr val="tx1"/>
                    </a:gs>
                  </a:gsLst>
                  <a:lin ang="5400000" scaled="0"/>
                </a:gradFill>
              </a:rPr>
              <a:t>Less “wasted” capacity</a:t>
            </a:r>
          </a:p>
        </p:txBody>
      </p:sp>
      <p:sp>
        <p:nvSpPr>
          <p:cNvPr id="3" name="Title 2"/>
          <p:cNvSpPr>
            <a:spLocks noGrp="1"/>
          </p:cNvSpPr>
          <p:nvPr>
            <p:ph type="title"/>
          </p:nvPr>
        </p:nvSpPr>
        <p:spPr/>
        <p:txBody>
          <a:bodyPr/>
          <a:lstStyle/>
          <a:p>
            <a:r>
              <a:rPr lang="en-US" dirty="0"/>
              <a:t>Availability and Reliability – Active/Active</a:t>
            </a:r>
          </a:p>
        </p:txBody>
      </p:sp>
      <p:sp>
        <p:nvSpPr>
          <p:cNvPr id="4" name="Rectangle 3"/>
          <p:cNvSpPr/>
          <p:nvPr/>
        </p:nvSpPr>
        <p:spPr bwMode="auto">
          <a:xfrm>
            <a:off x="7029182" y="2235603"/>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pic>
        <p:nvPicPr>
          <p:cNvPr id="5"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599" y="1142606"/>
            <a:ext cx="1164690" cy="11646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7"/>
          <p:cNvCxnSpPr>
            <a:stCxn id="5" idx="3"/>
            <a:endCxn id="4" idx="0"/>
          </p:cNvCxnSpPr>
          <p:nvPr/>
        </p:nvCxnSpPr>
        <p:spPr>
          <a:xfrm>
            <a:off x="7762289" y="1724951"/>
            <a:ext cx="562293" cy="510652"/>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438382" y="3040062"/>
            <a:ext cx="3886200" cy="3352800"/>
            <a:chOff x="198437" y="3484776"/>
            <a:chExt cx="3886200" cy="3352800"/>
          </a:xfrm>
        </p:grpSpPr>
        <p:sp>
          <p:nvSpPr>
            <p:cNvPr id="7" name="Rectangle 6"/>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a:t>
              </a:r>
            </a:p>
          </p:txBody>
        </p:sp>
        <p:sp>
          <p:nvSpPr>
            <p:cNvPr id="12" name="Oval 11"/>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4" name="Oval 13"/>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6" name="Oval 15"/>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0" name="Oval 9"/>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1" name="Oval 10"/>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grpSp>
        <p:nvGrpSpPr>
          <p:cNvPr id="25" name="Group 24"/>
          <p:cNvGrpSpPr/>
          <p:nvPr/>
        </p:nvGrpSpPr>
        <p:grpSpPr>
          <a:xfrm>
            <a:off x="8422984" y="3040062"/>
            <a:ext cx="3886200" cy="3352800"/>
            <a:chOff x="6523037" y="3421062"/>
            <a:chExt cx="3886200" cy="3352800"/>
          </a:xfrm>
        </p:grpSpPr>
        <p:sp>
          <p:nvSpPr>
            <p:cNvPr id="17" name="Rectangle 16"/>
            <p:cNvSpPr/>
            <p:nvPr/>
          </p:nvSpPr>
          <p:spPr bwMode="auto">
            <a:xfrm>
              <a:off x="6523037" y="3421062"/>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B</a:t>
              </a:r>
            </a:p>
          </p:txBody>
        </p:sp>
        <p:sp>
          <p:nvSpPr>
            <p:cNvPr id="18" name="Oval 17"/>
            <p:cNvSpPr/>
            <p:nvPr/>
          </p:nvSpPr>
          <p:spPr bwMode="auto">
            <a:xfrm>
              <a:off x="7436844" y="3979066"/>
              <a:ext cx="2133600" cy="2133600"/>
            </a:xfrm>
            <a:prstGeom prst="ellipse">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Oval 18"/>
            <p:cNvSpPr/>
            <p:nvPr/>
          </p:nvSpPr>
          <p:spPr bwMode="auto">
            <a:xfrm>
              <a:off x="7055251" y="4430203"/>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0" name="Oval 19"/>
            <p:cNvSpPr/>
            <p:nvPr/>
          </p:nvSpPr>
          <p:spPr bwMode="auto">
            <a:xfrm>
              <a:off x="9190037" y="4424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1" name="Oval 20"/>
            <p:cNvSpPr/>
            <p:nvPr/>
          </p:nvSpPr>
          <p:spPr bwMode="auto">
            <a:xfrm>
              <a:off x="8085137" y="36358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2" name="Oval 21"/>
            <p:cNvSpPr/>
            <p:nvPr/>
          </p:nvSpPr>
          <p:spPr bwMode="auto">
            <a:xfrm>
              <a:off x="7437438" y="5567148"/>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3" name="Oval 22"/>
            <p:cNvSpPr/>
            <p:nvPr/>
          </p:nvSpPr>
          <p:spPr bwMode="auto">
            <a:xfrm>
              <a:off x="8809037" y="556714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cxnSp>
        <p:nvCxnSpPr>
          <p:cNvPr id="26" name="Straight Arrow Connector 7"/>
          <p:cNvCxnSpPr>
            <a:stCxn id="4" idx="2"/>
            <a:endCxn id="7" idx="0"/>
          </p:cNvCxnSpPr>
          <p:nvPr/>
        </p:nvCxnSpPr>
        <p:spPr>
          <a:xfrm rot="5400000">
            <a:off x="7048232" y="1763712"/>
            <a:ext cx="609600" cy="1943100"/>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7"/>
          <p:cNvCxnSpPr>
            <a:stCxn id="7" idx="2"/>
            <a:endCxn id="17" idx="2"/>
          </p:cNvCxnSpPr>
          <p:nvPr/>
        </p:nvCxnSpPr>
        <p:spPr>
          <a:xfrm rot="16200000" flipH="1">
            <a:off x="8373783" y="4400561"/>
            <a:ext cx="12700" cy="3984602"/>
          </a:xfrm>
          <a:prstGeom prst="bentConnector3">
            <a:avLst>
              <a:gd name="adj1" fmla="val 2623882"/>
            </a:avLst>
          </a:prstGeom>
          <a:ln w="5715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56233" y="6505794"/>
            <a:ext cx="1447800" cy="233065"/>
          </a:xfrm>
          <a:prstGeom prst="rect">
            <a:avLst/>
          </a:prstGeom>
          <a:noFill/>
        </p:spPr>
        <p:txBody>
          <a:bodyPr wrap="square" lIns="182880" tIns="146304" rIns="182880" bIns="146304" rtlCol="0" anchor="ctr">
            <a:noAutofit/>
          </a:bodyPr>
          <a:lstStyle/>
          <a:p>
            <a:pP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Replication Traffic</a:t>
            </a:r>
          </a:p>
        </p:txBody>
      </p:sp>
      <p:cxnSp>
        <p:nvCxnSpPr>
          <p:cNvPr id="29" name="Straight Arrow Connector 7"/>
          <p:cNvCxnSpPr/>
          <p:nvPr/>
        </p:nvCxnSpPr>
        <p:spPr>
          <a:xfrm rot="16200000" flipH="1">
            <a:off x="9040533" y="1714511"/>
            <a:ext cx="609600" cy="2041502"/>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9702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41838"/>
            <a:ext cx="11889564" cy="910953"/>
          </a:xfrm>
        </p:spPr>
        <p:txBody>
          <a:bodyPr/>
          <a:lstStyle/>
          <a:p>
            <a:r>
              <a:rPr lang="en-US" dirty="0"/>
              <a:t>Availability and Reliability – Real Example </a:t>
            </a:r>
          </a:p>
        </p:txBody>
      </p:sp>
      <p:sp>
        <p:nvSpPr>
          <p:cNvPr id="5" name="Text Placeholder 4"/>
          <p:cNvSpPr>
            <a:spLocks noGrp="1"/>
          </p:cNvSpPr>
          <p:nvPr>
            <p:ph type="body" sz="quarter" idx="10"/>
          </p:nvPr>
        </p:nvSpPr>
        <p:spPr>
          <a:xfrm>
            <a:off x="46037" y="1212850"/>
            <a:ext cx="4260637" cy="5713412"/>
          </a:xfrm>
        </p:spPr>
        <p:txBody>
          <a:bodyPr>
            <a:normAutofit/>
          </a:bodyPr>
          <a:lstStyle/>
          <a:p>
            <a:r>
              <a:rPr lang="en-US" dirty="0"/>
              <a:t>Two regionally separated DCs</a:t>
            </a:r>
          </a:p>
          <a:p>
            <a:r>
              <a:rPr lang="en-US" dirty="0"/>
              <a:t>Can read from or write to either storage (RA-GRS), but default is local DC</a:t>
            </a:r>
          </a:p>
        </p:txBody>
      </p:sp>
      <p:grpSp>
        <p:nvGrpSpPr>
          <p:cNvPr id="6" name="Group 5"/>
          <p:cNvGrpSpPr/>
          <p:nvPr/>
        </p:nvGrpSpPr>
        <p:grpSpPr>
          <a:xfrm>
            <a:off x="4550091" y="2609501"/>
            <a:ext cx="2465655" cy="2286000"/>
            <a:chOff x="198437" y="3484776"/>
            <a:chExt cx="3886200" cy="3352800"/>
          </a:xfrm>
        </p:grpSpPr>
        <p:sp>
          <p:nvSpPr>
            <p:cNvPr id="7" name="Rectangle 6"/>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a:t>
              </a:r>
            </a:p>
          </p:txBody>
        </p:sp>
        <p:sp>
          <p:nvSpPr>
            <p:cNvPr id="8" name="Oval 7"/>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0" name="Oval 9"/>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1" name="Oval 10"/>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2" name="Oval 11"/>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3" name="Oval 12"/>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grpSp>
        <p:nvGrpSpPr>
          <p:cNvPr id="14" name="Group 13"/>
          <p:cNvGrpSpPr/>
          <p:nvPr/>
        </p:nvGrpSpPr>
        <p:grpSpPr>
          <a:xfrm>
            <a:off x="9674072" y="2608823"/>
            <a:ext cx="2465655" cy="2286000"/>
            <a:chOff x="198437" y="3484776"/>
            <a:chExt cx="3886200" cy="3352800"/>
          </a:xfrm>
        </p:grpSpPr>
        <p:sp>
          <p:nvSpPr>
            <p:cNvPr id="15" name="Rectangle 14"/>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B</a:t>
              </a:r>
            </a:p>
          </p:txBody>
        </p:sp>
        <p:sp>
          <p:nvSpPr>
            <p:cNvPr id="16" name="Oval 15"/>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Oval 16"/>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8" name="Oval 17"/>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19" name="Oval 18"/>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0" name="Oval 19"/>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1" name="Oval 20"/>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sp>
        <p:nvSpPr>
          <p:cNvPr id="22" name="Rectangle 21"/>
          <p:cNvSpPr/>
          <p:nvPr/>
        </p:nvSpPr>
        <p:spPr bwMode="auto">
          <a:xfrm>
            <a:off x="7056437" y="2172554"/>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sp>
        <p:nvSpPr>
          <p:cNvPr id="36" name="Rectangle 35"/>
          <p:cNvSpPr/>
          <p:nvPr/>
        </p:nvSpPr>
        <p:spPr bwMode="auto">
          <a:xfrm>
            <a:off x="5250382" y="5401445"/>
            <a:ext cx="1066800" cy="4572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A</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(RA-GRS)</a:t>
            </a:r>
          </a:p>
        </p:txBody>
      </p:sp>
      <p:sp>
        <p:nvSpPr>
          <p:cNvPr id="37" name="Rectangle 36"/>
          <p:cNvSpPr/>
          <p:nvPr/>
        </p:nvSpPr>
        <p:spPr bwMode="auto">
          <a:xfrm>
            <a:off x="10374551" y="5470018"/>
            <a:ext cx="1066800" cy="457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B</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(RA-GRS)</a:t>
            </a:r>
          </a:p>
        </p:txBody>
      </p:sp>
      <p:sp>
        <p:nvSpPr>
          <p:cNvPr id="38" name="Rectangle 37"/>
          <p:cNvSpPr/>
          <p:nvPr/>
        </p:nvSpPr>
        <p:spPr bwMode="auto">
          <a:xfrm>
            <a:off x="10374551" y="5978703"/>
            <a:ext cx="1066800" cy="4572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A</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(read only)</a:t>
            </a:r>
          </a:p>
        </p:txBody>
      </p:sp>
      <p:sp>
        <p:nvSpPr>
          <p:cNvPr id="39" name="Rectangle 38"/>
          <p:cNvSpPr/>
          <p:nvPr/>
        </p:nvSpPr>
        <p:spPr bwMode="auto">
          <a:xfrm>
            <a:off x="5270983" y="5906354"/>
            <a:ext cx="1066800" cy="457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B</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(read only)</a:t>
            </a:r>
          </a:p>
        </p:txBody>
      </p:sp>
      <p:sp>
        <p:nvSpPr>
          <p:cNvPr id="41" name="Rectangle 40"/>
          <p:cNvSpPr/>
          <p:nvPr/>
        </p:nvSpPr>
        <p:spPr bwMode="auto">
          <a:xfrm>
            <a:off x="4389437" y="2477354"/>
            <a:ext cx="2850061" cy="4419599"/>
          </a:xfrm>
          <a:prstGeom prst="rect">
            <a:avLst/>
          </a:prstGeom>
          <a:noFill/>
          <a:ln w="19050">
            <a:solidFill>
              <a:schemeClr val="accent4"/>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9418637" y="2477353"/>
            <a:ext cx="2850061" cy="4419599"/>
          </a:xfrm>
          <a:prstGeom prst="rect">
            <a:avLst/>
          </a:prstGeom>
          <a:noFill/>
          <a:ln w="19050">
            <a:solidFill>
              <a:schemeClr val="accent4"/>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TextBox 51"/>
          <p:cNvSpPr txBox="1"/>
          <p:nvPr/>
        </p:nvSpPr>
        <p:spPr>
          <a:xfrm>
            <a:off x="4389437" y="6693197"/>
            <a:ext cx="2850061" cy="233065"/>
          </a:xfrm>
          <a:prstGeom prst="rect">
            <a:avLst/>
          </a:prstGeom>
          <a:noFill/>
        </p:spPr>
        <p:txBody>
          <a:bodyPr wrap="square" lIns="182880" tIns="146304" rIns="182880" bIns="146304" rtlCol="0" anchor="ctr">
            <a:no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West US</a:t>
            </a:r>
          </a:p>
        </p:txBody>
      </p:sp>
      <p:sp>
        <p:nvSpPr>
          <p:cNvPr id="53" name="TextBox 52"/>
          <p:cNvSpPr txBox="1"/>
          <p:nvPr/>
        </p:nvSpPr>
        <p:spPr>
          <a:xfrm>
            <a:off x="9423235" y="6663889"/>
            <a:ext cx="2850061" cy="233065"/>
          </a:xfrm>
          <a:prstGeom prst="rect">
            <a:avLst/>
          </a:prstGeom>
          <a:noFill/>
        </p:spPr>
        <p:txBody>
          <a:bodyPr wrap="square" lIns="182880" tIns="146304" rIns="182880" bIns="146304" rtlCol="0" anchor="ctr">
            <a:no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East US</a:t>
            </a:r>
          </a:p>
        </p:txBody>
      </p:sp>
      <p:cxnSp>
        <p:nvCxnSpPr>
          <p:cNvPr id="54" name="Straight Arrow Connector 7"/>
          <p:cNvCxnSpPr>
            <a:stCxn id="7" idx="2"/>
            <a:endCxn id="36" idx="0"/>
          </p:cNvCxnSpPr>
          <p:nvPr/>
        </p:nvCxnSpPr>
        <p:spPr>
          <a:xfrm rot="16200000" flipH="1">
            <a:off x="5530378" y="5148041"/>
            <a:ext cx="505944" cy="863"/>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7"/>
          <p:cNvCxnSpPr>
            <a:stCxn id="15" idx="2"/>
            <a:endCxn id="37" idx="0"/>
          </p:cNvCxnSpPr>
          <p:nvPr/>
        </p:nvCxnSpPr>
        <p:spPr>
          <a:xfrm rot="16200000" flipH="1">
            <a:off x="10619828" y="5181894"/>
            <a:ext cx="575195" cy="1051"/>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7"/>
          <p:cNvCxnSpPr>
            <a:endCxn id="37" idx="0"/>
          </p:cNvCxnSpPr>
          <p:nvPr/>
        </p:nvCxnSpPr>
        <p:spPr>
          <a:xfrm>
            <a:off x="5783784" y="5041249"/>
            <a:ext cx="5124167" cy="428769"/>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5"/>
          <p:cNvGrpSpPr/>
          <p:nvPr/>
        </p:nvGrpSpPr>
        <p:grpSpPr>
          <a:xfrm>
            <a:off x="4550091" y="2609501"/>
            <a:ext cx="2465655" cy="2286000"/>
            <a:chOff x="198437" y="3484776"/>
            <a:chExt cx="3886200" cy="3352800"/>
          </a:xfrm>
        </p:grpSpPr>
        <p:sp>
          <p:nvSpPr>
            <p:cNvPr id="2" name="Rectangle 6"/>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a:t>
              </a:r>
            </a:p>
          </p:txBody>
        </p:sp>
        <p:sp>
          <p:nvSpPr>
            <p:cNvPr id="4" name="Oval 7"/>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Oval 8"/>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7" name="Oval 9"/>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8" name="Oval 10"/>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29" name="Oval 11"/>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30" name="Oval 12"/>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grpSp>
        <p:nvGrpSpPr>
          <p:cNvPr id="48" name="Group 13"/>
          <p:cNvGrpSpPr/>
          <p:nvPr/>
        </p:nvGrpSpPr>
        <p:grpSpPr>
          <a:xfrm>
            <a:off x="9674072" y="2608823"/>
            <a:ext cx="2465655" cy="2286000"/>
            <a:chOff x="198437" y="3484776"/>
            <a:chExt cx="3886200" cy="3352800"/>
          </a:xfrm>
        </p:grpSpPr>
        <p:sp>
          <p:nvSpPr>
            <p:cNvPr id="33" name="Rectangle 14"/>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B</a:t>
              </a:r>
            </a:p>
          </p:txBody>
        </p:sp>
        <p:sp>
          <p:nvSpPr>
            <p:cNvPr id="34" name="Oval 15"/>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Oval 16"/>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40" name="Oval 17"/>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43" name="Oval 18"/>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44" name="Oval 19"/>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sp>
          <p:nvSpPr>
            <p:cNvPr id="47" name="Oval 20"/>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Node</a:t>
              </a:r>
            </a:p>
          </p:txBody>
        </p:sp>
      </p:grpSp>
      <p:sp>
        <p:nvSpPr>
          <p:cNvPr id="49" name="Rectangle 21"/>
          <p:cNvSpPr/>
          <p:nvPr/>
        </p:nvSpPr>
        <p:spPr bwMode="auto">
          <a:xfrm>
            <a:off x="7056437" y="2172554"/>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pic>
        <p:nvPicPr>
          <p:cNvPr id="55" name="Picture 2" descr="C:\Users\Jeffrey\AppData\Local\Microsoft\Windows\Temporary Internet Files\Content.IE5\Z5GQZJYD\MC9004325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808" y="862346"/>
            <a:ext cx="1164690" cy="116469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7"/>
          <p:cNvCxnSpPr>
            <a:stCxn id="49" idx="1"/>
            <a:endCxn id="2" idx="0"/>
          </p:cNvCxnSpPr>
          <p:nvPr/>
        </p:nvCxnSpPr>
        <p:spPr>
          <a:xfrm rot="10800000" flipV="1">
            <a:off x="5782919" y="2269983"/>
            <a:ext cx="1273518" cy="339517"/>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7"/>
          <p:cNvCxnSpPr>
            <a:stCxn id="49" idx="3"/>
            <a:endCxn id="33" idx="0"/>
          </p:cNvCxnSpPr>
          <p:nvPr/>
        </p:nvCxnSpPr>
        <p:spPr>
          <a:xfrm>
            <a:off x="9647237" y="2269984"/>
            <a:ext cx="1259663" cy="338839"/>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7"/>
          <p:cNvCxnSpPr>
            <a:stCxn id="55" idx="3"/>
            <a:endCxn id="49" idx="0"/>
          </p:cNvCxnSpPr>
          <p:nvPr/>
        </p:nvCxnSpPr>
        <p:spPr>
          <a:xfrm>
            <a:off x="7239498" y="1444691"/>
            <a:ext cx="1112339" cy="727863"/>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35"/>
          <p:cNvSpPr/>
          <p:nvPr/>
        </p:nvSpPr>
        <p:spPr bwMode="auto">
          <a:xfrm>
            <a:off x="5250382" y="5401445"/>
            <a:ext cx="1066800" cy="4572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A</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(RA-GRS)</a:t>
            </a:r>
          </a:p>
        </p:txBody>
      </p:sp>
      <p:sp>
        <p:nvSpPr>
          <p:cNvPr id="62" name="Rectangle 36"/>
          <p:cNvSpPr/>
          <p:nvPr/>
        </p:nvSpPr>
        <p:spPr bwMode="auto">
          <a:xfrm>
            <a:off x="10374551" y="5470018"/>
            <a:ext cx="1066800" cy="457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B</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(RA-GRS)</a:t>
            </a:r>
          </a:p>
        </p:txBody>
      </p:sp>
      <p:sp>
        <p:nvSpPr>
          <p:cNvPr id="63" name="Rectangle 37"/>
          <p:cNvSpPr/>
          <p:nvPr/>
        </p:nvSpPr>
        <p:spPr bwMode="auto">
          <a:xfrm>
            <a:off x="10374551" y="5978703"/>
            <a:ext cx="1066800" cy="4572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A</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(read only)</a:t>
            </a:r>
          </a:p>
        </p:txBody>
      </p:sp>
      <p:sp>
        <p:nvSpPr>
          <p:cNvPr id="64" name="Rectangle 38"/>
          <p:cNvSpPr/>
          <p:nvPr/>
        </p:nvSpPr>
        <p:spPr bwMode="auto">
          <a:xfrm>
            <a:off x="5270983" y="5906354"/>
            <a:ext cx="1066800" cy="457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Storage B</a:t>
            </a:r>
          </a:p>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(read only)</a:t>
            </a:r>
          </a:p>
        </p:txBody>
      </p:sp>
      <p:sp>
        <p:nvSpPr>
          <p:cNvPr id="65" name="Rectangle 40"/>
          <p:cNvSpPr/>
          <p:nvPr/>
        </p:nvSpPr>
        <p:spPr bwMode="auto">
          <a:xfrm>
            <a:off x="4389437" y="2477354"/>
            <a:ext cx="2850061" cy="4419599"/>
          </a:xfrm>
          <a:prstGeom prst="rect">
            <a:avLst/>
          </a:prstGeom>
          <a:noFill/>
          <a:ln w="19050">
            <a:solidFill>
              <a:schemeClr val="accent4"/>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6" name="Straight Arrow Connector 7"/>
          <p:cNvCxnSpPr>
            <a:stCxn id="61" idx="3"/>
            <a:endCxn id="63" idx="1"/>
          </p:cNvCxnSpPr>
          <p:nvPr/>
        </p:nvCxnSpPr>
        <p:spPr>
          <a:xfrm>
            <a:off x="6317182" y="5630045"/>
            <a:ext cx="4057369" cy="577258"/>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7"/>
          <p:cNvCxnSpPr>
            <a:cxnSpLocks/>
            <a:stCxn id="62" idx="1"/>
            <a:endCxn id="64" idx="3"/>
          </p:cNvCxnSpPr>
          <p:nvPr/>
        </p:nvCxnSpPr>
        <p:spPr>
          <a:xfrm flipH="1">
            <a:off x="6337783" y="5698618"/>
            <a:ext cx="4036768" cy="436336"/>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49"/>
          <p:cNvSpPr txBox="1"/>
          <p:nvPr/>
        </p:nvSpPr>
        <p:spPr>
          <a:xfrm>
            <a:off x="7895134" y="6172009"/>
            <a:ext cx="1000404" cy="233065"/>
          </a:xfrm>
          <a:prstGeom prst="rect">
            <a:avLst/>
          </a:prstGeom>
          <a:noFill/>
        </p:spPr>
        <p:txBody>
          <a:bodyPr wrap="square" lIns="182880" tIns="146304" rIns="182880" bIns="146304" rtlCol="0" anchor="ctr">
            <a:noAutofit/>
          </a:bodyPr>
          <a:lstStyle/>
          <a:p>
            <a:pP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Replication</a:t>
            </a:r>
          </a:p>
        </p:txBody>
      </p:sp>
      <p:sp>
        <p:nvSpPr>
          <p:cNvPr id="70" name="Rectangle 50"/>
          <p:cNvSpPr/>
          <p:nvPr/>
        </p:nvSpPr>
        <p:spPr bwMode="auto">
          <a:xfrm>
            <a:off x="9418637" y="2477353"/>
            <a:ext cx="2850061" cy="4419599"/>
          </a:xfrm>
          <a:prstGeom prst="rect">
            <a:avLst/>
          </a:prstGeom>
          <a:noFill/>
          <a:ln w="19050">
            <a:solidFill>
              <a:schemeClr val="accent4"/>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TextBox 51"/>
          <p:cNvSpPr txBox="1"/>
          <p:nvPr/>
        </p:nvSpPr>
        <p:spPr>
          <a:xfrm>
            <a:off x="4389437" y="6693197"/>
            <a:ext cx="2850061" cy="233065"/>
          </a:xfrm>
          <a:prstGeom prst="rect">
            <a:avLst/>
          </a:prstGeom>
          <a:noFill/>
        </p:spPr>
        <p:txBody>
          <a:bodyPr wrap="square" lIns="182880" tIns="146304" rIns="182880" bIns="146304" rtlCol="0" anchor="ctr">
            <a:no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West US</a:t>
            </a:r>
          </a:p>
        </p:txBody>
      </p:sp>
      <p:sp>
        <p:nvSpPr>
          <p:cNvPr id="72" name="TextBox 52"/>
          <p:cNvSpPr txBox="1"/>
          <p:nvPr/>
        </p:nvSpPr>
        <p:spPr>
          <a:xfrm>
            <a:off x="9423235" y="6663889"/>
            <a:ext cx="2850061" cy="233065"/>
          </a:xfrm>
          <a:prstGeom prst="rect">
            <a:avLst/>
          </a:prstGeom>
          <a:noFill/>
        </p:spPr>
        <p:txBody>
          <a:bodyPr wrap="square" lIns="182880" tIns="146304" rIns="182880" bIns="146304" rtlCol="0" anchor="ctr">
            <a:no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Calibri" panose="020F0502020204030204" pitchFamily="34" charset="0"/>
              </a:rPr>
              <a:t>East US</a:t>
            </a:r>
          </a:p>
        </p:txBody>
      </p:sp>
      <p:cxnSp>
        <p:nvCxnSpPr>
          <p:cNvPr id="73" name="Straight Arrow Connector 7"/>
          <p:cNvCxnSpPr>
            <a:stCxn id="2" idx="2"/>
            <a:endCxn id="61" idx="0"/>
          </p:cNvCxnSpPr>
          <p:nvPr/>
        </p:nvCxnSpPr>
        <p:spPr>
          <a:xfrm rot="16200000" flipH="1">
            <a:off x="5530378" y="5148041"/>
            <a:ext cx="505944" cy="863"/>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
          <p:cNvCxnSpPr>
            <a:stCxn id="33" idx="2"/>
            <a:endCxn id="62" idx="0"/>
          </p:cNvCxnSpPr>
          <p:nvPr/>
        </p:nvCxnSpPr>
        <p:spPr>
          <a:xfrm rot="16200000" flipH="1">
            <a:off x="10619828" y="5181894"/>
            <a:ext cx="575195" cy="1051"/>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
          <p:cNvCxnSpPr>
            <a:endCxn id="62" idx="0"/>
          </p:cNvCxnSpPr>
          <p:nvPr/>
        </p:nvCxnSpPr>
        <p:spPr>
          <a:xfrm>
            <a:off x="5783784" y="5041249"/>
            <a:ext cx="5124167" cy="428769"/>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2292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a:t>One simple failure leads to system-wide failure</a:t>
            </a:r>
          </a:p>
          <a:p>
            <a:pPr lvl="1"/>
            <a:r>
              <a:rPr lang="en-US" dirty="0"/>
              <a:t>Plan for failure and understand the impact of failure on the system and its SLA</a:t>
            </a:r>
          </a:p>
          <a:p>
            <a:pPr lvl="1"/>
            <a:r>
              <a:rPr lang="en-US" dirty="0"/>
              <a:t>When a service fails, clients must retry continuously causing a traffic storm </a:t>
            </a:r>
          </a:p>
          <a:p>
            <a:pPr lvl="1"/>
            <a:r>
              <a:rPr lang="en-US" dirty="0"/>
              <a:t>Can occur across regions, active-active cross region are not immune</a:t>
            </a:r>
            <a:r>
              <a:rPr lang="en-US" baseline="30000" dirty="0"/>
              <a:t> 1</a:t>
            </a:r>
            <a:endParaRPr lang="en-US" dirty="0"/>
          </a:p>
          <a:p>
            <a:pPr lvl="1"/>
            <a:r>
              <a:rPr lang="en-US" dirty="0"/>
              <a:t>Look at using Circuit Breaker patterns</a:t>
            </a:r>
          </a:p>
          <a:p>
            <a:pPr lvl="2"/>
            <a:r>
              <a:rPr lang="en-US" dirty="0"/>
              <a:t>Retry using exponential back-off with a maximum interval</a:t>
            </a:r>
          </a:p>
          <a:p>
            <a:pPr lvl="2"/>
            <a:r>
              <a:rPr lang="en-US" dirty="0"/>
              <a:t>Once connection is reestablished, reset the back-off interval</a:t>
            </a:r>
          </a:p>
          <a:p>
            <a:pPr lvl="2"/>
            <a:r>
              <a:rPr lang="en-US" dirty="0">
                <a:hlinkClick r:id="rId3"/>
              </a:rPr>
              <a:t>https://msdn.microsoft.com/en-us/library/dn589784.aspx</a:t>
            </a:r>
            <a:endParaRPr lang="en-US" dirty="0"/>
          </a:p>
        </p:txBody>
      </p:sp>
      <p:sp>
        <p:nvSpPr>
          <p:cNvPr id="3" name="Title 2"/>
          <p:cNvSpPr>
            <a:spLocks noGrp="1"/>
          </p:cNvSpPr>
          <p:nvPr>
            <p:ph type="title"/>
          </p:nvPr>
        </p:nvSpPr>
        <p:spPr/>
        <p:txBody>
          <a:bodyPr/>
          <a:lstStyle/>
          <a:p>
            <a:r>
              <a:rPr lang="en-US" dirty="0"/>
              <a:t>Cascading Failures</a:t>
            </a:r>
          </a:p>
        </p:txBody>
      </p:sp>
      <p:sp>
        <p:nvSpPr>
          <p:cNvPr id="4" name="Rectangle 3"/>
          <p:cNvSpPr/>
          <p:nvPr/>
        </p:nvSpPr>
        <p:spPr>
          <a:xfrm>
            <a:off x="0" y="6528385"/>
            <a:ext cx="12268201" cy="338554"/>
          </a:xfrm>
          <a:prstGeom prst="rect">
            <a:avLst/>
          </a:prstGeom>
        </p:spPr>
        <p:txBody>
          <a:bodyPr wrap="square">
            <a:spAutoFit/>
          </a:bodyPr>
          <a:lstStyle/>
          <a:p>
            <a:pPr marL="342900" lvl="1" indent="0">
              <a:buNone/>
            </a:pPr>
            <a:r>
              <a:rPr lang="en-US" sz="2400" baseline="30000" dirty="0"/>
              <a:t>1 </a:t>
            </a:r>
            <a:r>
              <a:rPr lang="en-US" sz="1600" dirty="0">
                <a:solidFill>
                  <a:schemeClr val="tx2"/>
                </a:solidFill>
                <a:hlinkClick r:id="rId4"/>
              </a:rPr>
              <a:t>http://www.rightscale.com/blog/cloud-industry-insights/amazon-ec2-outage-summary-and-lessons-learned</a:t>
            </a:r>
            <a:endParaRPr lang="en-US" sz="1600" dirty="0">
              <a:solidFill>
                <a:schemeClr val="tx2"/>
              </a:solidFill>
            </a:endParaRPr>
          </a:p>
        </p:txBody>
      </p:sp>
    </p:spTree>
    <p:extLst>
      <p:ext uri="{BB962C8B-B14F-4D97-AF65-F5344CB8AC3E}">
        <p14:creationId xmlns:p14="http://schemas.microsoft.com/office/powerpoint/2010/main" val="2580280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135062"/>
            <a:ext cx="11887200" cy="5410200"/>
          </a:xfrm>
        </p:spPr>
        <p:txBody>
          <a:bodyPr>
            <a:normAutofit/>
          </a:bodyPr>
          <a:lstStyle/>
          <a:p>
            <a:r>
              <a:rPr lang="en-US" dirty="0"/>
              <a:t>Human error causes 60% to 80% of service outages</a:t>
            </a:r>
            <a:r>
              <a:rPr lang="en-US" baseline="30000" dirty="0"/>
              <a:t> </a:t>
            </a:r>
            <a:r>
              <a:rPr lang="en-US" sz="2400" baseline="30000" dirty="0">
                <a:latin typeface="+mn-lt"/>
              </a:rPr>
              <a:t>1</a:t>
            </a:r>
          </a:p>
          <a:p>
            <a:r>
              <a:rPr lang="en-US" dirty="0"/>
              <a:t>Treat operational procedures like code</a:t>
            </a:r>
          </a:p>
          <a:p>
            <a:pPr lvl="1"/>
            <a:r>
              <a:rPr lang="en-US" dirty="0"/>
              <a:t>Automate as much as feasible</a:t>
            </a:r>
          </a:p>
          <a:p>
            <a:pPr lvl="1"/>
            <a:r>
              <a:rPr lang="en-US" dirty="0"/>
              <a:t>Manual procedures must be one-off processes</a:t>
            </a:r>
          </a:p>
          <a:p>
            <a:pPr lvl="2"/>
            <a:r>
              <a:rPr lang="en-US" dirty="0"/>
              <a:t>Humans are slower than automation</a:t>
            </a:r>
          </a:p>
          <a:p>
            <a:pPr lvl="2"/>
            <a:r>
              <a:rPr lang="en-US" dirty="0"/>
              <a:t>If you can document a manual procedure, why can’t it be automated?</a:t>
            </a:r>
          </a:p>
          <a:p>
            <a:pPr lvl="1"/>
            <a:r>
              <a:rPr lang="en-US" dirty="0"/>
              <a:t>Validate and test automation</a:t>
            </a:r>
          </a:p>
          <a:p>
            <a:r>
              <a:rPr lang="en-US" dirty="0"/>
              <a:t>Automate certificate and key rotation</a:t>
            </a:r>
          </a:p>
          <a:p>
            <a:pPr lvl="1"/>
            <a:r>
              <a:rPr lang="en-US" dirty="0"/>
              <a:t>Always have two certificates/keys and ensure that one is always valid</a:t>
            </a:r>
          </a:p>
          <a:p>
            <a:pPr lvl="1"/>
            <a:r>
              <a:rPr lang="en-US" dirty="0"/>
              <a:t>Rotate regularly</a:t>
            </a:r>
          </a:p>
          <a:p>
            <a:pPr lvl="1"/>
            <a:r>
              <a:rPr lang="en-US" dirty="0"/>
              <a:t>Caused Azure outage in 2013</a:t>
            </a:r>
            <a:r>
              <a:rPr lang="en-US" baseline="30000" dirty="0"/>
              <a:t> 2</a:t>
            </a:r>
            <a:endParaRPr lang="en-US" dirty="0"/>
          </a:p>
          <a:p>
            <a:endParaRPr lang="en-US" dirty="0"/>
          </a:p>
        </p:txBody>
      </p:sp>
      <p:sp>
        <p:nvSpPr>
          <p:cNvPr id="3" name="Title 2"/>
          <p:cNvSpPr>
            <a:spLocks noGrp="1"/>
          </p:cNvSpPr>
          <p:nvPr>
            <p:ph type="title"/>
          </p:nvPr>
        </p:nvSpPr>
        <p:spPr/>
        <p:txBody>
          <a:bodyPr/>
          <a:lstStyle/>
          <a:p>
            <a:r>
              <a:rPr lang="en-US" dirty="0"/>
              <a:t>Humans cause most Problems</a:t>
            </a:r>
          </a:p>
        </p:txBody>
      </p:sp>
      <p:sp>
        <p:nvSpPr>
          <p:cNvPr id="4" name="Rectangle 3"/>
          <p:cNvSpPr/>
          <p:nvPr/>
        </p:nvSpPr>
        <p:spPr>
          <a:xfrm>
            <a:off x="122237" y="6545262"/>
            <a:ext cx="12268201" cy="646331"/>
          </a:xfrm>
          <a:prstGeom prst="rect">
            <a:avLst/>
          </a:prstGeom>
        </p:spPr>
        <p:txBody>
          <a:bodyPr wrap="square">
            <a:spAutoFit/>
          </a:bodyPr>
          <a:lstStyle/>
          <a:p>
            <a:pPr marL="342900" lvl="1" indent="0">
              <a:buNone/>
            </a:pPr>
            <a:r>
              <a:rPr lang="en-US" baseline="30000" dirty="0"/>
              <a:t>1</a:t>
            </a:r>
            <a:r>
              <a:rPr lang="en-US" sz="1200" dirty="0">
                <a:solidFill>
                  <a:schemeClr val="tx2"/>
                </a:solidFill>
              </a:rPr>
              <a:t> </a:t>
            </a:r>
            <a:r>
              <a:rPr lang="en-US" sz="1200" dirty="0">
                <a:solidFill>
                  <a:schemeClr val="tx2"/>
                </a:solidFill>
                <a:hlinkClick r:id="rId2"/>
              </a:rPr>
              <a:t>http://www.facilitiesnet.com/datacenters/article/How-to-Minimize-Human-Error-Prevent-Data-Center-Downtime-Facilities-Management-Data-Centers-Feature-14223</a:t>
            </a:r>
            <a:endParaRPr lang="en-US" sz="1200" dirty="0">
              <a:solidFill>
                <a:schemeClr val="tx2"/>
              </a:solidFill>
            </a:endParaRPr>
          </a:p>
          <a:p>
            <a:pPr marL="342900" lvl="1"/>
            <a:r>
              <a:rPr lang="en-US" baseline="30000" dirty="0"/>
              <a:t>2</a:t>
            </a:r>
            <a:r>
              <a:rPr lang="en-US" sz="1200" baseline="30000" dirty="0"/>
              <a:t> </a:t>
            </a:r>
            <a:r>
              <a:rPr lang="en-US" sz="1200" dirty="0">
                <a:solidFill>
                  <a:schemeClr val="tx2"/>
                </a:solidFill>
                <a:hlinkClick r:id="rId3"/>
              </a:rPr>
              <a:t>https://azure.microsoft.com/en-us/blog/windows-azure-service-disruption-from-expired-certificate</a:t>
            </a:r>
            <a:endParaRPr lang="en-US" sz="1200" dirty="0">
              <a:solidFill>
                <a:schemeClr val="tx2"/>
              </a:solidFill>
            </a:endParaRPr>
          </a:p>
          <a:p>
            <a:pPr marL="342900" lvl="1" indent="0">
              <a:buNone/>
            </a:pPr>
            <a:endParaRPr lang="en-US" sz="1200" dirty="0">
              <a:solidFill>
                <a:schemeClr val="tx2"/>
              </a:solidFill>
            </a:endParaRPr>
          </a:p>
        </p:txBody>
      </p:sp>
    </p:spTree>
    <p:extLst>
      <p:ext uri="{BB962C8B-B14F-4D97-AF65-F5344CB8AC3E}">
        <p14:creationId xmlns:p14="http://schemas.microsoft.com/office/powerpoint/2010/main" val="3278202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713412"/>
          </a:xfrm>
        </p:spPr>
        <p:txBody>
          <a:bodyPr>
            <a:normAutofit fontScale="92500" lnSpcReduction="10000"/>
          </a:bodyPr>
          <a:lstStyle/>
          <a:p>
            <a:r>
              <a:rPr lang="en-US" dirty="0"/>
              <a:t>Very application specific</a:t>
            </a:r>
          </a:p>
          <a:p>
            <a:r>
              <a:rPr lang="en-US" dirty="0"/>
              <a:t>Single tenant</a:t>
            </a:r>
          </a:p>
          <a:p>
            <a:pPr lvl="1"/>
            <a:r>
              <a:rPr lang="en-US" dirty="0"/>
              <a:t>Tenant identifier directs to the correct instance</a:t>
            </a:r>
          </a:p>
          <a:p>
            <a:pPr lvl="1"/>
            <a:r>
              <a:rPr lang="en-US" dirty="0"/>
              <a:t>Useful when physical isolation for running processes or data is required</a:t>
            </a:r>
          </a:p>
          <a:p>
            <a:pPr lvl="1"/>
            <a:r>
              <a:rPr lang="en-US" dirty="0"/>
              <a:t>Uses more resources, increasing cost</a:t>
            </a:r>
          </a:p>
          <a:p>
            <a:pPr lvl="1"/>
            <a:r>
              <a:rPr lang="en-US" dirty="0"/>
              <a:t>May not be as scalable due to “singleton thinking”</a:t>
            </a:r>
          </a:p>
          <a:p>
            <a:pPr lvl="2"/>
            <a:r>
              <a:rPr lang="en-US" dirty="0"/>
              <a:t>Hot spots may be more likely for busy tenants, including noisy neighbor issues</a:t>
            </a:r>
          </a:p>
          <a:p>
            <a:pPr lvl="2"/>
            <a:r>
              <a:rPr lang="en-US" dirty="0"/>
              <a:t>Plan for a tenant that spans nodes</a:t>
            </a:r>
          </a:p>
          <a:p>
            <a:r>
              <a:rPr lang="en-US" dirty="0"/>
              <a:t>Multi-Tenant</a:t>
            </a:r>
          </a:p>
          <a:p>
            <a:pPr lvl="1"/>
            <a:r>
              <a:rPr lang="en-US" dirty="0"/>
              <a:t>Tenant identifier becomes part of all requests and data</a:t>
            </a:r>
          </a:p>
          <a:p>
            <a:pPr lvl="1"/>
            <a:r>
              <a:rPr lang="en-US" dirty="0"/>
              <a:t>Isolation between tenants is based on your code</a:t>
            </a:r>
          </a:p>
          <a:p>
            <a:pPr lvl="1"/>
            <a:r>
              <a:rPr lang="en-US" dirty="0"/>
              <a:t>More natural to partition by something in addition to tenant</a:t>
            </a:r>
          </a:p>
          <a:p>
            <a:pPr lvl="2"/>
            <a:r>
              <a:rPr lang="en-US" dirty="0"/>
              <a:t>Tenant is likely already spread across nodes</a:t>
            </a:r>
          </a:p>
          <a:p>
            <a:pPr lvl="2"/>
            <a:r>
              <a:rPr lang="en-US" dirty="0"/>
              <a:t>Less likely to have hot spots for a busy tenant</a:t>
            </a:r>
          </a:p>
        </p:txBody>
      </p:sp>
      <p:sp>
        <p:nvSpPr>
          <p:cNvPr id="3" name="Title 2"/>
          <p:cNvSpPr>
            <a:spLocks noGrp="1"/>
          </p:cNvSpPr>
          <p:nvPr>
            <p:ph type="title"/>
          </p:nvPr>
        </p:nvSpPr>
        <p:spPr/>
        <p:txBody>
          <a:bodyPr/>
          <a:lstStyle/>
          <a:p>
            <a:r>
              <a:rPr lang="en-US" dirty="0"/>
              <a:t>Single Tenant or Multi Tenant?</a:t>
            </a:r>
          </a:p>
        </p:txBody>
      </p:sp>
    </p:spTree>
    <p:extLst>
      <p:ext uri="{BB962C8B-B14F-4D97-AF65-F5344CB8AC3E}">
        <p14:creationId xmlns:p14="http://schemas.microsoft.com/office/powerpoint/2010/main" val="18412103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038" y="1212850"/>
            <a:ext cx="5029200" cy="5713412"/>
          </a:xfrm>
        </p:spPr>
        <p:txBody>
          <a:bodyPr>
            <a:normAutofit fontScale="85000" lnSpcReduction="10000"/>
          </a:bodyPr>
          <a:lstStyle/>
          <a:p>
            <a:r>
              <a:rPr lang="en-US" dirty="0"/>
              <a:t>Create a stateless front end tier</a:t>
            </a:r>
          </a:p>
          <a:p>
            <a:pPr lvl="1"/>
            <a:r>
              <a:rPr lang="en-US" dirty="0"/>
              <a:t>Abstraction layer </a:t>
            </a:r>
          </a:p>
          <a:p>
            <a:pPr lvl="2"/>
            <a:r>
              <a:rPr lang="en-US" dirty="0"/>
              <a:t>Allows a single public endpoint (LB)</a:t>
            </a:r>
          </a:p>
          <a:p>
            <a:pPr lvl="3"/>
            <a:r>
              <a:rPr lang="en-US" dirty="0"/>
              <a:t>Front ends can scale and fail</a:t>
            </a:r>
          </a:p>
          <a:p>
            <a:pPr lvl="2"/>
            <a:r>
              <a:rPr lang="en-US" dirty="0"/>
              <a:t>Service granularity</a:t>
            </a:r>
          </a:p>
          <a:p>
            <a:pPr lvl="2"/>
            <a:r>
              <a:rPr lang="en-US" dirty="0"/>
              <a:t>Allows changing various aspects of the service without impact clients</a:t>
            </a:r>
          </a:p>
          <a:p>
            <a:pPr lvl="3"/>
            <a:r>
              <a:rPr lang="en-US" dirty="0"/>
              <a:t>APIs, protocols, encryption, service design</a:t>
            </a:r>
          </a:p>
          <a:p>
            <a:pPr lvl="1"/>
            <a:r>
              <a:rPr lang="en-US" dirty="0"/>
              <a:t>Business logic</a:t>
            </a:r>
          </a:p>
          <a:p>
            <a:pPr lvl="1"/>
            <a:r>
              <a:rPr lang="en-US" dirty="0"/>
              <a:t>Can add additional security if needed</a:t>
            </a:r>
          </a:p>
          <a:p>
            <a:r>
              <a:rPr lang="en-US" dirty="0"/>
              <a:t>Create a storage tier</a:t>
            </a:r>
          </a:p>
          <a:p>
            <a:pPr lvl="1"/>
            <a:r>
              <a:rPr lang="en-US" dirty="0"/>
              <a:t>Stateless services communicating with SQL Azure or Azure storage, Service Fabric stateful services</a:t>
            </a:r>
          </a:p>
          <a:p>
            <a:pPr lvl="1"/>
            <a:r>
              <a:rPr lang="en-US" dirty="0"/>
              <a:t>Direct to Service Fabric stateful services</a:t>
            </a:r>
          </a:p>
        </p:txBody>
      </p:sp>
      <p:sp>
        <p:nvSpPr>
          <p:cNvPr id="2" name="Title 1"/>
          <p:cNvSpPr>
            <a:spLocks noGrp="1"/>
          </p:cNvSpPr>
          <p:nvPr>
            <p:ph type="title"/>
          </p:nvPr>
        </p:nvSpPr>
        <p:spPr/>
        <p:txBody>
          <a:bodyPr/>
          <a:lstStyle/>
          <a:p>
            <a:r>
              <a:rPr lang="en-US" dirty="0"/>
              <a:t>Service Gateway Pattern</a:t>
            </a:r>
          </a:p>
        </p:txBody>
      </p:sp>
      <p:pic>
        <p:nvPicPr>
          <p:cNvPr id="11" name="Picture 10"/>
          <p:cNvPicPr>
            <a:picLocks noChangeAspect="1"/>
          </p:cNvPicPr>
          <p:nvPr/>
        </p:nvPicPr>
        <p:blipFill>
          <a:blip r:embed="rId2"/>
          <a:stretch>
            <a:fillRect/>
          </a:stretch>
        </p:blipFill>
        <p:spPr>
          <a:xfrm>
            <a:off x="5151437" y="1744662"/>
            <a:ext cx="7137619" cy="5052484"/>
          </a:xfrm>
          <a:prstGeom prst="rect">
            <a:avLst/>
          </a:prstGeom>
        </p:spPr>
      </p:pic>
      <p:sp>
        <p:nvSpPr>
          <p:cNvPr id="5" name="Rectangle 3"/>
          <p:cNvSpPr/>
          <p:nvPr/>
        </p:nvSpPr>
        <p:spPr bwMode="auto">
          <a:xfrm>
            <a:off x="8516531" y="1406731"/>
            <a:ext cx="2590800" cy="194859"/>
          </a:xfrm>
          <a:prstGeom prst="rect">
            <a:avLst/>
          </a:prstGeom>
          <a:solidFill>
            <a:schemeClr val="tx1">
              <a:lumMod val="65000"/>
            </a:schemeClr>
          </a:soli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Load Balancer (LB)</a:t>
            </a:r>
          </a:p>
        </p:txBody>
      </p:sp>
      <p:pic>
        <p:nvPicPr>
          <p:cNvPr id="6"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948" y="101392"/>
            <a:ext cx="1164690" cy="116469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7"/>
          <p:cNvCxnSpPr>
            <a:stCxn id="6" idx="3"/>
            <a:endCxn id="5" idx="0"/>
          </p:cNvCxnSpPr>
          <p:nvPr/>
        </p:nvCxnSpPr>
        <p:spPr>
          <a:xfrm>
            <a:off x="9249638" y="683737"/>
            <a:ext cx="562293" cy="722994"/>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307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10" presetClass="exit" presetSubtype="0" fill="hold"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4012"/>
          </a:xfrm>
        </p:spPr>
        <p:txBody>
          <a:bodyPr>
            <a:normAutofit fontScale="92500" lnSpcReduction="20000"/>
          </a:bodyPr>
          <a:lstStyle/>
          <a:p>
            <a:pPr marL="0" indent="0">
              <a:buNone/>
            </a:pPr>
            <a:r>
              <a:rPr lang="en-US" sz="3600" dirty="0"/>
              <a:t>There is no clear rule that can be followed for all applications. Granularity of a service depends on the application usage patterns</a:t>
            </a:r>
          </a:p>
          <a:p>
            <a:r>
              <a:rPr lang="en-US" sz="3600" dirty="0"/>
              <a:t>Design for predominant read and write patterns</a:t>
            </a:r>
          </a:p>
          <a:p>
            <a:r>
              <a:rPr lang="en-US" sz="3600" dirty="0"/>
              <a:t>Consider replicating data within a service to accommodate conflicting patterns</a:t>
            </a:r>
          </a:p>
          <a:p>
            <a:r>
              <a:rPr lang="en-US" sz="3600" dirty="0"/>
              <a:t>Predominantly for stateful, but can affect stateless</a:t>
            </a:r>
          </a:p>
          <a:p>
            <a:pPr marL="0" indent="0">
              <a:buNone/>
            </a:pPr>
            <a:endParaRPr lang="en-US" sz="3600" dirty="0"/>
          </a:p>
        </p:txBody>
      </p:sp>
      <p:sp>
        <p:nvSpPr>
          <p:cNvPr id="3" name="Title 2"/>
          <p:cNvSpPr>
            <a:spLocks noGrp="1"/>
          </p:cNvSpPr>
          <p:nvPr>
            <p:ph type="title"/>
          </p:nvPr>
        </p:nvSpPr>
        <p:spPr/>
        <p:txBody>
          <a:bodyPr>
            <a:normAutofit fontScale="90000"/>
          </a:bodyPr>
          <a:lstStyle/>
          <a:p>
            <a:r>
              <a:rPr lang="en-US" dirty="0"/>
              <a:t>Service Granularity – A Goldilocks story</a:t>
            </a:r>
          </a:p>
        </p:txBody>
      </p:sp>
      <p:sp>
        <p:nvSpPr>
          <p:cNvPr id="4" name="TextBox 3"/>
          <p:cNvSpPr txBox="1"/>
          <p:nvPr/>
        </p:nvSpPr>
        <p:spPr>
          <a:xfrm>
            <a:off x="198437" y="4030662"/>
            <a:ext cx="3809998" cy="2514600"/>
          </a:xfrm>
          <a:prstGeom prst="rect">
            <a:avLst/>
          </a:prstGeom>
          <a:noFill/>
        </p:spPr>
        <p:txBody>
          <a:bodyPr wrap="square" lIns="182880" tIns="146304" rIns="182880" bIns="146304" rtlCol="0">
            <a:normAutofit/>
          </a:bodyPr>
          <a:lstStyle/>
          <a:p>
            <a:pPr>
              <a:lnSpc>
                <a:spcPct val="90000"/>
              </a:lnSpc>
              <a:spcAft>
                <a:spcPts val="600"/>
              </a:spcAft>
            </a:pPr>
            <a:r>
              <a:rPr lang="en-US" sz="2400" dirty="0">
                <a:solidFill>
                  <a:schemeClr val="accent4"/>
                </a:solidFill>
              </a:rPr>
              <a:t>Too fine grain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Excessive traffic</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Multiple calls to assemble information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May replicate data to </a:t>
            </a:r>
            <a:r>
              <a:rPr lang="en-US" sz="2400" b="1" i="1" dirty="0">
                <a:gradFill>
                  <a:gsLst>
                    <a:gs pos="2917">
                      <a:schemeClr val="tx1"/>
                    </a:gs>
                    <a:gs pos="30000">
                      <a:schemeClr val="tx1"/>
                    </a:gs>
                  </a:gsLst>
                  <a:lin ang="5400000" scaled="0"/>
                </a:gradFill>
              </a:rPr>
              <a:t>other</a:t>
            </a:r>
            <a:r>
              <a:rPr lang="en-US" sz="2400" dirty="0">
                <a:gradFill>
                  <a:gsLst>
                    <a:gs pos="2917">
                      <a:schemeClr val="tx1"/>
                    </a:gs>
                    <a:gs pos="30000">
                      <a:schemeClr val="tx1"/>
                    </a:gs>
                  </a:gsLst>
                  <a:lin ang="5400000" scaled="0"/>
                </a:gradFill>
              </a:rPr>
              <a:t> services</a:t>
            </a:r>
          </a:p>
        </p:txBody>
      </p:sp>
      <p:sp>
        <p:nvSpPr>
          <p:cNvPr id="5" name="TextBox 4"/>
          <p:cNvSpPr txBox="1"/>
          <p:nvPr/>
        </p:nvSpPr>
        <p:spPr>
          <a:xfrm>
            <a:off x="8428037" y="4030662"/>
            <a:ext cx="3809998" cy="2514600"/>
          </a:xfrm>
          <a:prstGeom prst="rect">
            <a:avLst/>
          </a:prstGeom>
          <a:noFill/>
        </p:spPr>
        <p:txBody>
          <a:bodyPr wrap="square" lIns="182880" tIns="146304" rIns="182880" bIns="146304" rtlCol="0">
            <a:normAutofit/>
          </a:bodyPr>
          <a:lstStyle/>
          <a:p>
            <a:pPr>
              <a:lnSpc>
                <a:spcPct val="90000"/>
              </a:lnSpc>
              <a:spcAft>
                <a:spcPts val="600"/>
              </a:spcAft>
            </a:pPr>
            <a:r>
              <a:rPr lang="en-US" sz="2400" dirty="0">
                <a:solidFill>
                  <a:schemeClr val="accent4"/>
                </a:solidFill>
              </a:rPr>
              <a:t>Too coarse grain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Service hotspots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More data than necessary is returned</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May replicate data to </a:t>
            </a:r>
            <a:r>
              <a:rPr lang="en-US" sz="2400" b="1" i="1" dirty="0">
                <a:gradFill>
                  <a:gsLst>
                    <a:gs pos="2917">
                      <a:schemeClr val="tx1"/>
                    </a:gs>
                    <a:gs pos="30000">
                      <a:schemeClr val="tx1"/>
                    </a:gs>
                  </a:gsLst>
                  <a:lin ang="5400000" scaled="0"/>
                </a:gradFill>
              </a:rPr>
              <a:t>other</a:t>
            </a:r>
            <a:r>
              <a:rPr lang="en-US" sz="2400" dirty="0">
                <a:gradFill>
                  <a:gsLst>
                    <a:gs pos="2917">
                      <a:schemeClr val="tx1"/>
                    </a:gs>
                    <a:gs pos="30000">
                      <a:schemeClr val="tx1"/>
                    </a:gs>
                  </a:gsLst>
                  <a:lin ang="5400000" scaled="0"/>
                </a:gradFill>
              </a:rPr>
              <a:t> services</a:t>
            </a:r>
          </a:p>
        </p:txBody>
      </p:sp>
      <p:sp>
        <p:nvSpPr>
          <p:cNvPr id="6" name="TextBox 5"/>
          <p:cNvSpPr txBox="1"/>
          <p:nvPr/>
        </p:nvSpPr>
        <p:spPr>
          <a:xfrm>
            <a:off x="4313237" y="4030662"/>
            <a:ext cx="3809998" cy="2514600"/>
          </a:xfrm>
          <a:prstGeom prst="rect">
            <a:avLst/>
          </a:prstGeom>
          <a:noFill/>
        </p:spPr>
        <p:txBody>
          <a:bodyPr wrap="square" lIns="182880" tIns="146304" rIns="182880" bIns="146304" rtlCol="0">
            <a:normAutofit/>
          </a:bodyPr>
          <a:lstStyle/>
          <a:p>
            <a:pPr>
              <a:lnSpc>
                <a:spcPct val="90000"/>
              </a:lnSpc>
              <a:spcAft>
                <a:spcPts val="600"/>
              </a:spcAft>
            </a:pPr>
            <a:r>
              <a:rPr lang="en-US" sz="2400" dirty="0">
                <a:solidFill>
                  <a:schemeClr val="accent4"/>
                </a:solidFill>
              </a:rPr>
              <a:t>Just Right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Traffic is balances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Entity size is “just right”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Services are authoritative</a:t>
            </a:r>
          </a:p>
        </p:txBody>
      </p:sp>
    </p:spTree>
    <p:extLst>
      <p:ext uri="{BB962C8B-B14F-4D97-AF65-F5344CB8AC3E}">
        <p14:creationId xmlns:p14="http://schemas.microsoft.com/office/powerpoint/2010/main" val="40357941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98892"/>
            <a:ext cx="11887200" cy="5312223"/>
          </a:xfrm>
        </p:spPr>
        <p:txBody>
          <a:bodyPr/>
          <a:lstStyle/>
          <a:p>
            <a:pPr marL="0" indent="0" algn="ctr">
              <a:buNone/>
            </a:pPr>
            <a:r>
              <a:rPr lang="en-US" sz="2800" i="1" dirty="0"/>
              <a:t>“And thirdly, the code is more what you'd call ‘guidelines’ than actual rules”</a:t>
            </a:r>
          </a:p>
          <a:p>
            <a:pPr algn="ctr">
              <a:buFontTx/>
              <a:buChar char="-"/>
            </a:pPr>
            <a:r>
              <a:rPr lang="en-US" sz="2000" b="1" i="1" dirty="0"/>
              <a:t>Captain Hector Barbosa </a:t>
            </a:r>
            <a:r>
              <a:rPr lang="en-US" sz="2000" i="1" dirty="0"/>
              <a:t>– Pirates of the Caribbean: The Curse of the Black Pearl</a:t>
            </a:r>
          </a:p>
          <a:p>
            <a:pPr algn="ctr">
              <a:buFontTx/>
              <a:buChar char="-"/>
            </a:pPr>
            <a:endParaRPr lang="en-US" sz="2000" i="1" dirty="0"/>
          </a:p>
          <a:p>
            <a:r>
              <a:rPr lang="en-US" dirty="0"/>
              <a:t>Most of these are common sense</a:t>
            </a:r>
          </a:p>
          <a:p>
            <a:r>
              <a:rPr lang="en-US" dirty="0"/>
              <a:t>Always multiple ways to solve a problem</a:t>
            </a:r>
          </a:p>
          <a:p>
            <a:r>
              <a:rPr lang="en-US" dirty="0"/>
              <a:t>Each solution has pros and cons, knowing the </a:t>
            </a:r>
            <a:br>
              <a:rPr lang="en-US" dirty="0"/>
            </a:br>
            <a:r>
              <a:rPr lang="en-US" dirty="0"/>
              <a:t>trade-offs is what is important</a:t>
            </a:r>
          </a:p>
          <a:p>
            <a:r>
              <a:rPr lang="en-US" dirty="0"/>
              <a:t>Fine to </a:t>
            </a:r>
            <a:r>
              <a:rPr lang="en-US" b="1" i="1" dirty="0"/>
              <a:t>intentionally</a:t>
            </a:r>
            <a:r>
              <a:rPr lang="en-US" dirty="0"/>
              <a:t> not follow a best practice</a:t>
            </a:r>
          </a:p>
          <a:p>
            <a:pPr marL="0" indent="0">
              <a:buNone/>
            </a:pPr>
            <a:endParaRPr lang="en-US" dirty="0"/>
          </a:p>
        </p:txBody>
      </p:sp>
      <p:sp>
        <p:nvSpPr>
          <p:cNvPr id="3" name="Title 2"/>
          <p:cNvSpPr>
            <a:spLocks noGrp="1"/>
          </p:cNvSpPr>
          <p:nvPr>
            <p:ph type="title"/>
          </p:nvPr>
        </p:nvSpPr>
        <p:spPr/>
        <p:txBody>
          <a:bodyPr/>
          <a:lstStyle/>
          <a:p>
            <a:r>
              <a:rPr lang="en-US" dirty="0"/>
              <a:t>“It depends…”</a:t>
            </a:r>
          </a:p>
        </p:txBody>
      </p:sp>
    </p:spTree>
    <p:extLst>
      <p:ext uri="{BB962C8B-B14F-4D97-AF65-F5344CB8AC3E}">
        <p14:creationId xmlns:p14="http://schemas.microsoft.com/office/powerpoint/2010/main" val="35746338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5481" y="1212850"/>
            <a:ext cx="11885514" cy="5586438"/>
          </a:xfrm>
        </p:spPr>
        <p:txBody>
          <a:bodyPr/>
          <a:lstStyle/>
          <a:p>
            <a:r>
              <a:rPr lang="en-US" sz="3264" dirty="0"/>
              <a:t>.NET collections hold </a:t>
            </a:r>
            <a:r>
              <a:rPr lang="en-US" sz="3264" b="1" i="1" dirty="0"/>
              <a:t>references</a:t>
            </a:r>
          </a:p>
          <a:p>
            <a:r>
              <a:rPr lang="en-US" sz="3264" dirty="0"/>
              <a:t>Reliable Collections hold </a:t>
            </a:r>
            <a:r>
              <a:rPr lang="en-US" sz="3264" b="1" i="1" dirty="0"/>
              <a:t>objects</a:t>
            </a:r>
            <a:r>
              <a:rPr lang="en-US" sz="3264" dirty="0"/>
              <a:t> (think database hand-offs)</a:t>
            </a:r>
          </a:p>
          <a:p>
            <a:pPr lvl="1"/>
            <a:r>
              <a:rPr lang="en-US" sz="2040" dirty="0"/>
              <a:t>Misusing a reliable collection </a:t>
            </a:r>
            <a:r>
              <a:rPr lang="en-US" sz="2040" b="1" i="1" dirty="0"/>
              <a:t>will corrupt your data!</a:t>
            </a:r>
            <a:br>
              <a:rPr lang="en-US" sz="2040" b="1" i="1" dirty="0"/>
            </a:br>
            <a:br>
              <a:rPr lang="en-US" sz="2040" b="1" i="1" dirty="0"/>
            </a:br>
            <a:br>
              <a:rPr lang="en-US" sz="2040" b="1" i="1" dirty="0"/>
            </a:br>
            <a:br>
              <a:rPr lang="en-US" sz="2040" dirty="0"/>
            </a:br>
            <a:br>
              <a:rPr lang="en-US" sz="2040" dirty="0"/>
            </a:br>
            <a:br>
              <a:rPr lang="en-US" sz="2040" dirty="0"/>
            </a:br>
            <a:br>
              <a:rPr lang="en-US" sz="2040" dirty="0"/>
            </a:br>
            <a:br>
              <a:rPr lang="en-US" sz="2040" dirty="0"/>
            </a:br>
            <a:br>
              <a:rPr lang="en-US" sz="2040" dirty="0"/>
            </a:br>
            <a:br>
              <a:rPr lang="en-US" sz="2040" dirty="0"/>
            </a:br>
            <a:br>
              <a:rPr lang="en-US" sz="2040" dirty="0"/>
            </a:br>
            <a:br>
              <a:rPr lang="en-US" sz="2040" dirty="0"/>
            </a:br>
            <a:endParaRPr lang="en-US" sz="2040" dirty="0"/>
          </a:p>
          <a:p>
            <a:r>
              <a:rPr lang="en-US" sz="3264" dirty="0"/>
              <a:t>Correct: Get reference, copy/change object, write new object</a:t>
            </a:r>
          </a:p>
        </p:txBody>
      </p:sp>
      <p:sp>
        <p:nvSpPr>
          <p:cNvPr id="2" name="Title 1"/>
          <p:cNvSpPr>
            <a:spLocks noGrp="1"/>
          </p:cNvSpPr>
          <p:nvPr>
            <p:ph type="title"/>
          </p:nvPr>
        </p:nvSpPr>
        <p:spPr/>
        <p:txBody>
          <a:bodyPr/>
          <a:lstStyle/>
          <a:p>
            <a:r>
              <a:rPr lang="en-US" dirty="0"/>
              <a:t>NOT Your Typical .NET Collections</a:t>
            </a:r>
          </a:p>
        </p:txBody>
      </p:sp>
      <p:sp>
        <p:nvSpPr>
          <p:cNvPr id="4" name="Rectangle 1"/>
          <p:cNvSpPr>
            <a:spLocks noChangeArrowheads="1"/>
          </p:cNvSpPr>
          <p:nvPr/>
        </p:nvSpPr>
        <p:spPr bwMode="auto">
          <a:xfrm>
            <a:off x="657758" y="2722073"/>
            <a:ext cx="11329317" cy="3233492"/>
          </a:xfrm>
          <a:prstGeom prst="rect">
            <a:avLst/>
          </a:prstGeom>
          <a:solidFill>
            <a:schemeClr val="tx1">
              <a:lumMod val="95000"/>
            </a:schemeClr>
          </a:solidFill>
          <a:ln>
            <a:noFill/>
          </a:ln>
          <a:effectLst/>
          <a:extLst/>
        </p:spPr>
        <p:txBody>
          <a:bodyPr vert="horz" wrap="square" lIns="93260" tIns="46630" rIns="93260" bIns="46630" numCol="1" anchor="ctr" anchorCtr="0" compatLnSpc="1">
            <a:prstTxWarp prst="textNoShape">
              <a:avLst/>
            </a:prstTxWarp>
            <a:spAutoFit/>
          </a:bodyPr>
          <a:lstStyle/>
          <a:p>
            <a:pPr defTabSz="932597" eaLnBrk="0" fontAlgn="base" hangingPunct="0">
              <a:spcBef>
                <a:spcPct val="0"/>
              </a:spcBef>
              <a:spcAft>
                <a:spcPct val="0"/>
              </a:spcAft>
            </a:pPr>
            <a:r>
              <a:rPr lang="en-US" altLang="en-US" sz="2040" dirty="0">
                <a:solidFill>
                  <a:srgbClr val="0000FF"/>
                </a:solidFill>
                <a:latin typeface="Consolas" panose="020B0609020204030204" pitchFamily="49" charset="0"/>
              </a:rPr>
              <a:t>using</a:t>
            </a:r>
            <a:r>
              <a:rPr lang="en-US" altLang="en-US" sz="2040" dirty="0">
                <a:solidFill>
                  <a:srgbClr val="000000"/>
                </a:solidFill>
                <a:latin typeface="Consolas" panose="020B0609020204030204" pitchFamily="49" charset="0"/>
              </a:rPr>
              <a:t> (</a:t>
            </a:r>
            <a:r>
              <a:rPr lang="en-US" altLang="en-US" sz="2040" dirty="0" err="1">
                <a:solidFill>
                  <a:srgbClr val="2B91AF"/>
                </a:solidFill>
                <a:latin typeface="Consolas" panose="020B0609020204030204" pitchFamily="49" charset="0"/>
              </a:rPr>
              <a:t>ITransaction</a:t>
            </a:r>
            <a:r>
              <a:rPr lang="en-US" altLang="en-US" sz="2040" dirty="0">
                <a:solidFill>
                  <a:srgbClr val="000000"/>
                </a:solidFill>
                <a:latin typeface="Consolas" panose="020B0609020204030204" pitchFamily="49" charset="0"/>
              </a:rPr>
              <a:t> </a:t>
            </a:r>
            <a:r>
              <a:rPr lang="en-US" altLang="en-US" sz="2040" dirty="0" err="1">
                <a:solidFill>
                  <a:srgbClr val="000000"/>
                </a:solidFill>
                <a:latin typeface="Consolas" panose="020B0609020204030204" pitchFamily="49" charset="0"/>
              </a:rPr>
              <a:t>tx</a:t>
            </a:r>
            <a:r>
              <a:rPr lang="en-US" altLang="en-US" sz="2040" dirty="0">
                <a:solidFill>
                  <a:srgbClr val="000000"/>
                </a:solidFill>
                <a:latin typeface="Consolas" panose="020B0609020204030204" pitchFamily="49" charset="0"/>
              </a:rPr>
              <a:t> = </a:t>
            </a:r>
            <a:r>
              <a:rPr lang="en-US" altLang="en-US" sz="2040" dirty="0" err="1">
                <a:solidFill>
                  <a:srgbClr val="000000"/>
                </a:solidFill>
                <a:latin typeface="Consolas" panose="020B0609020204030204" pitchFamily="49" charset="0"/>
              </a:rPr>
              <a:t>StateManager.CreateTransaction</a:t>
            </a:r>
            <a:r>
              <a:rPr lang="en-US" altLang="en-US" sz="2040" dirty="0">
                <a:solidFill>
                  <a:srgbClr val="000000"/>
                </a:solidFill>
                <a:latin typeface="Consolas" panose="020B0609020204030204" pitchFamily="49" charset="0"/>
              </a:rPr>
              <a:t>()) {</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rPr>
              <a:t>   </a:t>
            </a:r>
            <a:r>
              <a:rPr lang="en-US" altLang="en-US" sz="2040" dirty="0">
                <a:solidFill>
                  <a:srgbClr val="0000FF"/>
                </a:solidFill>
                <a:latin typeface="Consolas" panose="020B0609020204030204" pitchFamily="49" charset="0"/>
              </a:rPr>
              <a:t>await</a:t>
            </a:r>
            <a:r>
              <a:rPr lang="en-US" altLang="en-US" sz="2040" dirty="0">
                <a:solidFill>
                  <a:srgbClr val="000000"/>
                </a:solidFill>
                <a:latin typeface="Consolas" panose="020B0609020204030204" pitchFamily="49" charset="0"/>
              </a:rPr>
              <a:t> </a:t>
            </a:r>
            <a:r>
              <a:rPr lang="en-US" altLang="en-US" sz="2040" dirty="0" err="1">
                <a:solidFill>
                  <a:srgbClr val="000000"/>
                </a:solidFill>
                <a:latin typeface="Consolas" panose="020B0609020204030204" pitchFamily="49" charset="0"/>
              </a:rPr>
              <a:t>m_dic.AddAsync</a:t>
            </a:r>
            <a:r>
              <a:rPr lang="en-US" altLang="en-US" sz="2040" dirty="0">
                <a:solidFill>
                  <a:srgbClr val="000000"/>
                </a:solidFill>
                <a:latin typeface="Consolas" panose="020B0609020204030204" pitchFamily="49" charset="0"/>
              </a:rPr>
              <a:t>(</a:t>
            </a:r>
            <a:r>
              <a:rPr lang="en-US" altLang="en-US" sz="2040" dirty="0" err="1">
                <a:solidFill>
                  <a:srgbClr val="000000"/>
                </a:solidFill>
                <a:latin typeface="Consolas" panose="020B0609020204030204" pitchFamily="49" charset="0"/>
              </a:rPr>
              <a:t>tx</a:t>
            </a:r>
            <a:r>
              <a:rPr lang="en-US" altLang="en-US" sz="2040" dirty="0">
                <a:solidFill>
                  <a:srgbClr val="000000"/>
                </a:solidFill>
                <a:latin typeface="Consolas" panose="020B0609020204030204" pitchFamily="49" charset="0"/>
              </a:rPr>
              <a:t>, name, user1);</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rPr>
              <a:t>   user1.LastLogin = </a:t>
            </a:r>
            <a:r>
              <a:rPr lang="en-US" altLang="en-US" sz="2040" dirty="0" err="1">
                <a:solidFill>
                  <a:srgbClr val="2B91AF"/>
                </a:solidFill>
                <a:latin typeface="Consolas" panose="020B0609020204030204" pitchFamily="49" charset="0"/>
              </a:rPr>
              <a:t>DateTime</a:t>
            </a:r>
            <a:r>
              <a:rPr lang="en-US" altLang="en-US" sz="2040" dirty="0" err="1">
                <a:solidFill>
                  <a:srgbClr val="000000"/>
                </a:solidFill>
                <a:latin typeface="Consolas" panose="020B0609020204030204" pitchFamily="49" charset="0"/>
              </a:rPr>
              <a:t>.UtcNow</a:t>
            </a:r>
            <a:r>
              <a:rPr lang="en-US" altLang="en-US" sz="2040" dirty="0">
                <a:solidFill>
                  <a:srgbClr val="000000"/>
                </a:solidFill>
                <a:latin typeface="Consolas" panose="020B0609020204030204" pitchFamily="49" charset="0"/>
              </a:rPr>
              <a:t>;  </a:t>
            </a:r>
            <a:r>
              <a:rPr lang="en-US" altLang="en-US" sz="2040" dirty="0">
                <a:solidFill>
                  <a:srgbClr val="008000"/>
                </a:solidFill>
                <a:latin typeface="Consolas" panose="020B0609020204030204" pitchFamily="49" charset="0"/>
              </a:rPr>
              <a:t>// Corruption!</a:t>
            </a:r>
          </a:p>
          <a:p>
            <a:pPr defTabSz="932597" eaLnBrk="0" fontAlgn="base" hangingPunct="0">
              <a:spcBef>
                <a:spcPct val="0"/>
              </a:spcBef>
              <a:spcAft>
                <a:spcPct val="0"/>
              </a:spcAft>
            </a:pPr>
            <a:endParaRPr lang="en-US" altLang="en-US" sz="2040" dirty="0">
              <a:solidFill>
                <a:srgbClr val="008000"/>
              </a:solidFill>
              <a:latin typeface="Consolas" panose="020B0609020204030204" pitchFamily="49" charset="0"/>
            </a:endParaRP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rPr>
              <a:t>   </a:t>
            </a:r>
            <a:r>
              <a:rPr lang="en-US" altLang="en-US" sz="2040" dirty="0" err="1">
                <a:solidFill>
                  <a:srgbClr val="2B91AF"/>
                </a:solidFill>
                <a:latin typeface="Consolas" panose="020B0609020204030204" pitchFamily="49" charset="0"/>
              </a:rPr>
              <a:t>ConditionalResult</a:t>
            </a:r>
            <a:r>
              <a:rPr lang="en-US" altLang="en-US" sz="2040" dirty="0">
                <a:solidFill>
                  <a:srgbClr val="000000"/>
                </a:solidFill>
                <a:latin typeface="Consolas" panose="020B0609020204030204" pitchFamily="49" charset="0"/>
              </a:rPr>
              <a:t>&lt;</a:t>
            </a:r>
            <a:r>
              <a:rPr lang="en-US" altLang="en-US" sz="2040" dirty="0">
                <a:solidFill>
                  <a:srgbClr val="2B91AF"/>
                </a:solidFill>
                <a:latin typeface="Consolas" panose="020B0609020204030204" pitchFamily="49" charset="0"/>
              </a:rPr>
              <a:t>User</a:t>
            </a:r>
            <a:r>
              <a:rPr lang="en-US" altLang="en-US" sz="2040" dirty="0">
                <a:solidFill>
                  <a:srgbClr val="000000"/>
                </a:solidFill>
                <a:latin typeface="Consolas" panose="020B0609020204030204" pitchFamily="49" charset="0"/>
              </a:rPr>
              <a:t>&gt; user2 = </a:t>
            </a:r>
            <a:r>
              <a:rPr lang="en-US" altLang="en-US" sz="2040" dirty="0">
                <a:solidFill>
                  <a:srgbClr val="0000FF"/>
                </a:solidFill>
                <a:latin typeface="Consolas" panose="020B0609020204030204" pitchFamily="49" charset="0"/>
              </a:rPr>
              <a:t>await</a:t>
            </a:r>
            <a:r>
              <a:rPr lang="en-US" altLang="en-US" sz="2040" dirty="0">
                <a:solidFill>
                  <a:srgbClr val="000000"/>
                </a:solidFill>
                <a:latin typeface="Consolas" panose="020B0609020204030204" pitchFamily="49" charset="0"/>
              </a:rPr>
              <a:t> </a:t>
            </a:r>
            <a:r>
              <a:rPr lang="en-US" altLang="en-US" sz="2040" dirty="0" err="1">
                <a:solidFill>
                  <a:srgbClr val="000000"/>
                </a:solidFill>
                <a:latin typeface="Consolas" panose="020B0609020204030204" pitchFamily="49" charset="0"/>
              </a:rPr>
              <a:t>m_dic.TryGetValueAsync</a:t>
            </a:r>
            <a:r>
              <a:rPr lang="en-US" altLang="en-US" sz="2040" dirty="0">
                <a:solidFill>
                  <a:srgbClr val="000000"/>
                </a:solidFill>
                <a:latin typeface="Consolas" panose="020B0609020204030204" pitchFamily="49" charset="0"/>
              </a:rPr>
              <a:t>(</a:t>
            </a:r>
            <a:r>
              <a:rPr lang="en-US" altLang="en-US" sz="2040" dirty="0" err="1">
                <a:solidFill>
                  <a:srgbClr val="000000"/>
                </a:solidFill>
                <a:latin typeface="Consolas" panose="020B0609020204030204" pitchFamily="49" charset="0"/>
              </a:rPr>
              <a:t>tx</a:t>
            </a:r>
            <a:r>
              <a:rPr lang="en-US" altLang="en-US" sz="2040" dirty="0">
                <a:solidFill>
                  <a:srgbClr val="000000"/>
                </a:solidFill>
                <a:latin typeface="Consolas" panose="020B0609020204030204" pitchFamily="49" charset="0"/>
              </a:rPr>
              <a:t>, name);</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rPr>
              <a:t>   </a:t>
            </a:r>
            <a:r>
              <a:rPr lang="en-US" altLang="en-US" sz="2040" dirty="0">
                <a:solidFill>
                  <a:srgbClr val="0000FF"/>
                </a:solidFill>
                <a:latin typeface="Consolas" panose="020B0609020204030204" pitchFamily="49" charset="0"/>
              </a:rPr>
              <a:t>if</a:t>
            </a:r>
            <a:r>
              <a:rPr lang="en-US" altLang="en-US" sz="2040" dirty="0">
                <a:solidFill>
                  <a:srgbClr val="000000"/>
                </a:solidFill>
                <a:latin typeface="Consolas" panose="020B0609020204030204" pitchFamily="49" charset="0"/>
              </a:rPr>
              <a:t> (user2.HasValue) user2.Value.LastLogin = </a:t>
            </a:r>
            <a:r>
              <a:rPr lang="en-US" altLang="en-US" sz="2040" dirty="0" err="1">
                <a:solidFill>
                  <a:srgbClr val="2B91AF"/>
                </a:solidFill>
                <a:latin typeface="Consolas" panose="020B0609020204030204" pitchFamily="49" charset="0"/>
              </a:rPr>
              <a:t>DateTime</a:t>
            </a:r>
            <a:r>
              <a:rPr lang="en-US" altLang="en-US" sz="2040" dirty="0" err="1">
                <a:solidFill>
                  <a:srgbClr val="000000"/>
                </a:solidFill>
                <a:latin typeface="Consolas" panose="020B0609020204030204" pitchFamily="49" charset="0"/>
              </a:rPr>
              <a:t>.UtcNow</a:t>
            </a:r>
            <a:r>
              <a:rPr lang="en-US" altLang="en-US" sz="2040" dirty="0">
                <a:solidFill>
                  <a:srgbClr val="000000"/>
                </a:solidFill>
                <a:latin typeface="Consolas" panose="020B0609020204030204" pitchFamily="49" charset="0"/>
              </a:rPr>
              <a:t>; </a:t>
            </a:r>
            <a:r>
              <a:rPr lang="en-US" altLang="en-US" sz="2040" dirty="0">
                <a:solidFill>
                  <a:srgbClr val="008000"/>
                </a:solidFill>
                <a:latin typeface="Consolas" panose="020B0609020204030204" pitchFamily="49" charset="0"/>
              </a:rPr>
              <a:t>// Corruption!</a:t>
            </a:r>
          </a:p>
          <a:p>
            <a:pPr defTabSz="932597" eaLnBrk="0" fontAlgn="base" hangingPunct="0">
              <a:spcBef>
                <a:spcPct val="0"/>
              </a:spcBef>
              <a:spcAft>
                <a:spcPct val="0"/>
              </a:spcAft>
            </a:pPr>
            <a:endParaRPr lang="en-US" altLang="en-US" sz="2040" dirty="0">
              <a:solidFill>
                <a:srgbClr val="008000"/>
              </a:solidFill>
              <a:latin typeface="Consolas" panose="020B0609020204030204" pitchFamily="49" charset="0"/>
            </a:endParaRP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rPr>
              <a:t>   </a:t>
            </a:r>
            <a:r>
              <a:rPr lang="en-US" altLang="en-US" sz="2040" dirty="0">
                <a:solidFill>
                  <a:srgbClr val="0000FF"/>
                </a:solidFill>
                <a:latin typeface="Consolas" panose="020B0609020204030204" pitchFamily="49" charset="0"/>
              </a:rPr>
              <a:t>await</a:t>
            </a:r>
            <a:r>
              <a:rPr lang="en-US" altLang="en-US" sz="2040" dirty="0">
                <a:solidFill>
                  <a:srgbClr val="000000"/>
                </a:solidFill>
                <a:latin typeface="Consolas" panose="020B0609020204030204" pitchFamily="49" charset="0"/>
              </a:rPr>
              <a:t> </a:t>
            </a:r>
            <a:r>
              <a:rPr lang="en-US" altLang="en-US" sz="2040" dirty="0" err="1">
                <a:solidFill>
                  <a:srgbClr val="000000"/>
                </a:solidFill>
                <a:latin typeface="Consolas" panose="020B0609020204030204" pitchFamily="49" charset="0"/>
              </a:rPr>
              <a:t>tx.CommitAsync</a:t>
            </a:r>
            <a:r>
              <a:rPr lang="en-US" altLang="en-US" sz="2040" dirty="0">
                <a:solidFill>
                  <a:srgbClr val="000000"/>
                </a:solidFill>
                <a:latin typeface="Consolas" panose="020B0609020204030204" pitchFamily="49" charset="0"/>
              </a:rPr>
              <a:t>(); </a:t>
            </a:r>
          </a:p>
          <a:p>
            <a:pPr defTabSz="932597" eaLnBrk="0" fontAlgn="base" hangingPunct="0">
              <a:spcBef>
                <a:spcPct val="0"/>
              </a:spcBef>
              <a:spcAft>
                <a:spcPct val="0"/>
              </a:spcAft>
            </a:pPr>
            <a:r>
              <a:rPr lang="en-US" altLang="en-US" sz="2040" dirty="0">
                <a:solidFill>
                  <a:srgbClr val="000000"/>
                </a:solidFill>
                <a:latin typeface="Consolas" panose="020B0609020204030204" pitchFamily="49" charset="0"/>
              </a:rPr>
              <a:t>}   </a:t>
            </a:r>
            <a:r>
              <a:rPr lang="en-US" altLang="en-US" sz="2040" dirty="0">
                <a:solidFill>
                  <a:srgbClr val="008000"/>
                </a:solidFill>
                <a:latin typeface="Consolas" panose="020B0609020204030204" pitchFamily="49" charset="0"/>
              </a:rPr>
              <a:t>// Of course, if you modify an object after </a:t>
            </a:r>
            <a:r>
              <a:rPr lang="en-US" altLang="en-US" sz="2040" dirty="0" err="1">
                <a:solidFill>
                  <a:srgbClr val="008000"/>
                </a:solidFill>
                <a:latin typeface="Consolas" panose="020B0609020204030204" pitchFamily="49" charset="0"/>
              </a:rPr>
              <a:t>CommitAsync</a:t>
            </a:r>
            <a:r>
              <a:rPr lang="en-US" altLang="en-US" sz="2040" dirty="0">
                <a:solidFill>
                  <a:srgbClr val="008000"/>
                </a:solidFill>
                <a:latin typeface="Consolas" panose="020B0609020204030204" pitchFamily="49" charset="0"/>
              </a:rPr>
              <a:t>, corruption!</a:t>
            </a:r>
            <a:r>
              <a:rPr lang="en-US" altLang="en-US" sz="2040" dirty="0">
                <a:solidFill>
                  <a:srgbClr val="000000"/>
                </a:solidFill>
                <a:latin typeface="Consolas" panose="020B0609020204030204" pitchFamily="49" charset="0"/>
              </a:rPr>
              <a:t> </a:t>
            </a:r>
            <a:endParaRPr lang="en-US" altLang="en-US" sz="2040" dirty="0">
              <a:latin typeface="Arial" panose="020B0604020202020204" pitchFamily="34" charset="0"/>
            </a:endParaRPr>
          </a:p>
        </p:txBody>
      </p:sp>
    </p:spTree>
    <p:extLst>
      <p:ext uri="{BB962C8B-B14F-4D97-AF65-F5344CB8AC3E}">
        <p14:creationId xmlns:p14="http://schemas.microsoft.com/office/powerpoint/2010/main" val="40620555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68263"/>
            <a:ext cx="11889564" cy="762000"/>
          </a:xfrm>
        </p:spPr>
        <p:txBody>
          <a:bodyPr/>
          <a:lstStyle/>
          <a:p>
            <a:r>
              <a:rPr lang="en-US" dirty="0"/>
              <a:t>Define Immutable Types to Force Correct Behavior</a:t>
            </a:r>
          </a:p>
        </p:txBody>
      </p:sp>
      <p:sp>
        <p:nvSpPr>
          <p:cNvPr id="4" name="Rectangle 1"/>
          <p:cNvSpPr>
            <a:spLocks noChangeArrowheads="1"/>
          </p:cNvSpPr>
          <p:nvPr/>
        </p:nvSpPr>
        <p:spPr bwMode="auto">
          <a:xfrm>
            <a:off x="396625" y="830262"/>
            <a:ext cx="11645590" cy="5476798"/>
          </a:xfrm>
          <a:prstGeom prst="rect">
            <a:avLst/>
          </a:prstGeom>
          <a:solidFill>
            <a:schemeClr val="tx1">
              <a:lumMod val="95000"/>
            </a:schemeClr>
          </a:solidFill>
          <a:ln>
            <a:noFill/>
          </a:ln>
          <a:effectLst/>
          <a:extLst/>
        </p:spPr>
        <p:txBody>
          <a:bodyPr vert="horz" wrap="square" lIns="93260" tIns="46630" rIns="93260" bIns="4663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8000"/>
                </a:solidFill>
                <a:latin typeface="Consolas" panose="020B0609020204030204" pitchFamily="49" charset="0"/>
              </a:rPr>
              <a:t>// If you don’t seal, derived classes must also be immutable</a:t>
            </a:r>
            <a:br>
              <a:rPr lang="en-US" altLang="en-US" sz="1600" dirty="0">
                <a:solidFill>
                  <a:schemeClr val="bg1"/>
                </a:solidFill>
                <a:latin typeface="Consolas" panose="020B0609020204030204" pitchFamily="49" charset="0"/>
              </a:rPr>
            </a:br>
            <a:r>
              <a:rPr lang="en-US" altLang="en-US" sz="1600" dirty="0">
                <a:solidFill>
                  <a:schemeClr val="bg1"/>
                </a:solidFill>
                <a:latin typeface="Consolas" panose="020B0609020204030204" pitchFamily="49" charset="0"/>
              </a:rPr>
              <a:t>[</a:t>
            </a:r>
            <a:r>
              <a:rPr lang="en-US" altLang="en-US" sz="1600" dirty="0" err="1">
                <a:solidFill>
                  <a:schemeClr val="bg1"/>
                </a:solidFill>
                <a:latin typeface="Consolas" panose="020B0609020204030204" pitchFamily="49" charset="0"/>
              </a:rPr>
              <a:t>DataContract</a:t>
            </a:r>
            <a:r>
              <a:rPr lang="en-US" altLang="en-US" sz="1600" dirty="0">
                <a:solidFill>
                  <a:schemeClr val="bg1"/>
                </a:solidFill>
                <a:latin typeface="Consolas" panose="020B0609020204030204" pitchFamily="49" charset="0"/>
              </a:rPr>
              <a:t>] public </a:t>
            </a:r>
            <a:r>
              <a:rPr lang="en-US" altLang="en-US" sz="1600" b="1" dirty="0">
                <a:solidFill>
                  <a:schemeClr val="bg1"/>
                </a:solidFill>
                <a:latin typeface="Consolas" panose="020B0609020204030204" pitchFamily="49" charset="0"/>
              </a:rPr>
              <a:t>sealed</a:t>
            </a:r>
            <a:r>
              <a:rPr lang="en-US" altLang="en-US" sz="1600" dirty="0">
                <a:solidFill>
                  <a:schemeClr val="bg1"/>
                </a:solidFill>
                <a:latin typeface="Consolas" panose="020B0609020204030204" pitchFamily="49" charset="0"/>
              </a:rPr>
              <a:t> class </a:t>
            </a:r>
            <a:r>
              <a:rPr lang="en-US" altLang="en-US" sz="1600" dirty="0" err="1">
                <a:solidFill>
                  <a:schemeClr val="bg1"/>
                </a:solidFill>
                <a:latin typeface="Consolas" panose="020B0609020204030204" pitchFamily="49" charset="0"/>
              </a:rPr>
              <a:t>UserInfo</a:t>
            </a:r>
            <a:r>
              <a:rPr lang="en-US" altLang="en-US" sz="1600" dirty="0">
                <a:solidFill>
                  <a:schemeClr val="bg1"/>
                </a:solidFill>
                <a:latin typeface="Consolas" panose="020B0609020204030204" pitchFamily="49" charset="0"/>
              </a:rPr>
              <a:t>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public </a:t>
            </a:r>
            <a:r>
              <a:rPr lang="en-US" altLang="en-US" sz="1600" dirty="0" err="1">
                <a:solidFill>
                  <a:schemeClr val="bg1"/>
                </a:solidFill>
                <a:latin typeface="Consolas" panose="020B0609020204030204" pitchFamily="49" charset="0"/>
              </a:rPr>
              <a:t>UserInfo</a:t>
            </a:r>
            <a:r>
              <a:rPr lang="en-US" altLang="en-US" sz="1600" dirty="0">
                <a:solidFill>
                  <a:schemeClr val="bg1"/>
                </a:solidFill>
                <a:latin typeface="Consolas" panose="020B0609020204030204" pitchFamily="49" charset="0"/>
              </a:rPr>
              <a:t>(Email </a:t>
            </a:r>
            <a:r>
              <a:rPr lang="en-US" altLang="en-US" sz="1600" dirty="0" err="1">
                <a:solidFill>
                  <a:schemeClr val="bg1"/>
                </a:solidFill>
                <a:latin typeface="Consolas" panose="020B0609020204030204" pitchFamily="49" charset="0"/>
              </a:rPr>
              <a:t>email</a:t>
            </a:r>
            <a:r>
              <a:rPr lang="en-US" altLang="en-US" sz="1600" dirty="0">
                <a:solidFill>
                  <a:schemeClr val="bg1"/>
                </a:solidFill>
                <a:latin typeface="Consolas" panose="020B0609020204030204" pitchFamily="49" charset="0"/>
              </a:rPr>
              <a:t>, </a:t>
            </a:r>
            <a:r>
              <a:rPr lang="en-US" altLang="en-US" sz="1600" dirty="0" err="1">
                <a:solidFill>
                  <a:schemeClr val="bg1"/>
                </a:solidFill>
                <a:latin typeface="Consolas" panose="020B0609020204030204" pitchFamily="49" charset="0"/>
              </a:rPr>
              <a:t>IEnumerable</a:t>
            </a:r>
            <a:r>
              <a:rPr lang="en-US" altLang="en-US" sz="1600" dirty="0">
                <a:solidFill>
                  <a:schemeClr val="bg1"/>
                </a:solidFill>
                <a:latin typeface="Consolas" panose="020B0609020204030204" pitchFamily="49" charset="0"/>
              </a:rPr>
              <a:t>&lt;</a:t>
            </a:r>
            <a:r>
              <a:rPr lang="en-US" altLang="en-US" sz="1600" dirty="0" err="1">
                <a:solidFill>
                  <a:schemeClr val="bg1"/>
                </a:solidFill>
                <a:latin typeface="Consolas" panose="020B0609020204030204" pitchFamily="49" charset="0"/>
              </a:rPr>
              <a:t>ItemId</a:t>
            </a:r>
            <a:r>
              <a:rPr lang="en-US" altLang="en-US" sz="1600" dirty="0">
                <a:solidFill>
                  <a:schemeClr val="bg1"/>
                </a:solidFill>
                <a:latin typeface="Consolas" panose="020B0609020204030204" pitchFamily="49" charset="0"/>
              </a:rPr>
              <a:t>&gt; </a:t>
            </a:r>
            <a:r>
              <a:rPr lang="en-US" altLang="en-US" sz="1600" dirty="0" err="1">
                <a:solidFill>
                  <a:schemeClr val="bg1"/>
                </a:solidFill>
                <a:latin typeface="Consolas" panose="020B0609020204030204" pitchFamily="49" charset="0"/>
              </a:rPr>
              <a:t>itemsBidding</a:t>
            </a:r>
            <a:r>
              <a:rPr lang="en-US" altLang="en-US" sz="1600" dirty="0">
                <a:solidFill>
                  <a:schemeClr val="bg1"/>
                </a:solidFill>
                <a:latin typeface="Consolas" panose="020B0609020204030204" pitchFamily="49" charset="0"/>
              </a:rPr>
              <a:t> = null)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r>
              <a:rPr lang="en-US" altLang="en-US" sz="1600" dirty="0">
                <a:solidFill>
                  <a:srgbClr val="008000"/>
                </a:solidFill>
                <a:latin typeface="Consolas" panose="020B0609020204030204" pitchFamily="49" charset="0"/>
              </a:rPr>
              <a:t>// We can assign to the read-only properties only in the </a:t>
            </a:r>
            <a:r>
              <a:rPr lang="en-US" altLang="en-US" sz="1600" dirty="0" err="1">
                <a:solidFill>
                  <a:srgbClr val="008000"/>
                </a:solidFill>
                <a:latin typeface="Consolas" panose="020B0609020204030204" pitchFamily="49" charset="0"/>
              </a:rPr>
              <a:t>ctor</a:t>
            </a:r>
            <a:endParaRPr lang="en-US" altLang="en-US" sz="1600" dirty="0">
              <a:solidFill>
                <a:srgbClr val="008000"/>
              </a:solidFill>
              <a:latin typeface="Consolas" panose="020B0609020204030204" pitchFamily="49" charset="0"/>
            </a:endParaRP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Email = email;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r>
              <a:rPr lang="en-US" altLang="en-US" sz="1600" dirty="0" err="1">
                <a:solidFill>
                  <a:schemeClr val="bg1"/>
                </a:solidFill>
                <a:latin typeface="Consolas" panose="020B0609020204030204" pitchFamily="49" charset="0"/>
              </a:rPr>
              <a:t>ItemsBidding</a:t>
            </a:r>
            <a:r>
              <a:rPr lang="en-US" altLang="en-US" sz="1600" dirty="0">
                <a:solidFill>
                  <a:schemeClr val="bg1"/>
                </a:solidFill>
                <a:latin typeface="Consolas" panose="020B0609020204030204" pitchFamily="49" charset="0"/>
              </a:rPr>
              <a:t> = </a:t>
            </a:r>
            <a:r>
              <a:rPr lang="en-US" altLang="en-US" sz="1600" dirty="0" err="1">
                <a:solidFill>
                  <a:schemeClr val="bg1"/>
                </a:solidFill>
                <a:latin typeface="Consolas" panose="020B0609020204030204" pitchFamily="49" charset="0"/>
              </a:rPr>
              <a:t>itemsBidding</a:t>
            </a:r>
            <a:r>
              <a:rPr lang="en-US" altLang="en-US" sz="1600" dirty="0">
                <a:solidFill>
                  <a:schemeClr val="bg1"/>
                </a:solidFill>
                <a:latin typeface="Consolas" panose="020B0609020204030204" pitchFamily="49" charset="0"/>
              </a:rPr>
              <a:t> ?? new </a:t>
            </a:r>
            <a:r>
              <a:rPr lang="en-US" altLang="en-US" sz="1600" dirty="0" err="1">
                <a:solidFill>
                  <a:schemeClr val="bg1"/>
                </a:solidFill>
                <a:latin typeface="Consolas" panose="020B0609020204030204" pitchFamily="49" charset="0"/>
              </a:rPr>
              <a:t>ItemId</a:t>
            </a:r>
            <a:r>
              <a:rPr lang="en-US" altLang="en-US" sz="1600" dirty="0">
                <a:solidFill>
                  <a:schemeClr val="bg1"/>
                </a:solidFill>
                <a:latin typeface="Consolas" panose="020B0609020204030204" pitchFamily="49" charset="0"/>
              </a:rPr>
              <a:t>[0];</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r>
              <a:rPr lang="en-US" altLang="en-US" sz="1600" dirty="0">
                <a:solidFill>
                  <a:srgbClr val="008000"/>
                </a:solidFill>
                <a:latin typeface="Consolas" panose="020B0609020204030204" pitchFamily="49" charset="0"/>
              </a:rPr>
              <a:t>// Read-only properties (you can set default values):</a:t>
            </a:r>
            <a:br>
              <a:rPr lang="en-US" altLang="en-US" sz="1600" dirty="0">
                <a:solidFill>
                  <a:srgbClr val="008000"/>
                </a:solidFill>
                <a:latin typeface="Consolas" panose="020B0609020204030204" pitchFamily="49" charset="0"/>
              </a:rPr>
            </a:br>
            <a:r>
              <a:rPr lang="en-US" altLang="en-US" sz="1600" dirty="0">
                <a:solidFill>
                  <a:schemeClr val="bg1"/>
                </a:solidFill>
                <a:latin typeface="Consolas" panose="020B0609020204030204" pitchFamily="49" charset="0"/>
              </a:rPr>
              <a:t>   [</a:t>
            </a:r>
            <a:r>
              <a:rPr lang="en-US" altLang="en-US" sz="1600" dirty="0" err="1">
                <a:solidFill>
                  <a:schemeClr val="bg1"/>
                </a:solidFill>
                <a:latin typeface="Consolas" panose="020B0609020204030204" pitchFamily="49" charset="0"/>
              </a:rPr>
              <a:t>DataMember</a:t>
            </a:r>
            <a:r>
              <a:rPr lang="en-US" altLang="en-US" sz="1600" dirty="0">
                <a:solidFill>
                  <a:schemeClr val="bg1"/>
                </a:solidFill>
                <a:latin typeface="Consolas" panose="020B0609020204030204" pitchFamily="49" charset="0"/>
              </a:rPr>
              <a:t>] public </a:t>
            </a:r>
            <a:r>
              <a:rPr lang="en-US" altLang="en-US" sz="1600" dirty="0" err="1">
                <a:solidFill>
                  <a:schemeClr val="bg1"/>
                </a:solidFill>
                <a:latin typeface="Consolas" panose="020B0609020204030204" pitchFamily="49" charset="0"/>
              </a:rPr>
              <a:t>readonly</a:t>
            </a:r>
            <a:r>
              <a:rPr lang="en-US" altLang="en-US" sz="1600" dirty="0">
                <a:solidFill>
                  <a:schemeClr val="bg1"/>
                </a:solidFill>
                <a:latin typeface="Consolas" panose="020B0609020204030204" pitchFamily="49" charset="0"/>
              </a:rPr>
              <a:t> Email </a:t>
            </a:r>
            <a:r>
              <a:rPr lang="en-US" altLang="en-US" sz="1600" dirty="0" err="1">
                <a:solidFill>
                  <a:schemeClr val="bg1"/>
                </a:solidFill>
                <a:latin typeface="Consolas" panose="020B0609020204030204" pitchFamily="49" charset="0"/>
              </a:rPr>
              <a:t>Email</a:t>
            </a:r>
            <a:r>
              <a:rPr lang="en-US" altLang="en-US" sz="1600" dirty="0">
                <a:solidFill>
                  <a:schemeClr val="bg1"/>
                </a:solidFill>
                <a:latin typeface="Consolas" panose="020B0609020204030204" pitchFamily="49" charset="0"/>
              </a:rPr>
              <a:t>; // Value type</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r>
              <a:rPr lang="en-US" altLang="en-US" sz="1600" dirty="0" err="1">
                <a:solidFill>
                  <a:schemeClr val="bg1"/>
                </a:solidFill>
                <a:latin typeface="Consolas" panose="020B0609020204030204" pitchFamily="49" charset="0"/>
              </a:rPr>
              <a:t>DataMember</a:t>
            </a:r>
            <a:r>
              <a:rPr lang="en-US" altLang="en-US" sz="1600" dirty="0">
                <a:solidFill>
                  <a:schemeClr val="bg1"/>
                </a:solidFill>
                <a:latin typeface="Consolas" panose="020B0609020204030204" pitchFamily="49" charset="0"/>
              </a:rPr>
              <a:t>] public </a:t>
            </a:r>
            <a:r>
              <a:rPr lang="en-US" altLang="en-US" sz="1600" dirty="0" err="1">
                <a:solidFill>
                  <a:schemeClr val="bg1"/>
                </a:solidFill>
                <a:latin typeface="Consolas" panose="020B0609020204030204" pitchFamily="49" charset="0"/>
              </a:rPr>
              <a:t>readonly</a:t>
            </a:r>
            <a:r>
              <a:rPr lang="en-US" altLang="en-US" sz="1600" dirty="0">
                <a:solidFill>
                  <a:schemeClr val="bg1"/>
                </a:solidFill>
                <a:latin typeface="Consolas" panose="020B0609020204030204" pitchFamily="49" charset="0"/>
              </a:rPr>
              <a:t> </a:t>
            </a:r>
            <a:r>
              <a:rPr lang="en-US" altLang="en-US" sz="1600" dirty="0" err="1">
                <a:solidFill>
                  <a:schemeClr val="bg1"/>
                </a:solidFill>
                <a:latin typeface="Consolas" panose="020B0609020204030204" pitchFamily="49" charset="0"/>
              </a:rPr>
              <a:t>IEnumerable</a:t>
            </a:r>
            <a:r>
              <a:rPr lang="en-US" altLang="en-US" sz="1600" dirty="0">
                <a:solidFill>
                  <a:schemeClr val="bg1"/>
                </a:solidFill>
                <a:latin typeface="Consolas" panose="020B0609020204030204" pitchFamily="49" charset="0"/>
              </a:rPr>
              <a:t>&lt;</a:t>
            </a:r>
            <a:r>
              <a:rPr lang="en-US" altLang="en-US" sz="1600" dirty="0" err="1">
                <a:solidFill>
                  <a:schemeClr val="bg1"/>
                </a:solidFill>
                <a:latin typeface="Consolas" panose="020B0609020204030204" pitchFamily="49" charset="0"/>
              </a:rPr>
              <a:t>ItemId</a:t>
            </a:r>
            <a:r>
              <a:rPr lang="en-US" altLang="en-US" sz="1600" dirty="0">
                <a:solidFill>
                  <a:schemeClr val="bg1"/>
                </a:solidFill>
                <a:latin typeface="Consolas" panose="020B0609020204030204" pitchFamily="49" charset="0"/>
              </a:rPr>
              <a:t>&gt; </a:t>
            </a:r>
            <a:r>
              <a:rPr lang="en-US" altLang="en-US" sz="1600" dirty="0" err="1">
                <a:solidFill>
                  <a:schemeClr val="bg1"/>
                </a:solidFill>
                <a:latin typeface="Consolas" panose="020B0609020204030204" pitchFamily="49" charset="0"/>
              </a:rPr>
              <a:t>ItemsBidding</a:t>
            </a:r>
            <a:r>
              <a:rPr lang="en-US" altLang="en-US" sz="1600" dirty="0">
                <a:solidFill>
                  <a:schemeClr val="bg1"/>
                </a:solidFill>
                <a:latin typeface="Consolas" panose="020B0609020204030204" pitchFamily="49" charset="0"/>
              </a:rPr>
              <a:t> = null;</a:t>
            </a:r>
            <a:br>
              <a:rPr lang="en-US" altLang="en-US" sz="1600" dirty="0">
                <a:solidFill>
                  <a:schemeClr val="bg1"/>
                </a:solidFill>
                <a:latin typeface="Consolas" panose="020B0609020204030204" pitchFamily="49" charset="0"/>
              </a:rPr>
            </a:br>
            <a:r>
              <a:rPr lang="en-US" altLang="en-US" sz="1600" dirty="0">
                <a:solidFill>
                  <a:schemeClr val="bg1"/>
                </a:solidFill>
                <a:latin typeface="Consolas" panose="020B0609020204030204" pitchFamily="49" charset="0"/>
              </a:rPr>
              <a:t>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r>
              <a:rPr lang="en-US" altLang="en-US" sz="1600" dirty="0">
                <a:solidFill>
                  <a:srgbClr val="008000"/>
                </a:solidFill>
                <a:latin typeface="Consolas" panose="020B0609020204030204" pitchFamily="49" charset="0"/>
              </a:rPr>
              <a:t>// "Modify" the object by creating a new one with the desired new state</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public </a:t>
            </a:r>
            <a:r>
              <a:rPr lang="en-US" altLang="en-US" sz="1600" dirty="0" err="1">
                <a:solidFill>
                  <a:schemeClr val="bg1"/>
                </a:solidFill>
                <a:latin typeface="Consolas" panose="020B0609020204030204" pitchFamily="49" charset="0"/>
              </a:rPr>
              <a:t>UserInfo</a:t>
            </a:r>
            <a:r>
              <a:rPr lang="en-US" altLang="en-US" sz="1600" dirty="0">
                <a:solidFill>
                  <a:schemeClr val="bg1"/>
                </a:solidFill>
                <a:latin typeface="Consolas" panose="020B0609020204030204" pitchFamily="49" charset="0"/>
              </a:rPr>
              <a:t> </a:t>
            </a:r>
            <a:r>
              <a:rPr lang="en-US" altLang="en-US" sz="1600" dirty="0" err="1">
                <a:solidFill>
                  <a:schemeClr val="bg1"/>
                </a:solidFill>
                <a:latin typeface="Consolas" panose="020B0609020204030204" pitchFamily="49" charset="0"/>
              </a:rPr>
              <a:t>AddItemBidding</a:t>
            </a:r>
            <a:r>
              <a:rPr lang="en-US" altLang="en-US" sz="1600" dirty="0">
                <a:solidFill>
                  <a:schemeClr val="bg1"/>
                </a:solidFill>
                <a:latin typeface="Consolas" panose="020B0609020204030204" pitchFamily="49" charset="0"/>
              </a:rPr>
              <a:t>(</a:t>
            </a:r>
            <a:r>
              <a:rPr lang="en-US" altLang="en-US" sz="1600" dirty="0" err="1">
                <a:solidFill>
                  <a:schemeClr val="bg1"/>
                </a:solidFill>
                <a:latin typeface="Consolas" panose="020B0609020204030204" pitchFamily="49" charset="0"/>
              </a:rPr>
              <a:t>ItemId</a:t>
            </a:r>
            <a:r>
              <a:rPr lang="en-US" altLang="en-US" sz="1600" dirty="0">
                <a:solidFill>
                  <a:schemeClr val="bg1"/>
                </a:solidFill>
                <a:latin typeface="Consolas" panose="020B0609020204030204" pitchFamily="49" charset="0"/>
              </a:rPr>
              <a:t> </a:t>
            </a:r>
            <a:r>
              <a:rPr lang="en-US" altLang="en-US" sz="1600" dirty="0" err="1">
                <a:solidFill>
                  <a:schemeClr val="bg1"/>
                </a:solidFill>
                <a:latin typeface="Consolas" panose="020B0609020204030204" pitchFamily="49" charset="0"/>
              </a:rPr>
              <a:t>itemId</a:t>
            </a:r>
            <a:r>
              <a:rPr lang="en-US" altLang="en-US" sz="1600" dirty="0">
                <a:solidFill>
                  <a:schemeClr val="bg1"/>
                </a:solidFill>
                <a:latin typeface="Consolas" panose="020B0609020204030204" pitchFamily="49" charset="0"/>
              </a:rPr>
              <a:t>) =&gt;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new </a:t>
            </a:r>
            <a:r>
              <a:rPr lang="en-US" altLang="en-US" sz="1600" dirty="0" err="1">
                <a:solidFill>
                  <a:schemeClr val="bg1"/>
                </a:solidFill>
                <a:latin typeface="Consolas" panose="020B0609020204030204" pitchFamily="49" charset="0"/>
              </a:rPr>
              <a:t>UserInfo</a:t>
            </a:r>
            <a:r>
              <a:rPr lang="en-US" altLang="en-US" sz="1600" dirty="0">
                <a:solidFill>
                  <a:schemeClr val="bg1"/>
                </a:solidFill>
                <a:latin typeface="Consolas" panose="020B0609020204030204" pitchFamily="49" charset="0"/>
              </a:rPr>
              <a:t>(Email, </a:t>
            </a:r>
            <a:r>
              <a:rPr lang="en-US" altLang="en-US" sz="1600" dirty="0" err="1">
                <a:solidFill>
                  <a:schemeClr val="bg1"/>
                </a:solidFill>
                <a:latin typeface="Consolas" panose="020B0609020204030204" pitchFamily="49" charset="0"/>
              </a:rPr>
              <a:t>ItemsBidding.Concat</a:t>
            </a:r>
            <a:r>
              <a:rPr lang="en-US" altLang="en-US" sz="1600" dirty="0">
                <a:solidFill>
                  <a:schemeClr val="bg1"/>
                </a:solidFill>
                <a:latin typeface="Consolas" panose="020B0609020204030204" pitchFamily="49" charset="0"/>
              </a:rPr>
              <a:t>(new[] { </a:t>
            </a:r>
            <a:r>
              <a:rPr lang="en-US" altLang="en-US" sz="1600" dirty="0" err="1">
                <a:solidFill>
                  <a:schemeClr val="bg1"/>
                </a:solidFill>
                <a:latin typeface="Consolas" panose="020B0609020204030204" pitchFamily="49" charset="0"/>
              </a:rPr>
              <a:t>itemId</a:t>
            </a:r>
            <a:r>
              <a:rPr lang="en-US" altLang="en-US" sz="1600" dirty="0">
                <a:solidFill>
                  <a:schemeClr val="bg1"/>
                </a:solidFill>
                <a:latin typeface="Consolas" panose="020B0609020204030204" pitchFamily="49" charset="0"/>
              </a:rPr>
              <a:t>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   </a:t>
            </a:r>
            <a:r>
              <a:rPr lang="en-US" altLang="en-US" sz="1600" dirty="0">
                <a:solidFill>
                  <a:srgbClr val="008000"/>
                </a:solidFill>
                <a:latin typeface="Consolas" panose="020B0609020204030204" pitchFamily="49" charset="0"/>
              </a:rPr>
              <a:t>// Use </a:t>
            </a:r>
            <a:r>
              <a:rPr lang="en-US" altLang="en-US" sz="1600" dirty="0" err="1">
                <a:solidFill>
                  <a:srgbClr val="008000"/>
                </a:solidFill>
                <a:latin typeface="Consolas" panose="020B0609020204030204" pitchFamily="49" charset="0"/>
              </a:rPr>
              <a:t>UpdateWith</a:t>
            </a:r>
            <a:r>
              <a:rPr lang="en-US" altLang="en-US" sz="1600" dirty="0">
                <a:solidFill>
                  <a:srgbClr val="008000"/>
                </a:solidFill>
                <a:latin typeface="Consolas" panose="020B0609020204030204" pitchFamily="49" charset="0"/>
              </a:rPr>
              <a:t> to update a subset of values </a:t>
            </a:r>
          </a:p>
          <a:p>
            <a:pPr>
              <a:lnSpc>
                <a:spcPct val="107000"/>
              </a:lnSpc>
            </a:pPr>
            <a:r>
              <a:rPr lang="en-US" altLang="en-US" sz="1600" dirty="0">
                <a:solidFill>
                  <a:schemeClr val="bg1"/>
                </a:solidFill>
                <a:latin typeface="Consolas" panose="020B0609020204030204" pitchFamily="49" charset="0"/>
              </a:rPr>
              <a:t>   </a:t>
            </a:r>
            <a:r>
              <a:rPr lang="en-US" sz="1600" dirty="0">
                <a:solidFill>
                  <a:schemeClr val="bg1"/>
                </a:solidFill>
                <a:latin typeface="Consolas" panose="020B0609020204030204" pitchFamily="49" charset="0"/>
              </a:rPr>
              <a:t>public </a:t>
            </a:r>
            <a:r>
              <a:rPr lang="en-US" sz="1600" dirty="0" err="1">
                <a:solidFill>
                  <a:schemeClr val="bg1"/>
                </a:solidFill>
                <a:latin typeface="Consolas" panose="020B0609020204030204" pitchFamily="49" charset="0"/>
              </a:rPr>
              <a:t>UserInfo</a:t>
            </a:r>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UpdateWith</a:t>
            </a:r>
            <a:r>
              <a:rPr lang="en-US" sz="1600" dirty="0">
                <a:solidFill>
                  <a:schemeClr val="bg1"/>
                </a:solidFill>
                <a:latin typeface="Consolas" panose="020B0609020204030204" pitchFamily="49" charset="0"/>
              </a:rPr>
              <a:t>(Email email) {</a:t>
            </a:r>
          </a:p>
          <a:p>
            <a:pPr>
              <a:lnSpc>
                <a:spcPct val="107000"/>
              </a:lnSpc>
            </a:pPr>
            <a:r>
              <a:rPr lang="en-US" sz="1600" dirty="0">
                <a:solidFill>
                  <a:schemeClr val="bg1"/>
                </a:solidFill>
                <a:latin typeface="Consolas" panose="020B0609020204030204" pitchFamily="49" charset="0"/>
              </a:rPr>
              <a:t>	return new </a:t>
            </a:r>
            <a:r>
              <a:rPr lang="en-US" sz="1600" dirty="0" err="1">
                <a:solidFill>
                  <a:schemeClr val="bg1"/>
                </a:solidFill>
                <a:latin typeface="Consolas" panose="020B0609020204030204" pitchFamily="49" charset="0"/>
              </a:rPr>
              <a:t>UserInfo</a:t>
            </a:r>
            <a:r>
              <a:rPr lang="en-US" sz="1600" dirty="0">
                <a:solidFill>
                  <a:schemeClr val="bg1"/>
                </a:solidFill>
                <a:latin typeface="Consolas" panose="020B0609020204030204" pitchFamily="49" charset="0"/>
              </a:rPr>
              <a:t>(email, </a:t>
            </a:r>
            <a:r>
              <a:rPr lang="en-US" sz="1600" dirty="0" err="1">
                <a:solidFill>
                  <a:schemeClr val="bg1"/>
                </a:solidFill>
                <a:latin typeface="Consolas" panose="020B0609020204030204" pitchFamily="49" charset="0"/>
              </a:rPr>
              <a:t>ItemsBidding</a:t>
            </a:r>
            <a:r>
              <a:rPr lang="en-US" sz="1600" dirty="0">
                <a:solidFill>
                  <a:schemeClr val="bg1"/>
                </a:solidFill>
                <a:latin typeface="Consolas" panose="020B0609020204030204" pitchFamily="49" charset="0"/>
              </a:rPr>
              <a:t>);</a:t>
            </a:r>
          </a:p>
          <a:p>
            <a:pPr>
              <a:lnSpc>
                <a:spcPct val="107000"/>
              </a:lnSpc>
            </a:pPr>
            <a:r>
              <a:rPr lang="en-US" sz="1600" dirty="0">
                <a:solidFill>
                  <a:schemeClr val="bg1"/>
                </a:solidFill>
                <a:latin typeface="Consolas" panose="020B0609020204030204" pitchFamily="49" charset="0"/>
              </a:rPr>
              <a:t>   }</a:t>
            </a:r>
            <a:endParaRPr lang="en-US" altLang="en-US" sz="1600" dirty="0">
              <a:solidFill>
                <a:schemeClr val="bg1"/>
              </a:solidFill>
              <a:latin typeface="Consolas" panose="020B0609020204030204" pitchFamily="49" charset="0"/>
            </a:endParaRPr>
          </a:p>
          <a:p>
            <a:pPr lvl="0" eaLnBrk="0" fontAlgn="base" hangingPunct="0">
              <a:spcBef>
                <a:spcPct val="0"/>
              </a:spcBef>
              <a:spcAft>
                <a:spcPct val="0"/>
              </a:spcAft>
            </a:pPr>
            <a:r>
              <a:rPr lang="en-US" altLang="en-US" sz="1600" dirty="0">
                <a:solidFill>
                  <a:schemeClr val="bg1"/>
                </a:solidFill>
                <a:latin typeface="Consolas" panose="020B0609020204030204" pitchFamily="49" charset="0"/>
              </a:rPr>
              <a:t>}</a:t>
            </a:r>
          </a:p>
        </p:txBody>
      </p:sp>
      <p:sp>
        <p:nvSpPr>
          <p:cNvPr id="3" name="Rectangle 2"/>
          <p:cNvSpPr/>
          <p:nvPr/>
        </p:nvSpPr>
        <p:spPr>
          <a:xfrm>
            <a:off x="396626" y="6392862"/>
            <a:ext cx="11645590" cy="553998"/>
          </a:xfrm>
          <a:prstGeom prst="rect">
            <a:avLst/>
          </a:prstGeom>
        </p:spPr>
        <p:txBody>
          <a:bodyPr wrap="square">
            <a:spAutoFit/>
          </a:bodyPr>
          <a:lstStyle/>
          <a:p>
            <a:r>
              <a:rPr lang="en-US" dirty="0"/>
              <a:t>Read Jeffrey Richter’s article on collections</a:t>
            </a:r>
          </a:p>
          <a:p>
            <a:pPr marL="342900" lvl="1" indent="0">
              <a:buNone/>
            </a:pPr>
            <a:r>
              <a:rPr lang="en-US" sz="1200" dirty="0">
                <a:hlinkClick r:id="rId3"/>
              </a:rPr>
              <a:t>https://azure.microsoft.com/en-us/documentation/articles/service-fabric-work-with-reliable-collections/#define-immutable-data-types-to-prevent-programmer-error</a:t>
            </a:r>
            <a:endParaRPr lang="en-US" sz="1200" dirty="0"/>
          </a:p>
        </p:txBody>
      </p:sp>
    </p:spTree>
    <p:extLst>
      <p:ext uri="{BB962C8B-B14F-4D97-AF65-F5344CB8AC3E}">
        <p14:creationId xmlns:p14="http://schemas.microsoft.com/office/powerpoint/2010/main" val="29920648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Idempotent Operations</a:t>
            </a:r>
          </a:p>
        </p:txBody>
      </p:sp>
      <p:sp>
        <p:nvSpPr>
          <p:cNvPr id="3" name="Text Placeholder 2"/>
          <p:cNvSpPr>
            <a:spLocks noGrp="1"/>
          </p:cNvSpPr>
          <p:nvPr>
            <p:ph type="body" sz="quarter" idx="10"/>
          </p:nvPr>
        </p:nvSpPr>
        <p:spPr>
          <a:xfrm>
            <a:off x="274638" y="1212849"/>
            <a:ext cx="11887200" cy="5637213"/>
          </a:xfrm>
        </p:spPr>
        <p:txBody>
          <a:bodyPr>
            <a:normAutofit fontScale="85000" lnSpcReduction="20000"/>
          </a:bodyPr>
          <a:lstStyle/>
          <a:p>
            <a:pPr marL="0" indent="0" algn="ctr">
              <a:buNone/>
            </a:pPr>
            <a:r>
              <a:rPr lang="en-US" sz="3200" i="1" dirty="0" err="1">
                <a:solidFill>
                  <a:schemeClr val="accent4"/>
                </a:solidFill>
              </a:rPr>
              <a:t>Idempotence</a:t>
            </a:r>
            <a:r>
              <a:rPr lang="en-US" sz="3200" i="1" dirty="0"/>
              <a:t> is the property of certain operations in mathematics and computer science, that can be applied multiple times without changing the result beyond the initial application</a:t>
            </a:r>
          </a:p>
          <a:p>
            <a:pPr marL="0" indent="0" algn="ctr">
              <a:buNone/>
            </a:pPr>
            <a:endParaRPr lang="en-US" sz="3200" i="1" dirty="0"/>
          </a:p>
          <a:p>
            <a:r>
              <a:rPr lang="en-US" dirty="0"/>
              <a:t>Retrying an operation is a critical pattern for services</a:t>
            </a:r>
          </a:p>
          <a:p>
            <a:r>
              <a:rPr lang="en-US" dirty="0"/>
              <a:t>Making an operation idempotent is easier than tracking duplicate requests</a:t>
            </a:r>
          </a:p>
          <a:p>
            <a:r>
              <a:rPr lang="en-US" dirty="0" err="1"/>
              <a:t>Idempotency</a:t>
            </a:r>
            <a:r>
              <a:rPr lang="en-US" dirty="0"/>
              <a:t> with respect to HTTP verbs</a:t>
            </a:r>
          </a:p>
          <a:p>
            <a:pPr lvl="1"/>
            <a:r>
              <a:rPr lang="en-US" sz="2800" dirty="0"/>
              <a:t>GET, HEAD, OPTIONS, TRACE should be idempotent (read only)</a:t>
            </a:r>
          </a:p>
          <a:p>
            <a:pPr lvl="1"/>
            <a:r>
              <a:rPr lang="en-US" sz="2800" dirty="0"/>
              <a:t>POST is not idempotent, make it so using a two phase protocol</a:t>
            </a:r>
          </a:p>
          <a:p>
            <a:pPr lvl="2"/>
            <a:r>
              <a:rPr lang="en-US" sz="2800" dirty="0"/>
              <a:t>POST to get a unique identifier for a resource and create a provisional item</a:t>
            </a:r>
          </a:p>
          <a:p>
            <a:pPr lvl="2"/>
            <a:r>
              <a:rPr lang="en-US" sz="2800" dirty="0"/>
              <a:t>PUT to make the item permanent</a:t>
            </a:r>
          </a:p>
          <a:p>
            <a:pPr lvl="2"/>
            <a:r>
              <a:rPr lang="en-US" sz="2800" dirty="0"/>
              <a:t>Background process to remove older provisional items</a:t>
            </a:r>
          </a:p>
          <a:p>
            <a:pPr lvl="1"/>
            <a:r>
              <a:rPr lang="en-US" sz="2800" dirty="0"/>
              <a:t>PUT, DELETE are defined as idempotent</a:t>
            </a:r>
          </a:p>
          <a:p>
            <a:pPr lvl="1"/>
            <a:r>
              <a:rPr lang="en-US" sz="2800" dirty="0"/>
              <a:t>PATCH is not defined as idempotent, but can be used that way. Please do so.</a:t>
            </a:r>
          </a:p>
        </p:txBody>
      </p:sp>
    </p:spTree>
    <p:extLst>
      <p:ext uri="{BB962C8B-B14F-4D97-AF65-F5344CB8AC3E}">
        <p14:creationId xmlns:p14="http://schemas.microsoft.com/office/powerpoint/2010/main" val="12555893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7315199" cy="5637212"/>
          </a:xfrm>
        </p:spPr>
        <p:txBody>
          <a:bodyPr/>
          <a:lstStyle/>
          <a:p>
            <a:r>
              <a:rPr lang="en-US" dirty="0"/>
              <a:t>Can create hot nodes</a:t>
            </a:r>
          </a:p>
          <a:p>
            <a:r>
              <a:rPr lang="en-US" dirty="0"/>
              <a:t>Adversely affects ability to scale</a:t>
            </a:r>
          </a:p>
          <a:p>
            <a:pPr lvl="1"/>
            <a:r>
              <a:rPr lang="en-US" dirty="0"/>
              <a:t>Adding nodes may not immediately increase capacity</a:t>
            </a:r>
          </a:p>
          <a:p>
            <a:pPr lvl="1"/>
            <a:r>
              <a:rPr lang="en-US" dirty="0"/>
              <a:t>Removing nodes may impact current customers sessions</a:t>
            </a:r>
          </a:p>
          <a:p>
            <a:r>
              <a:rPr lang="en-US" dirty="0"/>
              <a:t>Session state is typical reason for sticky sessions</a:t>
            </a:r>
          </a:p>
          <a:p>
            <a:pPr lvl="1"/>
            <a:r>
              <a:rPr lang="en-US" dirty="0"/>
              <a:t>Often a distributed cache is used to shared cached data across all nodes</a:t>
            </a:r>
          </a:p>
          <a:p>
            <a:pPr lvl="1"/>
            <a:r>
              <a:rPr lang="en-US" dirty="0"/>
              <a:t>Can be partitioned for storing large amounts of state</a:t>
            </a:r>
          </a:p>
          <a:p>
            <a:pPr marL="342900" lvl="1" indent="0">
              <a:buNone/>
            </a:pPr>
            <a:endParaRPr lang="en-US" dirty="0"/>
          </a:p>
        </p:txBody>
      </p:sp>
      <p:sp>
        <p:nvSpPr>
          <p:cNvPr id="3" name="Title 2"/>
          <p:cNvSpPr>
            <a:spLocks noGrp="1"/>
          </p:cNvSpPr>
          <p:nvPr>
            <p:ph type="title"/>
          </p:nvPr>
        </p:nvSpPr>
        <p:spPr/>
        <p:txBody>
          <a:bodyPr/>
          <a:lstStyle/>
          <a:p>
            <a:r>
              <a:rPr lang="en-US" dirty="0"/>
              <a:t>Avoid Front-End Sticky Sessions</a:t>
            </a:r>
          </a:p>
        </p:txBody>
      </p:sp>
      <p:sp>
        <p:nvSpPr>
          <p:cNvPr id="4" name="Rectangle 3"/>
          <p:cNvSpPr/>
          <p:nvPr/>
        </p:nvSpPr>
        <p:spPr bwMode="auto">
          <a:xfrm>
            <a:off x="9071501" y="2125662"/>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pic>
        <p:nvPicPr>
          <p:cNvPr id="5"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707" y="1058862"/>
            <a:ext cx="1164690" cy="11646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7"/>
          <p:cNvCxnSpPr>
            <a:stCxn id="5" idx="3"/>
            <a:endCxn id="4" idx="0"/>
          </p:cNvCxnSpPr>
          <p:nvPr/>
        </p:nvCxnSpPr>
        <p:spPr>
          <a:xfrm>
            <a:off x="9512397" y="1641207"/>
            <a:ext cx="854504" cy="484455"/>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8415567" y="3274370"/>
            <a:ext cx="3886200" cy="984892"/>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latin typeface="Calibri" panose="020F0502020204030204" pitchFamily="34" charset="0"/>
            </a:endParaRPr>
          </a:p>
        </p:txBody>
      </p:sp>
      <p:cxnSp>
        <p:nvCxnSpPr>
          <p:cNvPr id="15" name="Straight Arrow Connector 7"/>
          <p:cNvCxnSpPr>
            <a:stCxn id="4" idx="2"/>
            <a:endCxn id="21" idx="0"/>
          </p:cNvCxnSpPr>
          <p:nvPr/>
        </p:nvCxnSpPr>
        <p:spPr>
          <a:xfrm rot="16200000" flipH="1">
            <a:off x="10178582" y="2508840"/>
            <a:ext cx="376640" cy="2"/>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9562561" y="2697161"/>
            <a:ext cx="1608683"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Load Balancer</a:t>
            </a:r>
          </a:p>
        </p:txBody>
      </p:sp>
      <p:cxnSp>
        <p:nvCxnSpPr>
          <p:cNvPr id="23" name="Straight Arrow Connector 7"/>
          <p:cNvCxnSpPr>
            <a:stCxn id="21" idx="2"/>
            <a:endCxn id="26" idx="0"/>
          </p:cNvCxnSpPr>
          <p:nvPr/>
        </p:nvCxnSpPr>
        <p:spPr>
          <a:xfrm rot="5400000">
            <a:off x="9539918" y="2561189"/>
            <a:ext cx="496154" cy="1157816"/>
          </a:xfrm>
          <a:prstGeom prst="bentConnector3">
            <a:avLst>
              <a:gd name="adj1" fmla="val 38997"/>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8770937" y="3388174"/>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Front-End Node</a:t>
            </a:r>
          </a:p>
        </p:txBody>
      </p:sp>
      <p:sp>
        <p:nvSpPr>
          <p:cNvPr id="28" name="Rectangle 27"/>
          <p:cNvSpPr/>
          <p:nvPr/>
        </p:nvSpPr>
        <p:spPr bwMode="auto">
          <a:xfrm>
            <a:off x="8423803" y="4568656"/>
            <a:ext cx="3886200" cy="984892"/>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latin typeface="Calibri" panose="020F0502020204030204" pitchFamily="34" charset="0"/>
            </a:endParaRPr>
          </a:p>
        </p:txBody>
      </p:sp>
      <p:sp>
        <p:nvSpPr>
          <p:cNvPr id="29" name="Rectangle 28"/>
          <p:cNvSpPr/>
          <p:nvPr/>
        </p:nvSpPr>
        <p:spPr bwMode="auto">
          <a:xfrm>
            <a:off x="8423803" y="5865170"/>
            <a:ext cx="3886200" cy="984892"/>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latin typeface="Calibri" panose="020F0502020204030204" pitchFamily="34" charset="0"/>
            </a:endParaRPr>
          </a:p>
        </p:txBody>
      </p:sp>
      <p:sp>
        <p:nvSpPr>
          <p:cNvPr id="30" name="TextBox 29"/>
          <p:cNvSpPr txBox="1"/>
          <p:nvPr/>
        </p:nvSpPr>
        <p:spPr>
          <a:xfrm>
            <a:off x="8418939" y="3282129"/>
            <a:ext cx="207818" cy="977134"/>
          </a:xfrm>
          <a:prstGeom prst="rect">
            <a:avLst/>
          </a:prstGeom>
          <a:noFill/>
        </p:spPr>
        <p:txBody>
          <a:bodyPr vert="vert" wrap="square" lIns="0" tIns="0" rIns="0" bIns="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Front End</a:t>
            </a:r>
          </a:p>
        </p:txBody>
      </p:sp>
      <p:sp>
        <p:nvSpPr>
          <p:cNvPr id="31" name="TextBox 30"/>
          <p:cNvSpPr txBox="1"/>
          <p:nvPr/>
        </p:nvSpPr>
        <p:spPr>
          <a:xfrm>
            <a:off x="8431038" y="4577528"/>
            <a:ext cx="207818" cy="977134"/>
          </a:xfrm>
          <a:prstGeom prst="rect">
            <a:avLst/>
          </a:prstGeom>
          <a:noFill/>
        </p:spPr>
        <p:txBody>
          <a:bodyPr vert="vert" wrap="square" lIns="0" tIns="0" rIns="0" bIns="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Caching</a:t>
            </a:r>
          </a:p>
        </p:txBody>
      </p:sp>
      <p:sp>
        <p:nvSpPr>
          <p:cNvPr id="32" name="TextBox 31"/>
          <p:cNvSpPr txBox="1"/>
          <p:nvPr/>
        </p:nvSpPr>
        <p:spPr>
          <a:xfrm>
            <a:off x="8424033" y="5870607"/>
            <a:ext cx="207818" cy="977134"/>
          </a:xfrm>
          <a:prstGeom prst="rect">
            <a:avLst/>
          </a:prstGeom>
          <a:noFill/>
        </p:spPr>
        <p:txBody>
          <a:bodyPr vert="vert" wrap="square" lIns="0" tIns="0" rIns="0" bIns="0" rtlCol="0">
            <a:noAutofit/>
          </a:bodyPr>
          <a:lstStyle/>
          <a:p>
            <a:pPr algn="ctr">
              <a:lnSpc>
                <a:spcPct val="90000"/>
              </a:lnSpc>
              <a:spcAft>
                <a:spcPts val="600"/>
              </a:spcAft>
            </a:pPr>
            <a:r>
              <a:rPr lang="en-US" sz="1600">
                <a:gradFill>
                  <a:gsLst>
                    <a:gs pos="2917">
                      <a:schemeClr val="tx1"/>
                    </a:gs>
                    <a:gs pos="30000">
                      <a:schemeClr val="tx1"/>
                    </a:gs>
                  </a:gsLst>
                  <a:lin ang="5400000" scaled="0"/>
                </a:gradFill>
              </a:rPr>
              <a:t>Data</a:t>
            </a:r>
            <a:endParaRPr lang="en-US" sz="1600" dirty="0">
              <a:gradFill>
                <a:gsLst>
                  <a:gs pos="2917">
                    <a:schemeClr val="tx1"/>
                  </a:gs>
                  <a:gs pos="30000">
                    <a:schemeClr val="tx1"/>
                  </a:gs>
                </a:gsLst>
                <a:lin ang="5400000" scaled="0"/>
              </a:gradFill>
            </a:endParaRPr>
          </a:p>
        </p:txBody>
      </p:sp>
      <p:sp>
        <p:nvSpPr>
          <p:cNvPr id="33" name="Rectangle 32"/>
          <p:cNvSpPr/>
          <p:nvPr/>
        </p:nvSpPr>
        <p:spPr bwMode="auto">
          <a:xfrm>
            <a:off x="11082061" y="3392841"/>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Front-End Node</a:t>
            </a:r>
          </a:p>
        </p:txBody>
      </p:sp>
      <p:sp>
        <p:nvSpPr>
          <p:cNvPr id="34" name="Rectangle 33"/>
          <p:cNvSpPr/>
          <p:nvPr/>
        </p:nvSpPr>
        <p:spPr bwMode="auto">
          <a:xfrm>
            <a:off x="9933302" y="3388174"/>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Front-End Node</a:t>
            </a:r>
          </a:p>
        </p:txBody>
      </p:sp>
      <p:sp>
        <p:nvSpPr>
          <p:cNvPr id="35" name="Rectangle 34"/>
          <p:cNvSpPr/>
          <p:nvPr/>
        </p:nvSpPr>
        <p:spPr bwMode="auto">
          <a:xfrm>
            <a:off x="10214929" y="4677865"/>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Distributed Cache</a:t>
            </a:r>
          </a:p>
        </p:txBody>
      </p:sp>
      <p:sp>
        <p:nvSpPr>
          <p:cNvPr id="36" name="Rectangle 35"/>
          <p:cNvSpPr/>
          <p:nvPr/>
        </p:nvSpPr>
        <p:spPr bwMode="auto">
          <a:xfrm>
            <a:off x="9201670" y="4677866"/>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Distributed Cache</a:t>
            </a:r>
          </a:p>
        </p:txBody>
      </p:sp>
      <p:sp>
        <p:nvSpPr>
          <p:cNvPr id="37" name="Can 36"/>
          <p:cNvSpPr/>
          <p:nvPr/>
        </p:nvSpPr>
        <p:spPr bwMode="auto">
          <a:xfrm>
            <a:off x="9928751" y="5974982"/>
            <a:ext cx="876300" cy="765267"/>
          </a:xfrm>
          <a:prstGeom prst="can">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a:gradFill>
                  <a:gsLst>
                    <a:gs pos="0">
                      <a:srgbClr val="FFFFFF"/>
                    </a:gs>
                    <a:gs pos="100000">
                      <a:srgbClr val="FFFFFF"/>
                    </a:gs>
                  </a:gsLst>
                  <a:lin ang="5400000" scaled="0"/>
                </a:gradFill>
                <a:latin typeface="Calibri" panose="020F0502020204030204" pitchFamily="34" charset="0"/>
              </a:rPr>
              <a:t>SQL</a:t>
            </a:r>
            <a:endParaRPr lang="en-US" sz="1200" dirty="0">
              <a:gradFill>
                <a:gsLst>
                  <a:gs pos="0">
                    <a:srgbClr val="FFFFFF"/>
                  </a:gs>
                  <a:gs pos="100000">
                    <a:srgbClr val="FFFFFF"/>
                  </a:gs>
                </a:gsLst>
                <a:lin ang="5400000" scaled="0"/>
              </a:gradFill>
              <a:latin typeface="Calibri" panose="020F0502020204030204" pitchFamily="34" charset="0"/>
            </a:endParaRPr>
          </a:p>
        </p:txBody>
      </p:sp>
      <p:cxnSp>
        <p:nvCxnSpPr>
          <p:cNvPr id="38" name="Straight Arrow Connector 7"/>
          <p:cNvCxnSpPr>
            <a:stCxn id="26" idx="2"/>
            <a:endCxn id="35" idx="0"/>
          </p:cNvCxnSpPr>
          <p:nvPr/>
        </p:nvCxnSpPr>
        <p:spPr>
          <a:xfrm rot="16200000" flipH="1">
            <a:off x="9668871" y="3693657"/>
            <a:ext cx="524424" cy="1443992"/>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p:cNvCxnSpPr>
            <a:stCxn id="35" idx="2"/>
            <a:endCxn id="37" idx="0"/>
          </p:cNvCxnSpPr>
          <p:nvPr/>
        </p:nvCxnSpPr>
        <p:spPr>
          <a:xfrm rot="5400000">
            <a:off x="10148407" y="5661626"/>
            <a:ext cx="723167" cy="286178"/>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08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7619999" cy="5713412"/>
          </a:xfrm>
        </p:spPr>
        <p:txBody>
          <a:bodyPr>
            <a:normAutofit/>
          </a:bodyPr>
          <a:lstStyle/>
          <a:p>
            <a:r>
              <a:rPr lang="en-US" dirty="0"/>
              <a:t>Using a stateful service</a:t>
            </a:r>
          </a:p>
          <a:p>
            <a:pPr lvl="1"/>
            <a:r>
              <a:rPr lang="en-US" dirty="0"/>
              <a:t>Additional cache infrastructure is not needed </a:t>
            </a:r>
          </a:p>
          <a:p>
            <a:pPr lvl="1"/>
            <a:r>
              <a:rPr lang="en-US" dirty="0"/>
              <a:t>Fast as a cache for reading</a:t>
            </a:r>
          </a:p>
          <a:p>
            <a:pPr lvl="1"/>
            <a:r>
              <a:rPr lang="en-US" dirty="0"/>
              <a:t>Can reliably buffer writes to slower persistent store</a:t>
            </a:r>
          </a:p>
          <a:p>
            <a:pPr lvl="1"/>
            <a:r>
              <a:rPr lang="en-US" dirty="0"/>
              <a:t>Resilient to failures</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Using Stateful Services – Session State</a:t>
            </a:r>
          </a:p>
        </p:txBody>
      </p:sp>
      <p:sp>
        <p:nvSpPr>
          <p:cNvPr id="4" name="Rectangle 3"/>
          <p:cNvSpPr/>
          <p:nvPr/>
        </p:nvSpPr>
        <p:spPr bwMode="auto">
          <a:xfrm>
            <a:off x="9071501" y="2125662"/>
            <a:ext cx="2590800"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Traffic Manager</a:t>
            </a:r>
          </a:p>
        </p:txBody>
      </p:sp>
      <p:pic>
        <p:nvPicPr>
          <p:cNvPr id="5"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707" y="1058862"/>
            <a:ext cx="1164690" cy="11646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auto">
          <a:xfrm>
            <a:off x="8415567" y="3274370"/>
            <a:ext cx="3886200" cy="984892"/>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latin typeface="Calibri" panose="020F0502020204030204" pitchFamily="34" charset="0"/>
            </a:endParaRPr>
          </a:p>
        </p:txBody>
      </p:sp>
      <p:sp>
        <p:nvSpPr>
          <p:cNvPr id="9" name="Rectangle 8"/>
          <p:cNvSpPr/>
          <p:nvPr/>
        </p:nvSpPr>
        <p:spPr bwMode="auto">
          <a:xfrm>
            <a:off x="9562561" y="2697161"/>
            <a:ext cx="1608683" cy="19485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Azure Load Balancer</a:t>
            </a:r>
          </a:p>
        </p:txBody>
      </p:sp>
      <p:sp>
        <p:nvSpPr>
          <p:cNvPr id="11" name="Rectangle 10"/>
          <p:cNvSpPr/>
          <p:nvPr/>
        </p:nvSpPr>
        <p:spPr bwMode="auto">
          <a:xfrm>
            <a:off x="8770937" y="3388174"/>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Front-End Node</a:t>
            </a:r>
          </a:p>
        </p:txBody>
      </p:sp>
      <p:sp>
        <p:nvSpPr>
          <p:cNvPr id="12" name="Rectangle 11"/>
          <p:cNvSpPr/>
          <p:nvPr/>
        </p:nvSpPr>
        <p:spPr bwMode="auto">
          <a:xfrm>
            <a:off x="8423803" y="4568656"/>
            <a:ext cx="3886200" cy="984892"/>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latin typeface="Calibri" panose="020F0502020204030204" pitchFamily="34" charset="0"/>
            </a:endParaRPr>
          </a:p>
        </p:txBody>
      </p:sp>
      <p:sp>
        <p:nvSpPr>
          <p:cNvPr id="14" name="TextBox 13"/>
          <p:cNvSpPr txBox="1"/>
          <p:nvPr/>
        </p:nvSpPr>
        <p:spPr>
          <a:xfrm>
            <a:off x="8418939" y="3282129"/>
            <a:ext cx="207818" cy="977134"/>
          </a:xfrm>
          <a:prstGeom prst="rect">
            <a:avLst/>
          </a:prstGeom>
          <a:noFill/>
        </p:spPr>
        <p:txBody>
          <a:bodyPr vert="vert" wrap="square" lIns="0" tIns="0" rIns="0" bIns="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Front End</a:t>
            </a:r>
          </a:p>
        </p:txBody>
      </p:sp>
      <p:sp>
        <p:nvSpPr>
          <p:cNvPr id="15" name="TextBox 14"/>
          <p:cNvSpPr txBox="1"/>
          <p:nvPr/>
        </p:nvSpPr>
        <p:spPr>
          <a:xfrm>
            <a:off x="8431038" y="4577528"/>
            <a:ext cx="207818" cy="977134"/>
          </a:xfrm>
          <a:prstGeom prst="rect">
            <a:avLst/>
          </a:prstGeom>
          <a:noFill/>
        </p:spPr>
        <p:txBody>
          <a:bodyPr vert="vert" wrap="square" lIns="0" tIns="0" rIns="0" bIns="0" rtlCol="0">
            <a:noAutofit/>
          </a:bodyPr>
          <a:lstStyle/>
          <a:p>
            <a:pPr algn="ctr">
              <a:lnSpc>
                <a:spcPct val="90000"/>
              </a:lnSpc>
              <a:spcAft>
                <a:spcPts val="600"/>
              </a:spcAft>
            </a:pPr>
            <a:r>
              <a:rPr lang="en-US" sz="1600">
                <a:gradFill>
                  <a:gsLst>
                    <a:gs pos="2917">
                      <a:schemeClr val="tx1"/>
                    </a:gs>
                    <a:gs pos="30000">
                      <a:schemeClr val="tx1"/>
                    </a:gs>
                  </a:gsLst>
                  <a:lin ang="5400000" scaled="0"/>
                </a:gradFill>
              </a:rPr>
              <a:t>Data</a:t>
            </a:r>
            <a:endParaRPr lang="en-US" sz="1600" dirty="0">
              <a:gradFill>
                <a:gsLst>
                  <a:gs pos="2917">
                    <a:schemeClr val="tx1"/>
                  </a:gs>
                  <a:gs pos="30000">
                    <a:schemeClr val="tx1"/>
                  </a:gs>
                </a:gsLst>
                <a:lin ang="5400000" scaled="0"/>
              </a:gradFill>
            </a:endParaRPr>
          </a:p>
        </p:txBody>
      </p:sp>
      <p:sp>
        <p:nvSpPr>
          <p:cNvPr id="17" name="Rectangle 16"/>
          <p:cNvSpPr/>
          <p:nvPr/>
        </p:nvSpPr>
        <p:spPr bwMode="auto">
          <a:xfrm>
            <a:off x="11082061" y="3392841"/>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Front-End Node</a:t>
            </a:r>
          </a:p>
        </p:txBody>
      </p:sp>
      <p:sp>
        <p:nvSpPr>
          <p:cNvPr id="18" name="Rectangle 17"/>
          <p:cNvSpPr/>
          <p:nvPr/>
        </p:nvSpPr>
        <p:spPr bwMode="auto">
          <a:xfrm>
            <a:off x="9933302" y="3388174"/>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Front-End Node</a:t>
            </a:r>
          </a:p>
        </p:txBody>
      </p:sp>
      <p:sp>
        <p:nvSpPr>
          <p:cNvPr id="19" name="Rectangle 18"/>
          <p:cNvSpPr/>
          <p:nvPr/>
        </p:nvSpPr>
        <p:spPr bwMode="auto">
          <a:xfrm>
            <a:off x="10214929" y="4677865"/>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Stateful Service</a:t>
            </a:r>
          </a:p>
        </p:txBody>
      </p:sp>
      <p:sp>
        <p:nvSpPr>
          <p:cNvPr id="20" name="Rectangle 19"/>
          <p:cNvSpPr/>
          <p:nvPr/>
        </p:nvSpPr>
        <p:spPr bwMode="auto">
          <a:xfrm>
            <a:off x="9201670" y="4677866"/>
            <a:ext cx="876300" cy="765267"/>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Stateful Service</a:t>
            </a:r>
          </a:p>
        </p:txBody>
      </p:sp>
      <p:cxnSp>
        <p:nvCxnSpPr>
          <p:cNvPr id="24" name="Straight Arrow Connector 7"/>
          <p:cNvCxnSpPr/>
          <p:nvPr/>
        </p:nvCxnSpPr>
        <p:spPr>
          <a:xfrm>
            <a:off x="9512397" y="1641207"/>
            <a:ext cx="854504" cy="484455"/>
          </a:xfrm>
          <a:prstGeom prst="bentConnector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7"/>
          <p:cNvCxnSpPr/>
          <p:nvPr/>
        </p:nvCxnSpPr>
        <p:spPr>
          <a:xfrm rot="16200000" flipH="1">
            <a:off x="10178582" y="2508840"/>
            <a:ext cx="376640" cy="2"/>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7"/>
          <p:cNvCxnSpPr/>
          <p:nvPr/>
        </p:nvCxnSpPr>
        <p:spPr>
          <a:xfrm rot="5400000">
            <a:off x="9539918" y="2561189"/>
            <a:ext cx="496154" cy="1157816"/>
          </a:xfrm>
          <a:prstGeom prst="bentConnector3">
            <a:avLst>
              <a:gd name="adj1" fmla="val 38997"/>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7"/>
          <p:cNvCxnSpPr/>
          <p:nvPr/>
        </p:nvCxnSpPr>
        <p:spPr>
          <a:xfrm rot="16200000" flipH="1">
            <a:off x="9668871" y="3693657"/>
            <a:ext cx="524424" cy="1443992"/>
          </a:xfrm>
          <a:prstGeom prst="bentConnector3">
            <a:avLst>
              <a:gd name="adj1" fmla="val 50000"/>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302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73888"/>
          </a:xfrm>
        </p:spPr>
        <p:txBody>
          <a:bodyPr/>
          <a:lstStyle/>
          <a:p>
            <a:pPr marL="0" indent="0">
              <a:buNone/>
            </a:pPr>
            <a:r>
              <a:rPr lang="en-US" dirty="0"/>
              <a:t>Pattern for cooperatively cancelling an operation</a:t>
            </a:r>
          </a:p>
          <a:p>
            <a:r>
              <a:rPr lang="en-US" dirty="0"/>
              <a:t>Flow </a:t>
            </a:r>
            <a:r>
              <a:rPr lang="en-US" i="1" dirty="0" err="1"/>
              <a:t>CancellationToken</a:t>
            </a:r>
            <a:r>
              <a:rPr lang="en-US" dirty="0"/>
              <a:t> instances through your code</a:t>
            </a:r>
          </a:p>
          <a:p>
            <a:r>
              <a:rPr lang="en-US" dirty="0"/>
              <a:t>Avoid </a:t>
            </a:r>
            <a:r>
              <a:rPr lang="en-US" i="1" dirty="0" err="1"/>
              <a:t>CancellationToken.None</a:t>
            </a:r>
            <a:endParaRPr lang="en-US" i="1" dirty="0"/>
          </a:p>
          <a:p>
            <a:r>
              <a:rPr lang="en-US" dirty="0"/>
              <a:t>Honor the </a:t>
            </a:r>
            <a:r>
              <a:rPr lang="en-US" i="1" dirty="0" err="1"/>
              <a:t>CancellationToken</a:t>
            </a:r>
            <a:r>
              <a:rPr lang="en-US" dirty="0"/>
              <a:t> in your code</a:t>
            </a:r>
            <a:endParaRPr lang="en-US" i="1" dirty="0"/>
          </a:p>
          <a:p>
            <a:pPr lvl="1"/>
            <a:r>
              <a:rPr lang="en-US" dirty="0"/>
              <a:t>In a Task-returning method, call </a:t>
            </a:r>
            <a:r>
              <a:rPr lang="en-US" i="1" dirty="0" err="1"/>
              <a:t>ThrowIfCancellationRequested</a:t>
            </a:r>
            <a:endParaRPr lang="en-US" i="1" dirty="0"/>
          </a:p>
          <a:p>
            <a:pPr lvl="1"/>
            <a:r>
              <a:rPr lang="en-US" i="1" dirty="0"/>
              <a:t>else </a:t>
            </a:r>
            <a:r>
              <a:rPr lang="en-US" dirty="0"/>
              <a:t>check </a:t>
            </a:r>
            <a:r>
              <a:rPr lang="en-US" i="1" dirty="0" err="1"/>
              <a:t>IsCancellationRequested</a:t>
            </a:r>
            <a:endParaRPr lang="en-US" i="1" dirty="0"/>
          </a:p>
          <a:p>
            <a:pPr lvl="1"/>
            <a:endParaRPr lang="en-US" i="1" dirty="0"/>
          </a:p>
          <a:p>
            <a:r>
              <a:rPr lang="en-US" dirty="0"/>
              <a:t>For details </a:t>
            </a:r>
            <a:br>
              <a:rPr lang="en-US" dirty="0"/>
            </a:br>
            <a:r>
              <a:rPr lang="en-US" dirty="0"/>
              <a:t>	</a:t>
            </a:r>
            <a:r>
              <a:rPr lang="en-US" sz="2800" i="1" dirty="0">
                <a:hlinkClick r:id="rId2"/>
              </a:rPr>
              <a:t>https://msdn.microsoft.com/en-us/library/dd997364(v=vs.110).aspx</a:t>
            </a:r>
            <a:r>
              <a:rPr lang="en-US" sz="2800" i="1" dirty="0"/>
              <a:t> </a:t>
            </a:r>
            <a:br>
              <a:rPr lang="en-US" sz="2800" i="1" dirty="0"/>
            </a:br>
            <a:endParaRPr lang="en-US" i="1" dirty="0"/>
          </a:p>
        </p:txBody>
      </p:sp>
      <p:sp>
        <p:nvSpPr>
          <p:cNvPr id="3" name="Title 2"/>
          <p:cNvSpPr>
            <a:spLocks noGrp="1"/>
          </p:cNvSpPr>
          <p:nvPr>
            <p:ph type="title"/>
          </p:nvPr>
        </p:nvSpPr>
        <p:spPr/>
        <p:txBody>
          <a:bodyPr/>
          <a:lstStyle/>
          <a:p>
            <a:r>
              <a:rPr lang="en-US" dirty="0" err="1"/>
              <a:t>CancellationTokens</a:t>
            </a:r>
            <a:endParaRPr lang="en-US" dirty="0"/>
          </a:p>
        </p:txBody>
      </p:sp>
    </p:spTree>
    <p:extLst>
      <p:ext uri="{BB962C8B-B14F-4D97-AF65-F5344CB8AC3E}">
        <p14:creationId xmlns:p14="http://schemas.microsoft.com/office/powerpoint/2010/main" val="4045617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987"/>
          </a:xfrm>
        </p:spPr>
        <p:txBody>
          <a:bodyPr/>
          <a:lstStyle/>
          <a:p>
            <a:pPr marL="0" indent="0">
              <a:buNone/>
            </a:pPr>
            <a:r>
              <a:rPr lang="en-US" dirty="0"/>
              <a:t>Read: </a:t>
            </a:r>
            <a:r>
              <a:rPr lang="en-US" sz="1800" dirty="0">
                <a:hlinkClick r:id="rId2"/>
              </a:rPr>
              <a:t>https://azure.microsoft.com/en-us/documentation/articles/service-fabric-reliable-services-reliable-collections/</a:t>
            </a:r>
            <a:endParaRPr lang="en-US" sz="1400" dirty="0"/>
          </a:p>
          <a:p>
            <a:r>
              <a:rPr lang="en-US" dirty="0"/>
              <a:t>Minimize duration of a transaction</a:t>
            </a:r>
          </a:p>
          <a:p>
            <a:r>
              <a:rPr lang="en-US" dirty="0"/>
              <a:t>Dictionary Count: enumerates all items</a:t>
            </a:r>
          </a:p>
          <a:p>
            <a:r>
              <a:rPr lang="en-US" dirty="0"/>
              <a:t>Queue locking: </a:t>
            </a:r>
            <a:r>
              <a:rPr lang="en-US" dirty="0" err="1"/>
              <a:t>enqueue</a:t>
            </a:r>
            <a:r>
              <a:rPr lang="en-US" dirty="0"/>
              <a:t>/</a:t>
            </a:r>
            <a:r>
              <a:rPr lang="en-US" dirty="0" err="1"/>
              <a:t>dequeue</a:t>
            </a:r>
            <a:r>
              <a:rPr lang="en-US" dirty="0"/>
              <a:t> operations lock the entire queue</a:t>
            </a:r>
          </a:p>
          <a:p>
            <a:r>
              <a:rPr lang="en-US" dirty="0"/>
              <a:t>Smaller</a:t>
            </a:r>
            <a:r>
              <a:rPr lang="en-US"/>
              <a:t> </a:t>
            </a:r>
            <a:r>
              <a:rPr lang="en-US" dirty="0"/>
              <a:t>data is better than bigger data</a:t>
            </a:r>
          </a:p>
          <a:p>
            <a:pPr lvl="1"/>
            <a:r>
              <a:rPr lang="en-US"/>
              <a:t>Multiple </a:t>
            </a:r>
            <a:r>
              <a:rPr lang="en-US" dirty="0"/>
              <a:t>transactions with smaller data may perform better than a single transaction with </a:t>
            </a:r>
            <a:r>
              <a:rPr lang="en-US"/>
              <a:t>a single large item</a:t>
            </a:r>
            <a:endParaRPr lang="en-US" dirty="0"/>
          </a:p>
        </p:txBody>
      </p:sp>
      <p:sp>
        <p:nvSpPr>
          <p:cNvPr id="3" name="Title 2"/>
          <p:cNvSpPr>
            <a:spLocks noGrp="1"/>
          </p:cNvSpPr>
          <p:nvPr>
            <p:ph type="title"/>
          </p:nvPr>
        </p:nvSpPr>
        <p:spPr/>
        <p:txBody>
          <a:bodyPr/>
          <a:lstStyle/>
          <a:p>
            <a:r>
              <a:rPr lang="en-US" dirty="0"/>
              <a:t>Optimizing Collection Performance</a:t>
            </a:r>
          </a:p>
        </p:txBody>
      </p:sp>
    </p:spTree>
    <p:extLst>
      <p:ext uri="{BB962C8B-B14F-4D97-AF65-F5344CB8AC3E}">
        <p14:creationId xmlns:p14="http://schemas.microsoft.com/office/powerpoint/2010/main" val="148867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Partitioning</a:t>
            </a:r>
          </a:p>
        </p:txBody>
      </p:sp>
      <p:sp>
        <p:nvSpPr>
          <p:cNvPr id="4" name="Text Placeholder 1"/>
          <p:cNvSpPr txBox="1">
            <a:spLocks/>
          </p:cNvSpPr>
          <p:nvPr/>
        </p:nvSpPr>
        <p:spPr>
          <a:xfrm>
            <a:off x="46038" y="1212850"/>
            <a:ext cx="8077200" cy="5637212"/>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Read the article</a:t>
            </a:r>
          </a:p>
          <a:p>
            <a:pPr marL="342900" lvl="1" indent="0">
              <a:buNone/>
            </a:pPr>
            <a:r>
              <a:rPr lang="en-US" sz="1600" dirty="0">
                <a:hlinkClick r:id="rId2"/>
              </a:rPr>
              <a:t>https://azure.microsoft.com/documentation/articles/service-fabric-concepts-partitioning/</a:t>
            </a:r>
            <a:endParaRPr lang="en-US" sz="1600" dirty="0"/>
          </a:p>
          <a:p>
            <a:r>
              <a:rPr lang="en-US" sz="3200"/>
              <a:t>Remember</a:t>
            </a:r>
            <a:r>
              <a:rPr lang="en-US" sz="3200" dirty="0"/>
              <a:t>: A named service’s partitioning cannot </a:t>
            </a:r>
            <a:r>
              <a:rPr lang="en-US" sz="3200"/>
              <a:t>be changed</a:t>
            </a:r>
            <a:endParaRPr lang="en-US" sz="3200" dirty="0"/>
          </a:p>
          <a:p>
            <a:r>
              <a:rPr lang="en-US" sz="3200" dirty="0"/>
              <a:t>Choose as many partitions as you will end up needing </a:t>
            </a:r>
            <a:r>
              <a:rPr lang="en-US" sz="3200" b="1" i="1" dirty="0"/>
              <a:t>in the future</a:t>
            </a:r>
          </a:p>
          <a:p>
            <a:r>
              <a:rPr lang="en-US" sz="3200" dirty="0"/>
              <a:t>Keep</a:t>
            </a:r>
            <a:r>
              <a:rPr lang="en-US" sz="3200"/>
              <a:t> </a:t>
            </a:r>
            <a:r>
              <a:rPr lang="en-US" sz="3200" dirty="0"/>
              <a:t>related data </a:t>
            </a:r>
            <a:r>
              <a:rPr lang="en-US" sz="3200"/>
              <a:t>within the same partition</a:t>
            </a:r>
            <a:endParaRPr lang="en-US" sz="3200" dirty="0"/>
          </a:p>
          <a:p>
            <a:r>
              <a:rPr lang="en-US" sz="3200" dirty="0"/>
              <a:t>10’s, 100’s or 1,000’s of partitions are OK</a:t>
            </a:r>
          </a:p>
          <a:p>
            <a:r>
              <a:rPr lang="en-US" sz="3200" dirty="0"/>
              <a:t>Consider</a:t>
            </a:r>
            <a:r>
              <a:rPr lang="en-US" sz="3200"/>
              <a:t> </a:t>
            </a:r>
            <a:r>
              <a:rPr lang="en-US" sz="3200" dirty="0"/>
              <a:t>independent </a:t>
            </a:r>
            <a:r>
              <a:rPr lang="en-US" sz="3200"/>
              <a:t>scale units</a:t>
            </a:r>
            <a:endParaRPr lang="en-US" sz="3200" dirty="0"/>
          </a:p>
          <a:p>
            <a:pPr lvl="1"/>
            <a:r>
              <a:rPr lang="en-US" sz="1600" dirty="0"/>
              <a:t>Are</a:t>
            </a:r>
            <a:r>
              <a:rPr lang="en-US" sz="1600"/>
              <a:t> </a:t>
            </a:r>
            <a:r>
              <a:rPr lang="en-US" sz="1600" dirty="0"/>
              <a:t>regional scale </a:t>
            </a:r>
            <a:r>
              <a:rPr lang="en-US" sz="1600"/>
              <a:t>units required?</a:t>
            </a:r>
            <a:endParaRPr lang="en-US" sz="1600" dirty="0"/>
          </a:p>
          <a:p>
            <a:pPr lvl="1"/>
            <a:r>
              <a:rPr lang="en-US" sz="1600"/>
              <a:t>Can a </a:t>
            </a:r>
            <a:r>
              <a:rPr lang="en-US" sz="1600" dirty="0"/>
              <a:t>tenant’s</a:t>
            </a:r>
            <a:r>
              <a:rPr lang="en-US" sz="1600"/>
              <a:t> </a:t>
            </a:r>
            <a:r>
              <a:rPr lang="en-US" sz="1600" dirty="0"/>
              <a:t>data be </a:t>
            </a:r>
            <a:r>
              <a:rPr lang="en-US" sz="1600"/>
              <a:t>split across </a:t>
            </a:r>
            <a:r>
              <a:rPr lang="en-US" sz="1600" dirty="0"/>
              <a:t>multiple</a:t>
            </a:r>
            <a:r>
              <a:rPr lang="en-US" sz="1600"/>
              <a:t> scale units?</a:t>
            </a:r>
            <a:endParaRPr lang="en-US" sz="1600" dirty="0"/>
          </a:p>
          <a:p>
            <a:pPr lvl="1"/>
            <a:r>
              <a:rPr lang="en-US" sz="1600"/>
              <a:t>What is the </a:t>
            </a:r>
            <a:r>
              <a:rPr lang="en-US" sz="1600" dirty="0"/>
              <a:t>minimum</a:t>
            </a:r>
            <a:r>
              <a:rPr lang="en-US" sz="1600"/>
              <a:t> </a:t>
            </a:r>
            <a:r>
              <a:rPr lang="en-US" sz="1600" dirty="0"/>
              <a:t>capacity </a:t>
            </a:r>
            <a:r>
              <a:rPr lang="en-US" sz="1600"/>
              <a:t>needed for </a:t>
            </a:r>
            <a:r>
              <a:rPr lang="en-US" sz="1600" dirty="0"/>
              <a:t>a</a:t>
            </a:r>
            <a:r>
              <a:rPr lang="en-US" sz="1600"/>
              <a:t> </a:t>
            </a:r>
            <a:r>
              <a:rPr lang="en-US" sz="1600" dirty="0"/>
              <a:t>single </a:t>
            </a:r>
            <a:r>
              <a:rPr lang="en-US" sz="1600"/>
              <a:t>scale unit?</a:t>
            </a:r>
            <a:endParaRPr lang="en-US" sz="1600" dirty="0"/>
          </a:p>
          <a:p>
            <a:pPr lvl="1"/>
            <a:r>
              <a:rPr lang="en-US" sz="1600" dirty="0"/>
              <a:t>How</a:t>
            </a:r>
            <a:r>
              <a:rPr lang="en-US" sz="1600"/>
              <a:t> many partitions </a:t>
            </a:r>
            <a:r>
              <a:rPr lang="en-US" sz="1600" dirty="0"/>
              <a:t>per</a:t>
            </a:r>
            <a:r>
              <a:rPr lang="en-US" sz="1600"/>
              <a:t> </a:t>
            </a:r>
            <a:r>
              <a:rPr lang="en-US" sz="1600" dirty="0"/>
              <a:t>scale </a:t>
            </a:r>
            <a:r>
              <a:rPr lang="en-US" sz="1600"/>
              <a:t>unit?</a:t>
            </a:r>
            <a:endParaRPr lang="en-US" sz="1600" dirty="0"/>
          </a:p>
        </p:txBody>
      </p:sp>
      <p:grpSp>
        <p:nvGrpSpPr>
          <p:cNvPr id="5" name="Group 4"/>
          <p:cNvGrpSpPr/>
          <p:nvPr/>
        </p:nvGrpSpPr>
        <p:grpSpPr>
          <a:xfrm>
            <a:off x="8428037" y="117339"/>
            <a:ext cx="3886200" cy="3352800"/>
            <a:chOff x="198437" y="3484776"/>
            <a:chExt cx="3886200" cy="3352800"/>
          </a:xfrm>
        </p:grpSpPr>
        <p:sp>
          <p:nvSpPr>
            <p:cNvPr id="6" name="Rectangle 5"/>
            <p:cNvSpPr/>
            <p:nvPr/>
          </p:nvSpPr>
          <p:spPr bwMode="auto">
            <a:xfrm>
              <a:off x="198437" y="3484776"/>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 – 5 nodes and 20 Partitions</a:t>
              </a:r>
            </a:p>
          </p:txBody>
        </p:sp>
        <p:sp>
          <p:nvSpPr>
            <p:cNvPr id="7" name="Oval 6"/>
            <p:cNvSpPr/>
            <p:nvPr/>
          </p:nvSpPr>
          <p:spPr bwMode="auto">
            <a:xfrm>
              <a:off x="1112244" y="4042780"/>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p:cNvSpPr/>
            <p:nvPr/>
          </p:nvSpPr>
          <p:spPr bwMode="auto">
            <a:xfrm>
              <a:off x="730651" y="449391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P5, P10, P15, P20</a:t>
              </a:r>
            </a:p>
          </p:txBody>
        </p:sp>
        <p:sp>
          <p:nvSpPr>
            <p:cNvPr id="9" name="Oval 8"/>
            <p:cNvSpPr/>
            <p:nvPr/>
          </p:nvSpPr>
          <p:spPr bwMode="auto">
            <a:xfrm>
              <a:off x="2865437" y="4487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P2, P7, P12, P17</a:t>
              </a:r>
            </a:p>
          </p:txBody>
        </p:sp>
        <p:sp>
          <p:nvSpPr>
            <p:cNvPr id="10" name="Oval 9"/>
            <p:cNvSpPr/>
            <p:nvPr/>
          </p:nvSpPr>
          <p:spPr bwMode="auto">
            <a:xfrm>
              <a:off x="1760537" y="369953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P1, P6, P11, P16</a:t>
              </a:r>
            </a:p>
          </p:txBody>
        </p:sp>
        <p:sp>
          <p:nvSpPr>
            <p:cNvPr id="11" name="Oval 10"/>
            <p:cNvSpPr/>
            <p:nvPr/>
          </p:nvSpPr>
          <p:spPr bwMode="auto">
            <a:xfrm>
              <a:off x="1112838" y="563086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P4, P9, P14, P19</a:t>
              </a:r>
            </a:p>
          </p:txBody>
        </p:sp>
        <p:sp>
          <p:nvSpPr>
            <p:cNvPr id="12" name="Oval 11"/>
            <p:cNvSpPr/>
            <p:nvPr/>
          </p:nvSpPr>
          <p:spPr bwMode="auto">
            <a:xfrm>
              <a:off x="2484437" y="5630861"/>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P3, P8, P13, P18</a:t>
              </a:r>
            </a:p>
          </p:txBody>
        </p:sp>
      </p:grpSp>
      <p:grpSp>
        <p:nvGrpSpPr>
          <p:cNvPr id="13" name="Group 12"/>
          <p:cNvGrpSpPr/>
          <p:nvPr/>
        </p:nvGrpSpPr>
        <p:grpSpPr>
          <a:xfrm>
            <a:off x="8428037" y="3532335"/>
            <a:ext cx="3886200" cy="3352800"/>
            <a:chOff x="7171921" y="1031525"/>
            <a:chExt cx="3886200" cy="3352800"/>
          </a:xfrm>
        </p:grpSpPr>
        <p:sp>
          <p:nvSpPr>
            <p:cNvPr id="14" name="Rectangle 13"/>
            <p:cNvSpPr/>
            <p:nvPr/>
          </p:nvSpPr>
          <p:spPr bwMode="auto">
            <a:xfrm>
              <a:off x="7171921" y="1031525"/>
              <a:ext cx="3886200" cy="33528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3175">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Cluster A – 8 nodes and 20 Partitions</a:t>
              </a:r>
            </a:p>
          </p:txBody>
        </p:sp>
        <p:sp>
          <p:nvSpPr>
            <p:cNvPr id="15" name="Oval 14"/>
            <p:cNvSpPr/>
            <p:nvPr/>
          </p:nvSpPr>
          <p:spPr bwMode="auto">
            <a:xfrm>
              <a:off x="8085728" y="1589529"/>
              <a:ext cx="2133600" cy="2133600"/>
            </a:xfrm>
            <a:prstGeom prst="ellipse">
              <a:avLst/>
            </a:prstGeom>
            <a:noFill/>
            <a:ln w="28575">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Oval 15"/>
            <p:cNvSpPr/>
            <p:nvPr/>
          </p:nvSpPr>
          <p:spPr bwMode="auto">
            <a:xfrm>
              <a:off x="8008642" y="308728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P6, P14</a:t>
              </a:r>
            </a:p>
          </p:txBody>
        </p:sp>
        <p:sp>
          <p:nvSpPr>
            <p:cNvPr id="17" name="Oval 16"/>
            <p:cNvSpPr/>
            <p:nvPr/>
          </p:nvSpPr>
          <p:spPr bwMode="auto">
            <a:xfrm>
              <a:off x="9567592" y="1495730"/>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P2, P10</a:t>
              </a:r>
            </a:p>
          </p:txBody>
        </p:sp>
        <p:sp>
          <p:nvSpPr>
            <p:cNvPr id="18" name="Oval 17"/>
            <p:cNvSpPr/>
            <p:nvPr/>
          </p:nvSpPr>
          <p:spPr bwMode="auto">
            <a:xfrm>
              <a:off x="8771528" y="121621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P1, P9</a:t>
              </a:r>
            </a:p>
          </p:txBody>
        </p:sp>
        <p:sp>
          <p:nvSpPr>
            <p:cNvPr id="19" name="Oval 18"/>
            <p:cNvSpPr/>
            <p:nvPr/>
          </p:nvSpPr>
          <p:spPr bwMode="auto">
            <a:xfrm>
              <a:off x="7742237" y="230112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P7, P15</a:t>
              </a:r>
            </a:p>
          </p:txBody>
        </p:sp>
        <p:sp>
          <p:nvSpPr>
            <p:cNvPr id="20" name="Oval 19"/>
            <p:cNvSpPr/>
            <p:nvPr/>
          </p:nvSpPr>
          <p:spPr bwMode="auto">
            <a:xfrm>
              <a:off x="9876724" y="230112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P3, P11</a:t>
              </a:r>
            </a:p>
          </p:txBody>
        </p:sp>
        <p:sp>
          <p:nvSpPr>
            <p:cNvPr id="21" name="Oval 20"/>
            <p:cNvSpPr/>
            <p:nvPr/>
          </p:nvSpPr>
          <p:spPr bwMode="auto">
            <a:xfrm>
              <a:off x="8008642" y="1495730"/>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P8, P16</a:t>
              </a:r>
            </a:p>
          </p:txBody>
        </p:sp>
        <p:sp>
          <p:nvSpPr>
            <p:cNvPr id="22" name="Oval 21"/>
            <p:cNvSpPr/>
            <p:nvPr/>
          </p:nvSpPr>
          <p:spPr bwMode="auto">
            <a:xfrm>
              <a:off x="8771528" y="3313247"/>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P5, P13</a:t>
              </a:r>
            </a:p>
          </p:txBody>
        </p:sp>
        <p:sp>
          <p:nvSpPr>
            <p:cNvPr id="23" name="Oval 22"/>
            <p:cNvSpPr/>
            <p:nvPr/>
          </p:nvSpPr>
          <p:spPr bwMode="auto">
            <a:xfrm>
              <a:off x="9567592" y="3087282"/>
              <a:ext cx="762000" cy="761999"/>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latin typeface="Calibri" panose="020F0502020204030204" pitchFamily="34" charset="0"/>
                </a:rPr>
                <a:t>P4, P12</a:t>
              </a:r>
            </a:p>
          </p:txBody>
        </p:sp>
      </p:grpSp>
    </p:spTree>
    <p:extLst>
      <p:ext uri="{BB962C8B-B14F-4D97-AF65-F5344CB8AC3E}">
        <p14:creationId xmlns:p14="http://schemas.microsoft.com/office/powerpoint/2010/main" val="42713003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05739"/>
          </a:xfrm>
        </p:spPr>
        <p:txBody>
          <a:bodyPr/>
          <a:lstStyle/>
          <a:p>
            <a:r>
              <a:rPr lang="en-US" dirty="0"/>
              <a:t>Don’t use the result of the native </a:t>
            </a:r>
            <a:r>
              <a:rPr lang="en-US" dirty="0" err="1"/>
              <a:t>GetHashCode</a:t>
            </a:r>
            <a:r>
              <a:rPr lang="en-US" dirty="0"/>
              <a:t> as a partition key. The </a:t>
            </a:r>
            <a:r>
              <a:rPr lang="en-US" dirty="0" err="1"/>
              <a:t>.Net</a:t>
            </a:r>
            <a:r>
              <a:rPr lang="en-US" dirty="0"/>
              <a:t> documentation states</a:t>
            </a:r>
          </a:p>
          <a:p>
            <a:pPr marL="0" indent="0" algn="ctr">
              <a:buNone/>
            </a:pPr>
            <a:r>
              <a:rPr lang="en-US" sz="2000" dirty="0"/>
              <a:t> </a:t>
            </a:r>
            <a:r>
              <a:rPr lang="en-US" sz="1600" i="1" dirty="0"/>
              <a:t>The hash code itself </a:t>
            </a:r>
            <a:r>
              <a:rPr lang="en-US" sz="1600" i="1" dirty="0">
                <a:solidFill>
                  <a:schemeClr val="accent1">
                    <a:lumMod val="60000"/>
                    <a:lumOff val="40000"/>
                  </a:schemeClr>
                </a:solidFill>
              </a:rPr>
              <a:t>is not guaranteed to be stable. </a:t>
            </a:r>
            <a:r>
              <a:rPr lang="en-US" sz="1600" i="1" dirty="0"/>
              <a:t>Hash codes for identical strings </a:t>
            </a:r>
            <a:r>
              <a:rPr lang="en-US" sz="1600" dirty="0"/>
              <a:t>states </a:t>
            </a:r>
            <a:r>
              <a:rPr lang="en-US" sz="1600" i="1" dirty="0"/>
              <a:t>can differ across versions of the .NET Framework and across platforms (such as 32-bit and 64-bit) for a single version of the .NET Framework. In some cases, they can even differ by application domain</a:t>
            </a:r>
          </a:p>
          <a:p>
            <a:r>
              <a:rPr lang="en-US" dirty="0"/>
              <a:t>If the hash changes, your data will not be retrievable</a:t>
            </a:r>
          </a:p>
          <a:p>
            <a:r>
              <a:rPr lang="en-US"/>
              <a:t>Override to us</a:t>
            </a:r>
            <a:r>
              <a:rPr lang="en-US"/>
              <a:t>e</a:t>
            </a:r>
            <a:endParaRPr lang="en-US" dirty="0"/>
          </a:p>
          <a:p>
            <a:endParaRPr lang="en-US" dirty="0"/>
          </a:p>
        </p:txBody>
      </p:sp>
      <p:sp>
        <p:nvSpPr>
          <p:cNvPr id="3" name="Title 2"/>
          <p:cNvSpPr>
            <a:spLocks noGrp="1"/>
          </p:cNvSpPr>
          <p:nvPr>
            <p:ph type="title"/>
          </p:nvPr>
        </p:nvSpPr>
        <p:spPr/>
        <p:txBody>
          <a:bodyPr/>
          <a:lstStyle/>
          <a:p>
            <a:r>
              <a:rPr lang="en-US" dirty="0"/>
              <a:t>Beware of </a:t>
            </a:r>
            <a:r>
              <a:rPr lang="en-US" dirty="0" err="1"/>
              <a:t>GetHashCode</a:t>
            </a:r>
            <a:endParaRPr lang="en-US" dirty="0"/>
          </a:p>
        </p:txBody>
      </p:sp>
    </p:spTree>
    <p:extLst>
      <p:ext uri="{BB962C8B-B14F-4D97-AF65-F5344CB8AC3E}">
        <p14:creationId xmlns:p14="http://schemas.microsoft.com/office/powerpoint/2010/main" val="16264153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13845"/>
          </a:xfrm>
        </p:spPr>
        <p:txBody>
          <a:bodyPr/>
          <a:lstStyle/>
          <a:p>
            <a:r>
              <a:rPr lang="en-US" dirty="0"/>
              <a:t>Important to retying operations</a:t>
            </a:r>
          </a:p>
          <a:p>
            <a:pPr lvl="1"/>
            <a:r>
              <a:rPr lang="en-US" dirty="0"/>
              <a:t>Initial retry should be quick</a:t>
            </a:r>
          </a:p>
          <a:p>
            <a:pPr lvl="1"/>
            <a:r>
              <a:rPr lang="en-US" dirty="0"/>
              <a:t>Subsequent retries should not overly impact your service. Don’t DDOS yourself</a:t>
            </a:r>
          </a:p>
          <a:p>
            <a:r>
              <a:rPr lang="en-US" dirty="0"/>
              <a:t>Exponential back off</a:t>
            </a:r>
          </a:p>
          <a:p>
            <a:r>
              <a:rPr lang="en-US" dirty="0"/>
              <a:t>Circuit Breaker pattern</a:t>
            </a:r>
          </a:p>
          <a:p>
            <a:pPr lvl="1"/>
            <a:r>
              <a:rPr lang="en-US" dirty="0"/>
              <a:t>Very good, but consider where to use </a:t>
            </a:r>
          </a:p>
          <a:p>
            <a:pPr lvl="1"/>
            <a:r>
              <a:rPr lang="en-US" dirty="0"/>
              <a:t>Exponential back off, continuous retry until success</a:t>
            </a:r>
          </a:p>
          <a:p>
            <a:pPr lvl="1"/>
            <a:r>
              <a:rPr lang="en-US" dirty="0">
                <a:hlinkClick r:id="rId3"/>
              </a:rPr>
              <a:t>https://msdn.microsoft.com/en-us/library/dn589784.aspx</a:t>
            </a:r>
            <a:endParaRPr lang="en-US" dirty="0"/>
          </a:p>
          <a:p>
            <a:r>
              <a:rPr lang="en-US" dirty="0"/>
              <a:t>Consider startup</a:t>
            </a:r>
          </a:p>
          <a:p>
            <a:pPr lvl="1"/>
            <a:r>
              <a:rPr lang="en-US" dirty="0"/>
              <a:t>Don’t want to order service start up</a:t>
            </a:r>
          </a:p>
          <a:p>
            <a:pPr lvl="1"/>
            <a:r>
              <a:rPr lang="en-US" dirty="0">
                <a:hlinkClick r:id="rId4"/>
              </a:rPr>
              <a:t>https://aws.amazon.com/message/67457/</a:t>
            </a:r>
            <a:r>
              <a:rPr lang="en-US" dirty="0"/>
              <a:t> see section on Elastic Load Balancing</a:t>
            </a:r>
          </a:p>
        </p:txBody>
      </p:sp>
      <p:sp>
        <p:nvSpPr>
          <p:cNvPr id="3" name="Title 2"/>
          <p:cNvSpPr>
            <a:spLocks noGrp="1"/>
          </p:cNvSpPr>
          <p:nvPr>
            <p:ph type="title"/>
          </p:nvPr>
        </p:nvSpPr>
        <p:spPr/>
        <p:txBody>
          <a:bodyPr/>
          <a:lstStyle/>
          <a:p>
            <a:r>
              <a:rPr lang="en-US" dirty="0"/>
              <a:t>Retrying Operations</a:t>
            </a:r>
          </a:p>
        </p:txBody>
      </p:sp>
    </p:spTree>
    <p:extLst>
      <p:ext uri="{BB962C8B-B14F-4D97-AF65-F5344CB8AC3E}">
        <p14:creationId xmlns:p14="http://schemas.microsoft.com/office/powerpoint/2010/main" val="31030994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Real World Architecture - </a:t>
            </a:r>
            <a:r>
              <a:rPr lang="en-US" dirty="0">
                <a:gradFill>
                  <a:gsLst>
                    <a:gs pos="2917">
                      <a:schemeClr val="tx1"/>
                    </a:gs>
                    <a:gs pos="30000">
                      <a:schemeClr val="tx1"/>
                    </a:gs>
                  </a:gsLst>
                  <a:lin ang="5400000" scaled="0"/>
                </a:gradFill>
              </a:rPr>
              <a:t>Monolithic</a:t>
            </a:r>
            <a:endParaRPr lang="en-US" dirty="0"/>
          </a:p>
        </p:txBody>
      </p:sp>
      <p:sp>
        <p:nvSpPr>
          <p:cNvPr id="5" name="TextBox 4"/>
          <p:cNvSpPr txBox="1"/>
          <p:nvPr/>
        </p:nvSpPr>
        <p:spPr>
          <a:xfrm>
            <a:off x="-16378" y="1287462"/>
            <a:ext cx="3169358" cy="5562600"/>
          </a:xfrm>
          <a:prstGeom prst="rect">
            <a:avLst/>
          </a:prstGeom>
          <a:noFill/>
        </p:spPr>
        <p:txBody>
          <a:bodyPr wrap="square" lIns="182880" tIns="146304" rIns="182880" bIns="146304" rtlCol="0">
            <a:normAutofit/>
          </a:bodyPr>
          <a:lstStyle/>
          <a:p>
            <a:pPr>
              <a:lnSpc>
                <a:spcPct val="90000"/>
              </a:lnSpc>
              <a:spcAft>
                <a:spcPts val="600"/>
              </a:spcAft>
            </a:pPr>
            <a:r>
              <a:rPr lang="en-US" sz="2400" dirty="0">
                <a:gradFill>
                  <a:gsLst>
                    <a:gs pos="2917">
                      <a:schemeClr val="tx1"/>
                    </a:gs>
                    <a:gs pos="30000">
                      <a:schemeClr val="tx1"/>
                    </a:gs>
                  </a:gsLst>
                  <a:lin ang="5400000" scaled="0"/>
                </a:gradFill>
              </a:rPr>
              <a:t>Device Management</a:t>
            </a:r>
          </a:p>
          <a:p>
            <a:pPr>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Single database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Many tables </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with many relationships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Business logic within stored procedures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 of triggers for business logic</a:t>
            </a:r>
          </a:p>
        </p:txBody>
      </p:sp>
      <p:pic>
        <p:nvPicPr>
          <p:cNvPr id="7" name="Picture 6"/>
          <p:cNvPicPr>
            <a:picLocks noChangeAspect="1"/>
          </p:cNvPicPr>
          <p:nvPr/>
        </p:nvPicPr>
        <p:blipFill>
          <a:blip r:embed="rId2"/>
          <a:stretch>
            <a:fillRect/>
          </a:stretch>
        </p:blipFill>
        <p:spPr>
          <a:xfrm>
            <a:off x="3595633" y="1404727"/>
            <a:ext cx="8580545" cy="5437661"/>
          </a:xfrm>
          <a:prstGeom prst="rect">
            <a:avLst/>
          </a:prstGeom>
          <a:solidFill>
            <a:schemeClr val="tx2"/>
          </a:solidFill>
        </p:spPr>
      </p:pic>
    </p:spTree>
    <p:extLst>
      <p:ext uri="{BB962C8B-B14F-4D97-AF65-F5344CB8AC3E}">
        <p14:creationId xmlns:p14="http://schemas.microsoft.com/office/powerpoint/2010/main" val="33843205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01095"/>
          </a:xfrm>
        </p:spPr>
        <p:txBody>
          <a:bodyPr/>
          <a:lstStyle/>
          <a:p>
            <a:pPr marL="0" indent="0">
              <a:buNone/>
            </a:pPr>
            <a:r>
              <a:rPr lang="en-US" dirty="0"/>
              <a:t>If you have services exposed to the internet, it is a matter of when not if they are compromised</a:t>
            </a:r>
          </a:p>
          <a:p>
            <a:pPr lvl="1"/>
            <a:r>
              <a:rPr lang="en-US" dirty="0"/>
              <a:t>Goal to minimize the impact when this occurs</a:t>
            </a:r>
          </a:p>
          <a:p>
            <a:pPr lvl="1"/>
            <a:r>
              <a:rPr lang="en-US" dirty="0"/>
              <a:t>Goal to detect they have been compromised</a:t>
            </a:r>
          </a:p>
          <a:p>
            <a:r>
              <a:rPr lang="en-US" dirty="0"/>
              <a:t>Don’t run services as a privileged account, use </a:t>
            </a:r>
            <a:r>
              <a:rPr lang="en-US" dirty="0" err="1"/>
              <a:t>RunAs</a:t>
            </a:r>
            <a:endParaRPr lang="en-US" dirty="0"/>
          </a:p>
          <a:p>
            <a:pPr lvl="1"/>
            <a:r>
              <a:rPr lang="en-US" dirty="0"/>
              <a:t>Use Service Fabric managed accounts for service identity</a:t>
            </a:r>
          </a:p>
          <a:p>
            <a:pPr lvl="1"/>
            <a:r>
              <a:rPr lang="en-US" dirty="0"/>
              <a:t>If domain joined, can use Managed Service Accounts for service identity</a:t>
            </a:r>
          </a:p>
          <a:p>
            <a:pPr lvl="1"/>
            <a:r>
              <a:rPr lang="en-US" dirty="0"/>
              <a:t>Secure communication between services using certificates </a:t>
            </a:r>
            <a:r>
              <a:rPr lang="en-US" dirty="0" err="1"/>
              <a:t>ACL’ed</a:t>
            </a:r>
            <a:r>
              <a:rPr lang="en-US" dirty="0"/>
              <a:t> to identity</a:t>
            </a:r>
          </a:p>
        </p:txBody>
      </p:sp>
      <p:sp>
        <p:nvSpPr>
          <p:cNvPr id="3" name="Title 2"/>
          <p:cNvSpPr>
            <a:spLocks noGrp="1"/>
          </p:cNvSpPr>
          <p:nvPr>
            <p:ph type="title"/>
          </p:nvPr>
        </p:nvSpPr>
        <p:spPr/>
        <p:txBody>
          <a:bodyPr/>
          <a:lstStyle/>
          <a:p>
            <a:r>
              <a:rPr lang="en-US" dirty="0"/>
              <a:t>Building a Secure Application</a:t>
            </a:r>
          </a:p>
        </p:txBody>
      </p:sp>
    </p:spTree>
    <p:extLst>
      <p:ext uri="{BB962C8B-B14F-4D97-AF65-F5344CB8AC3E}">
        <p14:creationId xmlns:p14="http://schemas.microsoft.com/office/powerpoint/2010/main" val="14798767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637212"/>
          </a:xfrm>
        </p:spPr>
        <p:txBody>
          <a:bodyPr>
            <a:normAutofit fontScale="92500" lnSpcReduction="10000"/>
          </a:bodyPr>
          <a:lstStyle/>
          <a:p>
            <a:pPr marL="0" indent="0">
              <a:buNone/>
            </a:pPr>
            <a:r>
              <a:rPr lang="en-US" dirty="0"/>
              <a:t>Three ways: REST, PowerShell and </a:t>
            </a:r>
            <a:r>
              <a:rPr lang="en-US" dirty="0" err="1"/>
              <a:t>FabricClient</a:t>
            </a:r>
            <a:r>
              <a:rPr lang="en-US" dirty="0"/>
              <a:t> (</a:t>
            </a:r>
            <a:r>
              <a:rPr lang="en-US" dirty="0" err="1"/>
              <a:t>.Net</a:t>
            </a:r>
            <a:r>
              <a:rPr lang="en-US" dirty="0"/>
              <a:t>)</a:t>
            </a:r>
          </a:p>
          <a:p>
            <a:r>
              <a:rPr lang="en-US" dirty="0"/>
              <a:t>Two certificates control operations</a:t>
            </a:r>
          </a:p>
          <a:p>
            <a:pPr lvl="1"/>
            <a:r>
              <a:rPr lang="en-US" dirty="0"/>
              <a:t>User (Read only)</a:t>
            </a:r>
          </a:p>
          <a:p>
            <a:pPr lvl="1"/>
            <a:r>
              <a:rPr lang="en-US" dirty="0"/>
              <a:t>Administrator (read/write)</a:t>
            </a:r>
          </a:p>
          <a:p>
            <a:r>
              <a:rPr lang="en-US" dirty="0"/>
              <a:t>If node is compromised, attacker has full control of the cluster</a:t>
            </a:r>
          </a:p>
          <a:p>
            <a:pPr lvl="1"/>
            <a:r>
              <a:rPr lang="en-US" b="1" i="1" dirty="0">
                <a:solidFill>
                  <a:schemeClr val="accent1"/>
                </a:solidFill>
              </a:rPr>
              <a:t>Never</a:t>
            </a:r>
            <a:r>
              <a:rPr lang="en-US" dirty="0"/>
              <a:t> install the admin certificate on internet facing nodes</a:t>
            </a:r>
          </a:p>
          <a:p>
            <a:pPr lvl="1"/>
            <a:r>
              <a:rPr lang="en-US" dirty="0"/>
              <a:t>Try not to install the admin certificate on cluster nodes</a:t>
            </a:r>
          </a:p>
          <a:p>
            <a:r>
              <a:rPr lang="en-US" dirty="0"/>
              <a:t>Perform cluster operations from a secure node that is not part of the cluster</a:t>
            </a:r>
          </a:p>
          <a:p>
            <a:r>
              <a:rPr lang="en-US" dirty="0"/>
              <a:t>Consider not exposing cluster management </a:t>
            </a:r>
            <a:r>
              <a:rPr lang="en-US"/>
              <a:t>to the </a:t>
            </a:r>
            <a:r>
              <a:rPr lang="en-US" dirty="0"/>
              <a:t>internet</a:t>
            </a:r>
          </a:p>
          <a:p>
            <a:endParaRPr lang="en-US" dirty="0"/>
          </a:p>
        </p:txBody>
      </p:sp>
      <p:sp>
        <p:nvSpPr>
          <p:cNvPr id="3" name="Title 2"/>
          <p:cNvSpPr>
            <a:spLocks noGrp="1"/>
          </p:cNvSpPr>
          <p:nvPr>
            <p:ph type="title"/>
          </p:nvPr>
        </p:nvSpPr>
        <p:spPr/>
        <p:txBody>
          <a:bodyPr/>
          <a:lstStyle/>
          <a:p>
            <a:r>
              <a:rPr lang="en-US" dirty="0"/>
              <a:t>Secure Cluster Communication</a:t>
            </a:r>
          </a:p>
        </p:txBody>
      </p:sp>
    </p:spTree>
    <p:extLst>
      <p:ext uri="{BB962C8B-B14F-4D97-AF65-F5344CB8AC3E}">
        <p14:creationId xmlns:p14="http://schemas.microsoft.com/office/powerpoint/2010/main" val="42118843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53363"/>
          </a:xfrm>
        </p:spPr>
        <p:txBody>
          <a:bodyPr/>
          <a:lstStyle/>
          <a:p>
            <a:r>
              <a:rPr lang="en-US" dirty="0"/>
              <a:t>Instrument your code using </a:t>
            </a:r>
            <a:r>
              <a:rPr lang="en-US" dirty="0" err="1"/>
              <a:t>EventSource</a:t>
            </a:r>
            <a:endParaRPr lang="en-US" dirty="0"/>
          </a:p>
          <a:p>
            <a:pPr lvl="1"/>
            <a:r>
              <a:rPr lang="en-US" dirty="0"/>
              <a:t>Define and use structured events rather than generic string based events</a:t>
            </a:r>
          </a:p>
          <a:p>
            <a:pPr lvl="1"/>
            <a:r>
              <a:rPr lang="en-US" dirty="0"/>
              <a:t>Use </a:t>
            </a:r>
            <a:r>
              <a:rPr lang="en-US" i="1" dirty="0" err="1"/>
              <a:t>WriteEventwithRelatedActivityId</a:t>
            </a:r>
            <a:r>
              <a:rPr lang="en-US" dirty="0"/>
              <a:t> to propagate an activity identifier</a:t>
            </a:r>
          </a:p>
          <a:p>
            <a:pPr lvl="1"/>
            <a:r>
              <a:rPr lang="en-US" dirty="0"/>
              <a:t>Use </a:t>
            </a:r>
            <a:r>
              <a:rPr lang="en-US" i="1" dirty="0" err="1"/>
              <a:t>SetCurrentThreadActivityId</a:t>
            </a:r>
            <a:r>
              <a:rPr lang="en-US" dirty="0"/>
              <a:t> when writing a library</a:t>
            </a:r>
          </a:p>
          <a:p>
            <a:r>
              <a:rPr lang="en-US" dirty="0"/>
              <a:t>Leverage Service Fabric Health</a:t>
            </a:r>
          </a:p>
          <a:p>
            <a:pPr lvl="1"/>
            <a:r>
              <a:rPr lang="en-US" dirty="0"/>
              <a:t>Define metrics for your services. Use </a:t>
            </a:r>
            <a:r>
              <a:rPr lang="en-US" i="1" dirty="0" err="1"/>
              <a:t>ReportHealth</a:t>
            </a:r>
            <a:r>
              <a:rPr lang="en-US" dirty="0"/>
              <a:t> and </a:t>
            </a:r>
            <a:r>
              <a:rPr lang="en-US" i="1" dirty="0" err="1"/>
              <a:t>ReportLoad</a:t>
            </a:r>
            <a:endParaRPr lang="en-US" i="1" dirty="0"/>
          </a:p>
          <a:p>
            <a:pPr lvl="1"/>
            <a:r>
              <a:rPr lang="en-US" dirty="0"/>
              <a:t>Build watchdog services that interpret health and </a:t>
            </a:r>
            <a:r>
              <a:rPr lang="en-US"/>
              <a:t>take action</a:t>
            </a:r>
            <a:endParaRPr lang="en-US" dirty="0"/>
          </a:p>
          <a:p>
            <a:pPr lvl="1"/>
            <a:r>
              <a:rPr lang="en-US" dirty="0"/>
              <a:t>Metrics are available via REST API for building dashboards</a:t>
            </a:r>
          </a:p>
        </p:txBody>
      </p:sp>
      <p:sp>
        <p:nvSpPr>
          <p:cNvPr id="3" name="Title 2"/>
          <p:cNvSpPr>
            <a:spLocks noGrp="1"/>
          </p:cNvSpPr>
          <p:nvPr>
            <p:ph type="title"/>
          </p:nvPr>
        </p:nvSpPr>
        <p:spPr/>
        <p:txBody>
          <a:bodyPr/>
          <a:lstStyle/>
          <a:p>
            <a:r>
              <a:rPr lang="en-US" dirty="0"/>
              <a:t>Logging and Instrumentation</a:t>
            </a:r>
          </a:p>
        </p:txBody>
      </p:sp>
    </p:spTree>
    <p:extLst>
      <p:ext uri="{BB962C8B-B14F-4D97-AF65-F5344CB8AC3E}">
        <p14:creationId xmlns:p14="http://schemas.microsoft.com/office/powerpoint/2010/main" val="305059273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VMSS auto-scale is first scale point</a:t>
            </a:r>
          </a:p>
          <a:p>
            <a:pPr lvl="1"/>
            <a:r>
              <a:rPr lang="en-US" sz="1600" i="1" u="sng" dirty="0">
                <a:hlinkClick r:id="rId2"/>
              </a:rPr>
              <a:t>http://stackoverflow.com/questions/36698943/error-in-azure-service-fabric-explorer-when-scaling-down-the-vms-using-vm-scale</a:t>
            </a:r>
            <a:r>
              <a:rPr lang="en-US" sz="1600" i="1" dirty="0"/>
              <a:t> </a:t>
            </a:r>
          </a:p>
          <a:p>
            <a:pPr lvl="1"/>
            <a:r>
              <a:rPr lang="en-US" sz="1600" i="1" u="sng" dirty="0">
                <a:hlinkClick r:id="rId3"/>
              </a:rPr>
              <a:t>https://azure.microsoft.com/en-us/documentation/articles/virtual-machine-scale-sets-autoscale-overview/</a:t>
            </a:r>
            <a:r>
              <a:rPr lang="en-US" sz="1600" i="1" dirty="0"/>
              <a:t> </a:t>
            </a:r>
          </a:p>
          <a:p>
            <a:r>
              <a:rPr lang="en-US" dirty="0"/>
              <a:t>The first node type is special, it runs seed nodes</a:t>
            </a:r>
          </a:p>
          <a:p>
            <a:pPr lvl="1"/>
            <a:r>
              <a:rPr lang="en-US" dirty="0"/>
              <a:t>The VM type cannot be changed</a:t>
            </a:r>
          </a:p>
          <a:p>
            <a:pPr lvl="1"/>
            <a:r>
              <a:rPr lang="en-US" dirty="0"/>
              <a:t>Use nodes that are the final size you expect to run with (</a:t>
            </a:r>
          </a:p>
          <a:p>
            <a:r>
              <a:rPr lang="en-US" dirty="0"/>
              <a:t>When more than 100 nodes are needed</a:t>
            </a:r>
          </a:p>
          <a:p>
            <a:pPr lvl="1"/>
            <a:r>
              <a:rPr lang="en-US" dirty="0"/>
              <a:t>Add an additional node type of the desired size to the current deployment</a:t>
            </a:r>
          </a:p>
          <a:p>
            <a:pPr lvl="1"/>
            <a:r>
              <a:rPr lang="en-US" dirty="0"/>
              <a:t>Remove nodes from the old node type one at a time allowing the cluster to stabilize</a:t>
            </a:r>
          </a:p>
          <a:p>
            <a:pPr lvl="1"/>
            <a:endParaRPr lang="en-US" dirty="0"/>
          </a:p>
        </p:txBody>
      </p:sp>
      <p:sp>
        <p:nvSpPr>
          <p:cNvPr id="3" name="Title 2"/>
          <p:cNvSpPr>
            <a:spLocks noGrp="1"/>
          </p:cNvSpPr>
          <p:nvPr>
            <p:ph type="title"/>
          </p:nvPr>
        </p:nvSpPr>
        <p:spPr/>
        <p:txBody>
          <a:bodyPr/>
          <a:lstStyle/>
          <a:p>
            <a:r>
              <a:rPr lang="en-US" sz="4800" dirty="0"/>
              <a:t>Expanding Capacity beyond VMSS Auto-Scale</a:t>
            </a:r>
          </a:p>
        </p:txBody>
      </p:sp>
    </p:spTree>
    <p:extLst>
      <p:ext uri="{BB962C8B-B14F-4D97-AF65-F5344CB8AC3E}">
        <p14:creationId xmlns:p14="http://schemas.microsoft.com/office/powerpoint/2010/main" val="344510671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637212"/>
          </a:xfrm>
        </p:spPr>
        <p:txBody>
          <a:bodyPr>
            <a:normAutofit/>
          </a:bodyPr>
          <a:lstStyle/>
          <a:p>
            <a:r>
              <a:rPr lang="en-US" b="1" i="1" dirty="0"/>
              <a:t>Configuration is code -</a:t>
            </a:r>
            <a:r>
              <a:rPr lang="en-US" dirty="0"/>
              <a:t> treat it like code</a:t>
            </a:r>
          </a:p>
          <a:p>
            <a:r>
              <a:rPr lang="en-US" dirty="0"/>
              <a:t>Don’t have a central configuration service</a:t>
            </a:r>
          </a:p>
          <a:p>
            <a:pPr lvl="1"/>
            <a:r>
              <a:rPr lang="en-US" dirty="0"/>
              <a:t>Code and configuration should be versioned together. Not doing so creates an ordering for deployment</a:t>
            </a:r>
          </a:p>
          <a:p>
            <a:pPr lvl="1"/>
            <a:r>
              <a:rPr lang="en-US" dirty="0"/>
              <a:t>Configuration, like code, should be immutable and follow the same lifecycle</a:t>
            </a:r>
          </a:p>
          <a:p>
            <a:pPr lvl="1"/>
            <a:r>
              <a:rPr lang="en-US" dirty="0"/>
              <a:t>Issues with accessing remote store can cause your service to fail</a:t>
            </a:r>
          </a:p>
          <a:p>
            <a:pPr lvl="1"/>
            <a:r>
              <a:rPr lang="en-US" dirty="0"/>
              <a:t>Changes are global</a:t>
            </a:r>
          </a:p>
          <a:p>
            <a:pPr lvl="1"/>
            <a:r>
              <a:rPr lang="en-US" dirty="0"/>
              <a:t>Typical to poll for changes which adds additional requests and latency</a:t>
            </a:r>
          </a:p>
          <a:p>
            <a:pPr lvl="1"/>
            <a:r>
              <a:rPr lang="en-US" dirty="0"/>
              <a:t>May have to handle multiple writers changing configuration</a:t>
            </a:r>
          </a:p>
          <a:p>
            <a:r>
              <a:rPr lang="en-US" dirty="0"/>
              <a:t>Service Fabric configuration can help, but</a:t>
            </a:r>
          </a:p>
          <a:p>
            <a:pPr lvl="1"/>
            <a:r>
              <a:rPr lang="en-US" dirty="0"/>
              <a:t>Individual key-value pairs are too fine grained, wrap in class</a:t>
            </a:r>
          </a:p>
          <a:p>
            <a:pPr lvl="1"/>
            <a:r>
              <a:rPr lang="en-US" dirty="0"/>
              <a:t>Difficult to validate that configuration is valid. Wrapped configuration can be validated</a:t>
            </a:r>
          </a:p>
        </p:txBody>
      </p:sp>
      <p:sp>
        <p:nvSpPr>
          <p:cNvPr id="3" name="Title 2"/>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228011697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28302"/>
          </a:xfrm>
        </p:spPr>
        <p:txBody>
          <a:bodyPr/>
          <a:lstStyle/>
          <a:p>
            <a:r>
              <a:rPr lang="en-US" dirty="0"/>
              <a:t>Create </a:t>
            </a:r>
            <a:r>
              <a:rPr lang="en-US" dirty="0" err="1"/>
              <a:t>KeyVaults</a:t>
            </a:r>
            <a:r>
              <a:rPr lang="en-US" dirty="0"/>
              <a:t> in separate resource group</a:t>
            </a:r>
          </a:p>
          <a:p>
            <a:r>
              <a:rPr lang="en-US" dirty="0"/>
              <a:t>Create two </a:t>
            </a:r>
            <a:r>
              <a:rPr lang="en-US" dirty="0" err="1"/>
              <a:t>KeyVaults</a:t>
            </a:r>
            <a:endParaRPr lang="en-US" dirty="0"/>
          </a:p>
          <a:p>
            <a:pPr lvl="1"/>
            <a:r>
              <a:rPr lang="en-US" dirty="0"/>
              <a:t>One for containing certificates</a:t>
            </a:r>
          </a:p>
          <a:p>
            <a:pPr lvl="1"/>
            <a:r>
              <a:rPr lang="en-US" dirty="0"/>
              <a:t>One for containing secrets</a:t>
            </a:r>
          </a:p>
        </p:txBody>
      </p:sp>
      <p:sp>
        <p:nvSpPr>
          <p:cNvPr id="3" name="Title 2"/>
          <p:cNvSpPr>
            <a:spLocks noGrp="1"/>
          </p:cNvSpPr>
          <p:nvPr>
            <p:ph type="title"/>
          </p:nvPr>
        </p:nvSpPr>
        <p:spPr/>
        <p:txBody>
          <a:bodyPr/>
          <a:lstStyle/>
          <a:p>
            <a:r>
              <a:rPr lang="en-US" dirty="0" err="1"/>
              <a:t>KeyVault</a:t>
            </a:r>
            <a:endParaRPr lang="en-US" dirty="0"/>
          </a:p>
        </p:txBody>
      </p:sp>
    </p:spTree>
    <p:extLst>
      <p:ext uri="{BB962C8B-B14F-4D97-AF65-F5344CB8AC3E}">
        <p14:creationId xmlns:p14="http://schemas.microsoft.com/office/powerpoint/2010/main" val="298955139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50340"/>
          </a:xfrm>
        </p:spPr>
        <p:txBody>
          <a:bodyPr/>
          <a:lstStyle/>
          <a:p>
            <a:r>
              <a:rPr lang="en-US" dirty="0"/>
              <a:t>Why do we need this, it’s complex and hard</a:t>
            </a:r>
          </a:p>
          <a:p>
            <a:pPr lvl="1"/>
            <a:r>
              <a:rPr lang="en-US" dirty="0"/>
              <a:t>Service aren’t independent if they break due to changes in other services</a:t>
            </a:r>
          </a:p>
          <a:p>
            <a:pPr lvl="1"/>
            <a:r>
              <a:rPr lang="en-US" dirty="0"/>
              <a:t>Without versioning you have to coordinate with all dependencies when releasing</a:t>
            </a:r>
          </a:p>
          <a:p>
            <a:r>
              <a:rPr lang="en-US" dirty="0"/>
              <a:t>Do</a:t>
            </a:r>
          </a:p>
          <a:p>
            <a:pPr lvl="1"/>
            <a:r>
              <a:rPr lang="en-US" dirty="0"/>
              <a:t>Add version to all requests and stored data</a:t>
            </a:r>
          </a:p>
          <a:p>
            <a:pPr lvl="1"/>
            <a:r>
              <a:rPr lang="en-US" dirty="0"/>
              <a:t>You cannot add/remove property, change an API signature or behavior (e.g. enumerations) without incrementing the version</a:t>
            </a:r>
          </a:p>
          <a:p>
            <a:endParaRPr lang="en-US" dirty="0"/>
          </a:p>
        </p:txBody>
      </p:sp>
      <p:sp>
        <p:nvSpPr>
          <p:cNvPr id="3" name="Title 2"/>
          <p:cNvSpPr>
            <a:spLocks noGrp="1"/>
          </p:cNvSpPr>
          <p:nvPr>
            <p:ph type="title"/>
          </p:nvPr>
        </p:nvSpPr>
        <p:spPr/>
        <p:txBody>
          <a:bodyPr/>
          <a:lstStyle/>
          <a:p>
            <a:r>
              <a:rPr lang="en-US"/>
              <a:t>Versioning Code and Data</a:t>
            </a:r>
            <a:endParaRPr lang="en-US" dirty="0"/>
          </a:p>
        </p:txBody>
      </p:sp>
    </p:spTree>
    <p:extLst>
      <p:ext uri="{BB962C8B-B14F-4D97-AF65-F5344CB8AC3E}">
        <p14:creationId xmlns:p14="http://schemas.microsoft.com/office/powerpoint/2010/main" val="37495328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Upgrades</a:t>
            </a:r>
          </a:p>
        </p:txBody>
      </p:sp>
      <p:sp>
        <p:nvSpPr>
          <p:cNvPr id="3" name="Text Placeholder 2"/>
          <p:cNvSpPr>
            <a:spLocks noGrp="1"/>
          </p:cNvSpPr>
          <p:nvPr>
            <p:ph type="body" sz="quarter" idx="10"/>
          </p:nvPr>
        </p:nvSpPr>
        <p:spPr>
          <a:xfrm>
            <a:off x="274638" y="1212850"/>
            <a:ext cx="11887200" cy="4936736"/>
          </a:xfrm>
        </p:spPr>
        <p:txBody>
          <a:bodyPr/>
          <a:lstStyle/>
          <a:p>
            <a:r>
              <a:rPr lang="en-US" dirty="0"/>
              <a:t>Clients calls must continue to succeed</a:t>
            </a:r>
          </a:p>
          <a:p>
            <a:pPr lvl="1"/>
            <a:r>
              <a:rPr lang="en-US" dirty="0"/>
              <a:t>No control of when clients are upgraded vs. service interfaces</a:t>
            </a:r>
          </a:p>
          <a:p>
            <a:pPr lvl="1"/>
            <a:r>
              <a:rPr lang="en-US" dirty="0"/>
              <a:t>Support multiple versions of clients</a:t>
            </a:r>
          </a:p>
          <a:p>
            <a:pPr lvl="1"/>
            <a:r>
              <a:rPr lang="en-US" dirty="0"/>
              <a:t>Negotiate client version and disallow incompatible clients</a:t>
            </a:r>
          </a:p>
          <a:p>
            <a:r>
              <a:rPr lang="en-US" dirty="0"/>
              <a:t>Service Fabric upgrades by upgrade domain</a:t>
            </a:r>
          </a:p>
          <a:p>
            <a:pPr lvl="1"/>
            <a:r>
              <a:rPr lang="en-US" dirty="0" err="1"/>
              <a:t>v.Next</a:t>
            </a:r>
            <a:r>
              <a:rPr lang="en-US" dirty="0"/>
              <a:t> of the service must be backwards compatible for APIs and data</a:t>
            </a:r>
          </a:p>
          <a:p>
            <a:pPr lvl="1"/>
            <a:r>
              <a:rPr lang="en-US" dirty="0"/>
              <a:t>Two phase upgrade</a:t>
            </a:r>
          </a:p>
          <a:p>
            <a:pPr lvl="2"/>
            <a:r>
              <a:rPr lang="en-US" dirty="0"/>
              <a:t>Upgrade code first, telling new code to behave exactly like old code</a:t>
            </a:r>
          </a:p>
          <a:p>
            <a:pPr lvl="2"/>
            <a:r>
              <a:rPr lang="en-US" dirty="0"/>
              <a:t>Deploy new configuration allowing new code to behave like new version</a:t>
            </a:r>
          </a:p>
          <a:p>
            <a:pPr lvl="3"/>
            <a:r>
              <a:rPr lang="en-US" dirty="0"/>
              <a:t>Front end nodes must wait for configuration</a:t>
            </a:r>
          </a:p>
          <a:p>
            <a:pPr lvl="3"/>
            <a:r>
              <a:rPr lang="en-US" dirty="0"/>
              <a:t>Other nodes can assume new configuration has been deployed when they receive a new request</a:t>
            </a:r>
          </a:p>
        </p:txBody>
      </p:sp>
    </p:spTree>
    <p:extLst>
      <p:ext uri="{BB962C8B-B14F-4D97-AF65-F5344CB8AC3E}">
        <p14:creationId xmlns:p14="http://schemas.microsoft.com/office/powerpoint/2010/main" val="6890984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58980" y="2359038"/>
            <a:ext cx="7656474" cy="117491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2" name="Rectangle 121"/>
          <p:cNvSpPr/>
          <p:nvPr/>
        </p:nvSpPr>
        <p:spPr>
          <a:xfrm>
            <a:off x="158979" y="4063222"/>
            <a:ext cx="9483091" cy="23841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 name="Title 3"/>
          <p:cNvSpPr>
            <a:spLocks noGrp="1"/>
          </p:cNvSpPr>
          <p:nvPr>
            <p:ph type="title"/>
          </p:nvPr>
        </p:nvSpPr>
        <p:spPr>
          <a:xfrm>
            <a:off x="855768" y="70750"/>
            <a:ext cx="10724938" cy="926171"/>
          </a:xfrm>
        </p:spPr>
        <p:txBody>
          <a:bodyPr/>
          <a:lstStyle/>
          <a:p>
            <a:r>
              <a:rPr lang="en-US" dirty="0"/>
              <a:t>How the Service Deploys and Upgrades</a:t>
            </a:r>
          </a:p>
        </p:txBody>
      </p:sp>
      <p:sp>
        <p:nvSpPr>
          <p:cNvPr id="5" name="Content Placeholder 4"/>
          <p:cNvSpPr>
            <a:spLocks noGrp="1"/>
          </p:cNvSpPr>
          <p:nvPr>
            <p:ph idx="1"/>
          </p:nvPr>
        </p:nvSpPr>
        <p:spPr>
          <a:xfrm>
            <a:off x="8159830" y="945466"/>
            <a:ext cx="4151416" cy="2978990"/>
          </a:xfrm>
        </p:spPr>
        <p:txBody>
          <a:bodyPr>
            <a:normAutofit/>
          </a:bodyPr>
          <a:lstStyle/>
          <a:p>
            <a:r>
              <a:rPr lang="en-US" sz="1800" dirty="0"/>
              <a:t>Update Service A and Service C</a:t>
            </a:r>
          </a:p>
          <a:p>
            <a:r>
              <a:rPr lang="en-US" sz="1800" dirty="0"/>
              <a:t>Start with UD2</a:t>
            </a:r>
          </a:p>
          <a:p>
            <a:endParaRPr lang="en-US" sz="1800" dirty="0"/>
          </a:p>
          <a:p>
            <a:endParaRPr lang="en-US" sz="1800" dirty="0"/>
          </a:p>
        </p:txBody>
      </p:sp>
      <p:sp>
        <p:nvSpPr>
          <p:cNvPr id="49" name="Rectangle 48"/>
          <p:cNvSpPr/>
          <p:nvPr/>
        </p:nvSpPr>
        <p:spPr>
          <a:xfrm>
            <a:off x="339063" y="2752531"/>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(1) </a:t>
            </a:r>
          </a:p>
          <a:p>
            <a:pPr algn="ctr"/>
            <a:r>
              <a:rPr lang="en-US" sz="1224" dirty="0"/>
              <a:t>1.0/1.0</a:t>
            </a:r>
          </a:p>
        </p:txBody>
      </p:sp>
      <p:sp>
        <p:nvSpPr>
          <p:cNvPr id="50" name="Rectangle 49"/>
          <p:cNvSpPr/>
          <p:nvPr/>
        </p:nvSpPr>
        <p:spPr>
          <a:xfrm>
            <a:off x="2240400" y="2766499"/>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(2)</a:t>
            </a:r>
          </a:p>
          <a:p>
            <a:pPr algn="ctr"/>
            <a:r>
              <a:rPr lang="en-US" sz="1224" dirty="0"/>
              <a:t>1.0/1.0</a:t>
            </a:r>
          </a:p>
        </p:txBody>
      </p:sp>
      <p:sp>
        <p:nvSpPr>
          <p:cNvPr id="51" name="Rectangle 50"/>
          <p:cNvSpPr/>
          <p:nvPr/>
        </p:nvSpPr>
        <p:spPr>
          <a:xfrm>
            <a:off x="5853891" y="2767346"/>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(3)</a:t>
            </a:r>
          </a:p>
          <a:p>
            <a:pPr algn="ctr"/>
            <a:r>
              <a:rPr lang="en-US" sz="1224" dirty="0"/>
              <a:t>1.0/1.0</a:t>
            </a:r>
          </a:p>
        </p:txBody>
      </p:sp>
      <p:sp>
        <p:nvSpPr>
          <p:cNvPr id="52" name="Rectangle 51"/>
          <p:cNvSpPr/>
          <p:nvPr/>
        </p:nvSpPr>
        <p:spPr>
          <a:xfrm>
            <a:off x="113851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53" name="Rectangle 52"/>
          <p:cNvSpPr/>
          <p:nvPr/>
        </p:nvSpPr>
        <p:spPr>
          <a:xfrm>
            <a:off x="303076" y="6586142"/>
            <a:ext cx="1681559"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UD1</a:t>
            </a:r>
          </a:p>
        </p:txBody>
      </p:sp>
      <p:sp>
        <p:nvSpPr>
          <p:cNvPr id="54" name="Rectangle 53"/>
          <p:cNvSpPr/>
          <p:nvPr/>
        </p:nvSpPr>
        <p:spPr>
          <a:xfrm>
            <a:off x="1981259" y="6586142"/>
            <a:ext cx="1770420"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UD2</a:t>
            </a:r>
          </a:p>
        </p:txBody>
      </p:sp>
      <p:sp>
        <p:nvSpPr>
          <p:cNvPr id="55" name="Rectangle 54"/>
          <p:cNvSpPr/>
          <p:nvPr/>
        </p:nvSpPr>
        <p:spPr>
          <a:xfrm>
            <a:off x="3751678" y="6586142"/>
            <a:ext cx="1771007"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UD3</a:t>
            </a:r>
          </a:p>
        </p:txBody>
      </p:sp>
      <p:sp>
        <p:nvSpPr>
          <p:cNvPr id="56" name="Rectangle 55"/>
          <p:cNvSpPr/>
          <p:nvPr/>
        </p:nvSpPr>
        <p:spPr>
          <a:xfrm>
            <a:off x="5517813" y="6586142"/>
            <a:ext cx="1761005"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UD4</a:t>
            </a:r>
          </a:p>
        </p:txBody>
      </p:sp>
      <p:sp>
        <p:nvSpPr>
          <p:cNvPr id="57" name="Rectangle 56"/>
          <p:cNvSpPr/>
          <p:nvPr/>
        </p:nvSpPr>
        <p:spPr>
          <a:xfrm>
            <a:off x="7288819" y="6586142"/>
            <a:ext cx="1733308"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UD5</a:t>
            </a:r>
          </a:p>
        </p:txBody>
      </p:sp>
      <p:sp>
        <p:nvSpPr>
          <p:cNvPr id="59" name="Rectangle 58"/>
          <p:cNvSpPr/>
          <p:nvPr/>
        </p:nvSpPr>
        <p:spPr>
          <a:xfrm>
            <a:off x="2112458"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1" name="Rectangle 60"/>
          <p:cNvSpPr/>
          <p:nvPr/>
        </p:nvSpPr>
        <p:spPr>
          <a:xfrm>
            <a:off x="2920990"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2" name="Rectangle 61"/>
          <p:cNvSpPr/>
          <p:nvPr/>
        </p:nvSpPr>
        <p:spPr>
          <a:xfrm>
            <a:off x="385923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3" name="Rectangle 62"/>
          <p:cNvSpPr/>
          <p:nvPr/>
        </p:nvSpPr>
        <p:spPr>
          <a:xfrm>
            <a:off x="466776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4" name="Rectangle 63"/>
          <p:cNvSpPr/>
          <p:nvPr/>
        </p:nvSpPr>
        <p:spPr>
          <a:xfrm>
            <a:off x="5622413"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5" name="Rectangle 64"/>
          <p:cNvSpPr/>
          <p:nvPr/>
        </p:nvSpPr>
        <p:spPr>
          <a:xfrm>
            <a:off x="643094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6" name="Rectangle 65"/>
          <p:cNvSpPr/>
          <p:nvPr/>
        </p:nvSpPr>
        <p:spPr>
          <a:xfrm>
            <a:off x="7385592"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70" name="Rectangle 69"/>
          <p:cNvSpPr/>
          <p:nvPr/>
        </p:nvSpPr>
        <p:spPr>
          <a:xfrm>
            <a:off x="2112458"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(S1)</a:t>
            </a:r>
          </a:p>
          <a:p>
            <a:pPr algn="ctr"/>
            <a:r>
              <a:rPr lang="en-US" sz="1071" dirty="0"/>
              <a:t>1.0/1.0</a:t>
            </a:r>
          </a:p>
        </p:txBody>
      </p:sp>
      <p:sp>
        <p:nvSpPr>
          <p:cNvPr id="71" name="Rectangle 70"/>
          <p:cNvSpPr/>
          <p:nvPr/>
        </p:nvSpPr>
        <p:spPr>
          <a:xfrm>
            <a:off x="2920990"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(S2)</a:t>
            </a:r>
          </a:p>
          <a:p>
            <a:pPr algn="ctr"/>
            <a:r>
              <a:rPr lang="en-US" sz="1071" dirty="0"/>
              <a:t>1.0/1.0</a:t>
            </a:r>
          </a:p>
        </p:txBody>
      </p:sp>
      <p:sp>
        <p:nvSpPr>
          <p:cNvPr id="72" name="Rectangle 71"/>
          <p:cNvSpPr/>
          <p:nvPr/>
        </p:nvSpPr>
        <p:spPr>
          <a:xfrm>
            <a:off x="385923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(P)</a:t>
            </a:r>
          </a:p>
          <a:p>
            <a:pPr algn="ctr"/>
            <a:r>
              <a:rPr lang="en-US" sz="1071" dirty="0"/>
              <a:t>1.0/1.0</a:t>
            </a:r>
          </a:p>
        </p:txBody>
      </p:sp>
      <p:sp>
        <p:nvSpPr>
          <p:cNvPr id="73" name="Rectangle 72"/>
          <p:cNvSpPr/>
          <p:nvPr/>
        </p:nvSpPr>
        <p:spPr>
          <a:xfrm>
            <a:off x="4667767"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(S1)</a:t>
            </a:r>
          </a:p>
          <a:p>
            <a:pPr algn="ctr"/>
            <a:r>
              <a:rPr lang="en-US" sz="1071" dirty="0"/>
              <a:t>1.0/1.0</a:t>
            </a:r>
          </a:p>
        </p:txBody>
      </p:sp>
      <p:sp>
        <p:nvSpPr>
          <p:cNvPr id="74" name="Rectangle 73"/>
          <p:cNvSpPr/>
          <p:nvPr/>
        </p:nvSpPr>
        <p:spPr>
          <a:xfrm>
            <a:off x="562241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(S2)</a:t>
            </a:r>
          </a:p>
          <a:p>
            <a:pPr algn="ctr"/>
            <a:r>
              <a:rPr lang="en-US" sz="1071" dirty="0"/>
              <a:t>1.0/1.0</a:t>
            </a:r>
          </a:p>
        </p:txBody>
      </p:sp>
      <p:sp>
        <p:nvSpPr>
          <p:cNvPr id="75" name="Rectangle 74"/>
          <p:cNvSpPr/>
          <p:nvPr/>
        </p:nvSpPr>
        <p:spPr>
          <a:xfrm>
            <a:off x="643094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(S4)</a:t>
            </a:r>
          </a:p>
          <a:p>
            <a:pPr algn="ctr"/>
            <a:r>
              <a:rPr lang="en-US" sz="1071" dirty="0"/>
              <a:t>1.0/1.0</a:t>
            </a:r>
          </a:p>
        </p:txBody>
      </p:sp>
      <p:sp>
        <p:nvSpPr>
          <p:cNvPr id="76" name="Rectangle 75"/>
          <p:cNvSpPr/>
          <p:nvPr/>
        </p:nvSpPr>
        <p:spPr>
          <a:xfrm>
            <a:off x="328522"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(S4)</a:t>
            </a:r>
          </a:p>
          <a:p>
            <a:pPr algn="ctr"/>
            <a:r>
              <a:rPr lang="en-US" sz="1071" dirty="0"/>
              <a:t>1.0/1.0</a:t>
            </a:r>
          </a:p>
        </p:txBody>
      </p:sp>
      <p:sp>
        <p:nvSpPr>
          <p:cNvPr id="77" name="Rectangle 76"/>
          <p:cNvSpPr/>
          <p:nvPr/>
        </p:nvSpPr>
        <p:spPr>
          <a:xfrm>
            <a:off x="113705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(P)</a:t>
            </a:r>
          </a:p>
          <a:p>
            <a:pPr algn="ctr"/>
            <a:r>
              <a:rPr lang="en-US" sz="1071" dirty="0"/>
              <a:t>1.0/1.0</a:t>
            </a:r>
          </a:p>
        </p:txBody>
      </p:sp>
      <p:sp>
        <p:nvSpPr>
          <p:cNvPr id="78" name="Rectangle 77"/>
          <p:cNvSpPr/>
          <p:nvPr/>
        </p:nvSpPr>
        <p:spPr>
          <a:xfrm>
            <a:off x="7384014"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(S3)</a:t>
            </a:r>
          </a:p>
          <a:p>
            <a:pPr algn="ctr"/>
            <a:r>
              <a:rPr lang="en-US" sz="1071" dirty="0"/>
              <a:t>1.0/1.0</a:t>
            </a:r>
          </a:p>
        </p:txBody>
      </p:sp>
      <p:sp>
        <p:nvSpPr>
          <p:cNvPr id="79" name="Rectangle 78"/>
          <p:cNvSpPr/>
          <p:nvPr/>
        </p:nvSpPr>
        <p:spPr>
          <a:xfrm>
            <a:off x="8192545"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(S3)</a:t>
            </a:r>
          </a:p>
          <a:p>
            <a:pPr algn="ctr"/>
            <a:r>
              <a:rPr lang="en-US" sz="1071" dirty="0"/>
              <a:t>1.0/1.0</a:t>
            </a:r>
          </a:p>
        </p:txBody>
      </p:sp>
      <p:cxnSp>
        <p:nvCxnSpPr>
          <p:cNvPr id="91" name="Elbow Connector 90"/>
          <p:cNvCxnSpPr>
            <a:stCxn id="49" idx="2"/>
            <a:endCxn id="52" idx="0"/>
          </p:cNvCxnSpPr>
          <p:nvPr/>
        </p:nvCxnSpPr>
        <p:spPr>
          <a:xfrm rot="16200000" flipH="1">
            <a:off x="819897" y="3507398"/>
            <a:ext cx="727648" cy="616820"/>
          </a:xfrm>
          <a:prstGeom prst="bentConnector3">
            <a:avLst>
              <a:gd name="adj1" fmla="val 7475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Rectangle 93"/>
          <p:cNvSpPr/>
          <p:nvPr/>
        </p:nvSpPr>
        <p:spPr>
          <a:xfrm>
            <a:off x="2242048" y="865660"/>
            <a:ext cx="1072494" cy="497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Client</a:t>
            </a:r>
          </a:p>
        </p:txBody>
      </p:sp>
      <p:sp>
        <p:nvSpPr>
          <p:cNvPr id="95" name="Rectangle 94"/>
          <p:cNvSpPr/>
          <p:nvPr/>
        </p:nvSpPr>
        <p:spPr>
          <a:xfrm>
            <a:off x="339063" y="1477646"/>
            <a:ext cx="6926930" cy="2329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Azure Load Balancer</a:t>
            </a:r>
          </a:p>
        </p:txBody>
      </p:sp>
      <p:cxnSp>
        <p:nvCxnSpPr>
          <p:cNvPr id="96" name="Elbow Connector 95"/>
          <p:cNvCxnSpPr>
            <a:stCxn id="95" idx="2"/>
            <a:endCxn id="49" idx="0"/>
          </p:cNvCxnSpPr>
          <p:nvPr/>
        </p:nvCxnSpPr>
        <p:spPr>
          <a:xfrm rot="5400000">
            <a:off x="1817955" y="767957"/>
            <a:ext cx="1041930" cy="2927218"/>
          </a:xfrm>
          <a:prstGeom prst="bentConnector3">
            <a:avLst>
              <a:gd name="adj1" fmla="val 32716"/>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1" name="Elbow Connector 100"/>
          <p:cNvCxnSpPr>
            <a:stCxn id="52" idx="2"/>
            <a:endCxn id="77" idx="0"/>
          </p:cNvCxnSpPr>
          <p:nvPr/>
        </p:nvCxnSpPr>
        <p:spPr>
          <a:xfrm rot="5400000">
            <a:off x="1081494" y="5201643"/>
            <a:ext cx="819810" cy="1464"/>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Elbow Connector 105"/>
          <p:cNvCxnSpPr>
            <a:stCxn id="49" idx="2"/>
            <a:endCxn id="59" idx="0"/>
          </p:cNvCxnSpPr>
          <p:nvPr/>
        </p:nvCxnSpPr>
        <p:spPr>
          <a:xfrm rot="16200000" flipH="1">
            <a:off x="1306867" y="3020427"/>
            <a:ext cx="727648" cy="1590761"/>
          </a:xfrm>
          <a:prstGeom prst="bentConnector3">
            <a:avLst>
              <a:gd name="adj1" fmla="val 40277"/>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0" name="Elbow Connector 109"/>
          <p:cNvCxnSpPr>
            <a:stCxn id="59" idx="2"/>
            <a:endCxn id="72" idx="0"/>
          </p:cNvCxnSpPr>
          <p:nvPr/>
        </p:nvCxnSpPr>
        <p:spPr>
          <a:xfrm rot="16200000" flipH="1">
            <a:off x="2929555" y="4328985"/>
            <a:ext cx="819810" cy="1746777"/>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p:cNvSpPr/>
          <p:nvPr/>
        </p:nvSpPr>
        <p:spPr>
          <a:xfrm>
            <a:off x="2112458" y="191676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4" name="Rectangle 113"/>
          <p:cNvSpPr/>
          <p:nvPr/>
        </p:nvSpPr>
        <p:spPr>
          <a:xfrm>
            <a:off x="1458842" y="3615925"/>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5" name="Rectangle 114"/>
          <p:cNvSpPr/>
          <p:nvPr/>
        </p:nvSpPr>
        <p:spPr>
          <a:xfrm>
            <a:off x="1015899" y="386346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6" name="Rectangle 115"/>
          <p:cNvSpPr/>
          <p:nvPr/>
        </p:nvSpPr>
        <p:spPr>
          <a:xfrm>
            <a:off x="1179061" y="5117306"/>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7" name="Rectangle 116"/>
          <p:cNvSpPr/>
          <p:nvPr/>
        </p:nvSpPr>
        <p:spPr>
          <a:xfrm>
            <a:off x="3061578" y="5062022"/>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118" name="Elbow Connector 117"/>
          <p:cNvCxnSpPr>
            <a:stCxn id="94" idx="3"/>
            <a:endCxn id="95" idx="0"/>
          </p:cNvCxnSpPr>
          <p:nvPr/>
        </p:nvCxnSpPr>
        <p:spPr>
          <a:xfrm>
            <a:off x="3314543" y="1114596"/>
            <a:ext cx="487986" cy="363051"/>
          </a:xfrm>
          <a:prstGeom prst="bentConnector2">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p:cNvSpPr/>
          <p:nvPr/>
        </p:nvSpPr>
        <p:spPr>
          <a:xfrm>
            <a:off x="3371545" y="966319"/>
            <a:ext cx="389859" cy="13747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24" name="Rectangle 123"/>
          <p:cNvSpPr/>
          <p:nvPr/>
        </p:nvSpPr>
        <p:spPr>
          <a:xfrm rot="5400000">
            <a:off x="7071232" y="2786627"/>
            <a:ext cx="1153775"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Front End</a:t>
            </a:r>
          </a:p>
        </p:txBody>
      </p:sp>
      <p:sp>
        <p:nvSpPr>
          <p:cNvPr id="125" name="Rectangle 124"/>
          <p:cNvSpPr/>
          <p:nvPr/>
        </p:nvSpPr>
        <p:spPr>
          <a:xfrm rot="5400000">
            <a:off x="8285183" y="5084858"/>
            <a:ext cx="2384157"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Storage</a:t>
            </a:r>
          </a:p>
        </p:txBody>
      </p:sp>
      <p:cxnSp>
        <p:nvCxnSpPr>
          <p:cNvPr id="126" name="Straight Connector 125"/>
          <p:cNvCxnSpPr/>
          <p:nvPr/>
        </p:nvCxnSpPr>
        <p:spPr>
          <a:xfrm>
            <a:off x="1966758" y="4063221"/>
            <a:ext cx="17877"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127" name="Straight Connector 126"/>
          <p:cNvCxnSpPr/>
          <p:nvPr/>
        </p:nvCxnSpPr>
        <p:spPr>
          <a:xfrm>
            <a:off x="3732932" y="4071295"/>
            <a:ext cx="18747"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128" name="Straight Connector 127"/>
          <p:cNvCxnSpPr/>
          <p:nvPr/>
        </p:nvCxnSpPr>
        <p:spPr>
          <a:xfrm>
            <a:off x="5506984" y="4063221"/>
            <a:ext cx="15701"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129" name="Straight Connector 128"/>
          <p:cNvCxnSpPr/>
          <p:nvPr/>
        </p:nvCxnSpPr>
        <p:spPr>
          <a:xfrm>
            <a:off x="7273157" y="4071295"/>
            <a:ext cx="5662"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130" name="Straight Connector 129"/>
          <p:cNvCxnSpPr/>
          <p:nvPr/>
        </p:nvCxnSpPr>
        <p:spPr>
          <a:xfrm>
            <a:off x="5509514" y="2359038"/>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131" name="Straight Connector 130"/>
          <p:cNvCxnSpPr/>
          <p:nvPr/>
        </p:nvCxnSpPr>
        <p:spPr>
          <a:xfrm>
            <a:off x="196445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132" name="Straight Connector 131"/>
          <p:cNvCxnSpPr/>
          <p:nvPr/>
        </p:nvCxnSpPr>
        <p:spPr>
          <a:xfrm>
            <a:off x="3718837"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133" name="Straight Connector 132"/>
          <p:cNvCxnSpPr/>
          <p:nvPr/>
        </p:nvCxnSpPr>
        <p:spPr>
          <a:xfrm>
            <a:off x="728298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1591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wipe(right)">
                                      <p:cBhvr>
                                        <p:cTn id="16" dur="500"/>
                                        <p:tgtEl>
                                          <p:spTgt spid="9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500"/>
                                        <p:tgtEl>
                                          <p:spTgt spid="113"/>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wipe(up)">
                                      <p:cBhvr>
                                        <p:cTn id="23" dur="500"/>
                                        <p:tgtEl>
                                          <p:spTgt spid="106"/>
                                        </p:tgtEl>
                                      </p:cBhvr>
                                    </p:animEffect>
                                  </p:childTnLst>
                                </p:cTn>
                              </p:par>
                              <p:par>
                                <p:cTn id="24" presetID="22" presetClass="entr" presetSubtype="1" fill="hold" nodeType="with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wipe(up)">
                                      <p:cBhvr>
                                        <p:cTn id="26" dur="500"/>
                                        <p:tgtEl>
                                          <p:spTgt spid="9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500"/>
                                        <p:tgtEl>
                                          <p:spTgt spid="1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500"/>
                                        <p:tgtEl>
                                          <p:spTgt spid="115"/>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wipe(up)">
                                      <p:cBhvr>
                                        <p:cTn id="36" dur="500"/>
                                        <p:tgtEl>
                                          <p:spTgt spid="101"/>
                                        </p:tgtEl>
                                      </p:cBhvr>
                                    </p:animEffect>
                                  </p:childTnLst>
                                </p:cTn>
                              </p:par>
                              <p:par>
                                <p:cTn id="37" presetID="22" presetClass="entr" presetSubtype="1" fill="hold" nodeType="with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wipe(up)">
                                      <p:cBhvr>
                                        <p:cTn id="39" dur="500"/>
                                        <p:tgtEl>
                                          <p:spTgt spid="1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fade">
                                      <p:cBhvr>
                                        <p:cTn id="42" dur="500"/>
                                        <p:tgtEl>
                                          <p:spTgt spid="1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animEffect transition="in" filter="fade">
                                      <p:cBhvr>
                                        <p:cTn id="4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17" grpId="0"/>
      <p:bldP spid="1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58980" y="2359038"/>
            <a:ext cx="7656474" cy="117491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2" name="Rectangle 121"/>
          <p:cNvSpPr/>
          <p:nvPr/>
        </p:nvSpPr>
        <p:spPr>
          <a:xfrm>
            <a:off x="158979" y="4063222"/>
            <a:ext cx="9483091" cy="23841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 name="Title 3"/>
          <p:cNvSpPr>
            <a:spLocks noGrp="1"/>
          </p:cNvSpPr>
          <p:nvPr>
            <p:ph type="title"/>
          </p:nvPr>
        </p:nvSpPr>
        <p:spPr>
          <a:xfrm>
            <a:off x="855768" y="70750"/>
            <a:ext cx="10724938" cy="926171"/>
          </a:xfrm>
        </p:spPr>
        <p:txBody>
          <a:bodyPr/>
          <a:lstStyle/>
          <a:p>
            <a:r>
              <a:rPr lang="en-US" dirty="0"/>
              <a:t>How the Service Deploys and Upgrades</a:t>
            </a:r>
          </a:p>
        </p:txBody>
      </p:sp>
      <p:sp>
        <p:nvSpPr>
          <p:cNvPr id="5" name="Content Placeholder 4"/>
          <p:cNvSpPr>
            <a:spLocks noGrp="1"/>
          </p:cNvSpPr>
          <p:nvPr>
            <p:ph idx="1"/>
          </p:nvPr>
        </p:nvSpPr>
        <p:spPr>
          <a:xfrm>
            <a:off x="7894824" y="945466"/>
            <a:ext cx="4416421" cy="3125830"/>
          </a:xfrm>
        </p:spPr>
        <p:txBody>
          <a:bodyPr>
            <a:normAutofit/>
          </a:bodyPr>
          <a:lstStyle/>
          <a:p>
            <a:r>
              <a:rPr lang="en-US" sz="1800" dirty="0"/>
              <a:t>UD2 services are taken down</a:t>
            </a:r>
          </a:p>
          <a:p>
            <a:endParaRPr lang="en-US" sz="2346" dirty="0"/>
          </a:p>
          <a:p>
            <a:endParaRPr lang="en-US" sz="2346" dirty="0"/>
          </a:p>
        </p:txBody>
      </p:sp>
      <p:sp>
        <p:nvSpPr>
          <p:cNvPr id="49" name="Rectangle 48"/>
          <p:cNvSpPr/>
          <p:nvPr/>
        </p:nvSpPr>
        <p:spPr>
          <a:xfrm>
            <a:off x="339063" y="2752531"/>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(1) 1.0/1.0</a:t>
            </a:r>
          </a:p>
        </p:txBody>
      </p:sp>
      <p:sp>
        <p:nvSpPr>
          <p:cNvPr id="50" name="Rectangle 49"/>
          <p:cNvSpPr/>
          <p:nvPr/>
        </p:nvSpPr>
        <p:spPr>
          <a:xfrm>
            <a:off x="2240400" y="2766499"/>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(2) 1.0/1.0</a:t>
            </a:r>
          </a:p>
        </p:txBody>
      </p:sp>
      <p:sp>
        <p:nvSpPr>
          <p:cNvPr id="51" name="Rectangle 50"/>
          <p:cNvSpPr/>
          <p:nvPr/>
        </p:nvSpPr>
        <p:spPr>
          <a:xfrm>
            <a:off x="5853891" y="2767346"/>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(3) 1.0/1.0</a:t>
            </a:r>
          </a:p>
        </p:txBody>
      </p:sp>
      <p:sp>
        <p:nvSpPr>
          <p:cNvPr id="52" name="Rectangle 51"/>
          <p:cNvSpPr/>
          <p:nvPr/>
        </p:nvSpPr>
        <p:spPr>
          <a:xfrm>
            <a:off x="113851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53" name="Rectangle 52"/>
          <p:cNvSpPr/>
          <p:nvPr/>
        </p:nvSpPr>
        <p:spPr>
          <a:xfrm>
            <a:off x="303076" y="6586142"/>
            <a:ext cx="1681559"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UD1</a:t>
            </a:r>
          </a:p>
        </p:txBody>
      </p:sp>
      <p:sp>
        <p:nvSpPr>
          <p:cNvPr id="54" name="Rectangle 53"/>
          <p:cNvSpPr/>
          <p:nvPr/>
        </p:nvSpPr>
        <p:spPr>
          <a:xfrm>
            <a:off x="1981259" y="6586142"/>
            <a:ext cx="1770420"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UD2</a:t>
            </a:r>
          </a:p>
        </p:txBody>
      </p:sp>
      <p:sp>
        <p:nvSpPr>
          <p:cNvPr id="55" name="Rectangle 54"/>
          <p:cNvSpPr/>
          <p:nvPr/>
        </p:nvSpPr>
        <p:spPr>
          <a:xfrm>
            <a:off x="3751678" y="6586142"/>
            <a:ext cx="1771007"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UD3</a:t>
            </a:r>
          </a:p>
        </p:txBody>
      </p:sp>
      <p:sp>
        <p:nvSpPr>
          <p:cNvPr id="56" name="Rectangle 55"/>
          <p:cNvSpPr/>
          <p:nvPr/>
        </p:nvSpPr>
        <p:spPr>
          <a:xfrm>
            <a:off x="5517813" y="6586142"/>
            <a:ext cx="1761005"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UD4</a:t>
            </a:r>
          </a:p>
        </p:txBody>
      </p:sp>
      <p:sp>
        <p:nvSpPr>
          <p:cNvPr id="57" name="Rectangle 56"/>
          <p:cNvSpPr/>
          <p:nvPr/>
        </p:nvSpPr>
        <p:spPr>
          <a:xfrm>
            <a:off x="7288819" y="6586142"/>
            <a:ext cx="1733308"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UD5</a:t>
            </a:r>
          </a:p>
        </p:txBody>
      </p:sp>
      <p:sp>
        <p:nvSpPr>
          <p:cNvPr id="59" name="Rectangle 58"/>
          <p:cNvSpPr/>
          <p:nvPr/>
        </p:nvSpPr>
        <p:spPr>
          <a:xfrm>
            <a:off x="2112458"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1" name="Rectangle 60"/>
          <p:cNvSpPr/>
          <p:nvPr/>
        </p:nvSpPr>
        <p:spPr>
          <a:xfrm>
            <a:off x="2920990"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2" name="Rectangle 61"/>
          <p:cNvSpPr/>
          <p:nvPr/>
        </p:nvSpPr>
        <p:spPr>
          <a:xfrm>
            <a:off x="385923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3" name="Rectangle 62"/>
          <p:cNvSpPr/>
          <p:nvPr/>
        </p:nvSpPr>
        <p:spPr>
          <a:xfrm>
            <a:off x="466776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4" name="Rectangle 63"/>
          <p:cNvSpPr/>
          <p:nvPr/>
        </p:nvSpPr>
        <p:spPr>
          <a:xfrm>
            <a:off x="5622413"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5" name="Rectangle 64"/>
          <p:cNvSpPr/>
          <p:nvPr/>
        </p:nvSpPr>
        <p:spPr>
          <a:xfrm>
            <a:off x="643094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6" name="Rectangle 65"/>
          <p:cNvSpPr/>
          <p:nvPr/>
        </p:nvSpPr>
        <p:spPr>
          <a:xfrm>
            <a:off x="7385592"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70" name="Rectangle 69"/>
          <p:cNvSpPr/>
          <p:nvPr/>
        </p:nvSpPr>
        <p:spPr>
          <a:xfrm>
            <a:off x="2112458"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(S1)</a:t>
            </a:r>
          </a:p>
          <a:p>
            <a:pPr algn="ctr"/>
            <a:r>
              <a:rPr lang="en-US" sz="1071" dirty="0"/>
              <a:t>1.0/1.0</a:t>
            </a:r>
          </a:p>
        </p:txBody>
      </p:sp>
      <p:sp>
        <p:nvSpPr>
          <p:cNvPr id="71" name="Rectangle 70"/>
          <p:cNvSpPr/>
          <p:nvPr/>
        </p:nvSpPr>
        <p:spPr>
          <a:xfrm>
            <a:off x="2920990"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(S2)</a:t>
            </a:r>
          </a:p>
          <a:p>
            <a:pPr algn="ctr"/>
            <a:r>
              <a:rPr lang="en-US" sz="1071" dirty="0"/>
              <a:t>1.0/1.0</a:t>
            </a:r>
          </a:p>
        </p:txBody>
      </p:sp>
      <p:sp>
        <p:nvSpPr>
          <p:cNvPr id="72" name="Rectangle 71"/>
          <p:cNvSpPr/>
          <p:nvPr/>
        </p:nvSpPr>
        <p:spPr>
          <a:xfrm>
            <a:off x="385923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(P)</a:t>
            </a:r>
          </a:p>
          <a:p>
            <a:pPr algn="ctr"/>
            <a:r>
              <a:rPr lang="en-US" sz="1071" dirty="0"/>
              <a:t>1.0/1.0</a:t>
            </a:r>
          </a:p>
        </p:txBody>
      </p:sp>
      <p:sp>
        <p:nvSpPr>
          <p:cNvPr id="73" name="Rectangle 72"/>
          <p:cNvSpPr/>
          <p:nvPr/>
        </p:nvSpPr>
        <p:spPr>
          <a:xfrm>
            <a:off x="4667767"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(S1)</a:t>
            </a:r>
          </a:p>
          <a:p>
            <a:pPr algn="ctr"/>
            <a:r>
              <a:rPr lang="en-US" sz="1071" dirty="0"/>
              <a:t>1.0/1.0</a:t>
            </a:r>
          </a:p>
        </p:txBody>
      </p:sp>
      <p:sp>
        <p:nvSpPr>
          <p:cNvPr id="74" name="Rectangle 73"/>
          <p:cNvSpPr/>
          <p:nvPr/>
        </p:nvSpPr>
        <p:spPr>
          <a:xfrm>
            <a:off x="562241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(S2)</a:t>
            </a:r>
          </a:p>
          <a:p>
            <a:pPr algn="ctr"/>
            <a:r>
              <a:rPr lang="en-US" sz="1071" dirty="0"/>
              <a:t>1.0/1.0</a:t>
            </a:r>
          </a:p>
        </p:txBody>
      </p:sp>
      <p:sp>
        <p:nvSpPr>
          <p:cNvPr id="75" name="Rectangle 74"/>
          <p:cNvSpPr/>
          <p:nvPr/>
        </p:nvSpPr>
        <p:spPr>
          <a:xfrm>
            <a:off x="643094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(S4)</a:t>
            </a:r>
          </a:p>
          <a:p>
            <a:pPr algn="ctr"/>
            <a:r>
              <a:rPr lang="en-US" sz="1071" dirty="0"/>
              <a:t>1.0/1.0</a:t>
            </a:r>
          </a:p>
        </p:txBody>
      </p:sp>
      <p:sp>
        <p:nvSpPr>
          <p:cNvPr id="76" name="Rectangle 75"/>
          <p:cNvSpPr/>
          <p:nvPr/>
        </p:nvSpPr>
        <p:spPr>
          <a:xfrm>
            <a:off x="328522"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(S4)</a:t>
            </a:r>
          </a:p>
          <a:p>
            <a:pPr algn="ctr"/>
            <a:r>
              <a:rPr lang="en-US" sz="1071" dirty="0"/>
              <a:t>1.0/1.0</a:t>
            </a:r>
          </a:p>
        </p:txBody>
      </p:sp>
      <p:sp>
        <p:nvSpPr>
          <p:cNvPr id="77" name="Rectangle 76"/>
          <p:cNvSpPr/>
          <p:nvPr/>
        </p:nvSpPr>
        <p:spPr>
          <a:xfrm>
            <a:off x="113705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(P)</a:t>
            </a:r>
          </a:p>
          <a:p>
            <a:pPr algn="ctr"/>
            <a:r>
              <a:rPr lang="en-US" sz="1071" dirty="0"/>
              <a:t>1.0/1.0</a:t>
            </a:r>
          </a:p>
        </p:txBody>
      </p:sp>
      <p:sp>
        <p:nvSpPr>
          <p:cNvPr id="78" name="Rectangle 77"/>
          <p:cNvSpPr/>
          <p:nvPr/>
        </p:nvSpPr>
        <p:spPr>
          <a:xfrm>
            <a:off x="7384014"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(S3)</a:t>
            </a:r>
          </a:p>
          <a:p>
            <a:pPr algn="ctr"/>
            <a:r>
              <a:rPr lang="en-US" sz="1071" dirty="0"/>
              <a:t>1.0/1.0</a:t>
            </a:r>
          </a:p>
        </p:txBody>
      </p:sp>
      <p:sp>
        <p:nvSpPr>
          <p:cNvPr id="79" name="Rectangle 78"/>
          <p:cNvSpPr/>
          <p:nvPr/>
        </p:nvSpPr>
        <p:spPr>
          <a:xfrm>
            <a:off x="8192545"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(S3)</a:t>
            </a:r>
          </a:p>
          <a:p>
            <a:pPr algn="ctr"/>
            <a:r>
              <a:rPr lang="en-US" sz="1071" dirty="0"/>
              <a:t>1.0/1.0</a:t>
            </a:r>
          </a:p>
        </p:txBody>
      </p:sp>
      <p:cxnSp>
        <p:nvCxnSpPr>
          <p:cNvPr id="91" name="Elbow Connector 90"/>
          <p:cNvCxnSpPr>
            <a:stCxn id="49" idx="2"/>
            <a:endCxn id="52" idx="0"/>
          </p:cNvCxnSpPr>
          <p:nvPr/>
        </p:nvCxnSpPr>
        <p:spPr>
          <a:xfrm rot="16200000" flipH="1">
            <a:off x="819897" y="3507398"/>
            <a:ext cx="727648" cy="616820"/>
          </a:xfrm>
          <a:prstGeom prst="bentConnector3">
            <a:avLst>
              <a:gd name="adj1" fmla="val 7475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Rectangle 93"/>
          <p:cNvSpPr/>
          <p:nvPr/>
        </p:nvSpPr>
        <p:spPr>
          <a:xfrm>
            <a:off x="2242048" y="865660"/>
            <a:ext cx="1072494" cy="497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Client</a:t>
            </a:r>
          </a:p>
        </p:txBody>
      </p:sp>
      <p:sp>
        <p:nvSpPr>
          <p:cNvPr id="95" name="Rectangle 94"/>
          <p:cNvSpPr/>
          <p:nvPr/>
        </p:nvSpPr>
        <p:spPr>
          <a:xfrm>
            <a:off x="339063" y="1477646"/>
            <a:ext cx="6926930" cy="2329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Azure Load Balancer</a:t>
            </a:r>
          </a:p>
        </p:txBody>
      </p:sp>
      <p:cxnSp>
        <p:nvCxnSpPr>
          <p:cNvPr id="96" name="Elbow Connector 95"/>
          <p:cNvCxnSpPr>
            <a:stCxn id="95" idx="2"/>
            <a:endCxn id="49" idx="0"/>
          </p:cNvCxnSpPr>
          <p:nvPr/>
        </p:nvCxnSpPr>
        <p:spPr>
          <a:xfrm rot="5400000">
            <a:off x="1817955" y="767957"/>
            <a:ext cx="1041930" cy="2927218"/>
          </a:xfrm>
          <a:prstGeom prst="bentConnector3">
            <a:avLst>
              <a:gd name="adj1" fmla="val 32716"/>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1" name="Elbow Connector 100"/>
          <p:cNvCxnSpPr>
            <a:stCxn id="52" idx="2"/>
            <a:endCxn id="77" idx="0"/>
          </p:cNvCxnSpPr>
          <p:nvPr/>
        </p:nvCxnSpPr>
        <p:spPr>
          <a:xfrm rot="5400000">
            <a:off x="1081494" y="5201643"/>
            <a:ext cx="819810" cy="1464"/>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0" name="Elbow Connector 109"/>
          <p:cNvCxnSpPr>
            <a:stCxn id="62" idx="2"/>
            <a:endCxn id="72" idx="0"/>
          </p:cNvCxnSpPr>
          <p:nvPr/>
        </p:nvCxnSpPr>
        <p:spPr>
          <a:xfrm rot="5400000">
            <a:off x="3802944" y="5202374"/>
            <a:ext cx="819809" cy="12700"/>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p:cNvSpPr/>
          <p:nvPr/>
        </p:nvSpPr>
        <p:spPr>
          <a:xfrm>
            <a:off x="2112458" y="191676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4" name="Rectangle 113"/>
          <p:cNvSpPr/>
          <p:nvPr/>
        </p:nvSpPr>
        <p:spPr>
          <a:xfrm>
            <a:off x="1458842" y="368024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5" name="Rectangle 114"/>
          <p:cNvSpPr/>
          <p:nvPr/>
        </p:nvSpPr>
        <p:spPr>
          <a:xfrm>
            <a:off x="1015899" y="386346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6" name="Rectangle 115"/>
          <p:cNvSpPr/>
          <p:nvPr/>
        </p:nvSpPr>
        <p:spPr>
          <a:xfrm>
            <a:off x="1179061" y="5117306"/>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7" name="Rectangle 116"/>
          <p:cNvSpPr/>
          <p:nvPr/>
        </p:nvSpPr>
        <p:spPr>
          <a:xfrm>
            <a:off x="3908195" y="504857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118" name="Elbow Connector 117"/>
          <p:cNvCxnSpPr>
            <a:stCxn id="94" idx="3"/>
            <a:endCxn id="95" idx="0"/>
          </p:cNvCxnSpPr>
          <p:nvPr/>
        </p:nvCxnSpPr>
        <p:spPr>
          <a:xfrm>
            <a:off x="3314543" y="1114596"/>
            <a:ext cx="487986" cy="363051"/>
          </a:xfrm>
          <a:prstGeom prst="bentConnector2">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p:cNvSpPr/>
          <p:nvPr/>
        </p:nvSpPr>
        <p:spPr>
          <a:xfrm>
            <a:off x="3371545" y="966319"/>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24" name="Rectangle 123"/>
          <p:cNvSpPr/>
          <p:nvPr/>
        </p:nvSpPr>
        <p:spPr>
          <a:xfrm rot="5400000">
            <a:off x="7071232" y="2786627"/>
            <a:ext cx="1153775"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Front End</a:t>
            </a:r>
          </a:p>
        </p:txBody>
      </p:sp>
      <p:sp>
        <p:nvSpPr>
          <p:cNvPr id="125" name="Rectangle 124"/>
          <p:cNvSpPr/>
          <p:nvPr/>
        </p:nvSpPr>
        <p:spPr>
          <a:xfrm rot="5400000">
            <a:off x="8285183" y="5084858"/>
            <a:ext cx="2384157"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b="1" dirty="0">
                <a:solidFill>
                  <a:srgbClr val="00B0F0"/>
                </a:solidFill>
              </a:rPr>
              <a:t>Storage</a:t>
            </a:r>
          </a:p>
        </p:txBody>
      </p:sp>
      <p:cxnSp>
        <p:nvCxnSpPr>
          <p:cNvPr id="82" name="Straight Connector 81"/>
          <p:cNvCxnSpPr/>
          <p:nvPr/>
        </p:nvCxnSpPr>
        <p:spPr>
          <a:xfrm>
            <a:off x="1966758" y="4063221"/>
            <a:ext cx="17877"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3" name="Straight Connector 82"/>
          <p:cNvCxnSpPr/>
          <p:nvPr/>
        </p:nvCxnSpPr>
        <p:spPr>
          <a:xfrm>
            <a:off x="3732932" y="4071295"/>
            <a:ext cx="18747"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4" name="Straight Connector 83"/>
          <p:cNvCxnSpPr/>
          <p:nvPr/>
        </p:nvCxnSpPr>
        <p:spPr>
          <a:xfrm>
            <a:off x="5506984" y="4063221"/>
            <a:ext cx="15701"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5" name="Straight Connector 84"/>
          <p:cNvCxnSpPr/>
          <p:nvPr/>
        </p:nvCxnSpPr>
        <p:spPr>
          <a:xfrm>
            <a:off x="7273157" y="4071295"/>
            <a:ext cx="5662"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6" name="Straight Connector 85"/>
          <p:cNvCxnSpPr/>
          <p:nvPr/>
        </p:nvCxnSpPr>
        <p:spPr>
          <a:xfrm>
            <a:off x="5509514" y="2359038"/>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7" name="Straight Connector 86"/>
          <p:cNvCxnSpPr/>
          <p:nvPr/>
        </p:nvCxnSpPr>
        <p:spPr>
          <a:xfrm>
            <a:off x="196445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8" name="Straight Connector 87"/>
          <p:cNvCxnSpPr/>
          <p:nvPr/>
        </p:nvCxnSpPr>
        <p:spPr>
          <a:xfrm>
            <a:off x="3718837"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9" name="Straight Connector 88"/>
          <p:cNvCxnSpPr/>
          <p:nvPr/>
        </p:nvCxnSpPr>
        <p:spPr>
          <a:xfrm>
            <a:off x="728298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2" name="Rectangle 1"/>
          <p:cNvSpPr/>
          <p:nvPr/>
        </p:nvSpPr>
        <p:spPr bwMode="auto">
          <a:xfrm>
            <a:off x="2011852" y="2380181"/>
            <a:ext cx="1659589" cy="4067196"/>
          </a:xfrm>
          <a:prstGeom prst="rect">
            <a:avLst/>
          </a:prstGeom>
          <a:solidFill>
            <a:schemeClr val="tx2">
              <a:lumMod val="50000"/>
              <a:alpha val="71000"/>
            </a:schemeClr>
          </a:solidFill>
          <a:ln w="31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06" name="Elbow Connector 105"/>
          <p:cNvCxnSpPr>
            <a:stCxn id="49" idx="2"/>
            <a:endCxn id="62" idx="0"/>
          </p:cNvCxnSpPr>
          <p:nvPr/>
        </p:nvCxnSpPr>
        <p:spPr>
          <a:xfrm rot="16200000" flipH="1">
            <a:off x="2180255" y="2147039"/>
            <a:ext cx="727649" cy="3337538"/>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178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up)">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right)">
                                      <p:cBhvr>
                                        <p:cTn id="14" dur="500"/>
                                        <p:tgtEl>
                                          <p:spTgt spid="9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wipe(left)">
                                      <p:cBhvr>
                                        <p:cTn id="21" dur="500"/>
                                        <p:tgtEl>
                                          <p:spTgt spid="106"/>
                                        </p:tgtEl>
                                      </p:cBhvr>
                                    </p:animEffect>
                                  </p:childTnLst>
                                </p:cTn>
                              </p:par>
                              <p:par>
                                <p:cTn id="22" presetID="22" presetClass="entr" presetSubtype="1"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up)">
                                      <p:cBhvr>
                                        <p:cTn id="24" dur="500"/>
                                        <p:tgtEl>
                                          <p:spTgt spid="9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500"/>
                                        <p:tgtEl>
                                          <p:spTgt spid="1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500"/>
                                        <p:tgtEl>
                                          <p:spTgt spid="115"/>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01"/>
                                        </p:tgtEl>
                                        <p:attrNameLst>
                                          <p:attrName>style.visibility</p:attrName>
                                        </p:attrNameLst>
                                      </p:cBhvr>
                                      <p:to>
                                        <p:strVal val="visible"/>
                                      </p:to>
                                    </p:set>
                                    <p:animEffect transition="in" filter="wipe(up)">
                                      <p:cBhvr>
                                        <p:cTn id="34" dur="500"/>
                                        <p:tgtEl>
                                          <p:spTgt spid="101"/>
                                        </p:tgtEl>
                                      </p:cBhvr>
                                    </p:animEffect>
                                  </p:childTnLst>
                                </p:cTn>
                              </p:par>
                              <p:par>
                                <p:cTn id="35" presetID="22" presetClass="entr" presetSubtype="1"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up)">
                                      <p:cBhvr>
                                        <p:cTn id="37" dur="500"/>
                                        <p:tgtEl>
                                          <p:spTgt spid="1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fade">
                                      <p:cBhvr>
                                        <p:cTn id="40" dur="500"/>
                                        <p:tgtEl>
                                          <p:spTgt spid="1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17" grpId="0"/>
      <p:bldP spid="1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Real World Architecture - Micro services</a:t>
            </a:r>
          </a:p>
        </p:txBody>
      </p:sp>
      <p:sp>
        <p:nvSpPr>
          <p:cNvPr id="5" name="TextBox 4"/>
          <p:cNvSpPr txBox="1"/>
          <p:nvPr/>
        </p:nvSpPr>
        <p:spPr>
          <a:xfrm>
            <a:off x="-36673" y="1274410"/>
            <a:ext cx="3169358" cy="5567978"/>
          </a:xfrm>
          <a:prstGeom prst="rect">
            <a:avLst/>
          </a:prstGeom>
          <a:noFill/>
        </p:spPr>
        <p:txBody>
          <a:bodyPr wrap="square" lIns="182880" tIns="146304" rIns="182880" bIns="146304" rtlCol="0">
            <a:normAutofit/>
          </a:bodyPr>
          <a:lstStyle/>
          <a:p>
            <a:pPr>
              <a:lnSpc>
                <a:spcPct val="90000"/>
              </a:lnSpc>
              <a:spcAft>
                <a:spcPts val="600"/>
              </a:spcAft>
            </a:pPr>
            <a:r>
              <a:rPr lang="en-US" sz="2400" dirty="0">
                <a:gradFill>
                  <a:gsLst>
                    <a:gs pos="2917">
                      <a:schemeClr val="tx1"/>
                    </a:gs>
                    <a:gs pos="30000">
                      <a:schemeClr val="tx1"/>
                    </a:gs>
                  </a:gsLst>
                  <a:lin ang="5400000" scaled="0"/>
                </a:gradFill>
              </a:rPr>
              <a:t>Device Management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Replace database with Service Fabric stateful services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Stored procedure logic moved into domain services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Created business entity-based data stores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2"/>
          <a:stretch>
            <a:fillRect/>
          </a:stretch>
        </p:blipFill>
        <p:spPr>
          <a:xfrm>
            <a:off x="3627437" y="1439862"/>
            <a:ext cx="8536503" cy="5409750"/>
          </a:xfrm>
          <a:prstGeom prst="rect">
            <a:avLst/>
          </a:prstGeom>
          <a:solidFill>
            <a:schemeClr val="tx2"/>
          </a:solidFill>
        </p:spPr>
      </p:pic>
    </p:spTree>
    <p:extLst>
      <p:ext uri="{BB962C8B-B14F-4D97-AF65-F5344CB8AC3E}">
        <p14:creationId xmlns:p14="http://schemas.microsoft.com/office/powerpoint/2010/main" val="216740426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58980" y="2359038"/>
            <a:ext cx="7656474" cy="117491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122" name="Rectangle 121"/>
          <p:cNvSpPr/>
          <p:nvPr/>
        </p:nvSpPr>
        <p:spPr>
          <a:xfrm>
            <a:off x="158979" y="4063222"/>
            <a:ext cx="9483091" cy="23841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4" name="Title 3"/>
          <p:cNvSpPr>
            <a:spLocks noGrp="1"/>
          </p:cNvSpPr>
          <p:nvPr>
            <p:ph type="title"/>
          </p:nvPr>
        </p:nvSpPr>
        <p:spPr>
          <a:xfrm>
            <a:off x="855768" y="70750"/>
            <a:ext cx="10724938" cy="926171"/>
          </a:xfrm>
        </p:spPr>
        <p:txBody>
          <a:bodyPr/>
          <a:lstStyle/>
          <a:p>
            <a:r>
              <a:rPr lang="en-US" dirty="0"/>
              <a:t>How the Service Deploys and Upgrades</a:t>
            </a:r>
          </a:p>
        </p:txBody>
      </p:sp>
      <p:sp>
        <p:nvSpPr>
          <p:cNvPr id="5" name="Content Placeholder 4"/>
          <p:cNvSpPr>
            <a:spLocks noGrp="1"/>
          </p:cNvSpPr>
          <p:nvPr>
            <p:ph idx="1"/>
          </p:nvPr>
        </p:nvSpPr>
        <p:spPr>
          <a:xfrm>
            <a:off x="7894824" y="945466"/>
            <a:ext cx="4416421" cy="3125830"/>
          </a:xfrm>
        </p:spPr>
        <p:txBody>
          <a:bodyPr>
            <a:normAutofit/>
          </a:bodyPr>
          <a:lstStyle/>
          <a:p>
            <a:r>
              <a:rPr lang="en-US" sz="1800" dirty="0"/>
              <a:t>New binaries are installed in UD2</a:t>
            </a:r>
          </a:p>
          <a:p>
            <a:r>
              <a:rPr lang="en-US" sz="1800" dirty="0"/>
              <a:t>They must continue to behave as 1.0</a:t>
            </a:r>
          </a:p>
          <a:p>
            <a:endParaRPr lang="en-US" sz="2346" dirty="0"/>
          </a:p>
          <a:p>
            <a:endParaRPr lang="en-US" sz="2346" dirty="0"/>
          </a:p>
        </p:txBody>
      </p:sp>
      <p:cxnSp>
        <p:nvCxnSpPr>
          <p:cNvPr id="8" name="Straight Connector 7"/>
          <p:cNvCxnSpPr>
            <a:endCxn id="53" idx="3"/>
          </p:cNvCxnSpPr>
          <p:nvPr/>
        </p:nvCxnSpPr>
        <p:spPr>
          <a:xfrm>
            <a:off x="1966758" y="4063221"/>
            <a:ext cx="17877"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49" name="Rectangle 48"/>
          <p:cNvSpPr/>
          <p:nvPr/>
        </p:nvSpPr>
        <p:spPr>
          <a:xfrm>
            <a:off x="339063" y="2752531"/>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(1) 1.0/1.0</a:t>
            </a:r>
          </a:p>
        </p:txBody>
      </p:sp>
      <p:sp>
        <p:nvSpPr>
          <p:cNvPr id="50" name="Rectangle 49"/>
          <p:cNvSpPr/>
          <p:nvPr/>
        </p:nvSpPr>
        <p:spPr>
          <a:xfrm>
            <a:off x="2240400" y="2766499"/>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(2) </a:t>
            </a:r>
            <a:r>
              <a:rPr lang="en-US" sz="1224" dirty="0">
                <a:solidFill>
                  <a:srgbClr val="FF0000"/>
                </a:solidFill>
              </a:rPr>
              <a:t>2.0</a:t>
            </a:r>
            <a:r>
              <a:rPr lang="en-US" sz="1224" dirty="0"/>
              <a:t>/1.0</a:t>
            </a:r>
          </a:p>
        </p:txBody>
      </p:sp>
      <p:sp>
        <p:nvSpPr>
          <p:cNvPr id="51" name="Rectangle 50"/>
          <p:cNvSpPr/>
          <p:nvPr/>
        </p:nvSpPr>
        <p:spPr>
          <a:xfrm>
            <a:off x="5853891" y="2767346"/>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(3) 1.0/1.0</a:t>
            </a:r>
          </a:p>
        </p:txBody>
      </p:sp>
      <p:sp>
        <p:nvSpPr>
          <p:cNvPr id="52" name="Rectangle 51"/>
          <p:cNvSpPr/>
          <p:nvPr/>
        </p:nvSpPr>
        <p:spPr>
          <a:xfrm>
            <a:off x="113851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53" name="Rectangle 52"/>
          <p:cNvSpPr/>
          <p:nvPr/>
        </p:nvSpPr>
        <p:spPr>
          <a:xfrm>
            <a:off x="303076" y="6586142"/>
            <a:ext cx="1681559"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UD1</a:t>
            </a:r>
          </a:p>
        </p:txBody>
      </p:sp>
      <p:sp>
        <p:nvSpPr>
          <p:cNvPr id="54" name="Rectangle 53"/>
          <p:cNvSpPr/>
          <p:nvPr/>
        </p:nvSpPr>
        <p:spPr>
          <a:xfrm>
            <a:off x="1981259" y="6586142"/>
            <a:ext cx="1770420"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UD2</a:t>
            </a:r>
          </a:p>
        </p:txBody>
      </p:sp>
      <p:sp>
        <p:nvSpPr>
          <p:cNvPr id="55" name="Rectangle 54"/>
          <p:cNvSpPr/>
          <p:nvPr/>
        </p:nvSpPr>
        <p:spPr>
          <a:xfrm>
            <a:off x="3751678" y="6586142"/>
            <a:ext cx="1771007"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UD3</a:t>
            </a:r>
          </a:p>
        </p:txBody>
      </p:sp>
      <p:sp>
        <p:nvSpPr>
          <p:cNvPr id="56" name="Rectangle 55"/>
          <p:cNvSpPr/>
          <p:nvPr/>
        </p:nvSpPr>
        <p:spPr>
          <a:xfrm>
            <a:off x="5517813" y="6586142"/>
            <a:ext cx="1761005"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UD4</a:t>
            </a:r>
          </a:p>
        </p:txBody>
      </p:sp>
      <p:sp>
        <p:nvSpPr>
          <p:cNvPr id="57" name="Rectangle 56"/>
          <p:cNvSpPr/>
          <p:nvPr/>
        </p:nvSpPr>
        <p:spPr>
          <a:xfrm>
            <a:off x="7288819" y="6586142"/>
            <a:ext cx="1733308"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UD5</a:t>
            </a:r>
          </a:p>
        </p:txBody>
      </p:sp>
      <p:cxnSp>
        <p:nvCxnSpPr>
          <p:cNvPr id="58" name="Straight Connector 57"/>
          <p:cNvCxnSpPr>
            <a:endCxn id="54" idx="3"/>
          </p:cNvCxnSpPr>
          <p:nvPr/>
        </p:nvCxnSpPr>
        <p:spPr>
          <a:xfrm>
            <a:off x="3732932" y="4071295"/>
            <a:ext cx="18747"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59" name="Rectangle 58"/>
          <p:cNvSpPr/>
          <p:nvPr/>
        </p:nvSpPr>
        <p:spPr>
          <a:xfrm>
            <a:off x="2112458"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1" name="Rectangle 60"/>
          <p:cNvSpPr/>
          <p:nvPr/>
        </p:nvSpPr>
        <p:spPr>
          <a:xfrm>
            <a:off x="2920990"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solidFill>
                  <a:srgbClr val="FF0000"/>
                </a:solidFill>
              </a:rPr>
              <a:t>2.0</a:t>
            </a:r>
            <a:r>
              <a:rPr lang="en-US" sz="1071" dirty="0"/>
              <a:t>/1.0</a:t>
            </a:r>
          </a:p>
        </p:txBody>
      </p:sp>
      <p:sp>
        <p:nvSpPr>
          <p:cNvPr id="62" name="Rectangle 61"/>
          <p:cNvSpPr/>
          <p:nvPr/>
        </p:nvSpPr>
        <p:spPr>
          <a:xfrm>
            <a:off x="385923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3" name="Rectangle 62"/>
          <p:cNvSpPr/>
          <p:nvPr/>
        </p:nvSpPr>
        <p:spPr>
          <a:xfrm>
            <a:off x="466776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4" name="Rectangle 63"/>
          <p:cNvSpPr/>
          <p:nvPr/>
        </p:nvSpPr>
        <p:spPr>
          <a:xfrm>
            <a:off x="5622413"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5" name="Rectangle 64"/>
          <p:cNvSpPr/>
          <p:nvPr/>
        </p:nvSpPr>
        <p:spPr>
          <a:xfrm>
            <a:off x="643094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1.0/1.0</a:t>
            </a:r>
          </a:p>
        </p:txBody>
      </p:sp>
      <p:sp>
        <p:nvSpPr>
          <p:cNvPr id="66" name="Rectangle 65"/>
          <p:cNvSpPr/>
          <p:nvPr/>
        </p:nvSpPr>
        <p:spPr>
          <a:xfrm>
            <a:off x="7385592"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cxnSp>
        <p:nvCxnSpPr>
          <p:cNvPr id="68" name="Straight Connector 67"/>
          <p:cNvCxnSpPr>
            <a:endCxn id="55" idx="3"/>
          </p:cNvCxnSpPr>
          <p:nvPr/>
        </p:nvCxnSpPr>
        <p:spPr>
          <a:xfrm>
            <a:off x="5506984" y="4063221"/>
            <a:ext cx="15701"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69" name="Straight Connector 68"/>
          <p:cNvCxnSpPr>
            <a:endCxn id="56" idx="3"/>
          </p:cNvCxnSpPr>
          <p:nvPr/>
        </p:nvCxnSpPr>
        <p:spPr>
          <a:xfrm>
            <a:off x="7273157" y="4071295"/>
            <a:ext cx="5662"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70" name="Rectangle 69"/>
          <p:cNvSpPr/>
          <p:nvPr/>
        </p:nvSpPr>
        <p:spPr>
          <a:xfrm>
            <a:off x="2112458"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(S1)</a:t>
            </a:r>
          </a:p>
          <a:p>
            <a:pPr algn="ctr"/>
            <a:r>
              <a:rPr lang="en-US" sz="1071" dirty="0"/>
              <a:t>1.0/1.0</a:t>
            </a:r>
          </a:p>
        </p:txBody>
      </p:sp>
      <p:sp>
        <p:nvSpPr>
          <p:cNvPr id="71" name="Rectangle 70"/>
          <p:cNvSpPr/>
          <p:nvPr/>
        </p:nvSpPr>
        <p:spPr>
          <a:xfrm>
            <a:off x="2920990"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(S2)</a:t>
            </a:r>
          </a:p>
          <a:p>
            <a:pPr algn="ctr"/>
            <a:r>
              <a:rPr lang="en-US" sz="1071" dirty="0">
                <a:solidFill>
                  <a:srgbClr val="FF0000"/>
                </a:solidFill>
              </a:rPr>
              <a:t>2.0</a:t>
            </a:r>
            <a:r>
              <a:rPr lang="en-US" sz="1071" dirty="0"/>
              <a:t>/1.0</a:t>
            </a:r>
          </a:p>
        </p:txBody>
      </p:sp>
      <p:sp>
        <p:nvSpPr>
          <p:cNvPr id="72" name="Rectangle 71"/>
          <p:cNvSpPr/>
          <p:nvPr/>
        </p:nvSpPr>
        <p:spPr>
          <a:xfrm>
            <a:off x="385923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(P)</a:t>
            </a:r>
          </a:p>
          <a:p>
            <a:pPr algn="ctr"/>
            <a:r>
              <a:rPr lang="en-US" sz="1071" dirty="0"/>
              <a:t>1.0/1.0</a:t>
            </a:r>
          </a:p>
        </p:txBody>
      </p:sp>
      <p:sp>
        <p:nvSpPr>
          <p:cNvPr id="73" name="Rectangle 72"/>
          <p:cNvSpPr/>
          <p:nvPr/>
        </p:nvSpPr>
        <p:spPr>
          <a:xfrm>
            <a:off x="4667767"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(S1)</a:t>
            </a:r>
          </a:p>
          <a:p>
            <a:pPr algn="ctr"/>
            <a:r>
              <a:rPr lang="en-US" sz="1071" dirty="0"/>
              <a:t>1.0/1.0</a:t>
            </a:r>
          </a:p>
        </p:txBody>
      </p:sp>
      <p:sp>
        <p:nvSpPr>
          <p:cNvPr id="74" name="Rectangle 73"/>
          <p:cNvSpPr/>
          <p:nvPr/>
        </p:nvSpPr>
        <p:spPr>
          <a:xfrm>
            <a:off x="562241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(S2)</a:t>
            </a:r>
          </a:p>
          <a:p>
            <a:pPr algn="ctr"/>
            <a:r>
              <a:rPr lang="en-US" sz="1071" dirty="0"/>
              <a:t>1.0/1.0</a:t>
            </a:r>
          </a:p>
        </p:txBody>
      </p:sp>
      <p:sp>
        <p:nvSpPr>
          <p:cNvPr id="75" name="Rectangle 74"/>
          <p:cNvSpPr/>
          <p:nvPr/>
        </p:nvSpPr>
        <p:spPr>
          <a:xfrm>
            <a:off x="643094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(S4)</a:t>
            </a:r>
          </a:p>
          <a:p>
            <a:pPr algn="ctr"/>
            <a:r>
              <a:rPr lang="en-US" sz="1071" dirty="0"/>
              <a:t>1.0/1.0</a:t>
            </a:r>
          </a:p>
        </p:txBody>
      </p:sp>
      <p:sp>
        <p:nvSpPr>
          <p:cNvPr id="76" name="Rectangle 75"/>
          <p:cNvSpPr/>
          <p:nvPr/>
        </p:nvSpPr>
        <p:spPr>
          <a:xfrm>
            <a:off x="328522"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(S4)</a:t>
            </a:r>
          </a:p>
          <a:p>
            <a:pPr algn="ctr"/>
            <a:r>
              <a:rPr lang="en-US" sz="1071" dirty="0"/>
              <a:t>1.0/1.0</a:t>
            </a:r>
          </a:p>
        </p:txBody>
      </p:sp>
      <p:sp>
        <p:nvSpPr>
          <p:cNvPr id="77" name="Rectangle 76"/>
          <p:cNvSpPr/>
          <p:nvPr/>
        </p:nvSpPr>
        <p:spPr>
          <a:xfrm>
            <a:off x="113705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(P)</a:t>
            </a:r>
          </a:p>
          <a:p>
            <a:pPr algn="ctr"/>
            <a:r>
              <a:rPr lang="en-US" sz="1071" dirty="0"/>
              <a:t>1.0/1.0</a:t>
            </a:r>
          </a:p>
        </p:txBody>
      </p:sp>
      <p:sp>
        <p:nvSpPr>
          <p:cNvPr id="78" name="Rectangle 77"/>
          <p:cNvSpPr/>
          <p:nvPr/>
        </p:nvSpPr>
        <p:spPr>
          <a:xfrm>
            <a:off x="7384014"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(S3)</a:t>
            </a:r>
          </a:p>
          <a:p>
            <a:pPr algn="ctr"/>
            <a:r>
              <a:rPr lang="en-US" sz="1071" dirty="0"/>
              <a:t>1.0/1.0</a:t>
            </a:r>
          </a:p>
        </p:txBody>
      </p:sp>
      <p:sp>
        <p:nvSpPr>
          <p:cNvPr id="79" name="Rectangle 78"/>
          <p:cNvSpPr/>
          <p:nvPr/>
        </p:nvSpPr>
        <p:spPr>
          <a:xfrm>
            <a:off x="8192545"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(S3)</a:t>
            </a:r>
          </a:p>
          <a:p>
            <a:pPr algn="ctr"/>
            <a:r>
              <a:rPr lang="en-US" sz="1071" dirty="0"/>
              <a:t>1.0/1.0</a:t>
            </a:r>
          </a:p>
        </p:txBody>
      </p:sp>
      <p:cxnSp>
        <p:nvCxnSpPr>
          <p:cNvPr id="91" name="Elbow Connector 90"/>
          <p:cNvCxnSpPr>
            <a:stCxn id="49" idx="2"/>
            <a:endCxn id="52" idx="0"/>
          </p:cNvCxnSpPr>
          <p:nvPr/>
        </p:nvCxnSpPr>
        <p:spPr>
          <a:xfrm rot="16200000" flipH="1">
            <a:off x="819897" y="3507398"/>
            <a:ext cx="727648" cy="616820"/>
          </a:xfrm>
          <a:prstGeom prst="bentConnector3">
            <a:avLst>
              <a:gd name="adj1" fmla="val 7475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Rectangle 93"/>
          <p:cNvSpPr/>
          <p:nvPr/>
        </p:nvSpPr>
        <p:spPr>
          <a:xfrm>
            <a:off x="2242048" y="865660"/>
            <a:ext cx="1072494" cy="497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Client</a:t>
            </a:r>
          </a:p>
        </p:txBody>
      </p:sp>
      <p:sp>
        <p:nvSpPr>
          <p:cNvPr id="95" name="Rectangle 94"/>
          <p:cNvSpPr/>
          <p:nvPr/>
        </p:nvSpPr>
        <p:spPr>
          <a:xfrm>
            <a:off x="339063" y="1477646"/>
            <a:ext cx="6926930" cy="2329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Azure Load Balancer</a:t>
            </a:r>
          </a:p>
        </p:txBody>
      </p:sp>
      <p:cxnSp>
        <p:nvCxnSpPr>
          <p:cNvPr id="96" name="Elbow Connector 95"/>
          <p:cNvCxnSpPr>
            <a:stCxn id="95" idx="2"/>
            <a:endCxn id="49" idx="0"/>
          </p:cNvCxnSpPr>
          <p:nvPr/>
        </p:nvCxnSpPr>
        <p:spPr>
          <a:xfrm rot="5400000">
            <a:off x="1817955" y="767957"/>
            <a:ext cx="1041930" cy="2927218"/>
          </a:xfrm>
          <a:prstGeom prst="bentConnector3">
            <a:avLst>
              <a:gd name="adj1" fmla="val 32716"/>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1" name="Elbow Connector 100"/>
          <p:cNvCxnSpPr>
            <a:stCxn id="52" idx="2"/>
            <a:endCxn id="77" idx="0"/>
          </p:cNvCxnSpPr>
          <p:nvPr/>
        </p:nvCxnSpPr>
        <p:spPr>
          <a:xfrm rot="5400000">
            <a:off x="1081494" y="5201643"/>
            <a:ext cx="819810" cy="1464"/>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Elbow Connector 105"/>
          <p:cNvCxnSpPr>
            <a:stCxn id="49" idx="2"/>
            <a:endCxn id="62" idx="0"/>
          </p:cNvCxnSpPr>
          <p:nvPr/>
        </p:nvCxnSpPr>
        <p:spPr>
          <a:xfrm rot="16200000" flipH="1">
            <a:off x="2180256" y="2147039"/>
            <a:ext cx="727648" cy="3337538"/>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0" name="Elbow Connector 109"/>
          <p:cNvCxnSpPr>
            <a:stCxn id="62" idx="2"/>
            <a:endCxn id="72" idx="0"/>
          </p:cNvCxnSpPr>
          <p:nvPr/>
        </p:nvCxnSpPr>
        <p:spPr>
          <a:xfrm rot="5400000">
            <a:off x="3802943" y="5202374"/>
            <a:ext cx="819810" cy="12953"/>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p:cNvSpPr/>
          <p:nvPr/>
        </p:nvSpPr>
        <p:spPr>
          <a:xfrm>
            <a:off x="2112458" y="191676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4" name="Rectangle 113"/>
          <p:cNvSpPr/>
          <p:nvPr/>
        </p:nvSpPr>
        <p:spPr>
          <a:xfrm>
            <a:off x="1458842" y="368024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5" name="Rectangle 114"/>
          <p:cNvSpPr/>
          <p:nvPr/>
        </p:nvSpPr>
        <p:spPr>
          <a:xfrm>
            <a:off x="1015899" y="386346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6" name="Rectangle 115"/>
          <p:cNvSpPr/>
          <p:nvPr/>
        </p:nvSpPr>
        <p:spPr>
          <a:xfrm>
            <a:off x="1179061" y="5117306"/>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7" name="Rectangle 116"/>
          <p:cNvSpPr/>
          <p:nvPr/>
        </p:nvSpPr>
        <p:spPr>
          <a:xfrm>
            <a:off x="3908195" y="507138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118" name="Elbow Connector 117"/>
          <p:cNvCxnSpPr>
            <a:stCxn id="94" idx="3"/>
            <a:endCxn id="95" idx="0"/>
          </p:cNvCxnSpPr>
          <p:nvPr/>
        </p:nvCxnSpPr>
        <p:spPr>
          <a:xfrm>
            <a:off x="3314543" y="1114596"/>
            <a:ext cx="487986" cy="363051"/>
          </a:xfrm>
          <a:prstGeom prst="bentConnector2">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p:cNvSpPr/>
          <p:nvPr/>
        </p:nvSpPr>
        <p:spPr>
          <a:xfrm>
            <a:off x="3371545" y="966319"/>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82" name="Straight Connector 81"/>
          <p:cNvCxnSpPr/>
          <p:nvPr/>
        </p:nvCxnSpPr>
        <p:spPr>
          <a:xfrm>
            <a:off x="5509514" y="2359038"/>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3" name="Straight Connector 82"/>
          <p:cNvCxnSpPr/>
          <p:nvPr/>
        </p:nvCxnSpPr>
        <p:spPr>
          <a:xfrm>
            <a:off x="196445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4" name="Straight Connector 83"/>
          <p:cNvCxnSpPr/>
          <p:nvPr/>
        </p:nvCxnSpPr>
        <p:spPr>
          <a:xfrm>
            <a:off x="3718837"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5" name="Straight Connector 84"/>
          <p:cNvCxnSpPr/>
          <p:nvPr/>
        </p:nvCxnSpPr>
        <p:spPr>
          <a:xfrm>
            <a:off x="728298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60" name="Rectangle 59"/>
          <p:cNvSpPr/>
          <p:nvPr/>
        </p:nvSpPr>
        <p:spPr>
          <a:xfrm rot="5400000">
            <a:off x="7071232" y="2786627"/>
            <a:ext cx="1153775"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Front End</a:t>
            </a:r>
          </a:p>
        </p:txBody>
      </p:sp>
      <p:sp>
        <p:nvSpPr>
          <p:cNvPr id="67" name="Rectangle 66"/>
          <p:cNvSpPr/>
          <p:nvPr/>
        </p:nvSpPr>
        <p:spPr>
          <a:xfrm rot="5400000">
            <a:off x="8285183" y="5084858"/>
            <a:ext cx="2384157"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b="1" dirty="0">
                <a:solidFill>
                  <a:srgbClr val="00B0F0"/>
                </a:solidFill>
              </a:rPr>
              <a:t>Storage</a:t>
            </a:r>
          </a:p>
        </p:txBody>
      </p:sp>
    </p:spTree>
    <p:extLst>
      <p:ext uri="{BB962C8B-B14F-4D97-AF65-F5344CB8AC3E}">
        <p14:creationId xmlns:p14="http://schemas.microsoft.com/office/powerpoint/2010/main" val="120585185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58980" y="2359038"/>
            <a:ext cx="7656474" cy="117491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122" name="Rectangle 121"/>
          <p:cNvSpPr/>
          <p:nvPr/>
        </p:nvSpPr>
        <p:spPr>
          <a:xfrm>
            <a:off x="158979" y="4063222"/>
            <a:ext cx="9483091" cy="23841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4" name="Title 3"/>
          <p:cNvSpPr>
            <a:spLocks noGrp="1"/>
          </p:cNvSpPr>
          <p:nvPr>
            <p:ph type="title"/>
          </p:nvPr>
        </p:nvSpPr>
        <p:spPr>
          <a:xfrm>
            <a:off x="855768" y="70750"/>
            <a:ext cx="10724938" cy="926171"/>
          </a:xfrm>
        </p:spPr>
        <p:txBody>
          <a:bodyPr/>
          <a:lstStyle/>
          <a:p>
            <a:r>
              <a:rPr lang="en-US" dirty="0"/>
              <a:t>How the Service Deploys and Upgrades</a:t>
            </a:r>
          </a:p>
        </p:txBody>
      </p:sp>
      <p:sp>
        <p:nvSpPr>
          <p:cNvPr id="5" name="Content Placeholder 4"/>
          <p:cNvSpPr>
            <a:spLocks noGrp="1"/>
          </p:cNvSpPr>
          <p:nvPr>
            <p:ph idx="1"/>
          </p:nvPr>
        </p:nvSpPr>
        <p:spPr>
          <a:xfrm>
            <a:off x="7894824" y="945466"/>
            <a:ext cx="4416421" cy="2246996"/>
          </a:xfrm>
        </p:spPr>
        <p:txBody>
          <a:bodyPr>
            <a:normAutofit/>
          </a:bodyPr>
          <a:lstStyle/>
          <a:p>
            <a:r>
              <a:rPr lang="en-US" sz="1800" dirty="0"/>
              <a:t>As with the previous example, this continues until all are v2.0</a:t>
            </a:r>
          </a:p>
          <a:p>
            <a:r>
              <a:rPr lang="en-US" sz="1800" dirty="0"/>
              <a:t>They continue to behave as v1.0 until phase two begins</a:t>
            </a:r>
          </a:p>
          <a:p>
            <a:endParaRPr lang="en-US" sz="2346" dirty="0"/>
          </a:p>
          <a:p>
            <a:endParaRPr lang="en-US" sz="2346" dirty="0"/>
          </a:p>
        </p:txBody>
      </p:sp>
      <p:cxnSp>
        <p:nvCxnSpPr>
          <p:cNvPr id="8" name="Straight Connector 7"/>
          <p:cNvCxnSpPr>
            <a:endCxn id="53" idx="3"/>
          </p:cNvCxnSpPr>
          <p:nvPr/>
        </p:nvCxnSpPr>
        <p:spPr>
          <a:xfrm>
            <a:off x="1966758" y="4063221"/>
            <a:ext cx="17877"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49" name="Rectangle 48"/>
          <p:cNvSpPr/>
          <p:nvPr/>
        </p:nvSpPr>
        <p:spPr>
          <a:xfrm>
            <a:off x="339063" y="2752531"/>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(1) </a:t>
            </a:r>
            <a:r>
              <a:rPr lang="en-US" sz="1224" dirty="0">
                <a:solidFill>
                  <a:srgbClr val="FF0000"/>
                </a:solidFill>
              </a:rPr>
              <a:t>2.0</a:t>
            </a:r>
            <a:r>
              <a:rPr lang="en-US" sz="1224" dirty="0"/>
              <a:t>/1.0</a:t>
            </a:r>
          </a:p>
        </p:txBody>
      </p:sp>
      <p:sp>
        <p:nvSpPr>
          <p:cNvPr id="50" name="Rectangle 49"/>
          <p:cNvSpPr/>
          <p:nvPr/>
        </p:nvSpPr>
        <p:spPr>
          <a:xfrm>
            <a:off x="2240400" y="2766499"/>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(2) </a:t>
            </a:r>
            <a:r>
              <a:rPr lang="en-US" sz="1224" dirty="0">
                <a:solidFill>
                  <a:srgbClr val="FF0000"/>
                </a:solidFill>
              </a:rPr>
              <a:t>2.0</a:t>
            </a:r>
            <a:r>
              <a:rPr lang="en-US" sz="1224" dirty="0"/>
              <a:t>/1.0</a:t>
            </a:r>
          </a:p>
        </p:txBody>
      </p:sp>
      <p:sp>
        <p:nvSpPr>
          <p:cNvPr id="51" name="Rectangle 50"/>
          <p:cNvSpPr/>
          <p:nvPr/>
        </p:nvSpPr>
        <p:spPr>
          <a:xfrm>
            <a:off x="5853891" y="2767346"/>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(3) </a:t>
            </a:r>
            <a:r>
              <a:rPr lang="en-US" sz="1224" dirty="0">
                <a:solidFill>
                  <a:srgbClr val="FF0000"/>
                </a:solidFill>
              </a:rPr>
              <a:t>2.0</a:t>
            </a:r>
            <a:r>
              <a:rPr lang="en-US" sz="1224" dirty="0"/>
              <a:t>/1.0</a:t>
            </a:r>
          </a:p>
        </p:txBody>
      </p:sp>
      <p:sp>
        <p:nvSpPr>
          <p:cNvPr id="52" name="Rectangle 51"/>
          <p:cNvSpPr/>
          <p:nvPr/>
        </p:nvSpPr>
        <p:spPr>
          <a:xfrm>
            <a:off x="113851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224" dirty="0">
                <a:solidFill>
                  <a:srgbClr val="FF0000"/>
                </a:solidFill>
              </a:rPr>
              <a:t>2.0</a:t>
            </a:r>
            <a:r>
              <a:rPr lang="en-US" sz="1071" dirty="0"/>
              <a:t>/1.0</a:t>
            </a:r>
          </a:p>
        </p:txBody>
      </p:sp>
      <p:sp>
        <p:nvSpPr>
          <p:cNvPr id="53" name="Rectangle 52"/>
          <p:cNvSpPr/>
          <p:nvPr/>
        </p:nvSpPr>
        <p:spPr>
          <a:xfrm>
            <a:off x="303076" y="6586142"/>
            <a:ext cx="1681559"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UD1</a:t>
            </a:r>
          </a:p>
        </p:txBody>
      </p:sp>
      <p:sp>
        <p:nvSpPr>
          <p:cNvPr id="54" name="Rectangle 53"/>
          <p:cNvSpPr/>
          <p:nvPr/>
        </p:nvSpPr>
        <p:spPr>
          <a:xfrm>
            <a:off x="1981259" y="6586142"/>
            <a:ext cx="1770420"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UD2</a:t>
            </a:r>
          </a:p>
        </p:txBody>
      </p:sp>
      <p:sp>
        <p:nvSpPr>
          <p:cNvPr id="55" name="Rectangle 54"/>
          <p:cNvSpPr/>
          <p:nvPr/>
        </p:nvSpPr>
        <p:spPr>
          <a:xfrm>
            <a:off x="3751678" y="6586142"/>
            <a:ext cx="1771007"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UD3</a:t>
            </a:r>
          </a:p>
        </p:txBody>
      </p:sp>
      <p:sp>
        <p:nvSpPr>
          <p:cNvPr id="56" name="Rectangle 55"/>
          <p:cNvSpPr/>
          <p:nvPr/>
        </p:nvSpPr>
        <p:spPr>
          <a:xfrm>
            <a:off x="5517813" y="6586142"/>
            <a:ext cx="1761005"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UD4</a:t>
            </a:r>
          </a:p>
        </p:txBody>
      </p:sp>
      <p:sp>
        <p:nvSpPr>
          <p:cNvPr id="57" name="Rectangle 56"/>
          <p:cNvSpPr/>
          <p:nvPr/>
        </p:nvSpPr>
        <p:spPr>
          <a:xfrm>
            <a:off x="7288819" y="6586142"/>
            <a:ext cx="1733308"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UD5</a:t>
            </a:r>
          </a:p>
        </p:txBody>
      </p:sp>
      <p:cxnSp>
        <p:nvCxnSpPr>
          <p:cNvPr id="58" name="Straight Connector 57"/>
          <p:cNvCxnSpPr>
            <a:endCxn id="54" idx="3"/>
          </p:cNvCxnSpPr>
          <p:nvPr/>
        </p:nvCxnSpPr>
        <p:spPr>
          <a:xfrm>
            <a:off x="3732932" y="4071295"/>
            <a:ext cx="18747"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59" name="Rectangle 58"/>
          <p:cNvSpPr/>
          <p:nvPr/>
        </p:nvSpPr>
        <p:spPr>
          <a:xfrm>
            <a:off x="2112458"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1" name="Rectangle 60"/>
          <p:cNvSpPr/>
          <p:nvPr/>
        </p:nvSpPr>
        <p:spPr>
          <a:xfrm>
            <a:off x="2920990"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224" dirty="0">
                <a:solidFill>
                  <a:srgbClr val="FF0000"/>
                </a:solidFill>
              </a:rPr>
              <a:t>2.0</a:t>
            </a:r>
            <a:r>
              <a:rPr lang="en-US" sz="1071" dirty="0"/>
              <a:t>/1.0</a:t>
            </a:r>
          </a:p>
        </p:txBody>
      </p:sp>
      <p:sp>
        <p:nvSpPr>
          <p:cNvPr id="62" name="Rectangle 61"/>
          <p:cNvSpPr/>
          <p:nvPr/>
        </p:nvSpPr>
        <p:spPr>
          <a:xfrm>
            <a:off x="385923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3" name="Rectangle 62"/>
          <p:cNvSpPr/>
          <p:nvPr/>
        </p:nvSpPr>
        <p:spPr>
          <a:xfrm>
            <a:off x="466776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224" dirty="0">
                <a:solidFill>
                  <a:srgbClr val="FF0000"/>
                </a:solidFill>
              </a:rPr>
              <a:t>2.0</a:t>
            </a:r>
            <a:r>
              <a:rPr lang="en-US" sz="1071" dirty="0"/>
              <a:t>/1.0</a:t>
            </a:r>
          </a:p>
        </p:txBody>
      </p:sp>
      <p:sp>
        <p:nvSpPr>
          <p:cNvPr id="64" name="Rectangle 63"/>
          <p:cNvSpPr/>
          <p:nvPr/>
        </p:nvSpPr>
        <p:spPr>
          <a:xfrm>
            <a:off x="5622413"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5" name="Rectangle 64"/>
          <p:cNvSpPr/>
          <p:nvPr/>
        </p:nvSpPr>
        <p:spPr>
          <a:xfrm>
            <a:off x="643094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224" dirty="0">
                <a:solidFill>
                  <a:srgbClr val="FF0000"/>
                </a:solidFill>
              </a:rPr>
              <a:t>2.0</a:t>
            </a:r>
            <a:r>
              <a:rPr lang="en-US" sz="1071" dirty="0"/>
              <a:t>/1.0</a:t>
            </a:r>
          </a:p>
        </p:txBody>
      </p:sp>
      <p:sp>
        <p:nvSpPr>
          <p:cNvPr id="66" name="Rectangle 65"/>
          <p:cNvSpPr/>
          <p:nvPr/>
        </p:nvSpPr>
        <p:spPr>
          <a:xfrm>
            <a:off x="7385592"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cxnSp>
        <p:nvCxnSpPr>
          <p:cNvPr id="68" name="Straight Connector 67"/>
          <p:cNvCxnSpPr>
            <a:endCxn id="55" idx="3"/>
          </p:cNvCxnSpPr>
          <p:nvPr/>
        </p:nvCxnSpPr>
        <p:spPr>
          <a:xfrm>
            <a:off x="5506984" y="4063221"/>
            <a:ext cx="15701"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69" name="Straight Connector 68"/>
          <p:cNvCxnSpPr>
            <a:endCxn id="56" idx="3"/>
          </p:cNvCxnSpPr>
          <p:nvPr/>
        </p:nvCxnSpPr>
        <p:spPr>
          <a:xfrm>
            <a:off x="7273157" y="4071295"/>
            <a:ext cx="5662"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70" name="Rectangle 69"/>
          <p:cNvSpPr/>
          <p:nvPr/>
        </p:nvSpPr>
        <p:spPr>
          <a:xfrm>
            <a:off x="2112458"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(S1)</a:t>
            </a:r>
          </a:p>
          <a:p>
            <a:pPr algn="ctr"/>
            <a:r>
              <a:rPr lang="en-US" sz="1071" dirty="0"/>
              <a:t>1.0/1.0</a:t>
            </a:r>
          </a:p>
        </p:txBody>
      </p:sp>
      <p:sp>
        <p:nvSpPr>
          <p:cNvPr id="71" name="Rectangle 70"/>
          <p:cNvSpPr/>
          <p:nvPr/>
        </p:nvSpPr>
        <p:spPr>
          <a:xfrm>
            <a:off x="2920990"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(S2)</a:t>
            </a:r>
          </a:p>
          <a:p>
            <a:pPr algn="ctr"/>
            <a:r>
              <a:rPr lang="en-US" sz="1224" dirty="0">
                <a:solidFill>
                  <a:srgbClr val="FF0000"/>
                </a:solidFill>
              </a:rPr>
              <a:t>2.0</a:t>
            </a:r>
            <a:r>
              <a:rPr lang="en-US" sz="1071" dirty="0"/>
              <a:t>/1.0</a:t>
            </a:r>
          </a:p>
        </p:txBody>
      </p:sp>
      <p:sp>
        <p:nvSpPr>
          <p:cNvPr id="72" name="Rectangle 71"/>
          <p:cNvSpPr/>
          <p:nvPr/>
        </p:nvSpPr>
        <p:spPr>
          <a:xfrm>
            <a:off x="385923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(P)</a:t>
            </a:r>
          </a:p>
          <a:p>
            <a:pPr algn="ctr"/>
            <a:r>
              <a:rPr lang="en-US" sz="1071" dirty="0"/>
              <a:t>1.0/1.0</a:t>
            </a:r>
          </a:p>
        </p:txBody>
      </p:sp>
      <p:sp>
        <p:nvSpPr>
          <p:cNvPr id="73" name="Rectangle 72"/>
          <p:cNvSpPr/>
          <p:nvPr/>
        </p:nvSpPr>
        <p:spPr>
          <a:xfrm>
            <a:off x="4667767"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(S1)</a:t>
            </a:r>
          </a:p>
          <a:p>
            <a:pPr algn="ctr"/>
            <a:r>
              <a:rPr lang="en-US" sz="1224" dirty="0">
                <a:solidFill>
                  <a:srgbClr val="FF0000"/>
                </a:solidFill>
              </a:rPr>
              <a:t>2.0</a:t>
            </a:r>
            <a:r>
              <a:rPr lang="en-US" sz="1071" dirty="0"/>
              <a:t>/1.0</a:t>
            </a:r>
          </a:p>
        </p:txBody>
      </p:sp>
      <p:sp>
        <p:nvSpPr>
          <p:cNvPr id="74" name="Rectangle 73"/>
          <p:cNvSpPr/>
          <p:nvPr/>
        </p:nvSpPr>
        <p:spPr>
          <a:xfrm>
            <a:off x="562241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(S2)</a:t>
            </a:r>
          </a:p>
          <a:p>
            <a:pPr algn="ctr"/>
            <a:r>
              <a:rPr lang="en-US" sz="1071" dirty="0"/>
              <a:t>1.0/1.0</a:t>
            </a:r>
          </a:p>
        </p:txBody>
      </p:sp>
      <p:sp>
        <p:nvSpPr>
          <p:cNvPr id="75" name="Rectangle 74"/>
          <p:cNvSpPr/>
          <p:nvPr/>
        </p:nvSpPr>
        <p:spPr>
          <a:xfrm>
            <a:off x="643094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(S4)</a:t>
            </a:r>
          </a:p>
          <a:p>
            <a:pPr algn="ctr"/>
            <a:r>
              <a:rPr lang="en-US" sz="1224" dirty="0">
                <a:solidFill>
                  <a:srgbClr val="FF0000"/>
                </a:solidFill>
              </a:rPr>
              <a:t>2.0</a:t>
            </a:r>
            <a:r>
              <a:rPr lang="en-US" sz="1071" dirty="0"/>
              <a:t>/1.0</a:t>
            </a:r>
          </a:p>
        </p:txBody>
      </p:sp>
      <p:sp>
        <p:nvSpPr>
          <p:cNvPr id="76" name="Rectangle 75"/>
          <p:cNvSpPr/>
          <p:nvPr/>
        </p:nvSpPr>
        <p:spPr>
          <a:xfrm>
            <a:off x="328522"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(S4)</a:t>
            </a:r>
          </a:p>
          <a:p>
            <a:pPr algn="ctr"/>
            <a:r>
              <a:rPr lang="en-US" sz="1071" dirty="0"/>
              <a:t>1.0/1.0</a:t>
            </a:r>
          </a:p>
        </p:txBody>
      </p:sp>
      <p:sp>
        <p:nvSpPr>
          <p:cNvPr id="77" name="Rectangle 76"/>
          <p:cNvSpPr/>
          <p:nvPr/>
        </p:nvSpPr>
        <p:spPr>
          <a:xfrm>
            <a:off x="113705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(P)</a:t>
            </a:r>
          </a:p>
          <a:p>
            <a:pPr algn="ctr"/>
            <a:r>
              <a:rPr lang="en-US" sz="1224" dirty="0">
                <a:solidFill>
                  <a:srgbClr val="FF0000"/>
                </a:solidFill>
              </a:rPr>
              <a:t>2.0</a:t>
            </a:r>
            <a:r>
              <a:rPr lang="en-US" sz="1071" dirty="0"/>
              <a:t>/1.0</a:t>
            </a:r>
          </a:p>
        </p:txBody>
      </p:sp>
      <p:sp>
        <p:nvSpPr>
          <p:cNvPr id="78" name="Rectangle 77"/>
          <p:cNvSpPr/>
          <p:nvPr/>
        </p:nvSpPr>
        <p:spPr>
          <a:xfrm>
            <a:off x="7384014"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(S3)</a:t>
            </a:r>
          </a:p>
          <a:p>
            <a:pPr algn="ctr"/>
            <a:r>
              <a:rPr lang="en-US" sz="1071" dirty="0"/>
              <a:t>1.0/1.0</a:t>
            </a:r>
          </a:p>
        </p:txBody>
      </p:sp>
      <p:sp>
        <p:nvSpPr>
          <p:cNvPr id="79" name="Rectangle 78"/>
          <p:cNvSpPr/>
          <p:nvPr/>
        </p:nvSpPr>
        <p:spPr>
          <a:xfrm>
            <a:off x="8192545"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(S3)</a:t>
            </a:r>
          </a:p>
          <a:p>
            <a:pPr algn="ctr"/>
            <a:r>
              <a:rPr lang="en-US" sz="1224" dirty="0">
                <a:solidFill>
                  <a:srgbClr val="FF0000"/>
                </a:solidFill>
              </a:rPr>
              <a:t>2.0</a:t>
            </a:r>
            <a:r>
              <a:rPr lang="en-US" sz="1071" dirty="0"/>
              <a:t>/1.0</a:t>
            </a:r>
          </a:p>
        </p:txBody>
      </p:sp>
      <p:cxnSp>
        <p:nvCxnSpPr>
          <p:cNvPr id="91" name="Elbow Connector 90"/>
          <p:cNvCxnSpPr>
            <a:stCxn id="49" idx="2"/>
            <a:endCxn id="52" idx="0"/>
          </p:cNvCxnSpPr>
          <p:nvPr/>
        </p:nvCxnSpPr>
        <p:spPr>
          <a:xfrm rot="16200000" flipH="1">
            <a:off x="819897" y="3507398"/>
            <a:ext cx="727648" cy="616820"/>
          </a:xfrm>
          <a:prstGeom prst="bentConnector3">
            <a:avLst>
              <a:gd name="adj1" fmla="val 7475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Rectangle 93"/>
          <p:cNvSpPr/>
          <p:nvPr/>
        </p:nvSpPr>
        <p:spPr>
          <a:xfrm>
            <a:off x="2242048" y="865660"/>
            <a:ext cx="1072494" cy="497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Client</a:t>
            </a:r>
          </a:p>
        </p:txBody>
      </p:sp>
      <p:sp>
        <p:nvSpPr>
          <p:cNvPr id="95" name="Rectangle 94"/>
          <p:cNvSpPr/>
          <p:nvPr/>
        </p:nvSpPr>
        <p:spPr>
          <a:xfrm>
            <a:off x="339063" y="1477646"/>
            <a:ext cx="6926930" cy="2329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Azure Load Balancer</a:t>
            </a:r>
          </a:p>
        </p:txBody>
      </p:sp>
      <p:cxnSp>
        <p:nvCxnSpPr>
          <p:cNvPr id="96" name="Elbow Connector 95"/>
          <p:cNvCxnSpPr>
            <a:stCxn id="95" idx="2"/>
            <a:endCxn id="49" idx="0"/>
          </p:cNvCxnSpPr>
          <p:nvPr/>
        </p:nvCxnSpPr>
        <p:spPr>
          <a:xfrm rot="5400000">
            <a:off x="1817955" y="767957"/>
            <a:ext cx="1041930" cy="2927218"/>
          </a:xfrm>
          <a:prstGeom prst="bentConnector3">
            <a:avLst>
              <a:gd name="adj1" fmla="val 32716"/>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1" name="Elbow Connector 100"/>
          <p:cNvCxnSpPr>
            <a:stCxn id="52" idx="2"/>
            <a:endCxn id="77" idx="0"/>
          </p:cNvCxnSpPr>
          <p:nvPr/>
        </p:nvCxnSpPr>
        <p:spPr>
          <a:xfrm rot="5400000">
            <a:off x="1081494" y="5201643"/>
            <a:ext cx="819810" cy="1464"/>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Elbow Connector 105"/>
          <p:cNvCxnSpPr>
            <a:stCxn id="49" idx="2"/>
            <a:endCxn id="62" idx="0"/>
          </p:cNvCxnSpPr>
          <p:nvPr/>
        </p:nvCxnSpPr>
        <p:spPr>
          <a:xfrm rot="16200000" flipH="1">
            <a:off x="2180256" y="2147039"/>
            <a:ext cx="727648" cy="3337538"/>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0" name="Elbow Connector 109"/>
          <p:cNvCxnSpPr>
            <a:stCxn id="62" idx="2"/>
            <a:endCxn id="72" idx="0"/>
          </p:cNvCxnSpPr>
          <p:nvPr/>
        </p:nvCxnSpPr>
        <p:spPr>
          <a:xfrm rot="5400000">
            <a:off x="3802943" y="5202374"/>
            <a:ext cx="819810" cy="12953"/>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p:cNvSpPr/>
          <p:nvPr/>
        </p:nvSpPr>
        <p:spPr>
          <a:xfrm>
            <a:off x="2112458" y="191676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4" name="Rectangle 113"/>
          <p:cNvSpPr/>
          <p:nvPr/>
        </p:nvSpPr>
        <p:spPr>
          <a:xfrm>
            <a:off x="1458842" y="368024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5" name="Rectangle 114"/>
          <p:cNvSpPr/>
          <p:nvPr/>
        </p:nvSpPr>
        <p:spPr>
          <a:xfrm>
            <a:off x="1015899" y="386346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6" name="Rectangle 115"/>
          <p:cNvSpPr/>
          <p:nvPr/>
        </p:nvSpPr>
        <p:spPr>
          <a:xfrm>
            <a:off x="1179061" y="5117306"/>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7" name="Rectangle 116"/>
          <p:cNvSpPr/>
          <p:nvPr/>
        </p:nvSpPr>
        <p:spPr>
          <a:xfrm>
            <a:off x="3908195" y="507138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118" name="Elbow Connector 117"/>
          <p:cNvCxnSpPr>
            <a:stCxn id="94" idx="3"/>
            <a:endCxn id="95" idx="0"/>
          </p:cNvCxnSpPr>
          <p:nvPr/>
        </p:nvCxnSpPr>
        <p:spPr>
          <a:xfrm>
            <a:off x="3314543" y="1114596"/>
            <a:ext cx="487986" cy="363051"/>
          </a:xfrm>
          <a:prstGeom prst="bentConnector2">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p:cNvSpPr/>
          <p:nvPr/>
        </p:nvSpPr>
        <p:spPr>
          <a:xfrm>
            <a:off x="3371545" y="966319"/>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82" name="Straight Connector 81"/>
          <p:cNvCxnSpPr/>
          <p:nvPr/>
        </p:nvCxnSpPr>
        <p:spPr>
          <a:xfrm>
            <a:off x="5509514" y="2359038"/>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3" name="Straight Connector 82"/>
          <p:cNvCxnSpPr/>
          <p:nvPr/>
        </p:nvCxnSpPr>
        <p:spPr>
          <a:xfrm>
            <a:off x="196445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4" name="Straight Connector 83"/>
          <p:cNvCxnSpPr/>
          <p:nvPr/>
        </p:nvCxnSpPr>
        <p:spPr>
          <a:xfrm>
            <a:off x="3718837"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5" name="Straight Connector 84"/>
          <p:cNvCxnSpPr/>
          <p:nvPr/>
        </p:nvCxnSpPr>
        <p:spPr>
          <a:xfrm>
            <a:off x="728298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60" name="Rectangle 59"/>
          <p:cNvSpPr/>
          <p:nvPr/>
        </p:nvSpPr>
        <p:spPr>
          <a:xfrm rot="5400000">
            <a:off x="7071232" y="2786627"/>
            <a:ext cx="1153775"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Front End</a:t>
            </a:r>
          </a:p>
        </p:txBody>
      </p:sp>
      <p:sp>
        <p:nvSpPr>
          <p:cNvPr id="67" name="Rectangle 66"/>
          <p:cNvSpPr/>
          <p:nvPr/>
        </p:nvSpPr>
        <p:spPr>
          <a:xfrm rot="5400000">
            <a:off x="8285183" y="5084858"/>
            <a:ext cx="2384157"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b="1" dirty="0">
                <a:solidFill>
                  <a:srgbClr val="00B0F0"/>
                </a:solidFill>
              </a:rPr>
              <a:t>Storage</a:t>
            </a:r>
          </a:p>
        </p:txBody>
      </p:sp>
    </p:spTree>
    <p:extLst>
      <p:ext uri="{BB962C8B-B14F-4D97-AF65-F5344CB8AC3E}">
        <p14:creationId xmlns:p14="http://schemas.microsoft.com/office/powerpoint/2010/main" val="35607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up)">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right)">
                                      <p:cBhvr>
                                        <p:cTn id="14" dur="500"/>
                                        <p:tgtEl>
                                          <p:spTgt spid="9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wipe(left)">
                                      <p:cBhvr>
                                        <p:cTn id="21" dur="500"/>
                                        <p:tgtEl>
                                          <p:spTgt spid="106"/>
                                        </p:tgtEl>
                                      </p:cBhvr>
                                    </p:animEffect>
                                  </p:childTnLst>
                                </p:cTn>
                              </p:par>
                              <p:par>
                                <p:cTn id="22" presetID="22" presetClass="entr" presetSubtype="8"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left)">
                                      <p:cBhvr>
                                        <p:cTn id="24" dur="500"/>
                                        <p:tgtEl>
                                          <p:spTgt spid="9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500"/>
                                        <p:tgtEl>
                                          <p:spTgt spid="1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500"/>
                                        <p:tgtEl>
                                          <p:spTgt spid="115"/>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01"/>
                                        </p:tgtEl>
                                        <p:attrNameLst>
                                          <p:attrName>style.visibility</p:attrName>
                                        </p:attrNameLst>
                                      </p:cBhvr>
                                      <p:to>
                                        <p:strVal val="visible"/>
                                      </p:to>
                                    </p:set>
                                    <p:animEffect transition="in" filter="wipe(up)">
                                      <p:cBhvr>
                                        <p:cTn id="34" dur="500"/>
                                        <p:tgtEl>
                                          <p:spTgt spid="101"/>
                                        </p:tgtEl>
                                      </p:cBhvr>
                                    </p:animEffect>
                                  </p:childTnLst>
                                </p:cTn>
                              </p:par>
                              <p:par>
                                <p:cTn id="35" presetID="22" presetClass="entr" presetSubtype="1"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up)">
                                      <p:cBhvr>
                                        <p:cTn id="37" dur="500"/>
                                        <p:tgtEl>
                                          <p:spTgt spid="1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fade">
                                      <p:cBhvr>
                                        <p:cTn id="40" dur="500"/>
                                        <p:tgtEl>
                                          <p:spTgt spid="1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17" grpId="0"/>
      <p:bldP spid="1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58980" y="2359038"/>
            <a:ext cx="7656474" cy="117491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122" name="Rectangle 121"/>
          <p:cNvSpPr/>
          <p:nvPr/>
        </p:nvSpPr>
        <p:spPr>
          <a:xfrm>
            <a:off x="158979" y="4071296"/>
            <a:ext cx="9483091" cy="23841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4" name="Title 3"/>
          <p:cNvSpPr>
            <a:spLocks noGrp="1"/>
          </p:cNvSpPr>
          <p:nvPr>
            <p:ph type="title"/>
          </p:nvPr>
        </p:nvSpPr>
        <p:spPr>
          <a:xfrm>
            <a:off x="855768" y="70750"/>
            <a:ext cx="10724938" cy="926171"/>
          </a:xfrm>
        </p:spPr>
        <p:txBody>
          <a:bodyPr/>
          <a:lstStyle/>
          <a:p>
            <a:r>
              <a:rPr lang="en-US" dirty="0"/>
              <a:t>How the Service Deploys and Upgrades</a:t>
            </a:r>
          </a:p>
        </p:txBody>
      </p:sp>
      <p:sp>
        <p:nvSpPr>
          <p:cNvPr id="5" name="Content Placeholder 4"/>
          <p:cNvSpPr>
            <a:spLocks noGrp="1"/>
          </p:cNvSpPr>
          <p:nvPr>
            <p:ph idx="1"/>
          </p:nvPr>
        </p:nvSpPr>
        <p:spPr>
          <a:xfrm>
            <a:off x="7894824" y="945466"/>
            <a:ext cx="4416421" cy="3125830"/>
          </a:xfrm>
        </p:spPr>
        <p:txBody>
          <a:bodyPr>
            <a:normAutofit/>
          </a:bodyPr>
          <a:lstStyle/>
          <a:p>
            <a:r>
              <a:rPr lang="en-US" sz="1800" dirty="0"/>
              <a:t>Phase Two begin with the configuration deployment allowing use of the new version</a:t>
            </a:r>
          </a:p>
          <a:p>
            <a:r>
              <a:rPr lang="en-US" sz="1800" dirty="0"/>
              <a:t>Even if one of the FE services is first to receive the configuration, everything upgrades correctly</a:t>
            </a:r>
          </a:p>
          <a:p>
            <a:r>
              <a:rPr lang="en-US" sz="1800" dirty="0"/>
              <a:t>Service A continues to call Service B using v1.0</a:t>
            </a:r>
          </a:p>
          <a:p>
            <a:endParaRPr lang="en-US" sz="1800" dirty="0"/>
          </a:p>
          <a:p>
            <a:endParaRPr lang="en-US" sz="1800" dirty="0"/>
          </a:p>
        </p:txBody>
      </p:sp>
      <p:cxnSp>
        <p:nvCxnSpPr>
          <p:cNvPr id="8" name="Straight Connector 7"/>
          <p:cNvCxnSpPr>
            <a:endCxn id="53" idx="3"/>
          </p:cNvCxnSpPr>
          <p:nvPr/>
        </p:nvCxnSpPr>
        <p:spPr>
          <a:xfrm>
            <a:off x="1966758" y="4063221"/>
            <a:ext cx="17877"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49" name="Rectangle 48"/>
          <p:cNvSpPr/>
          <p:nvPr/>
        </p:nvSpPr>
        <p:spPr>
          <a:xfrm>
            <a:off x="339063" y="2752531"/>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(1) 2.0/</a:t>
            </a:r>
            <a:r>
              <a:rPr lang="en-US" sz="1224" dirty="0">
                <a:solidFill>
                  <a:schemeClr val="accent4"/>
                </a:solidFill>
              </a:rPr>
              <a:t>2.0</a:t>
            </a:r>
          </a:p>
        </p:txBody>
      </p:sp>
      <p:sp>
        <p:nvSpPr>
          <p:cNvPr id="50" name="Rectangle 49"/>
          <p:cNvSpPr/>
          <p:nvPr/>
        </p:nvSpPr>
        <p:spPr>
          <a:xfrm>
            <a:off x="2240400" y="2766499"/>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(2) 2.0/1.0</a:t>
            </a:r>
          </a:p>
        </p:txBody>
      </p:sp>
      <p:sp>
        <p:nvSpPr>
          <p:cNvPr id="51" name="Rectangle 50"/>
          <p:cNvSpPr/>
          <p:nvPr/>
        </p:nvSpPr>
        <p:spPr>
          <a:xfrm>
            <a:off x="5853891" y="2767346"/>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(3) 2.0/1.0</a:t>
            </a:r>
          </a:p>
        </p:txBody>
      </p:sp>
      <p:sp>
        <p:nvSpPr>
          <p:cNvPr id="52" name="Rectangle 51"/>
          <p:cNvSpPr/>
          <p:nvPr/>
        </p:nvSpPr>
        <p:spPr>
          <a:xfrm>
            <a:off x="113851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a:t>
            </a:r>
            <a:r>
              <a:rPr lang="en-US" sz="1071" dirty="0">
                <a:solidFill>
                  <a:schemeClr val="accent4"/>
                </a:solidFill>
              </a:rPr>
              <a:t>2.0</a:t>
            </a:r>
          </a:p>
        </p:txBody>
      </p:sp>
      <p:sp>
        <p:nvSpPr>
          <p:cNvPr id="53" name="Rectangle 52"/>
          <p:cNvSpPr/>
          <p:nvPr/>
        </p:nvSpPr>
        <p:spPr>
          <a:xfrm>
            <a:off x="303076" y="6586142"/>
            <a:ext cx="1681559"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UD1</a:t>
            </a:r>
          </a:p>
        </p:txBody>
      </p:sp>
      <p:sp>
        <p:nvSpPr>
          <p:cNvPr id="54" name="Rectangle 53"/>
          <p:cNvSpPr/>
          <p:nvPr/>
        </p:nvSpPr>
        <p:spPr>
          <a:xfrm>
            <a:off x="1981259" y="6586142"/>
            <a:ext cx="1770420"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UD2</a:t>
            </a:r>
          </a:p>
        </p:txBody>
      </p:sp>
      <p:sp>
        <p:nvSpPr>
          <p:cNvPr id="55" name="Rectangle 54"/>
          <p:cNvSpPr/>
          <p:nvPr/>
        </p:nvSpPr>
        <p:spPr>
          <a:xfrm>
            <a:off x="3751678" y="6586142"/>
            <a:ext cx="1771007"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UD3</a:t>
            </a:r>
          </a:p>
        </p:txBody>
      </p:sp>
      <p:sp>
        <p:nvSpPr>
          <p:cNvPr id="56" name="Rectangle 55"/>
          <p:cNvSpPr/>
          <p:nvPr/>
        </p:nvSpPr>
        <p:spPr>
          <a:xfrm>
            <a:off x="5517813" y="6586142"/>
            <a:ext cx="1761005"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UD4</a:t>
            </a:r>
          </a:p>
        </p:txBody>
      </p:sp>
      <p:sp>
        <p:nvSpPr>
          <p:cNvPr id="57" name="Rectangle 56"/>
          <p:cNvSpPr/>
          <p:nvPr/>
        </p:nvSpPr>
        <p:spPr>
          <a:xfrm>
            <a:off x="7288819" y="6586142"/>
            <a:ext cx="1733308"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UD5</a:t>
            </a:r>
          </a:p>
        </p:txBody>
      </p:sp>
      <p:cxnSp>
        <p:nvCxnSpPr>
          <p:cNvPr id="58" name="Straight Connector 57"/>
          <p:cNvCxnSpPr>
            <a:endCxn id="54" idx="3"/>
          </p:cNvCxnSpPr>
          <p:nvPr/>
        </p:nvCxnSpPr>
        <p:spPr>
          <a:xfrm>
            <a:off x="3732932" y="4071295"/>
            <a:ext cx="18747"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59" name="Rectangle 58"/>
          <p:cNvSpPr/>
          <p:nvPr/>
        </p:nvSpPr>
        <p:spPr>
          <a:xfrm>
            <a:off x="2112458"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1" name="Rectangle 60"/>
          <p:cNvSpPr/>
          <p:nvPr/>
        </p:nvSpPr>
        <p:spPr>
          <a:xfrm>
            <a:off x="2920990"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2" name="Rectangle 61"/>
          <p:cNvSpPr/>
          <p:nvPr/>
        </p:nvSpPr>
        <p:spPr>
          <a:xfrm>
            <a:off x="385923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3" name="Rectangle 62"/>
          <p:cNvSpPr/>
          <p:nvPr/>
        </p:nvSpPr>
        <p:spPr>
          <a:xfrm>
            <a:off x="466776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4" name="Rectangle 63"/>
          <p:cNvSpPr/>
          <p:nvPr/>
        </p:nvSpPr>
        <p:spPr>
          <a:xfrm>
            <a:off x="5622413"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5" name="Rectangle 64"/>
          <p:cNvSpPr/>
          <p:nvPr/>
        </p:nvSpPr>
        <p:spPr>
          <a:xfrm>
            <a:off x="643094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6" name="Rectangle 65"/>
          <p:cNvSpPr/>
          <p:nvPr/>
        </p:nvSpPr>
        <p:spPr>
          <a:xfrm>
            <a:off x="7385592"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cxnSp>
        <p:nvCxnSpPr>
          <p:cNvPr id="68" name="Straight Connector 67"/>
          <p:cNvCxnSpPr>
            <a:endCxn id="55" idx="3"/>
          </p:cNvCxnSpPr>
          <p:nvPr/>
        </p:nvCxnSpPr>
        <p:spPr>
          <a:xfrm>
            <a:off x="5506984" y="4063221"/>
            <a:ext cx="15701"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69" name="Straight Connector 68"/>
          <p:cNvCxnSpPr>
            <a:endCxn id="56" idx="3"/>
          </p:cNvCxnSpPr>
          <p:nvPr/>
        </p:nvCxnSpPr>
        <p:spPr>
          <a:xfrm>
            <a:off x="7273157" y="4071295"/>
            <a:ext cx="5662"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70" name="Rectangle 69"/>
          <p:cNvSpPr/>
          <p:nvPr/>
        </p:nvSpPr>
        <p:spPr>
          <a:xfrm>
            <a:off x="2112458"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(S1)</a:t>
            </a:r>
          </a:p>
          <a:p>
            <a:pPr algn="ctr"/>
            <a:r>
              <a:rPr lang="en-US" sz="1071" dirty="0"/>
              <a:t>1.0/1.0</a:t>
            </a:r>
          </a:p>
        </p:txBody>
      </p:sp>
      <p:sp>
        <p:nvSpPr>
          <p:cNvPr id="71" name="Rectangle 70"/>
          <p:cNvSpPr/>
          <p:nvPr/>
        </p:nvSpPr>
        <p:spPr>
          <a:xfrm>
            <a:off x="2920990"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(S2)</a:t>
            </a:r>
          </a:p>
          <a:p>
            <a:pPr algn="ctr"/>
            <a:r>
              <a:rPr lang="en-US" sz="1071" dirty="0"/>
              <a:t>2.0/1.0</a:t>
            </a:r>
          </a:p>
        </p:txBody>
      </p:sp>
      <p:sp>
        <p:nvSpPr>
          <p:cNvPr id="72" name="Rectangle 71"/>
          <p:cNvSpPr/>
          <p:nvPr/>
        </p:nvSpPr>
        <p:spPr>
          <a:xfrm>
            <a:off x="385923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(P)</a:t>
            </a:r>
          </a:p>
          <a:p>
            <a:pPr algn="ctr"/>
            <a:r>
              <a:rPr lang="en-US" sz="1071" dirty="0"/>
              <a:t>1.0/1.0</a:t>
            </a:r>
          </a:p>
        </p:txBody>
      </p:sp>
      <p:sp>
        <p:nvSpPr>
          <p:cNvPr id="73" name="Rectangle 72"/>
          <p:cNvSpPr/>
          <p:nvPr/>
        </p:nvSpPr>
        <p:spPr>
          <a:xfrm>
            <a:off x="4667767"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(S1)</a:t>
            </a:r>
          </a:p>
          <a:p>
            <a:pPr algn="ctr"/>
            <a:r>
              <a:rPr lang="en-US" sz="1071" dirty="0"/>
              <a:t>2.0/1.0</a:t>
            </a:r>
          </a:p>
        </p:txBody>
      </p:sp>
      <p:sp>
        <p:nvSpPr>
          <p:cNvPr id="74" name="Rectangle 73"/>
          <p:cNvSpPr/>
          <p:nvPr/>
        </p:nvSpPr>
        <p:spPr>
          <a:xfrm>
            <a:off x="562241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(S2)</a:t>
            </a:r>
          </a:p>
          <a:p>
            <a:pPr algn="ctr"/>
            <a:r>
              <a:rPr lang="en-US" sz="1071" dirty="0"/>
              <a:t>1.0/1.0</a:t>
            </a:r>
          </a:p>
        </p:txBody>
      </p:sp>
      <p:sp>
        <p:nvSpPr>
          <p:cNvPr id="75" name="Rectangle 74"/>
          <p:cNvSpPr/>
          <p:nvPr/>
        </p:nvSpPr>
        <p:spPr>
          <a:xfrm>
            <a:off x="643094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(S4)</a:t>
            </a:r>
          </a:p>
          <a:p>
            <a:pPr algn="ctr"/>
            <a:r>
              <a:rPr lang="en-US" sz="1071" dirty="0"/>
              <a:t>2.0/1.0</a:t>
            </a:r>
          </a:p>
        </p:txBody>
      </p:sp>
      <p:sp>
        <p:nvSpPr>
          <p:cNvPr id="76" name="Rectangle 75"/>
          <p:cNvSpPr/>
          <p:nvPr/>
        </p:nvSpPr>
        <p:spPr>
          <a:xfrm>
            <a:off x="328522"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(S4)</a:t>
            </a:r>
          </a:p>
          <a:p>
            <a:pPr algn="ctr"/>
            <a:r>
              <a:rPr lang="en-US" sz="1071" dirty="0"/>
              <a:t>1.0/1.0</a:t>
            </a:r>
          </a:p>
        </p:txBody>
      </p:sp>
      <p:sp>
        <p:nvSpPr>
          <p:cNvPr id="77" name="Rectangle 76"/>
          <p:cNvSpPr/>
          <p:nvPr/>
        </p:nvSpPr>
        <p:spPr>
          <a:xfrm>
            <a:off x="113705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(P)</a:t>
            </a:r>
          </a:p>
          <a:p>
            <a:pPr algn="ctr"/>
            <a:r>
              <a:rPr lang="en-US" sz="1071" dirty="0"/>
              <a:t>2.0/</a:t>
            </a:r>
            <a:r>
              <a:rPr lang="en-US" sz="1071" dirty="0">
                <a:solidFill>
                  <a:schemeClr val="accent4"/>
                </a:solidFill>
              </a:rPr>
              <a:t>2.0</a:t>
            </a:r>
          </a:p>
        </p:txBody>
      </p:sp>
      <p:sp>
        <p:nvSpPr>
          <p:cNvPr id="78" name="Rectangle 77"/>
          <p:cNvSpPr/>
          <p:nvPr/>
        </p:nvSpPr>
        <p:spPr>
          <a:xfrm>
            <a:off x="7384014"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(S3)</a:t>
            </a:r>
          </a:p>
          <a:p>
            <a:pPr algn="ctr"/>
            <a:r>
              <a:rPr lang="en-US" sz="1071" dirty="0"/>
              <a:t>1.0/1.0</a:t>
            </a:r>
          </a:p>
        </p:txBody>
      </p:sp>
      <p:sp>
        <p:nvSpPr>
          <p:cNvPr id="79" name="Rectangle 78"/>
          <p:cNvSpPr/>
          <p:nvPr/>
        </p:nvSpPr>
        <p:spPr>
          <a:xfrm>
            <a:off x="8192545"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(S3)</a:t>
            </a:r>
          </a:p>
          <a:p>
            <a:pPr algn="ctr"/>
            <a:r>
              <a:rPr lang="en-US" sz="1071" dirty="0"/>
              <a:t>2.0/1.0</a:t>
            </a:r>
          </a:p>
        </p:txBody>
      </p:sp>
      <p:cxnSp>
        <p:nvCxnSpPr>
          <p:cNvPr id="91" name="Elbow Connector 90"/>
          <p:cNvCxnSpPr>
            <a:stCxn id="49" idx="2"/>
            <a:endCxn id="52" idx="0"/>
          </p:cNvCxnSpPr>
          <p:nvPr/>
        </p:nvCxnSpPr>
        <p:spPr>
          <a:xfrm rot="16200000" flipH="1">
            <a:off x="819897" y="3507398"/>
            <a:ext cx="727648" cy="616820"/>
          </a:xfrm>
          <a:prstGeom prst="bentConnector3">
            <a:avLst>
              <a:gd name="adj1" fmla="val 7475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Rectangle 93"/>
          <p:cNvSpPr/>
          <p:nvPr/>
        </p:nvSpPr>
        <p:spPr>
          <a:xfrm>
            <a:off x="2242048" y="865660"/>
            <a:ext cx="1072494" cy="497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Client</a:t>
            </a:r>
          </a:p>
        </p:txBody>
      </p:sp>
      <p:sp>
        <p:nvSpPr>
          <p:cNvPr id="95" name="Rectangle 94"/>
          <p:cNvSpPr/>
          <p:nvPr/>
        </p:nvSpPr>
        <p:spPr>
          <a:xfrm>
            <a:off x="339063" y="1477646"/>
            <a:ext cx="6926930" cy="2329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Azure Load Balancer</a:t>
            </a:r>
          </a:p>
        </p:txBody>
      </p:sp>
      <p:cxnSp>
        <p:nvCxnSpPr>
          <p:cNvPr id="96" name="Elbow Connector 95"/>
          <p:cNvCxnSpPr>
            <a:stCxn id="95" idx="2"/>
            <a:endCxn id="49" idx="0"/>
          </p:cNvCxnSpPr>
          <p:nvPr/>
        </p:nvCxnSpPr>
        <p:spPr>
          <a:xfrm rot="5400000">
            <a:off x="1817955" y="767957"/>
            <a:ext cx="1041930" cy="2927218"/>
          </a:xfrm>
          <a:prstGeom prst="bentConnector3">
            <a:avLst>
              <a:gd name="adj1" fmla="val 32716"/>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1" name="Elbow Connector 100"/>
          <p:cNvCxnSpPr>
            <a:stCxn id="52" idx="2"/>
            <a:endCxn id="77" idx="0"/>
          </p:cNvCxnSpPr>
          <p:nvPr/>
        </p:nvCxnSpPr>
        <p:spPr>
          <a:xfrm rot="5400000">
            <a:off x="1081494" y="5201643"/>
            <a:ext cx="819810" cy="1464"/>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Elbow Connector 105"/>
          <p:cNvCxnSpPr>
            <a:stCxn id="49" idx="2"/>
            <a:endCxn id="62" idx="0"/>
          </p:cNvCxnSpPr>
          <p:nvPr/>
        </p:nvCxnSpPr>
        <p:spPr>
          <a:xfrm rot="16200000" flipH="1">
            <a:off x="2180256" y="2147039"/>
            <a:ext cx="727648" cy="3337538"/>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0" name="Elbow Connector 109"/>
          <p:cNvCxnSpPr>
            <a:stCxn id="62" idx="2"/>
            <a:endCxn id="72" idx="0"/>
          </p:cNvCxnSpPr>
          <p:nvPr/>
        </p:nvCxnSpPr>
        <p:spPr>
          <a:xfrm rot="5400000">
            <a:off x="3802943" y="5202374"/>
            <a:ext cx="819810" cy="12953"/>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p:cNvSpPr/>
          <p:nvPr/>
        </p:nvSpPr>
        <p:spPr>
          <a:xfrm>
            <a:off x="2112458" y="191676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4" name="Rectangle 113"/>
          <p:cNvSpPr/>
          <p:nvPr/>
        </p:nvSpPr>
        <p:spPr>
          <a:xfrm>
            <a:off x="1458842" y="368024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5" name="Rectangle 114"/>
          <p:cNvSpPr/>
          <p:nvPr/>
        </p:nvSpPr>
        <p:spPr>
          <a:xfrm>
            <a:off x="1015899" y="386346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accent4"/>
                </a:solidFill>
              </a:rPr>
              <a:t>2.0</a:t>
            </a:r>
          </a:p>
        </p:txBody>
      </p:sp>
      <p:sp>
        <p:nvSpPr>
          <p:cNvPr id="116" name="Rectangle 115"/>
          <p:cNvSpPr/>
          <p:nvPr/>
        </p:nvSpPr>
        <p:spPr>
          <a:xfrm>
            <a:off x="1179061" y="5117306"/>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accent4"/>
                </a:solidFill>
              </a:rPr>
              <a:t>2.0</a:t>
            </a:r>
          </a:p>
        </p:txBody>
      </p:sp>
      <p:sp>
        <p:nvSpPr>
          <p:cNvPr id="117" name="Rectangle 116"/>
          <p:cNvSpPr/>
          <p:nvPr/>
        </p:nvSpPr>
        <p:spPr>
          <a:xfrm>
            <a:off x="3908195" y="507138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118" name="Elbow Connector 117"/>
          <p:cNvCxnSpPr>
            <a:stCxn id="94" idx="3"/>
            <a:endCxn id="95" idx="0"/>
          </p:cNvCxnSpPr>
          <p:nvPr/>
        </p:nvCxnSpPr>
        <p:spPr>
          <a:xfrm>
            <a:off x="3314543" y="1114596"/>
            <a:ext cx="487986" cy="363051"/>
          </a:xfrm>
          <a:prstGeom prst="bentConnector2">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p:cNvSpPr/>
          <p:nvPr/>
        </p:nvSpPr>
        <p:spPr>
          <a:xfrm>
            <a:off x="3371545" y="966319"/>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82" name="Straight Connector 81"/>
          <p:cNvCxnSpPr/>
          <p:nvPr/>
        </p:nvCxnSpPr>
        <p:spPr>
          <a:xfrm>
            <a:off x="5509514" y="2359038"/>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3" name="Straight Connector 82"/>
          <p:cNvCxnSpPr/>
          <p:nvPr/>
        </p:nvCxnSpPr>
        <p:spPr>
          <a:xfrm>
            <a:off x="196445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4" name="Straight Connector 83"/>
          <p:cNvCxnSpPr/>
          <p:nvPr/>
        </p:nvCxnSpPr>
        <p:spPr>
          <a:xfrm>
            <a:off x="3718837"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5" name="Straight Connector 84"/>
          <p:cNvCxnSpPr/>
          <p:nvPr/>
        </p:nvCxnSpPr>
        <p:spPr>
          <a:xfrm>
            <a:off x="728298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60" name="Rectangle 59"/>
          <p:cNvSpPr/>
          <p:nvPr/>
        </p:nvSpPr>
        <p:spPr>
          <a:xfrm rot="5400000">
            <a:off x="7071232" y="2786627"/>
            <a:ext cx="1153775"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Front End</a:t>
            </a:r>
          </a:p>
        </p:txBody>
      </p:sp>
      <p:sp>
        <p:nvSpPr>
          <p:cNvPr id="67" name="Rectangle 66"/>
          <p:cNvSpPr/>
          <p:nvPr/>
        </p:nvSpPr>
        <p:spPr>
          <a:xfrm rot="5400000">
            <a:off x="8285183" y="5084858"/>
            <a:ext cx="2384157"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b="1" dirty="0">
                <a:solidFill>
                  <a:srgbClr val="00B0F0"/>
                </a:solidFill>
              </a:rPr>
              <a:t>Storage</a:t>
            </a:r>
          </a:p>
        </p:txBody>
      </p:sp>
    </p:spTree>
    <p:extLst>
      <p:ext uri="{BB962C8B-B14F-4D97-AF65-F5344CB8AC3E}">
        <p14:creationId xmlns:p14="http://schemas.microsoft.com/office/powerpoint/2010/main" val="335694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up)">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right)">
                                      <p:cBhvr>
                                        <p:cTn id="14" dur="500"/>
                                        <p:tgtEl>
                                          <p:spTgt spid="9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wipe(left)">
                                      <p:cBhvr>
                                        <p:cTn id="21" dur="500"/>
                                        <p:tgtEl>
                                          <p:spTgt spid="106"/>
                                        </p:tgtEl>
                                      </p:cBhvr>
                                    </p:animEffect>
                                  </p:childTnLst>
                                </p:cTn>
                              </p:par>
                              <p:par>
                                <p:cTn id="22" presetID="22" presetClass="entr" presetSubtype="1"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up)">
                                      <p:cBhvr>
                                        <p:cTn id="24" dur="500"/>
                                        <p:tgtEl>
                                          <p:spTgt spid="9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500"/>
                                        <p:tgtEl>
                                          <p:spTgt spid="1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500"/>
                                        <p:tgtEl>
                                          <p:spTgt spid="115"/>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01"/>
                                        </p:tgtEl>
                                        <p:attrNameLst>
                                          <p:attrName>style.visibility</p:attrName>
                                        </p:attrNameLst>
                                      </p:cBhvr>
                                      <p:to>
                                        <p:strVal val="visible"/>
                                      </p:to>
                                    </p:set>
                                    <p:animEffect transition="in" filter="wipe(up)">
                                      <p:cBhvr>
                                        <p:cTn id="34" dur="500"/>
                                        <p:tgtEl>
                                          <p:spTgt spid="101"/>
                                        </p:tgtEl>
                                      </p:cBhvr>
                                    </p:animEffect>
                                  </p:childTnLst>
                                </p:cTn>
                              </p:par>
                              <p:par>
                                <p:cTn id="35" presetID="22" presetClass="entr" presetSubtype="1"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up)">
                                      <p:cBhvr>
                                        <p:cTn id="37" dur="500"/>
                                        <p:tgtEl>
                                          <p:spTgt spid="1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fade">
                                      <p:cBhvr>
                                        <p:cTn id="40" dur="500"/>
                                        <p:tgtEl>
                                          <p:spTgt spid="1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17" grpId="0"/>
      <p:bldP spid="1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58980" y="2359038"/>
            <a:ext cx="7656474" cy="117491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122" name="Rectangle 121"/>
          <p:cNvSpPr/>
          <p:nvPr/>
        </p:nvSpPr>
        <p:spPr>
          <a:xfrm>
            <a:off x="158979" y="4071296"/>
            <a:ext cx="9483091" cy="23841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4" name="Title 3"/>
          <p:cNvSpPr>
            <a:spLocks noGrp="1"/>
          </p:cNvSpPr>
          <p:nvPr>
            <p:ph type="title"/>
          </p:nvPr>
        </p:nvSpPr>
        <p:spPr>
          <a:xfrm>
            <a:off x="-1" y="70751"/>
            <a:ext cx="12436475" cy="764878"/>
          </a:xfrm>
        </p:spPr>
        <p:txBody>
          <a:bodyPr/>
          <a:lstStyle/>
          <a:p>
            <a:pPr algn="ctr"/>
            <a:r>
              <a:rPr lang="en-US" dirty="0"/>
              <a:t>FE Service Differences – Malicious Client</a:t>
            </a:r>
          </a:p>
        </p:txBody>
      </p:sp>
      <p:sp>
        <p:nvSpPr>
          <p:cNvPr id="5" name="Content Placeholder 4"/>
          <p:cNvSpPr>
            <a:spLocks noGrp="1"/>
          </p:cNvSpPr>
          <p:nvPr>
            <p:ph idx="1"/>
          </p:nvPr>
        </p:nvSpPr>
        <p:spPr>
          <a:xfrm>
            <a:off x="7894824" y="945466"/>
            <a:ext cx="4416421" cy="2399396"/>
          </a:xfrm>
        </p:spPr>
        <p:txBody>
          <a:bodyPr>
            <a:normAutofit/>
          </a:bodyPr>
          <a:lstStyle/>
          <a:p>
            <a:r>
              <a:rPr lang="en-US" sz="1800" dirty="0"/>
              <a:t>Services can trust that FE services don’t send the wrong version</a:t>
            </a:r>
          </a:p>
          <a:p>
            <a:r>
              <a:rPr lang="en-US" sz="1800" dirty="0"/>
              <a:t>FE services cannot trust their callers.  When they receive an up level version, they must ignore it and return failure</a:t>
            </a:r>
          </a:p>
          <a:p>
            <a:endParaRPr lang="en-US" sz="2346" dirty="0"/>
          </a:p>
        </p:txBody>
      </p:sp>
      <p:cxnSp>
        <p:nvCxnSpPr>
          <p:cNvPr id="8" name="Straight Connector 7"/>
          <p:cNvCxnSpPr>
            <a:endCxn id="53" idx="3"/>
          </p:cNvCxnSpPr>
          <p:nvPr/>
        </p:nvCxnSpPr>
        <p:spPr>
          <a:xfrm>
            <a:off x="1966758" y="4063221"/>
            <a:ext cx="17877"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49" name="Rectangle 48"/>
          <p:cNvSpPr/>
          <p:nvPr/>
        </p:nvSpPr>
        <p:spPr>
          <a:xfrm>
            <a:off x="339063" y="2752531"/>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(1) 2.0/1.0</a:t>
            </a:r>
          </a:p>
        </p:txBody>
      </p:sp>
      <p:sp>
        <p:nvSpPr>
          <p:cNvPr id="50" name="Rectangle 49"/>
          <p:cNvSpPr/>
          <p:nvPr/>
        </p:nvSpPr>
        <p:spPr>
          <a:xfrm>
            <a:off x="2240400" y="2766499"/>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(2) 2.0/1.0</a:t>
            </a:r>
          </a:p>
        </p:txBody>
      </p:sp>
      <p:sp>
        <p:nvSpPr>
          <p:cNvPr id="51" name="Rectangle 50"/>
          <p:cNvSpPr/>
          <p:nvPr/>
        </p:nvSpPr>
        <p:spPr>
          <a:xfrm>
            <a:off x="5853891" y="2767346"/>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(3) 2.0/1.0</a:t>
            </a:r>
          </a:p>
        </p:txBody>
      </p:sp>
      <p:sp>
        <p:nvSpPr>
          <p:cNvPr id="52" name="Rectangle 51"/>
          <p:cNvSpPr/>
          <p:nvPr/>
        </p:nvSpPr>
        <p:spPr>
          <a:xfrm>
            <a:off x="113851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53" name="Rectangle 52"/>
          <p:cNvSpPr/>
          <p:nvPr/>
        </p:nvSpPr>
        <p:spPr>
          <a:xfrm>
            <a:off x="303076" y="6586142"/>
            <a:ext cx="1681559"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UD1</a:t>
            </a:r>
          </a:p>
        </p:txBody>
      </p:sp>
      <p:sp>
        <p:nvSpPr>
          <p:cNvPr id="54" name="Rectangle 53"/>
          <p:cNvSpPr/>
          <p:nvPr/>
        </p:nvSpPr>
        <p:spPr>
          <a:xfrm>
            <a:off x="1981259" y="6586142"/>
            <a:ext cx="1770420"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UD2</a:t>
            </a:r>
          </a:p>
        </p:txBody>
      </p:sp>
      <p:sp>
        <p:nvSpPr>
          <p:cNvPr id="55" name="Rectangle 54"/>
          <p:cNvSpPr/>
          <p:nvPr/>
        </p:nvSpPr>
        <p:spPr>
          <a:xfrm>
            <a:off x="3751678" y="6586142"/>
            <a:ext cx="1771007"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UD3</a:t>
            </a:r>
          </a:p>
        </p:txBody>
      </p:sp>
      <p:sp>
        <p:nvSpPr>
          <p:cNvPr id="56" name="Rectangle 55"/>
          <p:cNvSpPr/>
          <p:nvPr/>
        </p:nvSpPr>
        <p:spPr>
          <a:xfrm>
            <a:off x="5517813" y="6586142"/>
            <a:ext cx="1761005"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UD4</a:t>
            </a:r>
          </a:p>
        </p:txBody>
      </p:sp>
      <p:sp>
        <p:nvSpPr>
          <p:cNvPr id="57" name="Rectangle 56"/>
          <p:cNvSpPr/>
          <p:nvPr/>
        </p:nvSpPr>
        <p:spPr>
          <a:xfrm>
            <a:off x="7288819" y="6586142"/>
            <a:ext cx="1733308"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UD5</a:t>
            </a:r>
          </a:p>
        </p:txBody>
      </p:sp>
      <p:cxnSp>
        <p:nvCxnSpPr>
          <p:cNvPr id="58" name="Straight Connector 57"/>
          <p:cNvCxnSpPr>
            <a:endCxn id="54" idx="3"/>
          </p:cNvCxnSpPr>
          <p:nvPr/>
        </p:nvCxnSpPr>
        <p:spPr>
          <a:xfrm>
            <a:off x="3732932" y="4071295"/>
            <a:ext cx="18747"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59" name="Rectangle 58"/>
          <p:cNvSpPr/>
          <p:nvPr/>
        </p:nvSpPr>
        <p:spPr>
          <a:xfrm>
            <a:off x="2112458"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1" name="Rectangle 60"/>
          <p:cNvSpPr/>
          <p:nvPr/>
        </p:nvSpPr>
        <p:spPr>
          <a:xfrm>
            <a:off x="2920990"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2" name="Rectangle 61"/>
          <p:cNvSpPr/>
          <p:nvPr/>
        </p:nvSpPr>
        <p:spPr>
          <a:xfrm>
            <a:off x="385923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3" name="Rectangle 62"/>
          <p:cNvSpPr/>
          <p:nvPr/>
        </p:nvSpPr>
        <p:spPr>
          <a:xfrm>
            <a:off x="466776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4" name="Rectangle 63"/>
          <p:cNvSpPr/>
          <p:nvPr/>
        </p:nvSpPr>
        <p:spPr>
          <a:xfrm>
            <a:off x="5622413"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5" name="Rectangle 64"/>
          <p:cNvSpPr/>
          <p:nvPr/>
        </p:nvSpPr>
        <p:spPr>
          <a:xfrm>
            <a:off x="643094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6" name="Rectangle 65"/>
          <p:cNvSpPr/>
          <p:nvPr/>
        </p:nvSpPr>
        <p:spPr>
          <a:xfrm>
            <a:off x="7385592"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cxnSp>
        <p:nvCxnSpPr>
          <p:cNvPr id="68" name="Straight Connector 67"/>
          <p:cNvCxnSpPr>
            <a:endCxn id="55" idx="3"/>
          </p:cNvCxnSpPr>
          <p:nvPr/>
        </p:nvCxnSpPr>
        <p:spPr>
          <a:xfrm>
            <a:off x="5506984" y="4063221"/>
            <a:ext cx="15701"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69" name="Straight Connector 68"/>
          <p:cNvCxnSpPr>
            <a:endCxn id="56" idx="3"/>
          </p:cNvCxnSpPr>
          <p:nvPr/>
        </p:nvCxnSpPr>
        <p:spPr>
          <a:xfrm>
            <a:off x="7273157" y="4071295"/>
            <a:ext cx="5662"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70" name="Rectangle 69"/>
          <p:cNvSpPr/>
          <p:nvPr/>
        </p:nvSpPr>
        <p:spPr>
          <a:xfrm>
            <a:off x="2112458"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(S1)</a:t>
            </a:r>
          </a:p>
          <a:p>
            <a:pPr algn="ctr"/>
            <a:r>
              <a:rPr lang="en-US" sz="1071" dirty="0"/>
              <a:t>1.0/1.0</a:t>
            </a:r>
          </a:p>
        </p:txBody>
      </p:sp>
      <p:sp>
        <p:nvSpPr>
          <p:cNvPr id="71" name="Rectangle 70"/>
          <p:cNvSpPr/>
          <p:nvPr/>
        </p:nvSpPr>
        <p:spPr>
          <a:xfrm>
            <a:off x="2920990"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(S2)</a:t>
            </a:r>
          </a:p>
          <a:p>
            <a:pPr algn="ctr"/>
            <a:r>
              <a:rPr lang="en-US" sz="1071" dirty="0"/>
              <a:t>2.0/1.0</a:t>
            </a:r>
          </a:p>
        </p:txBody>
      </p:sp>
      <p:sp>
        <p:nvSpPr>
          <p:cNvPr id="72" name="Rectangle 71"/>
          <p:cNvSpPr/>
          <p:nvPr/>
        </p:nvSpPr>
        <p:spPr>
          <a:xfrm>
            <a:off x="385923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(P)</a:t>
            </a:r>
          </a:p>
          <a:p>
            <a:pPr algn="ctr"/>
            <a:r>
              <a:rPr lang="en-US" sz="1071" dirty="0"/>
              <a:t>1.0/1.0</a:t>
            </a:r>
          </a:p>
        </p:txBody>
      </p:sp>
      <p:sp>
        <p:nvSpPr>
          <p:cNvPr id="73" name="Rectangle 72"/>
          <p:cNvSpPr/>
          <p:nvPr/>
        </p:nvSpPr>
        <p:spPr>
          <a:xfrm>
            <a:off x="4667767"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(S1)</a:t>
            </a:r>
          </a:p>
          <a:p>
            <a:pPr algn="ctr"/>
            <a:r>
              <a:rPr lang="en-US" sz="1071" dirty="0"/>
              <a:t>2.0/1.0</a:t>
            </a:r>
          </a:p>
        </p:txBody>
      </p:sp>
      <p:sp>
        <p:nvSpPr>
          <p:cNvPr id="74" name="Rectangle 73"/>
          <p:cNvSpPr/>
          <p:nvPr/>
        </p:nvSpPr>
        <p:spPr>
          <a:xfrm>
            <a:off x="562241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(S2)</a:t>
            </a:r>
          </a:p>
          <a:p>
            <a:pPr algn="ctr"/>
            <a:r>
              <a:rPr lang="en-US" sz="1071" dirty="0"/>
              <a:t>1.0/1.0</a:t>
            </a:r>
          </a:p>
        </p:txBody>
      </p:sp>
      <p:sp>
        <p:nvSpPr>
          <p:cNvPr id="75" name="Rectangle 74"/>
          <p:cNvSpPr/>
          <p:nvPr/>
        </p:nvSpPr>
        <p:spPr>
          <a:xfrm>
            <a:off x="643094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(S4)</a:t>
            </a:r>
          </a:p>
          <a:p>
            <a:pPr algn="ctr"/>
            <a:r>
              <a:rPr lang="en-US" sz="1071" dirty="0"/>
              <a:t>2.0/1.0</a:t>
            </a:r>
          </a:p>
        </p:txBody>
      </p:sp>
      <p:sp>
        <p:nvSpPr>
          <p:cNvPr id="76" name="Rectangle 75"/>
          <p:cNvSpPr/>
          <p:nvPr/>
        </p:nvSpPr>
        <p:spPr>
          <a:xfrm>
            <a:off x="328522"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(S4)</a:t>
            </a:r>
          </a:p>
          <a:p>
            <a:pPr algn="ctr"/>
            <a:r>
              <a:rPr lang="en-US" sz="1071" dirty="0"/>
              <a:t>1.0/1.0</a:t>
            </a:r>
          </a:p>
        </p:txBody>
      </p:sp>
      <p:sp>
        <p:nvSpPr>
          <p:cNvPr id="77" name="Rectangle 76"/>
          <p:cNvSpPr/>
          <p:nvPr/>
        </p:nvSpPr>
        <p:spPr>
          <a:xfrm>
            <a:off x="113705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(P)</a:t>
            </a:r>
          </a:p>
          <a:p>
            <a:pPr algn="ctr"/>
            <a:r>
              <a:rPr lang="en-US" sz="1071" dirty="0"/>
              <a:t>2.0/1.0</a:t>
            </a:r>
          </a:p>
        </p:txBody>
      </p:sp>
      <p:sp>
        <p:nvSpPr>
          <p:cNvPr id="78" name="Rectangle 77"/>
          <p:cNvSpPr/>
          <p:nvPr/>
        </p:nvSpPr>
        <p:spPr>
          <a:xfrm>
            <a:off x="7384014"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(S3)</a:t>
            </a:r>
          </a:p>
          <a:p>
            <a:pPr algn="ctr"/>
            <a:r>
              <a:rPr lang="en-US" sz="1071" dirty="0"/>
              <a:t>1.0/1.0</a:t>
            </a:r>
          </a:p>
        </p:txBody>
      </p:sp>
      <p:sp>
        <p:nvSpPr>
          <p:cNvPr id="79" name="Rectangle 78"/>
          <p:cNvSpPr/>
          <p:nvPr/>
        </p:nvSpPr>
        <p:spPr>
          <a:xfrm>
            <a:off x="8192545"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(S3)</a:t>
            </a:r>
          </a:p>
          <a:p>
            <a:pPr algn="ctr"/>
            <a:r>
              <a:rPr lang="en-US" sz="1071" dirty="0"/>
              <a:t>2.0/1.0</a:t>
            </a:r>
          </a:p>
        </p:txBody>
      </p:sp>
      <p:sp>
        <p:nvSpPr>
          <p:cNvPr id="94" name="Rectangle 93"/>
          <p:cNvSpPr/>
          <p:nvPr/>
        </p:nvSpPr>
        <p:spPr>
          <a:xfrm>
            <a:off x="2242048" y="865660"/>
            <a:ext cx="1072494" cy="497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Client</a:t>
            </a:r>
          </a:p>
        </p:txBody>
      </p:sp>
      <p:sp>
        <p:nvSpPr>
          <p:cNvPr id="95" name="Rectangle 94"/>
          <p:cNvSpPr/>
          <p:nvPr/>
        </p:nvSpPr>
        <p:spPr>
          <a:xfrm>
            <a:off x="339063" y="1477646"/>
            <a:ext cx="6926930" cy="2329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Azure Load Balancer</a:t>
            </a:r>
          </a:p>
        </p:txBody>
      </p:sp>
      <p:cxnSp>
        <p:nvCxnSpPr>
          <p:cNvPr id="96" name="Elbow Connector 95"/>
          <p:cNvCxnSpPr>
            <a:stCxn id="95" idx="2"/>
            <a:endCxn id="49" idx="0"/>
          </p:cNvCxnSpPr>
          <p:nvPr/>
        </p:nvCxnSpPr>
        <p:spPr>
          <a:xfrm rot="5400000">
            <a:off x="1817955" y="767957"/>
            <a:ext cx="1041930" cy="2927218"/>
          </a:xfrm>
          <a:prstGeom prst="bentConnector3">
            <a:avLst>
              <a:gd name="adj1" fmla="val 32716"/>
            </a:avLst>
          </a:prstGeom>
          <a:ln w="254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p:cNvSpPr/>
          <p:nvPr/>
        </p:nvSpPr>
        <p:spPr>
          <a:xfrm>
            <a:off x="2112458" y="191676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accent2"/>
                </a:solidFill>
              </a:rPr>
              <a:t>2.0</a:t>
            </a:r>
          </a:p>
        </p:txBody>
      </p:sp>
      <p:cxnSp>
        <p:nvCxnSpPr>
          <p:cNvPr id="118" name="Elbow Connector 117"/>
          <p:cNvCxnSpPr>
            <a:stCxn id="94" idx="3"/>
            <a:endCxn id="95" idx="0"/>
          </p:cNvCxnSpPr>
          <p:nvPr/>
        </p:nvCxnSpPr>
        <p:spPr>
          <a:xfrm>
            <a:off x="3314543" y="1114596"/>
            <a:ext cx="487986" cy="363051"/>
          </a:xfrm>
          <a:prstGeom prst="bentConnector2">
            <a:avLst/>
          </a:prstGeom>
          <a:ln w="254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p:cNvSpPr/>
          <p:nvPr/>
        </p:nvSpPr>
        <p:spPr>
          <a:xfrm>
            <a:off x="3371545" y="829209"/>
            <a:ext cx="389859" cy="274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0000"/>
                </a:solidFill>
              </a:rPr>
              <a:t>2.0</a:t>
            </a:r>
            <a:endParaRPr lang="en-US" sz="1020" b="1" dirty="0">
              <a:solidFill>
                <a:srgbClr val="FF0000"/>
              </a:solidFill>
            </a:endParaRPr>
          </a:p>
        </p:txBody>
      </p:sp>
      <p:cxnSp>
        <p:nvCxnSpPr>
          <p:cNvPr id="82" name="Straight Connector 81"/>
          <p:cNvCxnSpPr/>
          <p:nvPr/>
        </p:nvCxnSpPr>
        <p:spPr>
          <a:xfrm>
            <a:off x="5509514" y="2359038"/>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3" name="Straight Connector 82"/>
          <p:cNvCxnSpPr/>
          <p:nvPr/>
        </p:nvCxnSpPr>
        <p:spPr>
          <a:xfrm>
            <a:off x="196445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4" name="Straight Connector 83"/>
          <p:cNvCxnSpPr/>
          <p:nvPr/>
        </p:nvCxnSpPr>
        <p:spPr>
          <a:xfrm>
            <a:off x="3718837"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5" name="Straight Connector 84"/>
          <p:cNvCxnSpPr/>
          <p:nvPr/>
        </p:nvCxnSpPr>
        <p:spPr>
          <a:xfrm>
            <a:off x="728298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60" name="Cross 59"/>
          <p:cNvSpPr/>
          <p:nvPr/>
        </p:nvSpPr>
        <p:spPr>
          <a:xfrm rot="18902799">
            <a:off x="600268" y="2162844"/>
            <a:ext cx="543872" cy="506814"/>
          </a:xfrm>
          <a:prstGeom prst="plus">
            <a:avLst>
              <a:gd name="adj" fmla="val 3838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Rectangle 66"/>
          <p:cNvSpPr/>
          <p:nvPr/>
        </p:nvSpPr>
        <p:spPr>
          <a:xfrm rot="5400000">
            <a:off x="7071232" y="2786627"/>
            <a:ext cx="1153775"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Front End</a:t>
            </a:r>
          </a:p>
        </p:txBody>
      </p:sp>
      <p:sp>
        <p:nvSpPr>
          <p:cNvPr id="80" name="Rectangle 79"/>
          <p:cNvSpPr/>
          <p:nvPr/>
        </p:nvSpPr>
        <p:spPr>
          <a:xfrm rot="5400000">
            <a:off x="8285183" y="5084858"/>
            <a:ext cx="2384157"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b="1" dirty="0">
                <a:solidFill>
                  <a:srgbClr val="00B0F0"/>
                </a:solidFill>
              </a:rPr>
              <a:t>Storage</a:t>
            </a:r>
          </a:p>
        </p:txBody>
      </p:sp>
    </p:spTree>
    <p:extLst>
      <p:ext uri="{BB962C8B-B14F-4D97-AF65-F5344CB8AC3E}">
        <p14:creationId xmlns:p14="http://schemas.microsoft.com/office/powerpoint/2010/main" val="1622825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up)">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right)">
                                      <p:cBhvr>
                                        <p:cTn id="14" dur="500"/>
                                        <p:tgtEl>
                                          <p:spTgt spid="9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6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158980" y="2359038"/>
            <a:ext cx="7656474" cy="117491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122" name="Rectangle 121"/>
          <p:cNvSpPr/>
          <p:nvPr/>
        </p:nvSpPr>
        <p:spPr>
          <a:xfrm>
            <a:off x="158979" y="4071296"/>
            <a:ext cx="9483091" cy="23841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a:p>
        </p:txBody>
      </p:sp>
      <p:sp>
        <p:nvSpPr>
          <p:cNvPr id="4" name="Title 3"/>
          <p:cNvSpPr>
            <a:spLocks noGrp="1"/>
          </p:cNvSpPr>
          <p:nvPr>
            <p:ph type="title"/>
          </p:nvPr>
        </p:nvSpPr>
        <p:spPr>
          <a:xfrm>
            <a:off x="-1" y="0"/>
            <a:ext cx="12436475" cy="814265"/>
          </a:xfrm>
        </p:spPr>
        <p:txBody>
          <a:bodyPr/>
          <a:lstStyle/>
          <a:p>
            <a:pPr algn="ctr"/>
            <a:r>
              <a:rPr lang="en-US" dirty="0"/>
              <a:t>FE Service Differences – Legitimate Client</a:t>
            </a:r>
          </a:p>
        </p:txBody>
      </p:sp>
      <p:sp>
        <p:nvSpPr>
          <p:cNvPr id="5" name="Content Placeholder 4"/>
          <p:cNvSpPr>
            <a:spLocks noGrp="1"/>
          </p:cNvSpPr>
          <p:nvPr>
            <p:ph idx="1"/>
          </p:nvPr>
        </p:nvSpPr>
        <p:spPr>
          <a:xfrm>
            <a:off x="7894824" y="945466"/>
            <a:ext cx="4416421" cy="3125830"/>
          </a:xfrm>
        </p:spPr>
        <p:txBody>
          <a:bodyPr>
            <a:normAutofit/>
          </a:bodyPr>
          <a:lstStyle/>
          <a:p>
            <a:r>
              <a:rPr lang="en-US" sz="1800" dirty="0"/>
              <a:t>Client can negotiate versions using OPTIONS</a:t>
            </a:r>
          </a:p>
          <a:p>
            <a:r>
              <a:rPr lang="en-US" sz="1800" dirty="0"/>
              <a:t>May get another instance that is not 2.0 capable. Clients handle this by trying again or down leveling the client calling version</a:t>
            </a:r>
          </a:p>
        </p:txBody>
      </p:sp>
      <p:cxnSp>
        <p:nvCxnSpPr>
          <p:cNvPr id="8" name="Straight Connector 7"/>
          <p:cNvCxnSpPr>
            <a:endCxn id="53" idx="3"/>
          </p:cNvCxnSpPr>
          <p:nvPr/>
        </p:nvCxnSpPr>
        <p:spPr>
          <a:xfrm>
            <a:off x="1966758" y="4063221"/>
            <a:ext cx="17877"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49" name="Rectangle 48"/>
          <p:cNvSpPr/>
          <p:nvPr/>
        </p:nvSpPr>
        <p:spPr>
          <a:xfrm>
            <a:off x="339063" y="2752531"/>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(1) 2.0/2.0</a:t>
            </a:r>
          </a:p>
        </p:txBody>
      </p:sp>
      <p:sp>
        <p:nvSpPr>
          <p:cNvPr id="50" name="Rectangle 49"/>
          <p:cNvSpPr/>
          <p:nvPr/>
        </p:nvSpPr>
        <p:spPr>
          <a:xfrm>
            <a:off x="2240400" y="2766499"/>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(2) 2.0/1.0</a:t>
            </a:r>
          </a:p>
        </p:txBody>
      </p:sp>
      <p:sp>
        <p:nvSpPr>
          <p:cNvPr id="51" name="Rectangle 50"/>
          <p:cNvSpPr/>
          <p:nvPr/>
        </p:nvSpPr>
        <p:spPr>
          <a:xfrm>
            <a:off x="5853891" y="2767346"/>
            <a:ext cx="1072494" cy="69945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Service A (3) 2.0/1.0</a:t>
            </a:r>
          </a:p>
        </p:txBody>
      </p:sp>
      <p:sp>
        <p:nvSpPr>
          <p:cNvPr id="52" name="Rectangle 51"/>
          <p:cNvSpPr/>
          <p:nvPr/>
        </p:nvSpPr>
        <p:spPr>
          <a:xfrm>
            <a:off x="113851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53" name="Rectangle 52"/>
          <p:cNvSpPr/>
          <p:nvPr/>
        </p:nvSpPr>
        <p:spPr>
          <a:xfrm>
            <a:off x="303076" y="6586142"/>
            <a:ext cx="1681559"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UD1</a:t>
            </a:r>
          </a:p>
        </p:txBody>
      </p:sp>
      <p:sp>
        <p:nvSpPr>
          <p:cNvPr id="54" name="Rectangle 53"/>
          <p:cNvSpPr/>
          <p:nvPr/>
        </p:nvSpPr>
        <p:spPr>
          <a:xfrm>
            <a:off x="1981259" y="6586142"/>
            <a:ext cx="1770420"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UD2</a:t>
            </a:r>
          </a:p>
        </p:txBody>
      </p:sp>
      <p:sp>
        <p:nvSpPr>
          <p:cNvPr id="55" name="Rectangle 54"/>
          <p:cNvSpPr/>
          <p:nvPr/>
        </p:nvSpPr>
        <p:spPr>
          <a:xfrm>
            <a:off x="3751678" y="6586142"/>
            <a:ext cx="1771007"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UD3</a:t>
            </a:r>
          </a:p>
        </p:txBody>
      </p:sp>
      <p:sp>
        <p:nvSpPr>
          <p:cNvPr id="56" name="Rectangle 55"/>
          <p:cNvSpPr/>
          <p:nvPr/>
        </p:nvSpPr>
        <p:spPr>
          <a:xfrm>
            <a:off x="5517813" y="6586142"/>
            <a:ext cx="1761005"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UD4</a:t>
            </a:r>
          </a:p>
        </p:txBody>
      </p:sp>
      <p:sp>
        <p:nvSpPr>
          <p:cNvPr id="57" name="Rectangle 56"/>
          <p:cNvSpPr/>
          <p:nvPr/>
        </p:nvSpPr>
        <p:spPr>
          <a:xfrm>
            <a:off x="7288819" y="6586142"/>
            <a:ext cx="1733308" cy="267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accent4"/>
                </a:solidFill>
              </a:rPr>
              <a:t>UD5</a:t>
            </a:r>
          </a:p>
        </p:txBody>
      </p:sp>
      <p:cxnSp>
        <p:nvCxnSpPr>
          <p:cNvPr id="58" name="Straight Connector 57"/>
          <p:cNvCxnSpPr>
            <a:endCxn id="54" idx="3"/>
          </p:cNvCxnSpPr>
          <p:nvPr/>
        </p:nvCxnSpPr>
        <p:spPr>
          <a:xfrm>
            <a:off x="3732932" y="4071295"/>
            <a:ext cx="18747"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59" name="Rectangle 58"/>
          <p:cNvSpPr/>
          <p:nvPr/>
        </p:nvSpPr>
        <p:spPr>
          <a:xfrm>
            <a:off x="2112458"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1" name="Rectangle 60"/>
          <p:cNvSpPr/>
          <p:nvPr/>
        </p:nvSpPr>
        <p:spPr>
          <a:xfrm>
            <a:off x="2920990"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2" name="Rectangle 61"/>
          <p:cNvSpPr/>
          <p:nvPr/>
        </p:nvSpPr>
        <p:spPr>
          <a:xfrm>
            <a:off x="385923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3" name="Rectangle 62"/>
          <p:cNvSpPr/>
          <p:nvPr/>
        </p:nvSpPr>
        <p:spPr>
          <a:xfrm>
            <a:off x="4667767"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4" name="Rectangle 63"/>
          <p:cNvSpPr/>
          <p:nvPr/>
        </p:nvSpPr>
        <p:spPr>
          <a:xfrm>
            <a:off x="5622413"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sp>
        <p:nvSpPr>
          <p:cNvPr id="65" name="Rectangle 64"/>
          <p:cNvSpPr/>
          <p:nvPr/>
        </p:nvSpPr>
        <p:spPr>
          <a:xfrm>
            <a:off x="6430945"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Gateway</a:t>
            </a:r>
          </a:p>
          <a:p>
            <a:pPr algn="ctr"/>
            <a:r>
              <a:rPr lang="en-US" sz="1071" dirty="0"/>
              <a:t>2.0/1.0</a:t>
            </a:r>
          </a:p>
        </p:txBody>
      </p:sp>
      <p:sp>
        <p:nvSpPr>
          <p:cNvPr id="66" name="Rectangle 65"/>
          <p:cNvSpPr/>
          <p:nvPr/>
        </p:nvSpPr>
        <p:spPr>
          <a:xfrm>
            <a:off x="7385592" y="4179633"/>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Gateway</a:t>
            </a:r>
          </a:p>
          <a:p>
            <a:pPr algn="ctr"/>
            <a:r>
              <a:rPr lang="en-US" sz="1071" dirty="0"/>
              <a:t>1.0/1.0</a:t>
            </a:r>
          </a:p>
        </p:txBody>
      </p:sp>
      <p:cxnSp>
        <p:nvCxnSpPr>
          <p:cNvPr id="68" name="Straight Connector 67"/>
          <p:cNvCxnSpPr>
            <a:endCxn id="55" idx="3"/>
          </p:cNvCxnSpPr>
          <p:nvPr/>
        </p:nvCxnSpPr>
        <p:spPr>
          <a:xfrm>
            <a:off x="5506984" y="4063221"/>
            <a:ext cx="15701" cy="2656697"/>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69" name="Straight Connector 68"/>
          <p:cNvCxnSpPr>
            <a:endCxn id="56" idx="3"/>
          </p:cNvCxnSpPr>
          <p:nvPr/>
        </p:nvCxnSpPr>
        <p:spPr>
          <a:xfrm>
            <a:off x="7273157" y="4071295"/>
            <a:ext cx="5662" cy="2648622"/>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sp>
        <p:nvSpPr>
          <p:cNvPr id="70" name="Rectangle 69"/>
          <p:cNvSpPr/>
          <p:nvPr/>
        </p:nvSpPr>
        <p:spPr>
          <a:xfrm>
            <a:off x="2112458"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(S1)</a:t>
            </a:r>
          </a:p>
          <a:p>
            <a:pPr algn="ctr"/>
            <a:r>
              <a:rPr lang="en-US" sz="1071" dirty="0"/>
              <a:t>1.0/1.0</a:t>
            </a:r>
          </a:p>
        </p:txBody>
      </p:sp>
      <p:sp>
        <p:nvSpPr>
          <p:cNvPr id="71" name="Rectangle 70"/>
          <p:cNvSpPr/>
          <p:nvPr/>
        </p:nvSpPr>
        <p:spPr>
          <a:xfrm>
            <a:off x="2920990"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(S2)</a:t>
            </a:r>
          </a:p>
          <a:p>
            <a:pPr algn="ctr"/>
            <a:r>
              <a:rPr lang="en-US" sz="1071" dirty="0"/>
              <a:t>2.0/1.0</a:t>
            </a:r>
          </a:p>
        </p:txBody>
      </p:sp>
      <p:sp>
        <p:nvSpPr>
          <p:cNvPr id="72" name="Rectangle 71"/>
          <p:cNvSpPr/>
          <p:nvPr/>
        </p:nvSpPr>
        <p:spPr>
          <a:xfrm>
            <a:off x="385923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(P)</a:t>
            </a:r>
          </a:p>
          <a:p>
            <a:pPr algn="ctr"/>
            <a:r>
              <a:rPr lang="en-US" sz="1071" dirty="0"/>
              <a:t>1.0/1.0</a:t>
            </a:r>
          </a:p>
        </p:txBody>
      </p:sp>
      <p:sp>
        <p:nvSpPr>
          <p:cNvPr id="73" name="Rectangle 72"/>
          <p:cNvSpPr/>
          <p:nvPr/>
        </p:nvSpPr>
        <p:spPr>
          <a:xfrm>
            <a:off x="4667767"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(S1)</a:t>
            </a:r>
          </a:p>
          <a:p>
            <a:pPr algn="ctr"/>
            <a:r>
              <a:rPr lang="en-US" sz="1071" dirty="0"/>
              <a:t>2.0/1.0</a:t>
            </a:r>
          </a:p>
        </p:txBody>
      </p:sp>
      <p:sp>
        <p:nvSpPr>
          <p:cNvPr id="74" name="Rectangle 73"/>
          <p:cNvSpPr/>
          <p:nvPr/>
        </p:nvSpPr>
        <p:spPr>
          <a:xfrm>
            <a:off x="562241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(S2)</a:t>
            </a:r>
          </a:p>
          <a:p>
            <a:pPr algn="ctr"/>
            <a:r>
              <a:rPr lang="en-US" sz="1071" dirty="0"/>
              <a:t>1.0/1.0</a:t>
            </a:r>
          </a:p>
        </p:txBody>
      </p:sp>
      <p:sp>
        <p:nvSpPr>
          <p:cNvPr id="75" name="Rectangle 74"/>
          <p:cNvSpPr/>
          <p:nvPr/>
        </p:nvSpPr>
        <p:spPr>
          <a:xfrm>
            <a:off x="6430945"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(S4)</a:t>
            </a:r>
          </a:p>
          <a:p>
            <a:pPr algn="ctr"/>
            <a:r>
              <a:rPr lang="en-US" sz="1071" dirty="0"/>
              <a:t>2.0/1.0</a:t>
            </a:r>
          </a:p>
        </p:txBody>
      </p:sp>
      <p:sp>
        <p:nvSpPr>
          <p:cNvPr id="76" name="Rectangle 75"/>
          <p:cNvSpPr/>
          <p:nvPr/>
        </p:nvSpPr>
        <p:spPr>
          <a:xfrm>
            <a:off x="328522"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(S4)</a:t>
            </a:r>
          </a:p>
          <a:p>
            <a:pPr algn="ctr"/>
            <a:r>
              <a:rPr lang="en-US" sz="1071" dirty="0"/>
              <a:t>1.0/1.0</a:t>
            </a:r>
          </a:p>
        </p:txBody>
      </p:sp>
      <p:sp>
        <p:nvSpPr>
          <p:cNvPr id="77" name="Rectangle 76"/>
          <p:cNvSpPr/>
          <p:nvPr/>
        </p:nvSpPr>
        <p:spPr>
          <a:xfrm>
            <a:off x="1137053" y="5612279"/>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(P)</a:t>
            </a:r>
          </a:p>
          <a:p>
            <a:pPr algn="ctr"/>
            <a:r>
              <a:rPr lang="en-US" sz="1071" dirty="0"/>
              <a:t>2.0/1.0</a:t>
            </a:r>
          </a:p>
        </p:txBody>
      </p:sp>
      <p:sp>
        <p:nvSpPr>
          <p:cNvPr id="78" name="Rectangle 77"/>
          <p:cNvSpPr/>
          <p:nvPr/>
        </p:nvSpPr>
        <p:spPr>
          <a:xfrm>
            <a:off x="7384014"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B</a:t>
            </a:r>
          </a:p>
          <a:p>
            <a:pPr algn="ctr"/>
            <a:r>
              <a:rPr lang="en-US" sz="1071" dirty="0"/>
              <a:t>(S3)</a:t>
            </a:r>
          </a:p>
          <a:p>
            <a:pPr algn="ctr"/>
            <a:r>
              <a:rPr lang="en-US" sz="1071" dirty="0"/>
              <a:t>1.0/1.0</a:t>
            </a:r>
          </a:p>
        </p:txBody>
      </p:sp>
      <p:sp>
        <p:nvSpPr>
          <p:cNvPr id="79" name="Rectangle 78"/>
          <p:cNvSpPr/>
          <p:nvPr/>
        </p:nvSpPr>
        <p:spPr>
          <a:xfrm>
            <a:off x="8192545" y="5612702"/>
            <a:ext cx="707226" cy="61283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1" dirty="0"/>
              <a:t>Service C</a:t>
            </a:r>
          </a:p>
          <a:p>
            <a:pPr algn="ctr"/>
            <a:r>
              <a:rPr lang="en-US" sz="1071" dirty="0"/>
              <a:t>(S3)</a:t>
            </a:r>
          </a:p>
          <a:p>
            <a:pPr algn="ctr"/>
            <a:r>
              <a:rPr lang="en-US" sz="1071" dirty="0"/>
              <a:t>2.0/1.0</a:t>
            </a:r>
          </a:p>
        </p:txBody>
      </p:sp>
      <p:cxnSp>
        <p:nvCxnSpPr>
          <p:cNvPr id="91" name="Elbow Connector 90"/>
          <p:cNvCxnSpPr>
            <a:stCxn id="49" idx="2"/>
            <a:endCxn id="52" idx="0"/>
          </p:cNvCxnSpPr>
          <p:nvPr/>
        </p:nvCxnSpPr>
        <p:spPr>
          <a:xfrm rot="16200000" flipH="1">
            <a:off x="819897" y="3507398"/>
            <a:ext cx="727648" cy="616820"/>
          </a:xfrm>
          <a:prstGeom prst="bentConnector3">
            <a:avLst>
              <a:gd name="adj1" fmla="val 7475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Rectangle 93"/>
          <p:cNvSpPr/>
          <p:nvPr/>
        </p:nvSpPr>
        <p:spPr>
          <a:xfrm>
            <a:off x="2242047" y="800110"/>
            <a:ext cx="1072494" cy="497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Client</a:t>
            </a:r>
          </a:p>
        </p:txBody>
      </p:sp>
      <p:sp>
        <p:nvSpPr>
          <p:cNvPr id="95" name="Rectangle 94"/>
          <p:cNvSpPr/>
          <p:nvPr/>
        </p:nvSpPr>
        <p:spPr>
          <a:xfrm>
            <a:off x="339063" y="1477646"/>
            <a:ext cx="6926930" cy="232955"/>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t>Azure Load Balancer</a:t>
            </a:r>
          </a:p>
        </p:txBody>
      </p:sp>
      <p:cxnSp>
        <p:nvCxnSpPr>
          <p:cNvPr id="96" name="Elbow Connector 95"/>
          <p:cNvCxnSpPr/>
          <p:nvPr/>
        </p:nvCxnSpPr>
        <p:spPr>
          <a:xfrm rot="5400000">
            <a:off x="776983" y="2070674"/>
            <a:ext cx="1041931" cy="321788"/>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1" name="Elbow Connector 100"/>
          <p:cNvCxnSpPr>
            <a:stCxn id="52" idx="2"/>
            <a:endCxn id="77" idx="0"/>
          </p:cNvCxnSpPr>
          <p:nvPr/>
        </p:nvCxnSpPr>
        <p:spPr>
          <a:xfrm rot="5400000">
            <a:off x="1081494" y="5201643"/>
            <a:ext cx="819810" cy="1464"/>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Elbow Connector 105"/>
          <p:cNvCxnSpPr>
            <a:stCxn id="49" idx="2"/>
            <a:endCxn id="62" idx="0"/>
          </p:cNvCxnSpPr>
          <p:nvPr/>
        </p:nvCxnSpPr>
        <p:spPr>
          <a:xfrm rot="16200000" flipH="1">
            <a:off x="2180256" y="2147039"/>
            <a:ext cx="727648" cy="3337538"/>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0" name="Elbow Connector 109"/>
          <p:cNvCxnSpPr>
            <a:stCxn id="59" idx="2"/>
            <a:endCxn id="72" idx="0"/>
          </p:cNvCxnSpPr>
          <p:nvPr/>
        </p:nvCxnSpPr>
        <p:spPr>
          <a:xfrm rot="16200000" flipH="1">
            <a:off x="2929555" y="4328985"/>
            <a:ext cx="819810" cy="1746777"/>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4" name="Rectangle 113"/>
          <p:cNvSpPr/>
          <p:nvPr/>
        </p:nvSpPr>
        <p:spPr>
          <a:xfrm>
            <a:off x="1458842" y="3680240"/>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5" name="Rectangle 114"/>
          <p:cNvSpPr/>
          <p:nvPr/>
        </p:nvSpPr>
        <p:spPr>
          <a:xfrm>
            <a:off x="1015899" y="3863461"/>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6" name="Rectangle 115"/>
          <p:cNvSpPr/>
          <p:nvPr/>
        </p:nvSpPr>
        <p:spPr>
          <a:xfrm>
            <a:off x="1179061" y="5117306"/>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sp>
        <p:nvSpPr>
          <p:cNvPr id="117" name="Rectangle 116"/>
          <p:cNvSpPr/>
          <p:nvPr/>
        </p:nvSpPr>
        <p:spPr>
          <a:xfrm>
            <a:off x="3061578" y="5062022"/>
            <a:ext cx="389859" cy="13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1.0</a:t>
            </a:r>
          </a:p>
        </p:txBody>
      </p:sp>
      <p:cxnSp>
        <p:nvCxnSpPr>
          <p:cNvPr id="118" name="Elbow Connector 117"/>
          <p:cNvCxnSpPr/>
          <p:nvPr/>
        </p:nvCxnSpPr>
        <p:spPr>
          <a:xfrm rot="10800000" flipV="1">
            <a:off x="1470297" y="1177826"/>
            <a:ext cx="770105" cy="319360"/>
          </a:xfrm>
          <a:prstGeom prst="bentConnector3">
            <a:avLst>
              <a:gd name="adj1" fmla="val 100693"/>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p:cNvSpPr/>
          <p:nvPr/>
        </p:nvSpPr>
        <p:spPr>
          <a:xfrm>
            <a:off x="3349320" y="903248"/>
            <a:ext cx="593440" cy="140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T4 -2.0</a:t>
            </a:r>
          </a:p>
        </p:txBody>
      </p:sp>
      <p:cxnSp>
        <p:nvCxnSpPr>
          <p:cNvPr id="82" name="Straight Connector 81"/>
          <p:cNvCxnSpPr/>
          <p:nvPr/>
        </p:nvCxnSpPr>
        <p:spPr>
          <a:xfrm>
            <a:off x="5509514" y="2359038"/>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3" name="Straight Connector 82"/>
          <p:cNvCxnSpPr/>
          <p:nvPr/>
        </p:nvCxnSpPr>
        <p:spPr>
          <a:xfrm>
            <a:off x="196445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4" name="Straight Connector 83"/>
          <p:cNvCxnSpPr/>
          <p:nvPr/>
        </p:nvCxnSpPr>
        <p:spPr>
          <a:xfrm>
            <a:off x="3718837"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85" name="Straight Connector 84"/>
          <p:cNvCxnSpPr/>
          <p:nvPr/>
        </p:nvCxnSpPr>
        <p:spPr>
          <a:xfrm>
            <a:off x="7282985" y="2352949"/>
            <a:ext cx="0" cy="1181004"/>
          </a:xfrm>
          <a:prstGeom prst="line">
            <a:avLst/>
          </a:prstGeom>
          <a:ln w="19050">
            <a:solidFill>
              <a:schemeClr val="accent4"/>
            </a:solidFill>
            <a:prstDash val="sysDash"/>
          </a:ln>
        </p:spPr>
        <p:style>
          <a:lnRef idx="3">
            <a:schemeClr val="accent4"/>
          </a:lnRef>
          <a:fillRef idx="0">
            <a:schemeClr val="accent4"/>
          </a:fillRef>
          <a:effectRef idx="2">
            <a:schemeClr val="accent4"/>
          </a:effectRef>
          <a:fontRef idx="minor">
            <a:schemeClr val="tx1"/>
          </a:fontRef>
        </p:style>
      </p:cxnSp>
      <p:cxnSp>
        <p:nvCxnSpPr>
          <p:cNvPr id="67" name="Elbow Connector 66"/>
          <p:cNvCxnSpPr>
            <a:stCxn id="94" idx="1"/>
          </p:cNvCxnSpPr>
          <p:nvPr/>
        </p:nvCxnSpPr>
        <p:spPr>
          <a:xfrm rot="10800000" flipV="1">
            <a:off x="924045" y="1049046"/>
            <a:ext cx="1318002" cy="428600"/>
          </a:xfrm>
          <a:prstGeom prst="bentConnector3">
            <a:avLst>
              <a:gd name="adj1" fmla="val 100049"/>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0" name="Rectangle 79"/>
          <p:cNvSpPr/>
          <p:nvPr/>
        </p:nvSpPr>
        <p:spPr>
          <a:xfrm>
            <a:off x="750447" y="896379"/>
            <a:ext cx="1018686" cy="142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T1 - OPTIONS</a:t>
            </a:r>
          </a:p>
        </p:txBody>
      </p:sp>
      <p:cxnSp>
        <p:nvCxnSpPr>
          <p:cNvPr id="81" name="Elbow Connector 80"/>
          <p:cNvCxnSpPr/>
          <p:nvPr/>
        </p:nvCxnSpPr>
        <p:spPr>
          <a:xfrm rot="5400000">
            <a:off x="192591" y="2023149"/>
            <a:ext cx="1048021" cy="422925"/>
          </a:xfrm>
          <a:prstGeom prst="bentConnector3">
            <a:avLst>
              <a:gd name="adj1" fmla="val 50000"/>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6" name="Rectangle 85"/>
          <p:cNvSpPr/>
          <p:nvPr/>
        </p:nvSpPr>
        <p:spPr>
          <a:xfrm>
            <a:off x="137852" y="2080111"/>
            <a:ext cx="878046" cy="151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T2 – 1.0, 2.0</a:t>
            </a:r>
          </a:p>
        </p:txBody>
      </p:sp>
      <p:sp>
        <p:nvSpPr>
          <p:cNvPr id="87" name="Rectangle 86"/>
          <p:cNvSpPr/>
          <p:nvPr/>
        </p:nvSpPr>
        <p:spPr>
          <a:xfrm>
            <a:off x="1334936" y="1253344"/>
            <a:ext cx="1018686" cy="142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20" b="1" dirty="0">
                <a:solidFill>
                  <a:schemeClr val="tx1"/>
                </a:solidFill>
              </a:rPr>
              <a:t>T3 – 2.0</a:t>
            </a:r>
          </a:p>
        </p:txBody>
      </p:sp>
      <p:cxnSp>
        <p:nvCxnSpPr>
          <p:cNvPr id="88" name="Elbow Connector 87"/>
          <p:cNvCxnSpPr>
            <a:stCxn id="94" idx="3"/>
            <a:endCxn id="95" idx="0"/>
          </p:cNvCxnSpPr>
          <p:nvPr/>
        </p:nvCxnSpPr>
        <p:spPr>
          <a:xfrm>
            <a:off x="3314541" y="1049046"/>
            <a:ext cx="487987" cy="428601"/>
          </a:xfrm>
          <a:prstGeom prst="bentConnector2">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9" name="Elbow Connector 88"/>
          <p:cNvCxnSpPr>
            <a:stCxn id="95" idx="2"/>
          </p:cNvCxnSpPr>
          <p:nvPr/>
        </p:nvCxnSpPr>
        <p:spPr>
          <a:xfrm rot="5400000">
            <a:off x="2768624" y="1718627"/>
            <a:ext cx="1041930" cy="1025881"/>
          </a:xfrm>
          <a:prstGeom prst="bentConnector3">
            <a:avLst>
              <a:gd name="adj1" fmla="val 33868"/>
            </a:avLst>
          </a:prstGeom>
          <a:ln w="25400">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60" name="Cross 59"/>
          <p:cNvSpPr/>
          <p:nvPr/>
        </p:nvSpPr>
        <p:spPr>
          <a:xfrm rot="18902799">
            <a:off x="2513689" y="2131574"/>
            <a:ext cx="543872" cy="506814"/>
          </a:xfrm>
          <a:prstGeom prst="plus">
            <a:avLst>
              <a:gd name="adj" fmla="val 3838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0" name="Rectangle 89"/>
          <p:cNvSpPr/>
          <p:nvPr/>
        </p:nvSpPr>
        <p:spPr>
          <a:xfrm rot="5400000">
            <a:off x="7071232" y="2786627"/>
            <a:ext cx="1153775"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Front End</a:t>
            </a:r>
          </a:p>
        </p:txBody>
      </p:sp>
      <p:sp>
        <p:nvSpPr>
          <p:cNvPr id="92" name="Rectangle 91"/>
          <p:cNvSpPr/>
          <p:nvPr/>
        </p:nvSpPr>
        <p:spPr>
          <a:xfrm rot="5400000">
            <a:off x="8285183" y="5084858"/>
            <a:ext cx="2384157" cy="34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b="1" dirty="0">
                <a:solidFill>
                  <a:srgbClr val="00B0F0"/>
                </a:solidFill>
              </a:rPr>
              <a:t>Storage</a:t>
            </a:r>
          </a:p>
        </p:txBody>
      </p:sp>
    </p:spTree>
    <p:extLst>
      <p:ext uri="{BB962C8B-B14F-4D97-AF65-F5344CB8AC3E}">
        <p14:creationId xmlns:p14="http://schemas.microsoft.com/office/powerpoint/2010/main" val="1796427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22" presetClass="entr" presetSubtype="2"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right)">
                                      <p:cBhvr>
                                        <p:cTn id="10" dur="500"/>
                                        <p:tgtEl>
                                          <p:spTgt spid="6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500"/>
                                        <p:tgtEl>
                                          <p:spTgt spid="86"/>
                                        </p:tgtEl>
                                      </p:cBhvr>
                                    </p:animEffect>
                                  </p:childTnLst>
                                </p:cTn>
                              </p:par>
                              <p:par>
                                <p:cTn id="15" presetID="22" presetClass="entr" presetSubtype="1"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wipe(up)">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par>
                                <p:cTn id="23" presetID="22" presetClass="entr" presetSubtype="2"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wipe(right)">
                                      <p:cBhvr>
                                        <p:cTn id="25" dur="500"/>
                                        <p:tgtEl>
                                          <p:spTgt spid="118"/>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wipe(up)">
                                      <p:cBhvr>
                                        <p:cTn id="29" dur="500"/>
                                        <p:tgtEl>
                                          <p:spTgt spid="96"/>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wipe(left)">
                                      <p:cBhvr>
                                        <p:cTn id="33" dur="500"/>
                                        <p:tgtEl>
                                          <p:spTgt spid="106"/>
                                        </p:tgtEl>
                                      </p:cBhvr>
                                    </p:animEffect>
                                  </p:childTnLst>
                                </p:cTn>
                              </p:par>
                              <p:par>
                                <p:cTn id="34" presetID="22" presetClass="entr" presetSubtype="1"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up)">
                                      <p:cBhvr>
                                        <p:cTn id="36" dur="500"/>
                                        <p:tgtEl>
                                          <p:spTgt spid="9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childTnLst>
                          </p:cTn>
                        </p:par>
                        <p:par>
                          <p:cTn id="43" fill="hold">
                            <p:stCondLst>
                              <p:cond delay="1500"/>
                            </p:stCondLst>
                            <p:childTnLst>
                              <p:par>
                                <p:cTn id="44" presetID="22" presetClass="entr" presetSubtype="1" fill="hold"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up)">
                                      <p:cBhvr>
                                        <p:cTn id="46" dur="500"/>
                                        <p:tgtEl>
                                          <p:spTgt spid="101"/>
                                        </p:tgtEl>
                                      </p:cBhvr>
                                    </p:animEffect>
                                  </p:childTnLst>
                                </p:cTn>
                              </p:par>
                              <p:par>
                                <p:cTn id="47" presetID="22" presetClass="entr" presetSubtype="8" fill="hold"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wipe(left)">
                                      <p:cBhvr>
                                        <p:cTn id="49" dur="500"/>
                                        <p:tgtEl>
                                          <p:spTgt spid="1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fade">
                                      <p:cBhvr>
                                        <p:cTn id="52" dur="500"/>
                                        <p:tgtEl>
                                          <p:spTgt spid="1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500"/>
                                        <p:tgtEl>
                                          <p:spTgt spid="1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ipe(up)">
                                      <p:cBhvr>
                                        <p:cTn id="60" dur="500"/>
                                        <p:tgtEl>
                                          <p:spTgt spid="8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fade">
                                      <p:cBhvr>
                                        <p:cTn id="63" dur="500"/>
                                        <p:tgtEl>
                                          <p:spTgt spid="121"/>
                                        </p:tgtEl>
                                      </p:cBhvr>
                                    </p:animEffect>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wipe(up)">
                                      <p:cBhvr>
                                        <p:cTn id="67" dur="500"/>
                                        <p:tgtEl>
                                          <p:spTgt spid="89"/>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P spid="117" grpId="0"/>
      <p:bldP spid="121" grpId="0"/>
      <p:bldP spid="80" grpId="0"/>
      <p:bldP spid="86" grpId="0"/>
      <p:bldP spid="87" grpId="0"/>
      <p:bldP spid="6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Questions?</a:t>
            </a:r>
          </a:p>
        </p:txBody>
      </p:sp>
    </p:spTree>
    <p:extLst>
      <p:ext uri="{BB962C8B-B14F-4D97-AF65-F5344CB8AC3E}">
        <p14:creationId xmlns:p14="http://schemas.microsoft.com/office/powerpoint/2010/main" val="31583486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259628"/>
          </a:xfrm>
        </p:spPr>
        <p:txBody>
          <a:bodyPr/>
          <a:lstStyle/>
          <a:p>
            <a:r>
              <a:rPr lang="en-US" dirty="0"/>
              <a:t>Typically don’t debug directly on production nodes</a:t>
            </a:r>
          </a:p>
          <a:p>
            <a:pPr lvl="1"/>
            <a:r>
              <a:rPr lang="en-US" dirty="0"/>
              <a:t>Difficult to catch an issue directly</a:t>
            </a:r>
          </a:p>
          <a:p>
            <a:pPr lvl="1"/>
            <a:r>
              <a:rPr lang="en-US" dirty="0"/>
              <a:t>Security and compliance concerns</a:t>
            </a:r>
          </a:p>
          <a:p>
            <a:pPr lvl="1"/>
            <a:r>
              <a:rPr lang="en-US" dirty="0"/>
              <a:t>Should debug tools be installed on all production nodes?</a:t>
            </a:r>
          </a:p>
          <a:p>
            <a:r>
              <a:rPr lang="en-US" dirty="0"/>
              <a:t>Instrument your code</a:t>
            </a:r>
          </a:p>
          <a:p>
            <a:pPr lvl="1"/>
            <a:r>
              <a:rPr lang="en-US" dirty="0"/>
              <a:t>Instrumenting your code is critical for debugging based on logs</a:t>
            </a:r>
          </a:p>
          <a:p>
            <a:pPr lvl="1"/>
            <a:r>
              <a:rPr lang="en-US" dirty="0"/>
              <a:t>Should be able to trace the execution path through your code</a:t>
            </a:r>
          </a:p>
          <a:p>
            <a:pPr lvl="1"/>
            <a:r>
              <a:rPr lang="en-US" dirty="0"/>
              <a:t>Always log in UTC</a:t>
            </a:r>
          </a:p>
          <a:p>
            <a:pPr lvl="1"/>
            <a:r>
              <a:rPr lang="en-US" dirty="0"/>
              <a:t>Flow an activity id</a:t>
            </a:r>
          </a:p>
        </p:txBody>
      </p:sp>
      <p:sp>
        <p:nvSpPr>
          <p:cNvPr id="3" name="Title 2"/>
          <p:cNvSpPr>
            <a:spLocks noGrp="1"/>
          </p:cNvSpPr>
          <p:nvPr>
            <p:ph type="title"/>
          </p:nvPr>
        </p:nvSpPr>
        <p:spPr/>
        <p:txBody>
          <a:bodyPr/>
          <a:lstStyle/>
          <a:p>
            <a:r>
              <a:rPr lang="en-US" dirty="0">
                <a:solidFill>
                  <a:schemeClr val="tx1"/>
                </a:solidFill>
              </a:rPr>
              <a:t>Debugging in Production</a:t>
            </a:r>
          </a:p>
        </p:txBody>
      </p:sp>
    </p:spTree>
    <p:extLst>
      <p:ext uri="{BB962C8B-B14F-4D97-AF65-F5344CB8AC3E}">
        <p14:creationId xmlns:p14="http://schemas.microsoft.com/office/powerpoint/2010/main" val="3988497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37212"/>
          </a:xfrm>
        </p:spPr>
        <p:txBody>
          <a:bodyPr>
            <a:normAutofit/>
          </a:bodyPr>
          <a:lstStyle/>
          <a:p>
            <a:r>
              <a:rPr lang="en-US" dirty="0"/>
              <a:t>Recovery Point Objective (RPO)</a:t>
            </a:r>
          </a:p>
          <a:p>
            <a:pPr lvl="1"/>
            <a:r>
              <a:rPr lang="en-US" dirty="0"/>
              <a:t>How much data in minutes can the business afford to lose?</a:t>
            </a:r>
          </a:p>
          <a:p>
            <a:pPr lvl="1"/>
            <a:r>
              <a:rPr lang="en-US" dirty="0"/>
              <a:t>Business should set the RPO, smaller RPO is more expensive</a:t>
            </a:r>
          </a:p>
          <a:p>
            <a:pPr lvl="1"/>
            <a:r>
              <a:rPr lang="en-US" dirty="0"/>
              <a:t>Each service must expect and plan for data loss</a:t>
            </a:r>
          </a:p>
          <a:p>
            <a:r>
              <a:rPr lang="en-US" dirty="0"/>
              <a:t>Soft deletes (tombstoning) are best practice</a:t>
            </a:r>
          </a:p>
          <a:p>
            <a:pPr lvl="1"/>
            <a:r>
              <a:rPr lang="en-US" dirty="0"/>
              <a:t>Hard delete later when you know it is not needed</a:t>
            </a:r>
          </a:p>
          <a:p>
            <a:r>
              <a:rPr lang="en-US" dirty="0"/>
              <a:t>Data Corruption</a:t>
            </a:r>
          </a:p>
          <a:p>
            <a:pPr lvl="1"/>
            <a:r>
              <a:rPr lang="en-US" dirty="0"/>
              <a:t>Frequently caused by software bug (or a hacker) </a:t>
            </a:r>
          </a:p>
          <a:p>
            <a:pPr lvl="1"/>
            <a:r>
              <a:rPr lang="en-US" dirty="0"/>
              <a:t>Detect corruption is a hard issue that is domain specific</a:t>
            </a:r>
          </a:p>
          <a:p>
            <a:pPr lvl="1"/>
            <a:r>
              <a:rPr lang="en-US" dirty="0"/>
              <a:t>If needed, deal with corruption using journaling, snapshots/backups</a:t>
            </a:r>
          </a:p>
          <a:p>
            <a:pPr lvl="1"/>
            <a:r>
              <a:rPr lang="en-US" dirty="0"/>
              <a:t>Make sure you test restoring from corruption</a:t>
            </a:r>
          </a:p>
        </p:txBody>
      </p:sp>
      <p:sp>
        <p:nvSpPr>
          <p:cNvPr id="3" name="Title 2"/>
          <p:cNvSpPr>
            <a:spLocks noGrp="1"/>
          </p:cNvSpPr>
          <p:nvPr>
            <p:ph type="title"/>
          </p:nvPr>
        </p:nvSpPr>
        <p:spPr/>
        <p:txBody>
          <a:bodyPr/>
          <a:lstStyle/>
          <a:p>
            <a:r>
              <a:rPr lang="en-US" dirty="0"/>
              <a:t>Data Loss</a:t>
            </a:r>
          </a:p>
        </p:txBody>
      </p:sp>
    </p:spTree>
    <p:extLst>
      <p:ext uri="{BB962C8B-B14F-4D97-AF65-F5344CB8AC3E}">
        <p14:creationId xmlns:p14="http://schemas.microsoft.com/office/powerpoint/2010/main" val="13344172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5333999" cy="5561012"/>
          </a:xfrm>
        </p:spPr>
        <p:txBody>
          <a:bodyPr>
            <a:normAutofit/>
          </a:bodyPr>
          <a:lstStyle/>
          <a:p>
            <a:r>
              <a:rPr lang="en-US" sz="3000" dirty="0">
                <a:latin typeface="Calibri" panose="020F0502020204030204" pitchFamily="34" charset="0"/>
              </a:rPr>
              <a:t>Model the system</a:t>
            </a:r>
          </a:p>
          <a:p>
            <a:pPr lvl="1"/>
            <a:r>
              <a:rPr lang="en-US" dirty="0">
                <a:latin typeface="Calibri" panose="020F0502020204030204" pitchFamily="34" charset="0"/>
              </a:rPr>
              <a:t>Establish service SLAs</a:t>
            </a:r>
          </a:p>
          <a:p>
            <a:pPr lvl="1"/>
            <a:r>
              <a:rPr lang="en-US" dirty="0">
                <a:latin typeface="Calibri" panose="020F0502020204030204" pitchFamily="34" charset="0"/>
              </a:rPr>
              <a:t>Be conservative with estimates</a:t>
            </a:r>
          </a:p>
          <a:p>
            <a:r>
              <a:rPr lang="en-US" sz="3000" dirty="0">
                <a:latin typeface="Calibri" panose="020F0502020204030204" pitchFamily="34" charset="0"/>
              </a:rPr>
              <a:t>Validate during development</a:t>
            </a:r>
          </a:p>
          <a:p>
            <a:pPr lvl="1"/>
            <a:r>
              <a:rPr lang="en-US" dirty="0">
                <a:latin typeface="Calibri" panose="020F0502020204030204" pitchFamily="34" charset="0"/>
              </a:rPr>
              <a:t>Measure on similar configuration</a:t>
            </a:r>
          </a:p>
          <a:p>
            <a:pPr lvl="1"/>
            <a:r>
              <a:rPr lang="en-US" dirty="0">
                <a:latin typeface="Calibri" panose="020F0502020204030204" pitchFamily="34" charset="0"/>
              </a:rPr>
              <a:t>Drive traffic for part of the service and project for full service</a:t>
            </a:r>
          </a:p>
          <a:p>
            <a:r>
              <a:rPr lang="en-US" sz="3000" dirty="0">
                <a:latin typeface="Calibri" panose="020F0502020204030204" pitchFamily="34" charset="0"/>
              </a:rPr>
              <a:t>Measure in production and continually validate</a:t>
            </a:r>
          </a:p>
          <a:p>
            <a:pPr lvl="1"/>
            <a:r>
              <a:rPr lang="en-US" dirty="0">
                <a:latin typeface="Calibri" panose="020F0502020204030204" pitchFamily="34" charset="0"/>
              </a:rPr>
              <a:t>Ensure code has correct metrics to validate predictions</a:t>
            </a:r>
          </a:p>
          <a:p>
            <a:r>
              <a:rPr lang="en-US" sz="3000" dirty="0">
                <a:latin typeface="Calibri" panose="020F0502020204030204" pitchFamily="34" charset="0"/>
              </a:rPr>
              <a:t>Communicate the goals</a:t>
            </a:r>
          </a:p>
        </p:txBody>
      </p:sp>
      <p:sp>
        <p:nvSpPr>
          <p:cNvPr id="3" name="Title 2"/>
          <p:cNvSpPr>
            <a:spLocks noGrp="1"/>
          </p:cNvSpPr>
          <p:nvPr>
            <p:ph type="title"/>
          </p:nvPr>
        </p:nvSpPr>
        <p:spPr/>
        <p:txBody>
          <a:bodyPr/>
          <a:lstStyle/>
          <a:p>
            <a:r>
              <a:rPr lang="en-US" dirty="0"/>
              <a:t>Capacity Planning</a:t>
            </a:r>
          </a:p>
        </p:txBody>
      </p:sp>
      <p:graphicFrame>
        <p:nvGraphicFramePr>
          <p:cNvPr id="4" name="Diagram 3"/>
          <p:cNvGraphicFramePr/>
          <p:nvPr>
            <p:extLst>
              <p:ext uri="{D42A27DB-BD31-4B8C-83A1-F6EECF244321}">
                <p14:modId xmlns:p14="http://schemas.microsoft.com/office/powerpoint/2010/main" val="3243455769"/>
              </p:ext>
            </p:extLst>
          </p:nvPr>
        </p:nvGraphicFramePr>
        <p:xfrm>
          <a:off x="5837237" y="1135062"/>
          <a:ext cx="6400800"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933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Capacity Planning </a:t>
            </a:r>
          </a:p>
        </p:txBody>
      </p:sp>
      <p:pic>
        <p:nvPicPr>
          <p:cNvPr id="6" name="Picture 5"/>
          <p:cNvPicPr>
            <a:picLocks noChangeAspect="1"/>
          </p:cNvPicPr>
          <p:nvPr/>
        </p:nvPicPr>
        <p:blipFill>
          <a:blip r:embed="rId2"/>
          <a:stretch>
            <a:fillRect/>
          </a:stretch>
        </p:blipFill>
        <p:spPr>
          <a:xfrm>
            <a:off x="579437" y="3040062"/>
            <a:ext cx="3352800" cy="3352800"/>
          </a:xfrm>
          <a:prstGeom prst="rect">
            <a:avLst/>
          </a:prstGeom>
        </p:spPr>
      </p:pic>
      <p:pic>
        <p:nvPicPr>
          <p:cNvPr id="7" name="Picture 6"/>
          <p:cNvPicPr>
            <a:picLocks noChangeAspect="1"/>
          </p:cNvPicPr>
          <p:nvPr/>
        </p:nvPicPr>
        <p:blipFill>
          <a:blip r:embed="rId3"/>
          <a:stretch>
            <a:fillRect/>
          </a:stretch>
        </p:blipFill>
        <p:spPr>
          <a:xfrm>
            <a:off x="6091237" y="3040062"/>
            <a:ext cx="5675312" cy="3405187"/>
          </a:xfrm>
          <a:prstGeom prst="rect">
            <a:avLst/>
          </a:prstGeom>
        </p:spPr>
      </p:pic>
      <p:sp>
        <p:nvSpPr>
          <p:cNvPr id="8" name="TextBox 7"/>
          <p:cNvSpPr txBox="1"/>
          <p:nvPr/>
        </p:nvSpPr>
        <p:spPr>
          <a:xfrm>
            <a:off x="427037" y="1363662"/>
            <a:ext cx="11582400" cy="1828800"/>
          </a:xfrm>
          <a:prstGeom prst="rect">
            <a:avLst/>
          </a:prstGeom>
          <a:noFill/>
        </p:spPr>
        <p:txBody>
          <a:bodyPr wrap="square" lIns="182880" tIns="146304" rIns="182880" bIns="146304" rtlCol="0">
            <a:normAutofit lnSpcReduction="10000"/>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Usually create a spreadsheet to model the application</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Very complicated spreadsheet</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Important part is to obtain agreement on the assumptions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If necessary, model multiple assumptions</a:t>
            </a:r>
          </a:p>
        </p:txBody>
      </p:sp>
      <p:sp>
        <p:nvSpPr>
          <p:cNvPr id="9" name="TextBox 8"/>
          <p:cNvSpPr txBox="1"/>
          <p:nvPr/>
        </p:nvSpPr>
        <p:spPr>
          <a:xfrm>
            <a:off x="579437" y="6392862"/>
            <a:ext cx="3352800" cy="373063"/>
          </a:xfrm>
          <a:prstGeom prst="rect">
            <a:avLst/>
          </a:prstGeom>
          <a:noFill/>
        </p:spPr>
        <p:txBody>
          <a:bodyPr wrap="square" lIns="182880" tIns="0" rIns="182880" bIns="0" rtlCol="0" anchor="ctr">
            <a:normAutofit/>
          </a:bodyPr>
          <a:lstStyle/>
          <a:p>
            <a:pPr algn="ctr">
              <a:lnSpc>
                <a:spcPct val="90000"/>
              </a:lnSpc>
              <a:spcAft>
                <a:spcPts val="600"/>
              </a:spcAft>
            </a:pPr>
            <a:r>
              <a:rPr lang="en-US" b="1" dirty="0">
                <a:gradFill>
                  <a:gsLst>
                    <a:gs pos="2917">
                      <a:schemeClr val="tx1"/>
                    </a:gs>
                    <a:gs pos="30000">
                      <a:schemeClr val="tx1"/>
                    </a:gs>
                  </a:gsLst>
                  <a:lin ang="5400000" scaled="0"/>
                </a:gradFill>
                <a:latin typeface="Calibri" panose="020F0502020204030204" pitchFamily="34" charset="0"/>
              </a:rPr>
              <a:t>Factual Values</a:t>
            </a:r>
          </a:p>
        </p:txBody>
      </p:sp>
      <p:sp>
        <p:nvSpPr>
          <p:cNvPr id="11" name="TextBox 10"/>
          <p:cNvSpPr txBox="1"/>
          <p:nvPr/>
        </p:nvSpPr>
        <p:spPr>
          <a:xfrm>
            <a:off x="6091237" y="6433482"/>
            <a:ext cx="5675312" cy="373063"/>
          </a:xfrm>
          <a:prstGeom prst="rect">
            <a:avLst/>
          </a:prstGeom>
          <a:noFill/>
        </p:spPr>
        <p:txBody>
          <a:bodyPr wrap="square" lIns="182880" tIns="0" rIns="182880" bIns="0" rtlCol="0" anchor="ctr">
            <a:normAutofit/>
          </a:bodyPr>
          <a:lstStyle/>
          <a:p>
            <a:pPr algn="ctr">
              <a:lnSpc>
                <a:spcPct val="90000"/>
              </a:lnSpc>
              <a:spcAft>
                <a:spcPts val="600"/>
              </a:spcAft>
            </a:pPr>
            <a:r>
              <a:rPr lang="en-US" b="1" dirty="0">
                <a:gradFill>
                  <a:gsLst>
                    <a:gs pos="2917">
                      <a:schemeClr val="tx1"/>
                    </a:gs>
                    <a:gs pos="30000">
                      <a:schemeClr val="tx1"/>
                    </a:gs>
                  </a:gsLst>
                  <a:lin ang="5400000" scaled="0"/>
                </a:gradFill>
                <a:latin typeface="Calibri" panose="020F0502020204030204" pitchFamily="34" charset="0"/>
              </a:rPr>
              <a:t>Modeled Values</a:t>
            </a:r>
          </a:p>
        </p:txBody>
      </p:sp>
    </p:spTree>
    <p:extLst>
      <p:ext uri="{BB962C8B-B14F-4D97-AF65-F5344CB8AC3E}">
        <p14:creationId xmlns:p14="http://schemas.microsoft.com/office/powerpoint/2010/main" val="28427669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289051"/>
            <a:ext cx="11887200" cy="5523912"/>
          </a:xfrm>
        </p:spPr>
        <p:txBody>
          <a:bodyPr/>
          <a:lstStyle/>
          <a:p>
            <a:r>
              <a:rPr lang="en-US" dirty="0"/>
              <a:t>Avoid the “Not Invented Here” Syndrome</a:t>
            </a:r>
          </a:p>
          <a:p>
            <a:pPr lvl="1"/>
            <a:r>
              <a:rPr lang="en-US" dirty="0"/>
              <a:t>Reuse existing services whenever possible</a:t>
            </a:r>
          </a:p>
          <a:p>
            <a:pPr lvl="1"/>
            <a:r>
              <a:rPr lang="en-US" dirty="0"/>
              <a:t>Find reasons to be the same rather than different	</a:t>
            </a:r>
          </a:p>
          <a:p>
            <a:r>
              <a:rPr lang="en-US" dirty="0"/>
              <a:t>Keep it simple</a:t>
            </a:r>
          </a:p>
          <a:p>
            <a:pPr lvl="1"/>
            <a:r>
              <a:rPr lang="en-US" dirty="0"/>
              <a:t>Scalable services are very difficult to build</a:t>
            </a:r>
          </a:p>
          <a:p>
            <a:pPr lvl="1"/>
            <a:r>
              <a:rPr lang="en-US" dirty="0"/>
              <a:t>Question complexity if there is a simpler </a:t>
            </a:r>
            <a:br>
              <a:rPr lang="en-US" dirty="0"/>
            </a:br>
            <a:r>
              <a:rPr lang="en-US" dirty="0"/>
              <a:t>way to accomplish the same thing</a:t>
            </a:r>
          </a:p>
          <a:p>
            <a:r>
              <a:rPr lang="en-US" dirty="0"/>
              <a:t>Read public information </a:t>
            </a:r>
          </a:p>
          <a:p>
            <a:pPr lvl="1"/>
            <a:r>
              <a:rPr lang="en-US" dirty="0"/>
              <a:t>Research similar services</a:t>
            </a:r>
          </a:p>
          <a:p>
            <a:pPr lvl="1"/>
            <a:r>
              <a:rPr lang="en-US" dirty="0"/>
              <a:t>Understand the reasons for their choices</a:t>
            </a:r>
          </a:p>
          <a:p>
            <a:pPr lvl="1"/>
            <a:r>
              <a:rPr lang="en-US" dirty="0"/>
              <a:t>Don’t blindly copy what they did</a:t>
            </a:r>
          </a:p>
          <a:p>
            <a:pPr marL="0" indent="0">
              <a:buNone/>
            </a:pPr>
            <a:endParaRPr lang="en-US" dirty="0"/>
          </a:p>
        </p:txBody>
      </p:sp>
      <p:sp>
        <p:nvSpPr>
          <p:cNvPr id="3" name="Title 2"/>
          <p:cNvSpPr>
            <a:spLocks noGrp="1"/>
          </p:cNvSpPr>
          <p:nvPr>
            <p:ph type="title"/>
          </p:nvPr>
        </p:nvSpPr>
        <p:spPr/>
        <p:txBody>
          <a:bodyPr/>
          <a:lstStyle/>
          <a:p>
            <a:r>
              <a:rPr lang="en-US" dirty="0"/>
              <a:t>Design Goals</a:t>
            </a:r>
          </a:p>
        </p:txBody>
      </p:sp>
      <p:pic>
        <p:nvPicPr>
          <p:cNvPr id="7" name="Picture 6"/>
          <p:cNvPicPr>
            <a:picLocks noChangeAspect="1"/>
          </p:cNvPicPr>
          <p:nvPr/>
        </p:nvPicPr>
        <p:blipFill>
          <a:blip r:embed="rId3"/>
          <a:stretch>
            <a:fillRect/>
          </a:stretch>
        </p:blipFill>
        <p:spPr>
          <a:xfrm>
            <a:off x="7437437" y="3573462"/>
            <a:ext cx="4919485" cy="3239500"/>
          </a:xfrm>
          <a:prstGeom prst="rect">
            <a:avLst/>
          </a:prstGeom>
        </p:spPr>
      </p:pic>
    </p:spTree>
    <p:extLst>
      <p:ext uri="{BB962C8B-B14F-4D97-AF65-F5344CB8AC3E}">
        <p14:creationId xmlns:p14="http://schemas.microsoft.com/office/powerpoint/2010/main" val="2237510935"/>
      </p:ext>
    </p:extLst>
  </p:cSld>
  <p:clrMapOvr>
    <a:masterClrMapping/>
  </p:clrMapOvr>
  <p:transition>
    <p:fade/>
  </p:transition>
</p:sld>
</file>

<file path=ppt/theme/theme1.xml><?xml version="1.0" encoding="utf-8"?>
<a:theme xmlns:a="http://schemas.openxmlformats.org/drawingml/2006/main" name="5-30711_TR22_ILL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000E5BC6-9FD5-4E18-9160-96A5898B37F7}" vid="{9ED73B22-1410-4A8C-8D26-F3B26235226C}"/>
    </a:ext>
  </a:extLst>
</a:theme>
</file>

<file path=ppt/theme/theme2.xml><?xml version="1.0" encoding="utf-8"?>
<a:theme xmlns:a="http://schemas.openxmlformats.org/drawingml/2006/main" name="Jeffrey Richter">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ffrey Richter PPT Template.potx" id="{0EC3B29B-1691-4021-B91F-DD4F9F467C43}" vid="{219876D6-05DE-4F5A-B736-86EA333E67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TR22_ILL_Template</Template>
  <TotalTime>0</TotalTime>
  <Words>5572</Words>
  <Application>Microsoft Office PowerPoint</Application>
  <PresentationFormat>Custom</PresentationFormat>
  <Paragraphs>1087</Paragraphs>
  <Slides>46</Slides>
  <Notes>13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Calibri</vt:lpstr>
      <vt:lpstr>Consolas</vt:lpstr>
      <vt:lpstr>Core Sans NR 35 Light</vt:lpstr>
      <vt:lpstr>Segoe UI</vt:lpstr>
      <vt:lpstr>Segoe UI Light</vt:lpstr>
      <vt:lpstr>Wingdings</vt:lpstr>
      <vt:lpstr>5-30711_TR22_ILL_Template</vt:lpstr>
      <vt:lpstr>Jeffrey Richter</vt:lpstr>
      <vt:lpstr>Service Fabric Patterns  and Best Practices</vt:lpstr>
      <vt:lpstr>“It depends…”</vt:lpstr>
      <vt:lpstr>Real World Architecture - Monolithic</vt:lpstr>
      <vt:lpstr>Real World Architecture - Micro services</vt:lpstr>
      <vt:lpstr>Debugging in Production</vt:lpstr>
      <vt:lpstr>Data Loss</vt:lpstr>
      <vt:lpstr>Capacity Planning</vt:lpstr>
      <vt:lpstr>Capacity Planning </vt:lpstr>
      <vt:lpstr>Design Goals</vt:lpstr>
      <vt:lpstr>Availability and Reliability – Active/Passive</vt:lpstr>
      <vt:lpstr>Availability and Reliability – Active/Passive</vt:lpstr>
      <vt:lpstr>Availability and Reliability – Active/Active</vt:lpstr>
      <vt:lpstr>Availability and Reliability – Active/Active</vt:lpstr>
      <vt:lpstr>Availability and Reliability – Real Example </vt:lpstr>
      <vt:lpstr>Cascading Failures</vt:lpstr>
      <vt:lpstr>Humans cause most Problems</vt:lpstr>
      <vt:lpstr>Single Tenant or Multi Tenant?</vt:lpstr>
      <vt:lpstr>Service Gateway Pattern</vt:lpstr>
      <vt:lpstr>Service Granularity – A Goldilocks story</vt:lpstr>
      <vt:lpstr>NOT Your Typical .NET Collections</vt:lpstr>
      <vt:lpstr>Define Immutable Types to Force Correct Behavior</vt:lpstr>
      <vt:lpstr>Idempotent Operations</vt:lpstr>
      <vt:lpstr>Avoid Front-End Sticky Sessions</vt:lpstr>
      <vt:lpstr>Using Stateful Services – Session State</vt:lpstr>
      <vt:lpstr>CancellationTokens</vt:lpstr>
      <vt:lpstr>Optimizing Collection Performance</vt:lpstr>
      <vt:lpstr>Partitioning</vt:lpstr>
      <vt:lpstr>Beware of GetHashCode</vt:lpstr>
      <vt:lpstr>Retrying Operations</vt:lpstr>
      <vt:lpstr>Building a Secure Application</vt:lpstr>
      <vt:lpstr>Secure Cluster Communication</vt:lpstr>
      <vt:lpstr>Logging and Instrumentation</vt:lpstr>
      <vt:lpstr>Expanding Capacity beyond VMSS Auto-Scale</vt:lpstr>
      <vt:lpstr>Configuration</vt:lpstr>
      <vt:lpstr>KeyVault</vt:lpstr>
      <vt:lpstr>Versioning Code and Data</vt:lpstr>
      <vt:lpstr>Application Upgrades</vt:lpstr>
      <vt:lpstr>How the Service Deploys and Upgrades</vt:lpstr>
      <vt:lpstr>How the Service Deploys and Upgrades</vt:lpstr>
      <vt:lpstr>How the Service Deploys and Upgrades</vt:lpstr>
      <vt:lpstr>How the Service Deploys and Upgrades</vt:lpstr>
      <vt:lpstr>How the Service Deploys and Upgrades</vt:lpstr>
      <vt:lpstr>FE Service Differences – Malicious Client</vt:lpstr>
      <vt:lpstr>FE Service Differences – Legitimate Client</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2016-05-09T16:27:26Z</dcterms:created>
  <dcterms:modified xsi:type="dcterms:W3CDTF">2016-05-18T01:17:20Z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https://microsoft-my.sharepoint.com/personal/toddabel_microsoft_com/Documents/Service%20Fabric/Best%20Practices.pptx</vt:lpwstr>
  </property>
</Properties>
</file>