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21"/>
  </p:notesMasterIdLst>
  <p:sldIdLst>
    <p:sldId id="460" r:id="rId2"/>
    <p:sldId id="466" r:id="rId3"/>
    <p:sldId id="281" r:id="rId4"/>
    <p:sldId id="432" r:id="rId5"/>
    <p:sldId id="256" r:id="rId6"/>
    <p:sldId id="285" r:id="rId7"/>
    <p:sldId id="421" r:id="rId8"/>
    <p:sldId id="429" r:id="rId9"/>
    <p:sldId id="287" r:id="rId10"/>
    <p:sldId id="430" r:id="rId11"/>
    <p:sldId id="289" r:id="rId12"/>
    <p:sldId id="290" r:id="rId13"/>
    <p:sldId id="362" r:id="rId14"/>
    <p:sldId id="353" r:id="rId15"/>
    <p:sldId id="428" r:id="rId16"/>
    <p:sldId id="472" r:id="rId17"/>
    <p:sldId id="442" r:id="rId18"/>
    <p:sldId id="471" r:id="rId19"/>
    <p:sldId id="4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9970B0-F263-4CFB-99E1-36B577128D52}">
          <p14:sldIdLst>
            <p14:sldId id="460"/>
            <p14:sldId id="466"/>
            <p14:sldId id="281"/>
            <p14:sldId id="432"/>
            <p14:sldId id="256"/>
            <p14:sldId id="285"/>
            <p14:sldId id="421"/>
            <p14:sldId id="429"/>
            <p14:sldId id="287"/>
          </p14:sldIdLst>
        </p14:section>
        <p14:section name="Application Packaging" id="{B8EF61B8-8DBA-4F55-A2D9-F60B5380BFBA}">
          <p14:sldIdLst>
            <p14:sldId id="430"/>
            <p14:sldId id="289"/>
            <p14:sldId id="290"/>
            <p14:sldId id="362"/>
            <p14:sldId id="353"/>
            <p14:sldId id="428"/>
            <p14:sldId id="472"/>
          </p14:sldIdLst>
        </p14:section>
        <p14:section name="PRB" id="{9F82C88C-C16D-415C-87D4-668D4DA53E75}">
          <p14:sldIdLst>
            <p14:sldId id="442"/>
            <p14:sldId id="471"/>
          </p14:sldIdLst>
        </p14:section>
        <p14:section name="Containers" id="{9488C709-7A94-4CB3-A326-C0EAA38E8696}">
          <p14:sldIdLst>
            <p14:sldId id="4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Richter" initials="JR" lastIdx="3" clrIdx="0">
    <p:extLst>
      <p:ext uri="{19B8F6BF-5375-455C-9EA6-DF929625EA0E}">
        <p15:presenceInfo xmlns:p15="http://schemas.microsoft.com/office/powerpoint/2012/main" userId="6341e7e7f1ed0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978" autoAdjust="0"/>
    <p:restoredTop sz="87748" autoAdjust="0"/>
  </p:normalViewPr>
  <p:slideViewPr>
    <p:cSldViewPr snapToGrid="0">
      <p:cViewPr varScale="1">
        <p:scale>
          <a:sx n="84" d="100"/>
          <a:sy n="84" d="100"/>
        </p:scale>
        <p:origin x="196" y="60"/>
      </p:cViewPr>
      <p:guideLst/>
    </p:cSldViewPr>
  </p:slideViewPr>
  <p:notesTextViewPr>
    <p:cViewPr>
      <p:scale>
        <a:sx n="3" d="2"/>
        <a:sy n="3" d="2"/>
      </p:scale>
      <p:origin x="0" y="-236"/>
    </p:cViewPr>
  </p:notesTextViewPr>
  <p:sorterViewPr>
    <p:cViewPr varScale="1">
      <p:scale>
        <a:sx n="1" d="1"/>
        <a:sy n="1" d="1"/>
      </p:scale>
      <p:origin x="0" y="-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D095A-D48C-4EB3-93A4-11A44A9E4A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882A8-7401-4BD1-8A1B-5FE40FC48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llect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ocial.msdn.microsoft.com/Search/en-US?query=jeffrey%20richter&amp;beta=0&amp;rn=MSDN+Magazine&amp;rq=site:blogs.msdn.com/b/msdnmagazine/&amp;ac=2" TargetMode="External"/><Relationship Id="rId5" Type="http://schemas.openxmlformats.org/officeDocument/2006/relationships/hyperlink" Target="http://www.amazon.com/Jeffrey-Richter/e/B000APH134/ref=sr_tc_2_0?qid=1456680389&amp;sr=1-2-ent" TargetMode="External"/><Relationship Id="rId4" Type="http://schemas.openxmlformats.org/officeDocument/2006/relationships/hyperlink" Target="http://wintellectnow.com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Azure Service Fabric is a distributed systems platform used to build scalable, reliable, and easily managed applications (</a:t>
            </a:r>
            <a:r>
              <a:rPr lang="en-US" dirty="0" err="1"/>
              <a:t>microservices</a:t>
            </a:r>
            <a:r>
              <a:rPr lang="en-US" dirty="0"/>
              <a:t>) for the cloud. It is a free Windows component that works with any cloud: Azure, Amazon, on-premises, etc. In this talk, Jeff introduces you to Azure Service Fabric and shows you how it can help you with your own cloud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Win32 console app does</a:t>
            </a:r>
          </a:p>
          <a:p>
            <a:r>
              <a:rPr lang="en-US" dirty="0"/>
              <a:t>Use tool to create “package”</a:t>
            </a:r>
          </a:p>
          <a:p>
            <a:r>
              <a:rPr lang="en-US" dirty="0"/>
              <a:t>Use PowerShell commands to </a:t>
            </a:r>
          </a:p>
          <a:p>
            <a:pPr lvl="1"/>
            <a:r>
              <a:rPr lang="en-US" dirty="0"/>
              <a:t>Copy package to cluster &amp; replicated</a:t>
            </a:r>
          </a:p>
          <a:p>
            <a:pPr lvl="2"/>
            <a:r>
              <a:rPr lang="en-US" dirty="0"/>
              <a:t>Maybe say: No dependency on outside storage</a:t>
            </a:r>
          </a:p>
          <a:p>
            <a:pPr lvl="1"/>
            <a:r>
              <a:rPr lang="en-US" dirty="0"/>
              <a:t>Register application type</a:t>
            </a:r>
          </a:p>
          <a:p>
            <a:pPr lvl="1"/>
            <a:r>
              <a:rPr lang="en-US" dirty="0"/>
              <a:t>Create new application &amp; deploy to 2 nodes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DEMO: Show/explain app &amp; service instance URI naming</a:t>
            </a:r>
          </a:p>
          <a:p>
            <a:pPr lvl="1"/>
            <a:r>
              <a:rPr lang="en-US" dirty="0"/>
              <a:t>DEMO: show how to delete service, app, app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8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https://channel9.msdn.com/Events/Ignite/2015/BRK3485</a:t>
            </a:r>
          </a:p>
          <a:p>
            <a:r>
              <a:rPr lang="en-US" dirty="0"/>
              <a:t>https://azure.microsoft.com/en-us/documentation/articles/service-fabric-resource-balancer-cluster-description/</a:t>
            </a:r>
          </a:p>
          <a:p>
            <a:r>
              <a:rPr lang="en-US" dirty="0"/>
              <a:t>https://azure.microsoft.com/en-us/documentation/articles/service-fabric-resource-balancer-service-description/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5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Jeffrey Richter: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Engineer, Azure Hyper-Scale Compute team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Jeffrey Richter is a Microsoft Software Engineer on the Azure Hyper-Scale compute team. He is also a co-founder of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Wintellect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software consulting and training company. He has authored many videos available on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WintellectNOW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has spoken at many industry conferences, and is the author of several best-selling Windows and .NET Framework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programming books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including Windows Runtime via C#, CLR via C#, 4th Edition, and Windows via C/C++, 5th Edition. Jeffrey has also been a contributing editor to MSDN Magazine where he authored many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feature articles and columns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representing cloud</a:t>
            </a:r>
          </a:p>
          <a:p>
            <a:pPr lvl="1"/>
            <a:r>
              <a:rPr lang="en-US" dirty="0"/>
              <a:t>Contains Cluster (can contain 1000s of nodes)</a:t>
            </a:r>
          </a:p>
          <a:p>
            <a:pPr lvl="2"/>
            <a:r>
              <a:rPr lang="en-US" dirty="0"/>
              <a:t>Contains Nodes (@ has name)</a:t>
            </a:r>
          </a:p>
          <a:p>
            <a:pPr lvl="3"/>
            <a:r>
              <a:rPr lang="en-US" dirty="0"/>
              <a:t>Endpoints</a:t>
            </a:r>
          </a:p>
          <a:p>
            <a:pPr lvl="4"/>
            <a:r>
              <a:rPr lang="en-US" dirty="0" err="1"/>
              <a:t>HttpGateWay</a:t>
            </a:r>
            <a:r>
              <a:rPr lang="en-US" dirty="0"/>
              <a:t> (19007), Cluster (</a:t>
            </a:r>
            <a:r>
              <a:rPr lang="en-US" dirty="0" err="1"/>
              <a:t>tcp</a:t>
            </a:r>
            <a:r>
              <a:rPr lang="en-US" dirty="0"/>
              <a:t>: 19000)?</a:t>
            </a:r>
          </a:p>
          <a:p>
            <a:pPr lvl="3"/>
            <a:r>
              <a:rPr lang="en-US" dirty="0"/>
              <a:t>Your “static” code/data/</a:t>
            </a:r>
            <a:r>
              <a:rPr lang="en-US" dirty="0" err="1"/>
              <a:t>config</a:t>
            </a:r>
            <a:endParaRPr lang="en-US" dirty="0"/>
          </a:p>
          <a:p>
            <a:pPr lvl="2"/>
            <a:r>
              <a:rPr lang="en-US" dirty="0"/>
              <a:t>Load Balancer</a:t>
            </a:r>
          </a:p>
          <a:p>
            <a:r>
              <a:rPr lang="en-US" dirty="0"/>
              <a:t>Animate: start w/DC box</a:t>
            </a:r>
          </a:p>
          <a:p>
            <a:pPr lvl="1"/>
            <a:r>
              <a:rPr lang="en-US" dirty="0"/>
              <a:t>Enter some nodes (names)</a:t>
            </a:r>
          </a:p>
          <a:p>
            <a:pPr lvl="1"/>
            <a:r>
              <a:rPr lang="en-US" dirty="0"/>
              <a:t>Install OS/SF</a:t>
            </a:r>
          </a:p>
          <a:p>
            <a:pPr lvl="1"/>
            <a:r>
              <a:rPr lang="en-US" dirty="0"/>
              <a:t>Establish endpoints to create cluster</a:t>
            </a:r>
          </a:p>
          <a:p>
            <a:pPr lvl="1"/>
            <a:r>
              <a:rPr lang="en-US" dirty="0"/>
              <a:t>You code/data/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/>
              <a:t>Load Balancer</a:t>
            </a:r>
          </a:p>
          <a:p>
            <a:pPr lvl="1"/>
            <a:r>
              <a:rPr lang="en-US" dirty="0"/>
              <a:t>Client request </a:t>
            </a:r>
            <a:r>
              <a:rPr lang="en-US" dirty="0">
                <a:sym typeface="Wingdings" panose="05000000000000000000" pitchFamily="2" charset="2"/>
              </a:rPr>
              <a:t> LB  to a node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---</a:t>
            </a:r>
          </a:p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&lt;!--</a:t>
            </a:r>
          </a:p>
          <a:p>
            <a:endParaRPr lang="en-US" dirty="0"/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settings used within this </a:t>
            </a:r>
            <a:r>
              <a:rPr lang="en-US" dirty="0" err="1"/>
              <a:t>ClusterManifest</a:t>
            </a:r>
            <a:r>
              <a:rPr lang="en-US" dirty="0"/>
              <a:t> are expressly for use only</a:t>
            </a:r>
          </a:p>
          <a:p>
            <a:r>
              <a:rPr lang="en-US" dirty="0"/>
              <a:t>within a developer single-box environment.  Any use of these settings outside</a:t>
            </a:r>
          </a:p>
          <a:p>
            <a:r>
              <a:rPr lang="en-US" dirty="0"/>
              <a:t>of that environment are highly likely to produce incorrect, and </a:t>
            </a:r>
            <a:r>
              <a:rPr lang="en-US" dirty="0" err="1"/>
              <a:t>misperforming</a:t>
            </a:r>
            <a:endParaRPr lang="en-US" dirty="0"/>
          </a:p>
          <a:p>
            <a:r>
              <a:rPr lang="en-US" dirty="0"/>
              <a:t>systems.</a:t>
            </a:r>
          </a:p>
          <a:p>
            <a:endParaRPr lang="en-US" dirty="0"/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--&gt;</a:t>
            </a:r>
          </a:p>
          <a:p>
            <a:r>
              <a:rPr lang="en-US" dirty="0"/>
              <a:t>&lt;</a:t>
            </a:r>
            <a:r>
              <a:rPr lang="en-US" dirty="0" err="1"/>
              <a:t>ClusterManifest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xmlns:xsd</a:t>
            </a:r>
            <a:r>
              <a:rPr lang="en-US" dirty="0"/>
              <a:t>="http://www.w3.org/2001/XMLSchema"</a:t>
            </a:r>
          </a:p>
          <a:p>
            <a:r>
              <a:rPr lang="en-US" dirty="0"/>
              <a:t>   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r>
              <a:rPr lang="en-US" dirty="0"/>
              <a:t>    </a:t>
            </a:r>
            <a:r>
              <a:rPr lang="en-US" dirty="0" err="1"/>
              <a:t>xmlns</a:t>
            </a:r>
            <a:r>
              <a:rPr lang="en-US" dirty="0"/>
              <a:t>="http://schemas.microsoft.com/2011/01/fabric"</a:t>
            </a:r>
          </a:p>
          <a:p>
            <a:r>
              <a:rPr lang="en-US" dirty="0"/>
              <a:t>    Name="</a:t>
            </a:r>
            <a:r>
              <a:rPr lang="en-US" dirty="0" err="1"/>
              <a:t>ComputerName</a:t>
            </a:r>
            <a:r>
              <a:rPr lang="en-US" dirty="0"/>
              <a:t>-Local-Cluster"</a:t>
            </a:r>
          </a:p>
          <a:p>
            <a:r>
              <a:rPr lang="en-US" dirty="0"/>
              <a:t>    Version="1.0"&gt;</a:t>
            </a:r>
          </a:p>
          <a:p>
            <a:r>
              <a:rPr lang="en-US" dirty="0"/>
              <a:t>    &lt;</a:t>
            </a:r>
            <a:r>
              <a:rPr lang="en-US" dirty="0" err="1"/>
              <a:t>NodeTypes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NodeType</a:t>
            </a:r>
            <a:r>
              <a:rPr lang="en-US" dirty="0"/>
              <a:t> Name="NodeType1"&gt;</a:t>
            </a:r>
          </a:p>
          <a:p>
            <a:r>
              <a:rPr lang="en-US" dirty="0"/>
              <a:t>            &lt;Endpoints&gt;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ClientConnectionEndpoint</a:t>
            </a:r>
            <a:r>
              <a:rPr lang="en-US" dirty="0"/>
              <a:t> Port="19000"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LeaseDriverEndpoint</a:t>
            </a:r>
            <a:r>
              <a:rPr lang="en-US" dirty="0"/>
              <a:t> Port="19001"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ClusterConnectionEndpoint</a:t>
            </a:r>
            <a:r>
              <a:rPr lang="en-US" dirty="0"/>
              <a:t> Port="19002"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HttpGatewayEndpoint</a:t>
            </a:r>
            <a:r>
              <a:rPr lang="en-US" dirty="0"/>
              <a:t> Port="19007" Protocol="http"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ServiceConnectionEndpoint</a:t>
            </a:r>
            <a:r>
              <a:rPr lang="en-US" dirty="0"/>
              <a:t> Port="19006"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ApplicationEndpoints</a:t>
            </a:r>
            <a:r>
              <a:rPr lang="en-US" dirty="0"/>
              <a:t> </a:t>
            </a:r>
            <a:r>
              <a:rPr lang="en-US" dirty="0" err="1"/>
              <a:t>StartPort</a:t>
            </a:r>
            <a:r>
              <a:rPr lang="en-US" dirty="0"/>
              <a:t>="30001" </a:t>
            </a:r>
            <a:r>
              <a:rPr lang="en-US" dirty="0" err="1"/>
              <a:t>EndPort</a:t>
            </a:r>
            <a:r>
              <a:rPr lang="en-US" dirty="0"/>
              <a:t>="31000" /&gt;</a:t>
            </a:r>
          </a:p>
          <a:p>
            <a:r>
              <a:rPr lang="en-US" dirty="0"/>
              <a:t>            &lt;/Endpoints&gt;</a:t>
            </a:r>
          </a:p>
          <a:p>
            <a:r>
              <a:rPr lang="en-US" dirty="0"/>
              <a:t>        &lt;/</a:t>
            </a:r>
            <a:r>
              <a:rPr lang="en-US" dirty="0" err="1"/>
              <a:t>NodeType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NodeType</a:t>
            </a:r>
            <a:r>
              <a:rPr lang="en-US" dirty="0"/>
              <a:t> Name="NodeType2"&gt;</a:t>
            </a:r>
          </a:p>
          <a:p>
            <a:r>
              <a:rPr lang="en-US" dirty="0"/>
              <a:t>            &lt;Endpoints&gt;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ClientConnectionEndpoint</a:t>
            </a:r>
            <a:r>
              <a:rPr lang="en-US" dirty="0"/>
              <a:t> Port="19010"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LeaseDriverEndpoint</a:t>
            </a:r>
            <a:r>
              <a:rPr lang="en-US" dirty="0"/>
              <a:t> Port="19011"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ClusterConnectionEndpoint</a:t>
            </a:r>
            <a:r>
              <a:rPr lang="en-US" dirty="0"/>
              <a:t> Port="19012"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HttpGatewayEndpoint</a:t>
            </a:r>
            <a:r>
              <a:rPr lang="en-US" dirty="0"/>
              <a:t> Port="19017" Protocol="http"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ServiceConnectionEndpoint</a:t>
            </a:r>
            <a:r>
              <a:rPr lang="en-US" dirty="0"/>
              <a:t> Port="19016"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ApplicationEndpoints</a:t>
            </a:r>
            <a:r>
              <a:rPr lang="en-US" dirty="0"/>
              <a:t> </a:t>
            </a:r>
            <a:r>
              <a:rPr lang="en-US" dirty="0" err="1"/>
              <a:t>StartPort</a:t>
            </a:r>
            <a:r>
              <a:rPr lang="en-US" dirty="0"/>
              <a:t>="31001" </a:t>
            </a:r>
            <a:r>
              <a:rPr lang="en-US" dirty="0" err="1"/>
              <a:t>EndPort</a:t>
            </a:r>
            <a:r>
              <a:rPr lang="en-US" dirty="0"/>
              <a:t>="32000" /&gt;</a:t>
            </a:r>
          </a:p>
          <a:p>
            <a:r>
              <a:rPr lang="en-US" dirty="0"/>
              <a:t>            &lt;/Endpoints&gt;</a:t>
            </a:r>
          </a:p>
          <a:p>
            <a:r>
              <a:rPr lang="en-US" dirty="0"/>
              <a:t>        &lt;/</a:t>
            </a:r>
            <a:r>
              <a:rPr lang="en-US" dirty="0" err="1"/>
              <a:t>NodeType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NodeType</a:t>
            </a:r>
            <a:r>
              <a:rPr lang="en-US" dirty="0"/>
              <a:t> Name="NodeType3"&gt;</a:t>
            </a:r>
          </a:p>
          <a:p>
            <a:r>
              <a:rPr lang="en-US" dirty="0"/>
              <a:t>            &lt;Endpoints&gt;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ClientConnectionEndpoint</a:t>
            </a:r>
            <a:r>
              <a:rPr lang="en-US" dirty="0"/>
              <a:t> Port="19020"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LeaseDriverEndpoint</a:t>
            </a:r>
            <a:r>
              <a:rPr lang="en-US" dirty="0"/>
              <a:t> Port="19021"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ClusterConnectionEndpoint</a:t>
            </a:r>
            <a:r>
              <a:rPr lang="en-US" dirty="0"/>
              <a:t> Port="19022"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HttpGatewayEndpoint</a:t>
            </a:r>
            <a:r>
              <a:rPr lang="en-US" dirty="0"/>
              <a:t> Port="19027" Protocol="http"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ServiceConnectionEndpoint</a:t>
            </a:r>
            <a:r>
              <a:rPr lang="en-US" dirty="0"/>
              <a:t> Port="19026"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ApplicationEndpoints</a:t>
            </a:r>
            <a:r>
              <a:rPr lang="en-US" dirty="0"/>
              <a:t> </a:t>
            </a:r>
            <a:r>
              <a:rPr lang="en-US" dirty="0" err="1"/>
              <a:t>StartPort</a:t>
            </a:r>
            <a:r>
              <a:rPr lang="en-US" dirty="0"/>
              <a:t>="32001" </a:t>
            </a:r>
            <a:r>
              <a:rPr lang="en-US" dirty="0" err="1"/>
              <a:t>EndPort</a:t>
            </a:r>
            <a:r>
              <a:rPr lang="en-US" dirty="0"/>
              <a:t>="33000" /&gt;</a:t>
            </a:r>
          </a:p>
          <a:p>
            <a:r>
              <a:rPr lang="en-US" dirty="0"/>
              <a:t>            &lt;/Endpoints&gt;</a:t>
            </a:r>
          </a:p>
          <a:p>
            <a:r>
              <a:rPr lang="en-US" dirty="0"/>
              <a:t>        &lt;/</a:t>
            </a:r>
            <a:r>
              <a:rPr lang="en-US" dirty="0" err="1"/>
              <a:t>NodeType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NodeType</a:t>
            </a:r>
            <a:r>
              <a:rPr lang="en-US" dirty="0"/>
              <a:t> Name="NodeType4"&gt;</a:t>
            </a:r>
          </a:p>
          <a:p>
            <a:r>
              <a:rPr lang="en-US" dirty="0"/>
              <a:t>            &lt;Endpoints&gt;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ClientConnectionEndpoint</a:t>
            </a:r>
            <a:r>
              <a:rPr lang="en-US" dirty="0"/>
              <a:t> Port="19030"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LeaseDriverEndpoint</a:t>
            </a:r>
            <a:r>
              <a:rPr lang="en-US" dirty="0"/>
              <a:t> Port="19031"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ClusterConnectionEndpoint</a:t>
            </a:r>
            <a:r>
              <a:rPr lang="en-US" dirty="0"/>
              <a:t> Port="19032"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HttpGatewayEndpoint</a:t>
            </a:r>
            <a:r>
              <a:rPr lang="en-US" dirty="0"/>
              <a:t> Port="19037" Protocol="http"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ServiceConnectionEndpoint</a:t>
            </a:r>
            <a:r>
              <a:rPr lang="en-US" dirty="0"/>
              <a:t> Port="19036"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ApplicationEndpoints</a:t>
            </a:r>
            <a:r>
              <a:rPr lang="en-US" dirty="0"/>
              <a:t> </a:t>
            </a:r>
            <a:r>
              <a:rPr lang="en-US" dirty="0" err="1"/>
              <a:t>StartPort</a:t>
            </a:r>
            <a:r>
              <a:rPr lang="en-US" dirty="0"/>
              <a:t>="33001" </a:t>
            </a:r>
            <a:r>
              <a:rPr lang="en-US" dirty="0" err="1"/>
              <a:t>EndPort</a:t>
            </a:r>
            <a:r>
              <a:rPr lang="en-US" dirty="0"/>
              <a:t>="34000" /&gt;</a:t>
            </a:r>
          </a:p>
          <a:p>
            <a:r>
              <a:rPr lang="en-US" dirty="0"/>
              <a:t>            &lt;/Endpoints&gt;</a:t>
            </a:r>
          </a:p>
          <a:p>
            <a:r>
              <a:rPr lang="en-US" dirty="0"/>
              <a:t>        &lt;/</a:t>
            </a:r>
            <a:r>
              <a:rPr lang="en-US" dirty="0" err="1"/>
              <a:t>NodeType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NodeType</a:t>
            </a:r>
            <a:r>
              <a:rPr lang="en-US" dirty="0"/>
              <a:t> Name="NodeType5"&gt;</a:t>
            </a:r>
          </a:p>
          <a:p>
            <a:r>
              <a:rPr lang="en-US" dirty="0"/>
              <a:t>            &lt;Endpoints&gt;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ClientConnectionEndpoint</a:t>
            </a:r>
            <a:r>
              <a:rPr lang="en-US" dirty="0"/>
              <a:t> Port="19040"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LeaseDriverEndpoint</a:t>
            </a:r>
            <a:r>
              <a:rPr lang="en-US" dirty="0"/>
              <a:t> Port="19041"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ClusterConnectionEndpoint</a:t>
            </a:r>
            <a:r>
              <a:rPr lang="en-US" dirty="0"/>
              <a:t> Port="19042"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HttpGatewayEndpoint</a:t>
            </a:r>
            <a:r>
              <a:rPr lang="en-US" dirty="0"/>
              <a:t> Port="19047" Protocol="http"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ServiceConnectionEndpoint</a:t>
            </a:r>
            <a:r>
              <a:rPr lang="en-US" dirty="0"/>
              <a:t> Port="19046"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ApplicationEndpoints</a:t>
            </a:r>
            <a:r>
              <a:rPr lang="en-US" dirty="0"/>
              <a:t> </a:t>
            </a:r>
            <a:r>
              <a:rPr lang="en-US" dirty="0" err="1"/>
              <a:t>StartPort</a:t>
            </a:r>
            <a:r>
              <a:rPr lang="en-US" dirty="0"/>
              <a:t>="34001" </a:t>
            </a:r>
            <a:r>
              <a:rPr lang="en-US" dirty="0" err="1"/>
              <a:t>EndPort</a:t>
            </a:r>
            <a:r>
              <a:rPr lang="en-US" dirty="0"/>
              <a:t>="35000" /&gt;</a:t>
            </a:r>
          </a:p>
          <a:p>
            <a:r>
              <a:rPr lang="en-US" dirty="0"/>
              <a:t>            &lt;/Endpoints&gt;</a:t>
            </a:r>
          </a:p>
          <a:p>
            <a:r>
              <a:rPr lang="en-US" dirty="0"/>
              <a:t>        &lt;/</a:t>
            </a:r>
            <a:r>
              <a:rPr lang="en-US" dirty="0" err="1"/>
              <a:t>NodeType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NodeTypes</a:t>
            </a:r>
            <a:r>
              <a:rPr lang="en-US" dirty="0"/>
              <a:t>&gt;</a:t>
            </a:r>
          </a:p>
          <a:p>
            <a:r>
              <a:rPr lang="en-US" dirty="0"/>
              <a:t>    &lt;Infrastructure&gt;</a:t>
            </a:r>
          </a:p>
          <a:p>
            <a:r>
              <a:rPr lang="en-US" dirty="0"/>
              <a:t>        &lt;</a:t>
            </a:r>
            <a:r>
              <a:rPr lang="en-US" dirty="0" err="1"/>
              <a:t>WindowsServer</a:t>
            </a:r>
            <a:r>
              <a:rPr lang="en-US" dirty="0"/>
              <a:t> </a:t>
            </a:r>
            <a:r>
              <a:rPr lang="en-US" dirty="0" err="1"/>
              <a:t>IsScaleMin</a:t>
            </a:r>
            <a:r>
              <a:rPr lang="en-US" dirty="0"/>
              <a:t>="true"&gt;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NodeList</a:t>
            </a:r>
            <a:r>
              <a:rPr lang="en-US" dirty="0"/>
              <a:t>&gt;</a:t>
            </a:r>
          </a:p>
          <a:p>
            <a:r>
              <a:rPr lang="en-US" dirty="0"/>
              <a:t>                &lt;Node </a:t>
            </a:r>
            <a:r>
              <a:rPr lang="en-US" dirty="0" err="1"/>
              <a:t>NodeName</a:t>
            </a:r>
            <a:r>
              <a:rPr lang="en-US" dirty="0"/>
              <a:t>="Node.1" </a:t>
            </a:r>
            <a:r>
              <a:rPr lang="en-US" dirty="0" err="1"/>
              <a:t>IPAddressOrFQDN</a:t>
            </a:r>
            <a:r>
              <a:rPr lang="en-US" dirty="0"/>
              <a:t>="localhost" </a:t>
            </a:r>
            <a:r>
              <a:rPr lang="en-US" dirty="0" err="1"/>
              <a:t>IsSeedNode</a:t>
            </a:r>
            <a:r>
              <a:rPr lang="en-US" dirty="0"/>
              <a:t>="true"  </a:t>
            </a:r>
            <a:r>
              <a:rPr lang="en-US" dirty="0" err="1"/>
              <a:t>NodeTypeRef</a:t>
            </a:r>
            <a:r>
              <a:rPr lang="en-US" dirty="0"/>
              <a:t>="NodeType1" </a:t>
            </a:r>
            <a:r>
              <a:rPr lang="en-US" dirty="0" err="1"/>
              <a:t>FaultDomain</a:t>
            </a:r>
            <a:r>
              <a:rPr lang="en-US" dirty="0"/>
              <a:t>="</a:t>
            </a:r>
            <a:r>
              <a:rPr lang="en-US" dirty="0" err="1"/>
              <a:t>fd</a:t>
            </a:r>
            <a:r>
              <a:rPr lang="en-US" dirty="0"/>
              <a:t>:/FD01" </a:t>
            </a:r>
            <a:r>
              <a:rPr lang="en-US" dirty="0" err="1"/>
              <a:t>UpgradeDomain</a:t>
            </a:r>
            <a:r>
              <a:rPr lang="en-US" dirty="0"/>
              <a:t>="UD1" /&gt;</a:t>
            </a:r>
          </a:p>
          <a:p>
            <a:r>
              <a:rPr lang="en-US" dirty="0"/>
              <a:t>                &lt;Node </a:t>
            </a:r>
            <a:r>
              <a:rPr lang="en-US" dirty="0" err="1"/>
              <a:t>NodeName</a:t>
            </a:r>
            <a:r>
              <a:rPr lang="en-US" dirty="0"/>
              <a:t>="Node.2" </a:t>
            </a:r>
            <a:r>
              <a:rPr lang="en-US" dirty="0" err="1"/>
              <a:t>IPAddressOrFQDN</a:t>
            </a:r>
            <a:r>
              <a:rPr lang="en-US" dirty="0"/>
              <a:t>="localhost" </a:t>
            </a:r>
            <a:r>
              <a:rPr lang="en-US" dirty="0" err="1"/>
              <a:t>IsSeedNode</a:t>
            </a:r>
            <a:r>
              <a:rPr lang="en-US" dirty="0"/>
              <a:t>="true"  </a:t>
            </a:r>
            <a:r>
              <a:rPr lang="en-US" dirty="0" err="1"/>
              <a:t>NodeTypeRef</a:t>
            </a:r>
            <a:r>
              <a:rPr lang="en-US" dirty="0"/>
              <a:t>="NodeType2" </a:t>
            </a:r>
            <a:r>
              <a:rPr lang="en-US" dirty="0" err="1"/>
              <a:t>FaultDomain</a:t>
            </a:r>
            <a:r>
              <a:rPr lang="en-US" dirty="0"/>
              <a:t>="</a:t>
            </a:r>
            <a:r>
              <a:rPr lang="en-US" dirty="0" err="1"/>
              <a:t>fd</a:t>
            </a:r>
            <a:r>
              <a:rPr lang="en-US" dirty="0"/>
              <a:t>:/FD02" </a:t>
            </a:r>
            <a:r>
              <a:rPr lang="en-US" dirty="0" err="1"/>
              <a:t>UpgradeDomain</a:t>
            </a:r>
            <a:r>
              <a:rPr lang="en-US" dirty="0"/>
              <a:t>="UD2" /&gt;</a:t>
            </a:r>
          </a:p>
          <a:p>
            <a:r>
              <a:rPr lang="en-US" dirty="0"/>
              <a:t>                &lt;Node </a:t>
            </a:r>
            <a:r>
              <a:rPr lang="en-US" dirty="0" err="1"/>
              <a:t>NodeName</a:t>
            </a:r>
            <a:r>
              <a:rPr lang="en-US" dirty="0"/>
              <a:t>="Node.3" </a:t>
            </a:r>
            <a:r>
              <a:rPr lang="en-US" dirty="0" err="1"/>
              <a:t>IPAddressOrFQDN</a:t>
            </a:r>
            <a:r>
              <a:rPr lang="en-US" dirty="0"/>
              <a:t>="localhost" </a:t>
            </a:r>
            <a:r>
              <a:rPr lang="en-US" dirty="0" err="1"/>
              <a:t>IsSeedNode</a:t>
            </a:r>
            <a:r>
              <a:rPr lang="en-US" dirty="0"/>
              <a:t>="true"  </a:t>
            </a:r>
            <a:r>
              <a:rPr lang="en-US" dirty="0" err="1"/>
              <a:t>NodeTypeRef</a:t>
            </a:r>
            <a:r>
              <a:rPr lang="en-US" dirty="0"/>
              <a:t>="NodeType3" </a:t>
            </a:r>
            <a:r>
              <a:rPr lang="en-US" dirty="0" err="1"/>
              <a:t>FaultDomain</a:t>
            </a:r>
            <a:r>
              <a:rPr lang="en-US" dirty="0"/>
              <a:t>="</a:t>
            </a:r>
            <a:r>
              <a:rPr lang="en-US" dirty="0" err="1"/>
              <a:t>fd</a:t>
            </a:r>
            <a:r>
              <a:rPr lang="en-US" dirty="0"/>
              <a:t>:/FD03" </a:t>
            </a:r>
            <a:r>
              <a:rPr lang="en-US" dirty="0" err="1"/>
              <a:t>UpgradeDomain</a:t>
            </a:r>
            <a:r>
              <a:rPr lang="en-US" dirty="0"/>
              <a:t>="UD3" /&gt;</a:t>
            </a:r>
          </a:p>
          <a:p>
            <a:r>
              <a:rPr lang="en-US" dirty="0"/>
              <a:t>                &lt;Node </a:t>
            </a:r>
            <a:r>
              <a:rPr lang="en-US" dirty="0" err="1"/>
              <a:t>NodeName</a:t>
            </a:r>
            <a:r>
              <a:rPr lang="en-US" dirty="0"/>
              <a:t>="Node.4" </a:t>
            </a:r>
            <a:r>
              <a:rPr lang="en-US" dirty="0" err="1"/>
              <a:t>IPAddressOrFQDN</a:t>
            </a:r>
            <a:r>
              <a:rPr lang="en-US" dirty="0"/>
              <a:t>="localhost" </a:t>
            </a:r>
            <a:r>
              <a:rPr lang="en-US" dirty="0" err="1"/>
              <a:t>IsSeedNode</a:t>
            </a:r>
            <a:r>
              <a:rPr lang="en-US" dirty="0"/>
              <a:t>="false" </a:t>
            </a:r>
            <a:r>
              <a:rPr lang="en-US" dirty="0" err="1"/>
              <a:t>NodeTypeRef</a:t>
            </a:r>
            <a:r>
              <a:rPr lang="en-US" dirty="0"/>
              <a:t>="NodeType4" </a:t>
            </a:r>
            <a:r>
              <a:rPr lang="en-US" dirty="0" err="1"/>
              <a:t>FaultDomain</a:t>
            </a:r>
            <a:r>
              <a:rPr lang="en-US" dirty="0"/>
              <a:t>="</a:t>
            </a:r>
            <a:r>
              <a:rPr lang="en-US" dirty="0" err="1"/>
              <a:t>fd</a:t>
            </a:r>
            <a:r>
              <a:rPr lang="en-US" dirty="0"/>
              <a:t>:/FD04" </a:t>
            </a:r>
            <a:r>
              <a:rPr lang="en-US" dirty="0" err="1"/>
              <a:t>UpgradeDomain</a:t>
            </a:r>
            <a:r>
              <a:rPr lang="en-US" dirty="0"/>
              <a:t>="UD1" /&gt;</a:t>
            </a:r>
          </a:p>
          <a:p>
            <a:r>
              <a:rPr lang="en-US" dirty="0"/>
              <a:t>                &lt;Node </a:t>
            </a:r>
            <a:r>
              <a:rPr lang="en-US" dirty="0" err="1"/>
              <a:t>NodeName</a:t>
            </a:r>
            <a:r>
              <a:rPr lang="en-US" dirty="0"/>
              <a:t>="Node.5" </a:t>
            </a:r>
            <a:r>
              <a:rPr lang="en-US" dirty="0" err="1"/>
              <a:t>IPAddressOrFQDN</a:t>
            </a:r>
            <a:r>
              <a:rPr lang="en-US" dirty="0"/>
              <a:t>="localhost" </a:t>
            </a:r>
            <a:r>
              <a:rPr lang="en-US" dirty="0" err="1"/>
              <a:t>IsSeedNode</a:t>
            </a:r>
            <a:r>
              <a:rPr lang="en-US" dirty="0"/>
              <a:t>="false" </a:t>
            </a:r>
            <a:r>
              <a:rPr lang="en-US" dirty="0" err="1"/>
              <a:t>NodeTypeRef</a:t>
            </a:r>
            <a:r>
              <a:rPr lang="en-US" dirty="0"/>
              <a:t>="NodeType5" </a:t>
            </a:r>
            <a:r>
              <a:rPr lang="en-US" dirty="0" err="1"/>
              <a:t>FaultDomain</a:t>
            </a:r>
            <a:r>
              <a:rPr lang="en-US" dirty="0"/>
              <a:t>="</a:t>
            </a:r>
            <a:r>
              <a:rPr lang="en-US" dirty="0" err="1"/>
              <a:t>fd</a:t>
            </a:r>
            <a:r>
              <a:rPr lang="en-US" dirty="0"/>
              <a:t>:/FD05" </a:t>
            </a:r>
            <a:r>
              <a:rPr lang="en-US" dirty="0" err="1"/>
              <a:t>UpgradeDomain</a:t>
            </a:r>
            <a:r>
              <a:rPr lang="en-US" dirty="0"/>
              <a:t>="UD2" /&gt;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NodeList</a:t>
            </a:r>
            <a:r>
              <a:rPr lang="en-US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WindowsServer</a:t>
            </a:r>
            <a:r>
              <a:rPr lang="en-US" dirty="0"/>
              <a:t>&gt;</a:t>
            </a:r>
          </a:p>
          <a:p>
            <a:r>
              <a:rPr lang="en-US" dirty="0"/>
              <a:t>    &lt;/Infrastructure&gt;</a:t>
            </a:r>
          </a:p>
          <a:p>
            <a:r>
              <a:rPr lang="en-US" dirty="0"/>
              <a:t>    &lt;</a:t>
            </a:r>
            <a:r>
              <a:rPr lang="en-US" dirty="0" err="1"/>
              <a:t>FabricSettings</a:t>
            </a:r>
            <a:r>
              <a:rPr lang="en-US" dirty="0"/>
              <a:t>&gt;</a:t>
            </a:r>
          </a:p>
          <a:p>
            <a:r>
              <a:rPr lang="en-US" dirty="0"/>
              <a:t>        &lt;Section Name="Security"&gt;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ClusterCredentialType</a:t>
            </a:r>
            <a:r>
              <a:rPr lang="en-US" dirty="0"/>
              <a:t>" Value="None"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ServerAuthCredentialType</a:t>
            </a:r>
            <a:r>
              <a:rPr lang="en-US" dirty="0"/>
              <a:t>" Value="None"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FailoverManager</a:t>
            </a:r>
            <a:r>
              <a:rPr lang="en-US" dirty="0"/>
              <a:t>"&gt;</a:t>
            </a:r>
          </a:p>
          <a:p>
            <a:r>
              <a:rPr lang="en-US" dirty="0"/>
              <a:t>            &lt;!-- expected cluster size allows the placement to start when the cluster is started. This value should be less than total number of nodes</a:t>
            </a:r>
          </a:p>
          <a:p>
            <a:r>
              <a:rPr lang="en-US" dirty="0"/>
              <a:t>                 as without it the </a:t>
            </a:r>
            <a:r>
              <a:rPr lang="en-US" dirty="0" err="1"/>
              <a:t>FailoverManager</a:t>
            </a:r>
            <a:r>
              <a:rPr lang="en-US" dirty="0"/>
              <a:t> will not start the placement of the user services. This value should be 80% to 90% of the cluster size.</a:t>
            </a:r>
          </a:p>
          <a:p>
            <a:r>
              <a:rPr lang="en-US" dirty="0"/>
              <a:t>            --&gt;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ExpectedClusterSize</a:t>
            </a:r>
            <a:r>
              <a:rPr lang="en-US" dirty="0"/>
              <a:t>" Value="4" /&gt;</a:t>
            </a:r>
          </a:p>
          <a:p>
            <a:r>
              <a:rPr lang="en-US" dirty="0"/>
              <a:t>            &lt;!-- The default target and min replica set sizes are 7 and 5. The below configuration is not required for cluster that have 7 or more nodes.  --&gt;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TargetReplicaSetSize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MinReplicaSetSize</a:t>
            </a:r>
            <a:r>
              <a:rPr lang="en-US" dirty="0"/>
              <a:t>" Value="3"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ReconfigurationTimeLimit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BuildReplicaTimeLimit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CreateInstanceTimeLimit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PlacementTimeLimit</a:t>
            </a:r>
            <a:r>
              <a:rPr lang="en-US" dirty="0"/>
              <a:t>" Value="20"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ReconfigurationAgent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ServiceApiHealthDuration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ServiceReconfigurationApiHealthDuration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LocalHealthReportingTimerInterval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IsDeactivationInfoEnabled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ClusterManager</a:t>
            </a:r>
            <a:r>
              <a:rPr lang="en-US" dirty="0"/>
              <a:t>"&gt;</a:t>
            </a:r>
          </a:p>
          <a:p>
            <a:r>
              <a:rPr lang="en-US" dirty="0"/>
              <a:t>            &lt;!-- The default target and min replica set sizes are 7 and 5. The below configuration is not required for cluster that have 7 or more nodes.  --&gt;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TargetReplicaSetSize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MinReplicaSetSize</a:t>
            </a:r>
            <a:r>
              <a:rPr lang="en-US" dirty="0"/>
              <a:t>" Value="3"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UpgradeStatusPollInterval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UpgradeHealthCheckInterval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FabricUpgradeHealthCheckInterval</a:t>
            </a:r>
            <a:r>
              <a:rPr lang="en-US" dirty="0"/>
              <a:t>" Value="5"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NamingService</a:t>
            </a:r>
            <a:r>
              <a:rPr lang="en-US" dirty="0"/>
              <a:t>"&gt;</a:t>
            </a:r>
          </a:p>
          <a:p>
            <a:r>
              <a:rPr lang="en-US" dirty="0"/>
              <a:t>            &lt;!-- The default target and min replica set sizes are 7 and 5. The below configuration is not required for cluster that have 7 or more nodes.  --&gt;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TargetReplicaSetSize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MinReplicaSetSize</a:t>
            </a:r>
            <a:r>
              <a:rPr lang="en-US" dirty="0"/>
              <a:t>" Value="3"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 &lt;Section Name="Management"&gt;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ImageStoreConnectionString</a:t>
            </a:r>
            <a:r>
              <a:rPr lang="en-US" dirty="0"/>
              <a:t>" Value="file:C:\SfDevCluster\Data\ImageStore"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ImageCachingEnabled</a:t>
            </a:r>
            <a:r>
              <a:rPr lang="en-US" dirty="0"/>
              <a:t>" Value="false"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Name="Hosting"&gt;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EndpointProviderEnabled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RunAsPolicyEnabled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DeactivationScanInterval</a:t>
            </a:r>
            <a:r>
              <a:rPr lang="en-US" dirty="0"/>
              <a:t>" Value="60"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DeactivationGraceInterval</a:t>
            </a:r>
            <a:r>
              <a:rPr lang="en-US" dirty="0"/>
              <a:t>" Value="10"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EnableProcessDebugging</a:t>
            </a:r>
            <a:r>
              <a:rPr lang="en-US" dirty="0"/>
              <a:t>" Value="true"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ServiceTypeRegistrationTimeout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CacheCleanupScanInterval</a:t>
            </a:r>
            <a:r>
              <a:rPr lang="en-US" dirty="0"/>
              <a:t>" Value="300"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HttpGateway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IsEnabled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PlacementAndLoadBalancing</a:t>
            </a:r>
            <a:r>
              <a:rPr lang="en-US" dirty="0"/>
              <a:t>"&gt;</a:t>
            </a:r>
          </a:p>
          <a:p>
            <a:r>
              <a:rPr lang="en-US" dirty="0"/>
              <a:t>            &lt;!-- balance the load on the cluster every 5 minutes.  --&gt;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MinLoadBalancingInterval</a:t>
            </a:r>
            <a:r>
              <a:rPr lang="en-US" dirty="0"/>
              <a:t>" Value="300"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Name="Federation"&gt;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NodeIdGeneratorVersion</a:t>
            </a:r>
            <a:r>
              <a:rPr lang="en-US" dirty="0"/>
              <a:t>" Value="V3"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Name="Trace/</a:t>
            </a:r>
            <a:r>
              <a:rPr lang="en-US" dirty="0" err="1"/>
              <a:t>Etw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Name="Level" Value="4"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&lt;!-- Configure the DCA to cleanup the log folder only. The collection of the logs, performance counters and </a:t>
            </a:r>
            <a:r>
              <a:rPr lang="en-US" dirty="0" err="1"/>
              <a:t>crashdumps</a:t>
            </a:r>
            <a:r>
              <a:rPr lang="en-US" dirty="0"/>
              <a:t> is not performed on the local machine. --&gt;</a:t>
            </a:r>
          </a:p>
          <a:p>
            <a:r>
              <a:rPr lang="en-US" dirty="0"/>
              <a:t>        &lt;Section Name="Diagnostics"&gt;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ProducerInstances</a:t>
            </a:r>
            <a:r>
              <a:rPr lang="en-US" dirty="0"/>
              <a:t>" Value="</a:t>
            </a:r>
            <a:r>
              <a:rPr lang="en-US" dirty="0" err="1"/>
              <a:t>ServiceFabricEtlFile</a:t>
            </a:r>
            <a:r>
              <a:rPr lang="en-US" dirty="0"/>
              <a:t>, </a:t>
            </a:r>
            <a:r>
              <a:rPr lang="en-US" dirty="0" err="1"/>
              <a:t>ServiceFabricPerfCtrFolder</a:t>
            </a:r>
            <a:r>
              <a:rPr lang="en-US" dirty="0"/>
              <a:t>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MaxDiskQuotaInMB</a:t>
            </a:r>
            <a:r>
              <a:rPr lang="en-US" dirty="0"/>
              <a:t>" Value="10240"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ServiceFabricEtlFile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ProducerType</a:t>
            </a:r>
            <a:r>
              <a:rPr lang="en-US" dirty="0"/>
              <a:t>" Value="</a:t>
            </a:r>
            <a:r>
              <a:rPr lang="en-US" dirty="0" err="1"/>
              <a:t>EtlFileProducer</a:t>
            </a:r>
            <a:r>
              <a:rPr lang="en-US" dirty="0"/>
              <a:t>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IsEnabled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EtlReadIntervalInMinutes</a:t>
            </a:r>
            <a:r>
              <a:rPr lang="en-US" dirty="0"/>
              <a:t>" Value=" 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DataDeletionAgeInDays</a:t>
            </a:r>
            <a:r>
              <a:rPr lang="en-US" dirty="0"/>
              <a:t>" Value="3"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ServiceFabricPerfCtrFolder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ProducerType</a:t>
            </a:r>
            <a:r>
              <a:rPr lang="en-US" dirty="0"/>
              <a:t>" Value="</a:t>
            </a:r>
            <a:r>
              <a:rPr lang="en-US" dirty="0" err="1"/>
              <a:t>FolderProducer</a:t>
            </a:r>
            <a:r>
              <a:rPr lang="en-US" dirty="0"/>
              <a:t>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IsEnabled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FolderType</a:t>
            </a:r>
            <a:r>
              <a:rPr lang="en-US" dirty="0"/>
              <a:t>" Value="</a:t>
            </a:r>
            <a:r>
              <a:rPr lang="en-US" dirty="0" err="1"/>
              <a:t>WindowsFabricPerformanceCounters</a:t>
            </a:r>
            <a:r>
              <a:rPr lang="en-US" dirty="0"/>
              <a:t>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DataDeletionAgeInDays</a:t>
            </a:r>
            <a:r>
              <a:rPr lang="en-US" dirty="0"/>
              <a:t>" Value="3"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TransactionalReplicator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MaxStreamSizeInMB</a:t>
            </a:r>
            <a:r>
              <a:rPr lang="en-US" dirty="0"/>
              <a:t>" Value="64"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&lt;/</a:t>
            </a:r>
            <a:r>
              <a:rPr lang="en-US" dirty="0" err="1"/>
              <a:t>FabricSettings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ClusterManifest</a:t>
            </a:r>
            <a:r>
              <a:rPr lang="en-US" dirty="0"/>
              <a:t>&gt;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services</a:t>
            </a:r>
            <a:r>
              <a:rPr lang="en-US" baseline="0" dirty="0"/>
              <a:t> are </a:t>
            </a:r>
            <a:r>
              <a:rPr lang="en-US" dirty="0"/>
              <a:t>on all nodes except for image/upgrade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3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FileStoreService.exe is on all nodes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ApplicationManifest</a:t>
            </a:r>
            <a:r>
              <a:rPr lang="en-US" dirty="0"/>
              <a:t> </a:t>
            </a:r>
            <a:r>
              <a:rPr lang="en-US" dirty="0" err="1"/>
              <a:t>xmlns:xsd</a:t>
            </a:r>
            <a:r>
              <a:rPr lang="en-US" dirty="0"/>
              <a:t>="http://www.w3.org/2001/XMLSchema"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</a:t>
            </a:r>
            <a:r>
              <a:rPr lang="en-US" dirty="0" err="1"/>
              <a:t>ApplicationTypeName</a:t>
            </a:r>
            <a:r>
              <a:rPr lang="en-US" dirty="0"/>
              <a:t>="</a:t>
            </a:r>
            <a:r>
              <a:rPr lang="en-US" dirty="0" err="1"/>
              <a:t>DemoAppType</a:t>
            </a:r>
            <a:r>
              <a:rPr lang="en-US" dirty="0"/>
              <a:t>" </a:t>
            </a:r>
            <a:r>
              <a:rPr lang="en-US" dirty="0" err="1"/>
              <a:t>ApplicationTypeVersion</a:t>
            </a:r>
            <a:r>
              <a:rPr lang="en-US" dirty="0"/>
              <a:t>="1.0" </a:t>
            </a:r>
            <a:r>
              <a:rPr lang="en-US" dirty="0" err="1"/>
              <a:t>xmlns</a:t>
            </a:r>
            <a:r>
              <a:rPr lang="en-US" dirty="0"/>
              <a:t>="http://schemas.microsoft.com/2011/01/fabric"&gt;</a:t>
            </a:r>
          </a:p>
          <a:p>
            <a:r>
              <a:rPr lang="en-US" dirty="0"/>
              <a:t>   &lt;</a:t>
            </a:r>
            <a:r>
              <a:rPr lang="en-US" dirty="0" err="1"/>
              <a:t>ServiceManifestImport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ServiceManifestRef</a:t>
            </a:r>
            <a:r>
              <a:rPr lang="en-US" dirty="0"/>
              <a:t> </a:t>
            </a:r>
            <a:r>
              <a:rPr lang="en-US" dirty="0" err="1"/>
              <a:t>ServiceManifestName</a:t>
            </a:r>
            <a:r>
              <a:rPr lang="en-US" dirty="0"/>
              <a:t>="</a:t>
            </a:r>
            <a:r>
              <a:rPr lang="en-US" dirty="0" err="1"/>
              <a:t>WebServer</a:t>
            </a:r>
            <a:r>
              <a:rPr lang="en-US" dirty="0"/>
              <a:t>" </a:t>
            </a:r>
            <a:r>
              <a:rPr lang="en-US" dirty="0" err="1"/>
              <a:t>ServiceManifestVersion</a:t>
            </a:r>
            <a:r>
              <a:rPr lang="en-US" dirty="0"/>
              <a:t>="1.0" /&gt;</a:t>
            </a:r>
          </a:p>
          <a:p>
            <a:r>
              <a:rPr lang="en-US" dirty="0"/>
              <a:t>   &lt;/</a:t>
            </a:r>
            <a:r>
              <a:rPr lang="en-US" dirty="0" err="1"/>
              <a:t>ServiceManifestImport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DefaultServices</a:t>
            </a:r>
            <a:r>
              <a:rPr lang="en-US" dirty="0"/>
              <a:t>&gt;</a:t>
            </a:r>
          </a:p>
          <a:p>
            <a:r>
              <a:rPr lang="en-US" dirty="0"/>
              <a:t>      &lt;Service Name="</a:t>
            </a:r>
            <a:r>
              <a:rPr lang="en-US" dirty="0" err="1"/>
              <a:t>WebServerService</a:t>
            </a:r>
            <a:r>
              <a:rPr lang="en-US" dirty="0"/>
              <a:t>"&gt;</a:t>
            </a:r>
          </a:p>
          <a:p>
            <a:r>
              <a:rPr lang="en-US" dirty="0"/>
              <a:t>         &lt;</a:t>
            </a:r>
            <a:r>
              <a:rPr lang="en-US" dirty="0" err="1"/>
              <a:t>StatelessService</a:t>
            </a:r>
            <a:r>
              <a:rPr lang="en-US" dirty="0"/>
              <a:t> </a:t>
            </a:r>
            <a:r>
              <a:rPr lang="en-US" dirty="0" err="1"/>
              <a:t>ServiceTypeName</a:t>
            </a:r>
            <a:r>
              <a:rPr lang="en-US" dirty="0"/>
              <a:t>="</a:t>
            </a:r>
            <a:r>
              <a:rPr lang="en-US" dirty="0" err="1"/>
              <a:t>WebServer</a:t>
            </a:r>
            <a:r>
              <a:rPr lang="en-US" dirty="0"/>
              <a:t>" </a:t>
            </a:r>
            <a:r>
              <a:rPr lang="en-US" dirty="0" err="1"/>
              <a:t>InstanceCount</a:t>
            </a:r>
            <a:r>
              <a:rPr lang="en-US" dirty="0"/>
              <a:t>="1"&gt;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SingletonPartition</a:t>
            </a:r>
            <a:r>
              <a:rPr lang="en-US" dirty="0"/>
              <a:t> /&gt;</a:t>
            </a:r>
          </a:p>
          <a:p>
            <a:r>
              <a:rPr lang="en-US" dirty="0"/>
              <a:t>         &lt;/</a:t>
            </a:r>
            <a:r>
              <a:rPr lang="en-US" dirty="0" err="1"/>
              <a:t>StatelessService</a:t>
            </a:r>
            <a:r>
              <a:rPr lang="en-US" dirty="0"/>
              <a:t>&gt;</a:t>
            </a:r>
          </a:p>
          <a:p>
            <a:r>
              <a:rPr lang="en-US" dirty="0"/>
              <a:t>      &lt;/Service&gt;</a:t>
            </a:r>
          </a:p>
          <a:p>
            <a:r>
              <a:rPr lang="en-US" dirty="0"/>
              <a:t>   &lt;/</a:t>
            </a:r>
            <a:r>
              <a:rPr lang="en-US" dirty="0" err="1"/>
              <a:t>DefaultServices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ApplicationManifest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ServiceManifest</a:t>
            </a:r>
            <a:r>
              <a:rPr lang="en-US" dirty="0"/>
              <a:t> </a:t>
            </a:r>
            <a:r>
              <a:rPr lang="en-US" dirty="0" err="1"/>
              <a:t>xmlns:xsd</a:t>
            </a:r>
            <a:r>
              <a:rPr lang="en-US" dirty="0"/>
              <a:t>="http://www.w3.org/2001/XMLSchema"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Name="</a:t>
            </a:r>
            <a:r>
              <a:rPr lang="en-US" dirty="0" err="1"/>
              <a:t>WebServer</a:t>
            </a:r>
            <a:r>
              <a:rPr lang="en-US" dirty="0"/>
              <a:t>" Version="1.0" </a:t>
            </a:r>
            <a:r>
              <a:rPr lang="en-US" dirty="0" err="1"/>
              <a:t>xmlns</a:t>
            </a:r>
            <a:r>
              <a:rPr lang="en-US" dirty="0"/>
              <a:t>="http://schemas.microsoft.com/2011/01/fabric"&gt;</a:t>
            </a:r>
          </a:p>
          <a:p>
            <a:r>
              <a:rPr lang="en-US" dirty="0"/>
              <a:t>   &lt;</a:t>
            </a:r>
            <a:r>
              <a:rPr lang="en-US" dirty="0" err="1"/>
              <a:t>ServiceTypes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StatelessServiceType</a:t>
            </a:r>
            <a:r>
              <a:rPr lang="en-US" dirty="0"/>
              <a:t> </a:t>
            </a:r>
            <a:r>
              <a:rPr lang="en-US" dirty="0" err="1"/>
              <a:t>ServiceTypeName</a:t>
            </a:r>
            <a:r>
              <a:rPr lang="en-US" dirty="0"/>
              <a:t>="</a:t>
            </a:r>
            <a:r>
              <a:rPr lang="en-US" dirty="0" err="1"/>
              <a:t>WebServer</a:t>
            </a:r>
            <a:r>
              <a:rPr lang="en-US" dirty="0"/>
              <a:t>" </a:t>
            </a:r>
            <a:r>
              <a:rPr lang="en-US" dirty="0" err="1"/>
              <a:t>UseImplicitHost</a:t>
            </a:r>
            <a:r>
              <a:rPr lang="en-US" dirty="0"/>
              <a:t>="true"&gt;</a:t>
            </a:r>
          </a:p>
          <a:p>
            <a:r>
              <a:rPr lang="en-US" dirty="0"/>
              <a:t>         &lt;Extensions&gt;</a:t>
            </a:r>
          </a:p>
          <a:p>
            <a:r>
              <a:rPr lang="en-US" dirty="0"/>
              <a:t>            &lt;Extension Name="__</a:t>
            </a:r>
            <a:r>
              <a:rPr lang="en-US" dirty="0" err="1"/>
              <a:t>GeneratedServiceType</a:t>
            </a:r>
            <a:r>
              <a:rPr lang="en-US" dirty="0"/>
              <a:t>__"&gt;</a:t>
            </a:r>
          </a:p>
          <a:p>
            <a:r>
              <a:rPr lang="en-US" dirty="0"/>
              <a:t>               &lt;</a:t>
            </a:r>
            <a:r>
              <a:rPr lang="en-US" dirty="0" err="1"/>
              <a:t>GeneratedNames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="http://schemas.microsoft.com/2015/03/</a:t>
            </a:r>
            <a:r>
              <a:rPr lang="en-US" dirty="0" err="1"/>
              <a:t>fabact</a:t>
            </a:r>
            <a:r>
              <a:rPr lang="en-US" dirty="0"/>
              <a:t>-no-schema"&gt;</a:t>
            </a:r>
          </a:p>
          <a:p>
            <a:r>
              <a:rPr lang="en-US" dirty="0"/>
              <a:t>                  &lt;</a:t>
            </a:r>
            <a:r>
              <a:rPr lang="en-US" dirty="0" err="1"/>
              <a:t>DefaultService</a:t>
            </a:r>
            <a:r>
              <a:rPr lang="en-US" dirty="0"/>
              <a:t> Name="</a:t>
            </a:r>
            <a:r>
              <a:rPr lang="en-US" dirty="0" err="1"/>
              <a:t>WebServerService</a:t>
            </a:r>
            <a:r>
              <a:rPr lang="en-US" dirty="0"/>
              <a:t>" /&gt;</a:t>
            </a:r>
          </a:p>
          <a:p>
            <a:r>
              <a:rPr lang="en-US" dirty="0"/>
              <a:t>                  &lt;</a:t>
            </a:r>
            <a:r>
              <a:rPr lang="en-US" dirty="0" err="1"/>
              <a:t>ServiceEndpoint</a:t>
            </a:r>
            <a:r>
              <a:rPr lang="en-US" dirty="0"/>
              <a:t> Name="</a:t>
            </a:r>
            <a:r>
              <a:rPr lang="en-US" dirty="0" err="1"/>
              <a:t>WebServerTypeEndpoint</a:t>
            </a:r>
            <a:r>
              <a:rPr lang="en-US" dirty="0"/>
              <a:t>" /&gt;</a:t>
            </a:r>
          </a:p>
          <a:p>
            <a:r>
              <a:rPr lang="en-US" dirty="0"/>
              <a:t>               &lt;/</a:t>
            </a:r>
            <a:r>
              <a:rPr lang="en-US" dirty="0" err="1"/>
              <a:t>GeneratedNames</a:t>
            </a:r>
            <a:r>
              <a:rPr lang="en-US" dirty="0"/>
              <a:t>&gt;</a:t>
            </a:r>
          </a:p>
          <a:p>
            <a:r>
              <a:rPr lang="en-US" dirty="0"/>
              <a:t>            &lt;/Extension&gt;</a:t>
            </a:r>
          </a:p>
          <a:p>
            <a:r>
              <a:rPr lang="en-US" dirty="0"/>
              <a:t>         &lt;/Extensions&gt;</a:t>
            </a:r>
          </a:p>
          <a:p>
            <a:r>
              <a:rPr lang="en-US" dirty="0"/>
              <a:t>      &lt;/</a:t>
            </a:r>
            <a:r>
              <a:rPr lang="en-US" dirty="0" err="1"/>
              <a:t>StatelessServiceType</a:t>
            </a:r>
            <a:r>
              <a:rPr lang="en-US" dirty="0"/>
              <a:t>&gt;</a:t>
            </a:r>
          </a:p>
          <a:p>
            <a:r>
              <a:rPr lang="en-US" dirty="0"/>
              <a:t>   &lt;/</a:t>
            </a:r>
            <a:r>
              <a:rPr lang="en-US" dirty="0" err="1"/>
              <a:t>ServiceTypes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CodePackage</a:t>
            </a:r>
            <a:r>
              <a:rPr lang="en-US" dirty="0"/>
              <a:t> Name="C" Version="1.0"&gt;</a:t>
            </a:r>
          </a:p>
          <a:p>
            <a:r>
              <a:rPr lang="en-US" dirty="0"/>
              <a:t>      &lt;</a:t>
            </a:r>
            <a:r>
              <a:rPr lang="en-US" dirty="0" err="1"/>
              <a:t>EntryPoint</a:t>
            </a:r>
            <a:r>
              <a:rPr lang="en-US" dirty="0"/>
              <a:t>&gt;</a:t>
            </a:r>
          </a:p>
          <a:p>
            <a:r>
              <a:rPr lang="en-US" dirty="0"/>
              <a:t>         &lt;</a:t>
            </a:r>
            <a:r>
              <a:rPr lang="en-US" dirty="0" err="1"/>
              <a:t>ExeHost</a:t>
            </a:r>
            <a:r>
              <a:rPr lang="en-US" dirty="0"/>
              <a:t>&gt;</a:t>
            </a:r>
          </a:p>
          <a:p>
            <a:r>
              <a:rPr lang="en-US" dirty="0"/>
              <a:t>            &lt;Program&gt;simplewebserver.exe&lt;/Program&gt;</a:t>
            </a:r>
          </a:p>
          <a:p>
            <a:r>
              <a:rPr lang="en-US" dirty="0"/>
              <a:t>            &lt;</a:t>
            </a:r>
            <a:r>
              <a:rPr lang="en-US" dirty="0" err="1"/>
              <a:t>WorkingFolder</a:t>
            </a:r>
            <a:r>
              <a:rPr lang="en-US" dirty="0"/>
              <a:t>&gt;</a:t>
            </a:r>
            <a:r>
              <a:rPr lang="en-US" dirty="0" err="1"/>
              <a:t>CodePackage</a:t>
            </a:r>
            <a:r>
              <a:rPr lang="en-US" dirty="0"/>
              <a:t>&lt;/</a:t>
            </a:r>
            <a:r>
              <a:rPr lang="en-US" dirty="0" err="1"/>
              <a:t>WorkingFolder</a:t>
            </a:r>
            <a:r>
              <a:rPr lang="en-US" dirty="0"/>
              <a:t>&gt;</a:t>
            </a:r>
          </a:p>
          <a:p>
            <a:r>
              <a:rPr lang="en-US" dirty="0"/>
              <a:t>         &lt;/</a:t>
            </a:r>
            <a:r>
              <a:rPr lang="en-US" dirty="0" err="1"/>
              <a:t>ExeHost</a:t>
            </a:r>
            <a:r>
              <a:rPr lang="en-US" dirty="0"/>
              <a:t>&gt;</a:t>
            </a:r>
          </a:p>
          <a:p>
            <a:r>
              <a:rPr lang="en-US" dirty="0"/>
              <a:t>      &lt;/</a:t>
            </a:r>
            <a:r>
              <a:rPr lang="en-US" dirty="0" err="1"/>
              <a:t>EntryPoint</a:t>
            </a:r>
            <a:r>
              <a:rPr lang="en-US" dirty="0"/>
              <a:t>&gt;</a:t>
            </a:r>
          </a:p>
          <a:p>
            <a:r>
              <a:rPr lang="en-US" dirty="0"/>
              <a:t>   &lt;/</a:t>
            </a:r>
            <a:r>
              <a:rPr lang="en-US" dirty="0" err="1"/>
              <a:t>CodePackage</a:t>
            </a:r>
            <a:r>
              <a:rPr lang="en-US" dirty="0"/>
              <a:t>&gt;</a:t>
            </a:r>
          </a:p>
          <a:p>
            <a:r>
              <a:rPr lang="en-US" dirty="0"/>
              <a:t>   &lt;Resources&gt;</a:t>
            </a:r>
          </a:p>
          <a:p>
            <a:r>
              <a:rPr lang="en-US" dirty="0"/>
              <a:t>      &lt;Endpoints&gt;</a:t>
            </a:r>
          </a:p>
          <a:p>
            <a:r>
              <a:rPr lang="en-US" dirty="0"/>
              <a:t>         &lt;Endpoint Name="</a:t>
            </a:r>
            <a:r>
              <a:rPr lang="en-US" dirty="0" err="1"/>
              <a:t>WebServerTypeEndpoint</a:t>
            </a:r>
            <a:r>
              <a:rPr lang="en-US" dirty="0"/>
              <a:t>" Protocol="http" Port="8080" Type="Input" /&gt;</a:t>
            </a:r>
          </a:p>
          <a:p>
            <a:r>
              <a:rPr lang="en-US" dirty="0"/>
              <a:t>      &lt;/Endpoints&gt;</a:t>
            </a:r>
          </a:p>
          <a:p>
            <a:r>
              <a:rPr lang="en-US" dirty="0"/>
              <a:t>   &lt;/Resources&gt;</a:t>
            </a:r>
          </a:p>
          <a:p>
            <a:r>
              <a:rPr lang="en-US" dirty="0"/>
              <a:t>&lt;/</a:t>
            </a:r>
            <a:r>
              <a:rPr lang="en-US" dirty="0" err="1"/>
              <a:t>ServiceManifest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4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named service has 1 process/code package/node</a:t>
            </a:r>
          </a:p>
          <a:p>
            <a:r>
              <a:rPr lang="en-US" dirty="0"/>
              <a:t>  Multiple partition</a:t>
            </a:r>
            <a:r>
              <a:rPr lang="en-US" baseline="0" dirty="0"/>
              <a:t> instances per process; never 2 instance of same partition in 1 process</a:t>
            </a:r>
          </a:p>
          <a:p>
            <a:endParaRPr lang="en-US" baseline="0" dirty="0"/>
          </a:p>
          <a:p>
            <a:r>
              <a:rPr lang="en-US" dirty="0"/>
              <a:t>When SF assigns partition instances to a node:</a:t>
            </a:r>
          </a:p>
          <a:p>
            <a:pPr lvl="1"/>
            <a:r>
              <a:rPr lang="en-US" dirty="0"/>
              <a:t>Node gets code package(s)</a:t>
            </a:r>
          </a:p>
          <a:p>
            <a:pPr lvl="1"/>
            <a:r>
              <a:rPr lang="en-US" dirty="0"/>
              <a:t>1 process/code package</a:t>
            </a:r>
          </a:p>
          <a:p>
            <a:pPr lvl="1"/>
            <a:r>
              <a:rPr lang="en-US" dirty="0"/>
              <a:t>1 object per partition instance assigned to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PartitionID</a:t>
            </a:r>
            <a:r>
              <a:rPr lang="en-US" dirty="0"/>
              <a:t>=</a:t>
            </a:r>
            <a:r>
              <a:rPr lang="en-US" dirty="0" err="1"/>
              <a:t>Guid</a:t>
            </a:r>
            <a:r>
              <a:rPr lang="en-US" dirty="0"/>
              <a:t>, </a:t>
            </a:r>
            <a:r>
              <a:rPr lang="en-US" dirty="0" err="1"/>
              <a:t>InstanceID</a:t>
            </a:r>
            <a:r>
              <a:rPr lang="en-US" dirty="0"/>
              <a:t>=Int64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60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96040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6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3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403461"/>
          </a:xfrm>
          <a:noFill/>
        </p:spPr>
        <p:txBody>
          <a:bodyPr tIns="91440" bIns="9144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34338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214965"/>
          </a:xfrm>
        </p:spPr>
        <p:txBody>
          <a:bodyPr>
            <a:spAutoFit/>
          </a:bodyPr>
          <a:lstStyle>
            <a:lvl1pPr>
              <a:buClrTx/>
              <a:defRPr sz="3600">
                <a:solidFill>
                  <a:schemeClr val="tx1"/>
                </a:solidFill>
              </a:defRPr>
            </a:lvl1pPr>
            <a:lvl2pPr>
              <a:buClrTx/>
              <a:defRPr sz="24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15059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41532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7883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4608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36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ServiceFabricSDK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43265" y="5534587"/>
            <a:ext cx="4027148" cy="1138773"/>
            <a:chOff x="4032944" y="2597680"/>
            <a:chExt cx="4027148" cy="1138773"/>
          </a:xfrm>
        </p:grpSpPr>
        <p:sp>
          <p:nvSpPr>
            <p:cNvPr id="5" name="TextBox 4"/>
            <p:cNvSpPr txBox="1"/>
            <p:nvPr/>
          </p:nvSpPr>
          <p:spPr>
            <a:xfrm>
              <a:off x="4947344" y="2597680"/>
              <a:ext cx="311274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</a:t>
              </a:r>
            </a:p>
            <a:p>
              <a:r>
                <a:rPr lang="en-US" sz="40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Fabric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944" y="2709867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7867056" cy="1794661"/>
          </a:xfrm>
        </p:spPr>
        <p:txBody>
          <a:bodyPr/>
          <a:lstStyle/>
          <a:p>
            <a:r>
              <a:rPr lang="en-US" dirty="0"/>
              <a:t>Jeffrey Richter</a:t>
            </a:r>
          </a:p>
          <a:p>
            <a:r>
              <a:rPr lang="en-US"/>
              <a:t>Slides/demos</a:t>
            </a:r>
            <a:r>
              <a:rPr lang="en-US" dirty="0"/>
              <a:t>: http://1drv.ms/1Tfp1EH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3" y="2075840"/>
            <a:ext cx="10290542" cy="1801436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</a:t>
            </a:r>
            <a:r>
              <a:rPr lang="en-US" dirty="0" err="1"/>
              <a:t>Microservices</a:t>
            </a:r>
            <a:r>
              <a:rPr lang="en-US" dirty="0"/>
              <a:t> Applications on Azure Service Fabric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5038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622256"/>
          </a:xfrm>
        </p:spPr>
        <p:txBody>
          <a:bodyPr/>
          <a:lstStyle/>
          <a:p>
            <a:r>
              <a:rPr lang="en-US" dirty="0"/>
              <a:t>Application Packaging </a:t>
            </a:r>
            <a:br>
              <a:rPr lang="en-US" dirty="0"/>
            </a:br>
            <a:r>
              <a:rPr lang="en-US" dirty="0"/>
              <a:t>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2256666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38248"/>
          </a:xfrm>
        </p:spPr>
        <p:txBody>
          <a:bodyPr/>
          <a:lstStyle/>
          <a:p>
            <a:r>
              <a:rPr lang="en-US" dirty="0"/>
              <a:t>An application is a collection of services</a:t>
            </a:r>
          </a:p>
          <a:p>
            <a:pPr lvl="1"/>
            <a:r>
              <a:rPr lang="en-US" dirty="0"/>
              <a:t>In Service Fabric terms, we call these </a:t>
            </a:r>
            <a:r>
              <a:rPr lang="en-US" b="1" i="1" dirty="0"/>
              <a:t>application types</a:t>
            </a:r>
            <a:r>
              <a:rPr lang="en-US" dirty="0"/>
              <a:t> &amp; </a:t>
            </a:r>
            <a:r>
              <a:rPr lang="en-US" b="1" i="1" dirty="0"/>
              <a:t>service types</a:t>
            </a:r>
          </a:p>
          <a:p>
            <a:pPr lvl="1"/>
            <a:r>
              <a:rPr lang="en-US" dirty="0"/>
              <a:t>So, an </a:t>
            </a:r>
            <a:r>
              <a:rPr lang="en-US" b="1" i="1" dirty="0"/>
              <a:t>application type </a:t>
            </a:r>
            <a:r>
              <a:rPr lang="en-US" dirty="0"/>
              <a:t>is a collection of </a:t>
            </a:r>
            <a:r>
              <a:rPr lang="en-US" b="1" i="1" dirty="0"/>
              <a:t>service types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Package the application types &amp; services</a:t>
            </a:r>
          </a:p>
          <a:p>
            <a:pPr lvl="1"/>
            <a:r>
              <a:rPr lang="en-US" dirty="0"/>
              <a:t>A package is a directory with an XML manifest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Application Types &amp; Service Types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035104" y="2700481"/>
            <a:ext cx="7768205" cy="21986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 w="1905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Cluster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982600" y="3152521"/>
            <a:ext cx="3641482" cy="16124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n-US" sz="2400" b="1" dirty="0" err="1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Fabrikam</a:t>
            </a:r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en-US" sz="2400" b="1" dirty="0" err="1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eStore</a:t>
            </a:r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48926" y="3663603"/>
            <a:ext cx="2797473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“G” Gallery Svc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48932" y="4228041"/>
            <a:ext cx="2797473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“P” Payment Svc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3600" y="3152521"/>
            <a:ext cx="2986495" cy="16124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eStore</a:t>
            </a:r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 Type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1611" y="3663538"/>
            <a:ext cx="2767817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Gallery Svc Type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11612" y="4192202"/>
            <a:ext cx="2767817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 Svc Type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252580" y="3152521"/>
            <a:ext cx="3453673" cy="16124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“Contoso” </a:t>
            </a:r>
            <a:r>
              <a:rPr lang="en-US" sz="2400" b="1" dirty="0" err="1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eStore</a:t>
            </a:r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10197" y="3663603"/>
            <a:ext cx="2797473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“G” Gallery Svc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610203" y="4228041"/>
            <a:ext cx="2797473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“P” Payment Svc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304456" y="3663538"/>
            <a:ext cx="728330" cy="564503"/>
          </a:xfrm>
          <a:prstGeom prst="rightArrow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83814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4085629" y="1893920"/>
            <a:ext cx="782781" cy="130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Pkg Dir &amp; its Manifest XML 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68410" y="1447324"/>
            <a:ext cx="6982691" cy="452431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ApplicationManifest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ApplicationTypeName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eStoreAppType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ApplicationTypeVersion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="1.0" ...&gt;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ServiceManifestImport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ServiceManifestRef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GalleryServicePkg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ServiceManifestVersion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="1.0" ... /&gt;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ServiceManifestRef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PaymentServicePkg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ServiceManifestVersion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="1.0" ... /&gt;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ServiceManifestImport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ApplicationManifest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854" y="1447325"/>
            <a:ext cx="3879137" cy="452431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C:\eStoreAppTypePkg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ApplicationManifest.xml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├───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GalleryServicePkg</a:t>
            </a:r>
            <a:b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ServiceManifest.xml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└───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CodePkg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       Gallery.exe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       GalleryLib.dll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       Setup.bat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└───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PaymentServicePkg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│   ServiceManifest.xml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│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└───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CodePkg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Payment.exe</a:t>
            </a:r>
          </a:p>
        </p:txBody>
      </p:sp>
    </p:spTree>
    <p:extLst>
      <p:ext uri="{BB962C8B-B14F-4D97-AF65-F5344CB8AC3E}">
        <p14:creationId xmlns:p14="http://schemas.microsoft.com/office/powerpoint/2010/main" val="19008886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Pkg Dir &amp; its Manifest XML 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1457" y="1455715"/>
            <a:ext cx="6970735" cy="50783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GalleryServicePkg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Version="1.0"&gt;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StatelessServiceType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GalleryServiceType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... 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StatelessServiceType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CodePackage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CodePkg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Version="1.0"&gt;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ExeHost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&lt;Program&gt;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Gallery.exe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&lt;/Program&gt;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ExeHost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CodePackage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&lt;Resources&gt; &lt;Endpoints&gt;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&lt;Endpoint Name="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GalleryEndpoint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Type="Input" Protocol="http" Port="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&lt;/Endpoints&gt; &lt;/Resources&gt;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64213" y="2743200"/>
            <a:ext cx="857244" cy="33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465" y="1455715"/>
            <a:ext cx="3879137" cy="42473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C:\eStoreAppTypePkg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ApplicationManifest.xml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├───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GalleryServicePkg</a:t>
            </a:r>
            <a:b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ServiceManifest.xml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└───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CodePkg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Gallery.exe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       GalleryLib.dll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└───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PaymentServicePkg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│   ServiceManifest.xml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│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└───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CodePkg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Payment.exe</a:t>
            </a:r>
          </a:p>
        </p:txBody>
      </p:sp>
    </p:spTree>
    <p:extLst>
      <p:ext uri="{BB962C8B-B14F-4D97-AF65-F5344CB8AC3E}">
        <p14:creationId xmlns:p14="http://schemas.microsoft.com/office/powerpoint/2010/main" val="30665041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Relationships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564329" y="1297570"/>
            <a:ext cx="9162582" cy="446986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Cluster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Management, Billing (VMs), Geolocation, Multitenancy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697865" y="2098759"/>
            <a:ext cx="8895512" cy="3516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1+ Named Applications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Isolation, Multitenancy, Unit of versioning/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72488" y="2873822"/>
            <a:ext cx="8577081" cy="25957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1+ Named Services</a:t>
            </a:r>
            <a:b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package(s), Multitenancy (w/o isolation)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092398" y="3727262"/>
            <a:ext cx="3947797" cy="161734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Stateless: 1 Partition</a:t>
            </a:r>
            <a:b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value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622337" y="4501350"/>
            <a:ext cx="2887920" cy="6911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1+ Instances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Scale,</a:t>
            </a: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Availability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46842" y="3729129"/>
            <a:ext cx="3947797" cy="161574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Stateful</a:t>
            </a: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1+ Partitions</a:t>
            </a:r>
            <a:b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Addressability, Scale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6816183" y="4501350"/>
            <a:ext cx="2887920" cy="6911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1+ Replicas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938" y="5974591"/>
            <a:ext cx="531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You can dynamically start/remove named apps/services and instances; not partitions.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8234" y="5974590"/>
            <a:ext cx="5312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# instances is set per named service; 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all partitions have the same # of instances</a:t>
            </a:r>
          </a:p>
        </p:txBody>
      </p:sp>
    </p:spTree>
    <p:extLst>
      <p:ext uri="{BB962C8B-B14F-4D97-AF65-F5344CB8AC3E}">
        <p14:creationId xmlns:p14="http://schemas.microsoft.com/office/powerpoint/2010/main" val="22023072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05520"/>
          </a:xfrm>
        </p:spPr>
        <p:txBody>
          <a:bodyPr/>
          <a:lstStyle/>
          <a:p>
            <a:r>
              <a:rPr lang="en-US" dirty="0"/>
              <a:t>Registered &amp; provisioned</a:t>
            </a:r>
          </a:p>
          <a:p>
            <a:pPr lvl="1"/>
            <a:r>
              <a:rPr lang="en-US" dirty="0"/>
              <a:t>App type=“A” with Service type=“S”</a:t>
            </a:r>
          </a:p>
          <a:p>
            <a:r>
              <a:rPr lang="en-US" dirty="0"/>
              <a:t>Create 1 named app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Creates 2 named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Apps, Services, Partitions, &amp; Instances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284163" y="2146648"/>
            <a:ext cx="1894724" cy="1228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#1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559637" y="1310319"/>
            <a:ext cx="1947369" cy="12223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#2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9559637" y="2991321"/>
            <a:ext cx="1947369" cy="12280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#3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559637" y="4714024"/>
            <a:ext cx="1947370" cy="12280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#4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56679" y="3856774"/>
            <a:ext cx="1922208" cy="12280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#5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Elbow Connector 54"/>
          <p:cNvCxnSpPr>
            <a:stCxn id="46" idx="2"/>
            <a:endCxn id="42" idx="1"/>
          </p:cNvCxnSpPr>
          <p:nvPr/>
        </p:nvCxnSpPr>
        <p:spPr>
          <a:xfrm rot="16200000" flipH="1">
            <a:off x="8767096" y="4535506"/>
            <a:ext cx="243228" cy="1341854"/>
          </a:xfrm>
          <a:prstGeom prst="bentConnector2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3" idx="1"/>
            <a:endCxn id="28" idx="0"/>
          </p:cNvCxnSpPr>
          <p:nvPr/>
        </p:nvCxnSpPr>
        <p:spPr>
          <a:xfrm rot="10800000" flipV="1">
            <a:off x="8231525" y="1921484"/>
            <a:ext cx="1328112" cy="225164"/>
          </a:xfrm>
          <a:prstGeom prst="bentConnector2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3" idx="2"/>
            <a:endCxn id="38" idx="0"/>
          </p:cNvCxnSpPr>
          <p:nvPr/>
        </p:nvCxnSpPr>
        <p:spPr>
          <a:xfrm>
            <a:off x="10533322" y="2532648"/>
            <a:ext cx="0" cy="45867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8" idx="2"/>
            <a:endCxn id="42" idx="0"/>
          </p:cNvCxnSpPr>
          <p:nvPr/>
        </p:nvCxnSpPr>
        <p:spPr>
          <a:xfrm>
            <a:off x="10533322" y="4219367"/>
            <a:ext cx="0" cy="49465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8" idx="2"/>
            <a:endCxn id="46" idx="0"/>
          </p:cNvCxnSpPr>
          <p:nvPr/>
        </p:nvCxnSpPr>
        <p:spPr>
          <a:xfrm flipH="1">
            <a:off x="8217783" y="3374696"/>
            <a:ext cx="13742" cy="48207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7383512" y="2571634"/>
            <a:ext cx="1693918" cy="3427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f:/A1/S1, P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9624292" y="3813275"/>
            <a:ext cx="1812822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f:/A1/S2, P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9624291" y="1708219"/>
            <a:ext cx="1812823" cy="3427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f:/A1/S1, P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9624291" y="3374696"/>
            <a:ext cx="1812823" cy="3427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f:/A1/S1, P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9624291" y="5100023"/>
            <a:ext cx="1812823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f:/A1/S2, P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83512" y="4249244"/>
            <a:ext cx="1693919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f:/A1/S2, P</a:t>
            </a:r>
            <a:r>
              <a:rPr lang="en-US" baseline="-25000" dirty="0"/>
              <a:t>2</a:t>
            </a:r>
            <a:r>
              <a:rPr lang="en-US" dirty="0"/>
              <a:t>, I</a:t>
            </a:r>
            <a:r>
              <a:rPr lang="en-US" baseline="-25000" dirty="0"/>
              <a:t>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624292" y="5509086"/>
            <a:ext cx="1812822" cy="3197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f:/A1/S2, P</a:t>
            </a:r>
            <a:r>
              <a:rPr lang="en-US" baseline="-25000" dirty="0"/>
              <a:t>2</a:t>
            </a:r>
            <a:r>
              <a:rPr lang="en-US" dirty="0"/>
              <a:t>, I</a:t>
            </a:r>
            <a:r>
              <a:rPr lang="en-US" baseline="-25000" dirty="0"/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50185"/>
              </p:ext>
            </p:extLst>
          </p:nvPr>
        </p:nvGraphicFramePr>
        <p:xfrm>
          <a:off x="284224" y="4490153"/>
          <a:ext cx="6612445" cy="14325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1671467533"/>
                    </a:ext>
                  </a:extLst>
                </a:gridCol>
                <a:gridCol w="1020699">
                  <a:extLst>
                    <a:ext uri="{9D8B030D-6E8A-4147-A177-3AD203B41FA5}">
                      <a16:colId xmlns:a16="http://schemas.microsoft.com/office/drawing/2014/main" val="3621229999"/>
                    </a:ext>
                  </a:extLst>
                </a:gridCol>
                <a:gridCol w="1733867">
                  <a:extLst>
                    <a:ext uri="{9D8B030D-6E8A-4147-A177-3AD203B41FA5}">
                      <a16:colId xmlns:a16="http://schemas.microsoft.com/office/drawing/2014/main" val="3566119410"/>
                    </a:ext>
                  </a:extLst>
                </a:gridCol>
                <a:gridCol w="1285494">
                  <a:extLst>
                    <a:ext uri="{9D8B030D-6E8A-4147-A177-3AD203B41FA5}">
                      <a16:colId xmlns:a16="http://schemas.microsoft.com/office/drawing/2014/main" val="4241681091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226614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Service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Service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1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fabric:/A1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fabric:/A1/S1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8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fabric:/A1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fabric:/A1/S2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21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69330"/>
              </p:ext>
            </p:extLst>
          </p:nvPr>
        </p:nvGraphicFramePr>
        <p:xfrm>
          <a:off x="320431" y="2838264"/>
          <a:ext cx="4199784" cy="7670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69411">
                  <a:extLst>
                    <a:ext uri="{9D8B030D-6E8A-4147-A177-3AD203B41FA5}">
                      <a16:colId xmlns:a16="http://schemas.microsoft.com/office/drawing/2014/main" val="1671467533"/>
                    </a:ext>
                  </a:extLst>
                </a:gridCol>
                <a:gridCol w="1556501">
                  <a:extLst>
                    <a:ext uri="{9D8B030D-6E8A-4147-A177-3AD203B41FA5}">
                      <a16:colId xmlns:a16="http://schemas.microsoft.com/office/drawing/2014/main" val="3621229999"/>
                    </a:ext>
                  </a:extLst>
                </a:gridCol>
                <a:gridCol w="1373872">
                  <a:extLst>
                    <a:ext uri="{9D8B030D-6E8A-4147-A177-3AD203B41FA5}">
                      <a16:colId xmlns:a16="http://schemas.microsoft.com/office/drawing/2014/main" val="3566119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 Type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 Version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 Name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1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“A”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fabric:/A1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8370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244450" y="6071535"/>
            <a:ext cx="56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When using SF programming models, instances from same named app/service are in the same process</a:t>
            </a:r>
          </a:p>
        </p:txBody>
      </p:sp>
    </p:spTree>
    <p:extLst>
      <p:ext uri="{BB962C8B-B14F-4D97-AF65-F5344CB8AC3E}">
        <p14:creationId xmlns:p14="http://schemas.microsoft.com/office/powerpoint/2010/main" val="40513517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  <p:bldP spid="69" grpId="0" animBg="1"/>
      <p:bldP spid="70" grpId="0" animBg="1"/>
      <p:bldP spid="73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7170265" cy="4173450"/>
          </a:xfrm>
        </p:spPr>
        <p:txBody>
          <a:bodyPr/>
          <a:lstStyle/>
          <a:p>
            <a:r>
              <a:rPr lang="en-US" dirty="0"/>
              <a:t>Deploy Application Type</a:t>
            </a:r>
            <a:br>
              <a:rPr lang="en-US" dirty="0"/>
            </a:br>
            <a:r>
              <a:rPr lang="en-US" dirty="0"/>
              <a:t>&amp; Create App Instance</a:t>
            </a:r>
          </a:p>
        </p:txBody>
      </p:sp>
    </p:spTree>
    <p:extLst>
      <p:ext uri="{BB962C8B-B14F-4D97-AF65-F5344CB8AC3E}">
        <p14:creationId xmlns:p14="http://schemas.microsoft.com/office/powerpoint/2010/main" val="34947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622256"/>
          </a:xfrm>
        </p:spPr>
        <p:txBody>
          <a:bodyPr/>
          <a:lstStyle/>
          <a:p>
            <a:r>
              <a:rPr lang="en-US" dirty="0"/>
              <a:t>The Cluster</a:t>
            </a:r>
            <a:br>
              <a:rPr lang="en-US" dirty="0"/>
            </a:br>
            <a:r>
              <a:rPr lang="en-US" dirty="0"/>
              <a:t>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38227562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Cluster Resource Manager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082147" y="1401850"/>
            <a:ext cx="9936480" cy="5266805"/>
          </a:xfrm>
          <a:prstGeom prst="rect">
            <a:avLst/>
          </a:prstGeom>
          <a:gradFill flip="none" rotWithShape="1">
            <a:gsLst>
              <a:gs pos="0">
                <a:srgbClr val="70AD47">
                  <a:lumMod val="40000"/>
                  <a:lumOff val="60000"/>
                </a:srgbClr>
              </a:gs>
              <a:gs pos="46000">
                <a:srgbClr val="70AD47">
                  <a:lumMod val="95000"/>
                  <a:lumOff val="5000"/>
                </a:srgbClr>
              </a:gs>
              <a:gs pos="100000">
                <a:srgbClr val="70AD47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ysClr val="windowText" lastClr="00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" panose="020B0502040204020203" pitchFamily="34" charset="0"/>
              </a:rPr>
              <a:t>12 Node Cluster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" panose="020B0502040204020203" pitchFamily="34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" panose="020B0502040204020203" pitchFamily="34" charset="0"/>
              </a:rPr>
              <a:t>6 in America, 6 in Europe; 2 FE &amp; 4 BE in each Datacenter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312985" y="2184036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#1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true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312983" y="3869693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#3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754922" y="2174216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#2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true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7211940" y="2119433"/>
            <a:ext cx="2152579" cy="12064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#7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true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9624453" y="2109613"/>
            <a:ext cx="2152579" cy="12064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#8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true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4725496" y="3853763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#4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211940" y="3807157"/>
            <a:ext cx="2152579" cy="12064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#9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9624454" y="3827940"/>
            <a:ext cx="2152579" cy="10772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#10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306323" y="5289984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#5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728342" y="5289984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#6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7211941" y="5222338"/>
            <a:ext cx="2152579" cy="12064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#11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9633960" y="5222338"/>
            <a:ext cx="2152579" cy="12064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#12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7" name="Regular Pentagon 76"/>
          <p:cNvSpPr/>
          <p:nvPr/>
        </p:nvSpPr>
        <p:spPr>
          <a:xfrm>
            <a:off x="2529663" y="2004544"/>
            <a:ext cx="385894" cy="342784"/>
          </a:xfrm>
          <a:prstGeom prst="pent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8" name="Regular Pentagon 77"/>
          <p:cNvSpPr/>
          <p:nvPr/>
        </p:nvSpPr>
        <p:spPr>
          <a:xfrm>
            <a:off x="6341663" y="3656675"/>
            <a:ext cx="385894" cy="342784"/>
          </a:xfrm>
          <a:prstGeom prst="pentagon">
            <a:avLst/>
          </a:prstGeom>
          <a:solidFill>
            <a:srgbClr val="FF000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9" name="Regular Pentagon 78"/>
          <p:cNvSpPr/>
          <p:nvPr/>
        </p:nvSpPr>
        <p:spPr>
          <a:xfrm>
            <a:off x="2561989" y="3662500"/>
            <a:ext cx="385894" cy="342784"/>
          </a:xfrm>
          <a:prstGeom prst="pentagon">
            <a:avLst/>
          </a:prstGeom>
          <a:solidFill>
            <a:srgbClr val="00B0F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0" name="Regular Pentagon 79"/>
          <p:cNvSpPr/>
          <p:nvPr/>
        </p:nvSpPr>
        <p:spPr>
          <a:xfrm>
            <a:off x="4935727" y="1993090"/>
            <a:ext cx="385894" cy="342784"/>
          </a:xfrm>
          <a:prstGeom prst="pent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1" name="Regular Pentagon 80"/>
          <p:cNvSpPr/>
          <p:nvPr/>
        </p:nvSpPr>
        <p:spPr>
          <a:xfrm>
            <a:off x="7497520" y="1991089"/>
            <a:ext cx="385894" cy="342784"/>
          </a:xfrm>
          <a:prstGeom prst="pent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Regular Pentagon 81"/>
          <p:cNvSpPr/>
          <p:nvPr/>
        </p:nvSpPr>
        <p:spPr>
          <a:xfrm>
            <a:off x="9883437" y="1948632"/>
            <a:ext cx="385894" cy="342784"/>
          </a:xfrm>
          <a:prstGeom prst="pent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83" name="Regular Pentagon 82"/>
          <p:cNvSpPr/>
          <p:nvPr/>
        </p:nvSpPr>
        <p:spPr>
          <a:xfrm>
            <a:off x="4968474" y="3656675"/>
            <a:ext cx="385894" cy="342784"/>
          </a:xfrm>
          <a:prstGeom prst="pentagon">
            <a:avLst/>
          </a:prstGeom>
          <a:solidFill>
            <a:srgbClr val="00B0F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4" name="Regular Pentagon 83"/>
          <p:cNvSpPr/>
          <p:nvPr/>
        </p:nvSpPr>
        <p:spPr>
          <a:xfrm>
            <a:off x="2534466" y="5103748"/>
            <a:ext cx="385894" cy="342784"/>
          </a:xfrm>
          <a:prstGeom prst="pentagon">
            <a:avLst/>
          </a:prstGeom>
          <a:solidFill>
            <a:srgbClr val="00B0F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5" name="Regular Pentagon 84"/>
          <p:cNvSpPr/>
          <p:nvPr/>
        </p:nvSpPr>
        <p:spPr>
          <a:xfrm>
            <a:off x="3869352" y="5077221"/>
            <a:ext cx="385894" cy="342784"/>
          </a:xfrm>
          <a:prstGeom prst="pentagon">
            <a:avLst/>
          </a:prstGeom>
          <a:solidFill>
            <a:srgbClr val="FF000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6" name="Regular Pentagon 85"/>
          <p:cNvSpPr/>
          <p:nvPr/>
        </p:nvSpPr>
        <p:spPr>
          <a:xfrm>
            <a:off x="6380633" y="5077221"/>
            <a:ext cx="385894" cy="342784"/>
          </a:xfrm>
          <a:prstGeom prst="pentagon">
            <a:avLst/>
          </a:prstGeom>
          <a:solidFill>
            <a:srgbClr val="FF000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2903" y="2109613"/>
            <a:ext cx="1699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4 Instances, FE=true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3 Instances,</a:t>
            </a:r>
            <a:br>
              <a:rPr lang="en-US" dirty="0">
                <a:latin typeface="Calibri" panose="020F0502020204030204"/>
              </a:rPr>
            </a:br>
            <a:r>
              <a:rPr lang="en-US" dirty="0">
                <a:latin typeface="Calibri" panose="020F0502020204030204"/>
              </a:rPr>
              <a:t>C=America,</a:t>
            </a:r>
            <a:br>
              <a:rPr lang="en-US" dirty="0">
                <a:latin typeface="Calibri" panose="020F0502020204030204"/>
              </a:rPr>
            </a:br>
            <a:r>
              <a:rPr lang="en-US" dirty="0">
                <a:latin typeface="Calibri" panose="020F0502020204030204"/>
              </a:rPr>
              <a:t>FE=false</a:t>
            </a:r>
            <a:br>
              <a:rPr lang="en-US" dirty="0">
                <a:latin typeface="Calibri" panose="020F0502020204030204"/>
              </a:rPr>
            </a:br>
            <a:r>
              <a:rPr lang="en-US" dirty="0">
                <a:latin typeface="Calibri" panose="020F0502020204030204"/>
              </a:rPr>
              <a:t>D=50GB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3 Instances,</a:t>
            </a:r>
            <a:br>
              <a:rPr lang="en-US">
                <a:latin typeface="Calibri" panose="020F0502020204030204"/>
              </a:rPr>
            </a:br>
            <a:r>
              <a:rPr lang="en-US">
                <a:latin typeface="Calibri" panose="020F0502020204030204"/>
              </a:rPr>
              <a:t>C=America,</a:t>
            </a:r>
            <a:br>
              <a:rPr lang="en-US" dirty="0">
                <a:latin typeface="Calibri" panose="020F0502020204030204"/>
              </a:rPr>
            </a:br>
            <a:r>
              <a:rPr lang="en-US" dirty="0">
                <a:latin typeface="Calibri" panose="020F0502020204030204"/>
              </a:rPr>
              <a:t>FE=false,</a:t>
            </a:r>
            <a:br>
              <a:rPr lang="en-US" dirty="0">
                <a:latin typeface="Calibri" panose="020F0502020204030204"/>
              </a:rPr>
            </a:br>
            <a:r>
              <a:rPr lang="en-US" dirty="0">
                <a:latin typeface="Calibri" panose="020F0502020204030204"/>
              </a:rPr>
              <a:t>D=50GB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D=100GB</a:t>
            </a:r>
          </a:p>
        </p:txBody>
      </p:sp>
      <p:sp>
        <p:nvSpPr>
          <p:cNvPr id="88" name="Regular Pentagon 87"/>
          <p:cNvSpPr/>
          <p:nvPr/>
        </p:nvSpPr>
        <p:spPr>
          <a:xfrm>
            <a:off x="175159" y="2109613"/>
            <a:ext cx="385894" cy="342784"/>
          </a:xfrm>
          <a:prstGeom prst="pent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gular Pentagon 88"/>
          <p:cNvSpPr/>
          <p:nvPr/>
        </p:nvSpPr>
        <p:spPr>
          <a:xfrm>
            <a:off x="195699" y="2962842"/>
            <a:ext cx="385894" cy="342784"/>
          </a:xfrm>
          <a:prstGeom prst="pentagon">
            <a:avLst/>
          </a:prstGeom>
          <a:solidFill>
            <a:srgbClr val="00B0F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gular Pentagon 89"/>
          <p:cNvSpPr/>
          <p:nvPr/>
        </p:nvSpPr>
        <p:spPr>
          <a:xfrm>
            <a:off x="195699" y="4285529"/>
            <a:ext cx="385894" cy="342784"/>
          </a:xfrm>
          <a:prstGeom prst="pentagon">
            <a:avLst/>
          </a:prstGeom>
          <a:solidFill>
            <a:srgbClr val="FF000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gular Pentagon 90"/>
          <p:cNvSpPr/>
          <p:nvPr/>
        </p:nvSpPr>
        <p:spPr>
          <a:xfrm>
            <a:off x="195699" y="5654553"/>
            <a:ext cx="385894" cy="342784"/>
          </a:xfrm>
          <a:prstGeom prst="pentagon">
            <a:avLst/>
          </a:prstGeom>
          <a:solidFill>
            <a:srgbClr val="00B0F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306323" y="3552502"/>
            <a:ext cx="9480216" cy="34570"/>
          </a:xfrm>
          <a:prstGeom prst="line">
            <a:avLst/>
          </a:prstGeom>
          <a:ln w="25400"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96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0.00222 -0.2076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61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Jeffrey Richter: Microsoft Software Engineer, Wintellect Co-Founder, &amp; Author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45" y="1918905"/>
            <a:ext cx="2118945" cy="2632700"/>
          </a:xfrm>
          <a:prstGeom prst="rect">
            <a:avLst/>
          </a:prstGeom>
        </p:spPr>
      </p:pic>
      <p:pic>
        <p:nvPicPr>
          <p:cNvPr id="9" name="Picture 2" descr="http://pixhost.me/avaxhome/96/6c/000e6c96_mediu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55" y="1918904"/>
            <a:ext cx="2101761" cy="2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727" y="1918905"/>
            <a:ext cx="2162560" cy="263347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4310595" y="4881735"/>
            <a:ext cx="4553186" cy="14824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"/>
              </a:spcAft>
              <a:buNone/>
              <a:tabLst>
                <a:tab pos="11430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JeffreyR@Microsoft.com</a:t>
            </a:r>
          </a:p>
          <a:p>
            <a:pPr marL="0" indent="0">
              <a:lnSpc>
                <a:spcPct val="100000"/>
              </a:lnSpc>
              <a:spcAft>
                <a:spcPts val="100"/>
              </a:spcAft>
              <a:buNone/>
              <a:tabLst>
                <a:tab pos="11430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www.linkedin.com/in/JeffRichter</a:t>
            </a:r>
          </a:p>
          <a:p>
            <a:pPr marL="0" indent="0">
              <a:lnSpc>
                <a:spcPct val="100000"/>
              </a:lnSpc>
              <a:spcAft>
                <a:spcPts val="100"/>
              </a:spcAft>
              <a:buNone/>
              <a:tabLst>
                <a:tab pos="11430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JeffRichter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6" descr="http://www.steveor.com/images/stories/twitter-bad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19" y="5901607"/>
            <a:ext cx="47396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http://www.steveor.com/images/stories/linkedin-bad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19" y="5387326"/>
            <a:ext cx="47396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http://t2.gstatic.com/images?q=tbn:ANd9GcQ9lxPrdR4gJjCmZrMC122VeCdeKejTHxvjYK4EeaB6Jb_CwNbeq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19" y="4842565"/>
            <a:ext cx="47396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356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8445"/>
          </a:xfrm>
        </p:spPr>
        <p:txBody>
          <a:bodyPr/>
          <a:lstStyle/>
          <a:p>
            <a:r>
              <a:rPr lang="en-US" dirty="0"/>
              <a:t>Next generation of PaaS on Azure</a:t>
            </a:r>
          </a:p>
          <a:p>
            <a:pPr lvl="1"/>
            <a:r>
              <a:rPr lang="en-US" dirty="0"/>
              <a:t>Elastic scale, OS updates, SF updates</a:t>
            </a:r>
          </a:p>
          <a:p>
            <a:r>
              <a:rPr lang="en-US" dirty="0" err="1"/>
              <a:t>Microservices</a:t>
            </a:r>
            <a:r>
              <a:rPr lang="en-US" dirty="0"/>
              <a:t> platform for Windows (soon, Linux)</a:t>
            </a:r>
          </a:p>
          <a:p>
            <a:pPr lvl="1"/>
            <a:r>
              <a:rPr lang="en-US" dirty="0"/>
              <a:t>DevOps, rolling upgrades, etc.</a:t>
            </a:r>
          </a:p>
          <a:p>
            <a:pPr lvl="1"/>
            <a:r>
              <a:rPr lang="en-US" dirty="0" err="1"/>
              <a:t>Polycloud</a:t>
            </a:r>
            <a:r>
              <a:rPr lang="en-US" dirty="0"/>
              <a:t> including on-premises</a:t>
            </a:r>
          </a:p>
          <a:p>
            <a:r>
              <a:rPr lang="en-US" dirty="0"/>
              <a:t>Programming models</a:t>
            </a:r>
          </a:p>
          <a:p>
            <a:pPr lvl="1"/>
            <a:r>
              <a:rPr lang="en-US" dirty="0"/>
              <a:t>Stateless Win32 apps written in any language (some feature not supported)</a:t>
            </a:r>
          </a:p>
          <a:p>
            <a:pPr lvl="1"/>
            <a:r>
              <a:rPr lang="en-US" dirty="0"/>
              <a:t>Reliable Services: Stateless &amp; </a:t>
            </a:r>
            <a:r>
              <a:rPr lang="en-US" dirty="0" err="1"/>
              <a:t>stateful</a:t>
            </a:r>
            <a:r>
              <a:rPr lang="en-US" dirty="0"/>
              <a:t> (for hot data; gives low-latency reads)</a:t>
            </a:r>
          </a:p>
          <a:p>
            <a:pPr lvl="1"/>
            <a:r>
              <a:rPr lang="en-US" dirty="0"/>
              <a:t>ASP.NET 5</a:t>
            </a:r>
          </a:p>
          <a:p>
            <a:r>
              <a:rPr lang="en-US" dirty="0"/>
              <a:t>Service Fabric is free of charge </a:t>
            </a:r>
          </a:p>
          <a:p>
            <a:r>
              <a:rPr lang="en-US" dirty="0"/>
              <a:t>SDK: </a:t>
            </a:r>
            <a:r>
              <a:rPr lang="en-US" dirty="0">
                <a:hlinkClick r:id="rId2"/>
              </a:rPr>
              <a:t>http://aka.ms/ServiceFabricSDK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Service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70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800427" y="2018453"/>
            <a:ext cx="4603604" cy="2382184"/>
          </a:xfrm>
          <a:prstGeom prst="rect">
            <a:avLst/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8" y="2013214"/>
            <a:ext cx="4651133" cy="23926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6229" y="1262641"/>
            <a:ext cx="246343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+mj-lt"/>
                <a:cs typeface="Segoe UI" panose="020B0502040204020203" pitchFamily="34" charset="0"/>
              </a:rPr>
              <a:t>Azure Cloud Services</a:t>
            </a:r>
            <a:br>
              <a:rPr lang="en-US" sz="2000" b="1" dirty="0"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latin typeface="+mj-lt"/>
                <a:cs typeface="Segoe UI" panose="020B0502040204020203" pitchFamily="34" charset="0"/>
              </a:rPr>
              <a:t>(Web &amp; Worker Roles)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73" y="2162197"/>
            <a:ext cx="4376610" cy="21345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34436" y="1262641"/>
            <a:ext cx="235282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+mj-lt"/>
                <a:cs typeface="Segoe UI" panose="020B0502040204020203" pitchFamily="34" charset="0"/>
              </a:rPr>
              <a:t>Azure Service Fabric</a:t>
            </a:r>
          </a:p>
          <a:p>
            <a:pPr algn="ctr"/>
            <a:r>
              <a:rPr lang="en-US" b="1" dirty="0">
                <a:latin typeface="+mj-lt"/>
                <a:cs typeface="Segoe UI" panose="020B0502040204020203" pitchFamily="34" charset="0"/>
              </a:rPr>
              <a:t>(Services)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110317" y="1451508"/>
            <a:ext cx="14343" cy="45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/>
          <p:cNvSpPr txBox="1">
            <a:spLocks/>
          </p:cNvSpPr>
          <p:nvPr/>
        </p:nvSpPr>
        <p:spPr>
          <a:xfrm>
            <a:off x="501228" y="4328561"/>
            <a:ext cx="5213460" cy="2100015"/>
          </a:xfrm>
          <a:prstGeom prst="rect">
            <a:avLst/>
          </a:prstGeom>
        </p:spPr>
        <p:txBody>
          <a:bodyPr vert="horz" lIns="89642" tIns="44821" rIns="89642" bIns="44821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1 service instance per VM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Slow deployment &amp; upgrades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Slow scaling of roles up/down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Emulator for development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476222" y="4334205"/>
            <a:ext cx="5275511" cy="2100015"/>
          </a:xfrm>
          <a:prstGeom prst="rect">
            <a:avLst/>
          </a:prstGeom>
        </p:spPr>
        <p:txBody>
          <a:bodyPr vert="horz" lIns="89642" tIns="44821" rIns="89642" bIns="44821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lvl="1" indent="-2286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</a:lstStyle>
          <a:p>
            <a:pPr lvl="1"/>
            <a:r>
              <a:rPr lang="en-US" dirty="0">
                <a:solidFill>
                  <a:schemeClr val="tx1"/>
                </a:solidFill>
              </a:rPr>
              <a:t>Many microservices per PC/VM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Fast deployment &amp; upgrades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Fast scaling of </a:t>
            </a:r>
            <a:r>
              <a:rPr lang="en-US" dirty="0" err="1">
                <a:solidFill>
                  <a:schemeClr val="tx1"/>
                </a:solidFill>
              </a:rPr>
              <a:t>microservices</a:t>
            </a:r>
            <a:r>
              <a:rPr lang="en-US" dirty="0">
                <a:solidFill>
                  <a:schemeClr val="tx1"/>
                </a:solidFill>
              </a:rPr>
              <a:t> up/down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OneBox</a:t>
            </a:r>
            <a:r>
              <a:rPr lang="en-US" dirty="0">
                <a:solidFill>
                  <a:schemeClr val="tx1"/>
                </a:solidFill>
              </a:rPr>
              <a:t> cluster for development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Services vs Service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9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415145" y="1251669"/>
            <a:ext cx="8553818" cy="54149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Datacenter (Azure, Amazon, On-Premises)</a:t>
            </a:r>
          </a:p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618316" y="4399556"/>
            <a:ext cx="1047868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505881" y="3575845"/>
            <a:ext cx="2094213" cy="13031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PC/VM #1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75017" y="3995572"/>
            <a:ext cx="1770355" cy="34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68302" y="4446742"/>
            <a:ext cx="1777070" cy="3456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845516" y="1863521"/>
            <a:ext cx="2094213" cy="13031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PC/VM #2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4652" y="2283248"/>
            <a:ext cx="1767821" cy="34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07937" y="2734418"/>
            <a:ext cx="1777070" cy="3456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9457342" y="2634906"/>
            <a:ext cx="2094213" cy="13031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PC/VM #3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642544" y="3065230"/>
            <a:ext cx="1754288" cy="34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619763" y="3505803"/>
            <a:ext cx="1777070" cy="3456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9473409" y="4203313"/>
            <a:ext cx="2094213" cy="13031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PC/VM #4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42545" y="4619575"/>
            <a:ext cx="1770355" cy="34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635830" y="5074210"/>
            <a:ext cx="1777070" cy="3456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842984" y="5221763"/>
            <a:ext cx="2094213" cy="13031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PC/VM #5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12120" y="5641490"/>
            <a:ext cx="1770353" cy="34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005405" y="6092660"/>
            <a:ext cx="1777070" cy="3456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Fabric Cluster with 5 Nodes</a:t>
            </a:r>
            <a:br>
              <a:rPr lang="en-US"/>
            </a:br>
            <a:endParaRPr lang="en-US" dirty="0"/>
          </a:p>
        </p:txBody>
      </p:sp>
      <p:cxnSp>
        <p:nvCxnSpPr>
          <p:cNvPr id="97" name="Elbow Connector 96"/>
          <p:cNvCxnSpPr>
            <a:stCxn id="44" idx="3"/>
            <a:endCxn id="52" idx="1"/>
          </p:cNvCxnSpPr>
          <p:nvPr/>
        </p:nvCxnSpPr>
        <p:spPr>
          <a:xfrm>
            <a:off x="8782473" y="2456082"/>
            <a:ext cx="860071" cy="781982"/>
          </a:xfrm>
          <a:prstGeom prst="bentConnector3">
            <a:avLst/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2" idx="3"/>
            <a:endCxn id="58" idx="3"/>
          </p:cNvCxnSpPr>
          <p:nvPr/>
        </p:nvCxnSpPr>
        <p:spPr>
          <a:xfrm>
            <a:off x="11396832" y="3238064"/>
            <a:ext cx="16068" cy="1554345"/>
          </a:xfrm>
          <a:prstGeom prst="bentConnector3">
            <a:avLst>
              <a:gd name="adj1" fmla="val 2139208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5" idx="3"/>
            <a:endCxn id="58" idx="1"/>
          </p:cNvCxnSpPr>
          <p:nvPr/>
        </p:nvCxnSpPr>
        <p:spPr>
          <a:xfrm flipV="1">
            <a:off x="8782473" y="4792409"/>
            <a:ext cx="860072" cy="1021915"/>
          </a:xfrm>
          <a:prstGeom prst="bentConnector3">
            <a:avLst>
              <a:gd name="adj1" fmla="val 50000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6" idx="3"/>
            <a:endCxn id="65" idx="1"/>
          </p:cNvCxnSpPr>
          <p:nvPr/>
        </p:nvCxnSpPr>
        <p:spPr>
          <a:xfrm flipH="1">
            <a:off x="7012120" y="4168406"/>
            <a:ext cx="433252" cy="1645918"/>
          </a:xfrm>
          <a:prstGeom prst="bentConnector5">
            <a:avLst>
              <a:gd name="adj1" fmla="val -86265"/>
              <a:gd name="adj2" fmla="val 52778"/>
              <a:gd name="adj3" fmla="val 179146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26" idx="3"/>
            <a:endCxn id="44" idx="1"/>
          </p:cNvCxnSpPr>
          <p:nvPr/>
        </p:nvCxnSpPr>
        <p:spPr>
          <a:xfrm flipH="1" flipV="1">
            <a:off x="7014652" y="2456082"/>
            <a:ext cx="430720" cy="1712324"/>
          </a:xfrm>
          <a:prstGeom prst="bentConnector5">
            <a:avLst>
              <a:gd name="adj1" fmla="val -86772"/>
              <a:gd name="adj2" fmla="val 50000"/>
              <a:gd name="adj3" fmla="val 199071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 flipV="1">
            <a:off x="4666184" y="4168406"/>
            <a:ext cx="1008833" cy="55431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2" descr="C:\Users\Jeffrey\AppData\Local\Microsoft\Windows\Temporary Internet Files\Content.IE5\Z5GQZJYD\MC90043256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1" y="3835576"/>
            <a:ext cx="1774290" cy="177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Straight Arrow Connector 127"/>
          <p:cNvCxnSpPr>
            <a:stCxn id="127" idx="3"/>
            <a:endCxn id="25" idx="1"/>
          </p:cNvCxnSpPr>
          <p:nvPr/>
        </p:nvCxnSpPr>
        <p:spPr>
          <a:xfrm>
            <a:off x="1958501" y="4722721"/>
            <a:ext cx="1659815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498114" y="3458286"/>
            <a:ext cx="1777070" cy="5660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(Port: 19080)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498114" y="5415878"/>
            <a:ext cx="1777070" cy="57127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 Request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(Port: 80/443/?)</a:t>
            </a:r>
          </a:p>
        </p:txBody>
      </p:sp>
      <p:cxnSp>
        <p:nvCxnSpPr>
          <p:cNvPr id="135" name="Straight Arrow Connector 134"/>
          <p:cNvCxnSpPr>
            <a:stCxn id="25" idx="3"/>
            <a:endCxn id="67" idx="1"/>
          </p:cNvCxnSpPr>
          <p:nvPr/>
        </p:nvCxnSpPr>
        <p:spPr>
          <a:xfrm>
            <a:off x="4666184" y="4722722"/>
            <a:ext cx="2339221" cy="1542772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7254" y="6333971"/>
            <a:ext cx="28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*SF supports 1,000s of nodes</a:t>
            </a:r>
          </a:p>
        </p:txBody>
      </p:sp>
    </p:spTree>
    <p:extLst>
      <p:ext uri="{BB962C8B-B14F-4D97-AF65-F5344CB8AC3E}">
        <p14:creationId xmlns:p14="http://schemas.microsoft.com/office/powerpoint/2010/main" val="480828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 animBg="1"/>
      <p:bldP spid="26" grpId="0" animBg="1"/>
      <p:bldP spid="28" grpId="0" animBg="1"/>
      <p:bldP spid="42" grpId="0" animBg="1"/>
      <p:bldP spid="44" grpId="0" animBg="1"/>
      <p:bldP spid="46" grpId="0" animBg="1"/>
      <p:bldP spid="50" grpId="0" animBg="1"/>
      <p:bldP spid="52" grpId="0" animBg="1"/>
      <p:bldP spid="53" grpId="0" animBg="1"/>
      <p:bldP spid="57" grpId="0" animBg="1"/>
      <p:bldP spid="58" grpId="0" animBg="1"/>
      <p:bldP spid="60" grpId="0" animBg="1"/>
      <p:bldP spid="64" grpId="0" animBg="1"/>
      <p:bldP spid="65" grpId="0" animBg="1"/>
      <p:bldP spid="67" grpId="0" animBg="1"/>
      <p:bldP spid="131" grpId="0" animBg="1"/>
      <p:bldP spid="131" grpId="1" animBg="1"/>
      <p:bldP spid="1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49047"/>
          </a:xfrm>
        </p:spPr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Portal</a:t>
            </a:r>
          </a:p>
          <a:p>
            <a:pPr lvl="1"/>
            <a:r>
              <a:rPr lang="en-US" dirty="0"/>
              <a:t>ARM template</a:t>
            </a:r>
          </a:p>
          <a:p>
            <a:pPr lvl="1"/>
            <a:r>
              <a:rPr lang="en-US" dirty="0"/>
              <a:t>PowerShell to Azure portal</a:t>
            </a:r>
          </a:p>
          <a:p>
            <a:r>
              <a:rPr lang="en-US" dirty="0" err="1"/>
              <a:t>AzureStack</a:t>
            </a:r>
            <a:endParaRPr lang="en-US" dirty="0"/>
          </a:p>
          <a:p>
            <a:r>
              <a:rPr lang="en-US" dirty="0"/>
              <a:t>On-Premises other public clouds</a:t>
            </a:r>
          </a:p>
          <a:p>
            <a:pPr lvl="1"/>
            <a:r>
              <a:rPr lang="en-US" dirty="0"/>
              <a:t>Execute MSI for Service Fabric on each VM</a:t>
            </a:r>
          </a:p>
          <a:p>
            <a:pPr lvl="1"/>
            <a:r>
              <a:rPr lang="en-US" dirty="0"/>
              <a:t>Add VM info (IP, ports) into JSON template</a:t>
            </a:r>
          </a:p>
          <a:p>
            <a:r>
              <a:rPr lang="en-US" dirty="0" err="1"/>
              <a:t>OneBox</a:t>
            </a:r>
            <a:r>
              <a:rPr lang="en-US" dirty="0"/>
              <a:t> (local development cluster)</a:t>
            </a:r>
          </a:p>
          <a:p>
            <a:pPr lvl="1"/>
            <a:r>
              <a:rPr lang="en-US" dirty="0"/>
              <a:t>SDK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 Service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356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13845"/>
          </a:xfrm>
        </p:spPr>
        <p:txBody>
          <a:bodyPr/>
          <a:lstStyle/>
          <a:p>
            <a:pPr>
              <a:spcBef>
                <a:spcPts val="624"/>
              </a:spcBef>
              <a:tabLst>
                <a:tab pos="627063" algn="l"/>
              </a:tabLst>
            </a:pPr>
            <a:r>
              <a:rPr lang="en-US" dirty="0"/>
              <a:t>  Cluster Manager (ports 19080 [REST] &amp; 19000 [TCP])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 dirty="0"/>
              <a:t>Performs cluster REST &amp; PowerShell/</a:t>
            </a:r>
            <a:r>
              <a:rPr lang="en-US" sz="2600" dirty="0" err="1"/>
              <a:t>FabricClient</a:t>
            </a:r>
            <a:r>
              <a:rPr lang="en-US" sz="2600" dirty="0"/>
              <a:t> operations</a:t>
            </a:r>
          </a:p>
          <a:p>
            <a:pPr>
              <a:tabLst>
                <a:tab pos="627063" algn="l"/>
              </a:tabLst>
            </a:pPr>
            <a:r>
              <a:rPr lang="en-US" dirty="0"/>
              <a:t>  Failover Manager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 dirty="0"/>
              <a:t>Rebalances resources as nodes come/go</a:t>
            </a:r>
          </a:p>
          <a:p>
            <a:pPr>
              <a:tabLst>
                <a:tab pos="627063" algn="l"/>
              </a:tabLst>
            </a:pPr>
            <a:r>
              <a:rPr lang="en-US" dirty="0"/>
              <a:t>  Naming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 dirty="0"/>
              <a:t>Maps service instances to endpoints</a:t>
            </a:r>
          </a:p>
          <a:p>
            <a:pPr>
              <a:tabLst>
                <a:tab pos="574675" algn="l"/>
              </a:tabLst>
            </a:pPr>
            <a:r>
              <a:rPr lang="en-US" dirty="0"/>
              <a:t>  Image store (not on </a:t>
            </a:r>
            <a:r>
              <a:rPr lang="en-US" dirty="0" err="1"/>
              <a:t>OneBox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 dirty="0"/>
              <a:t>Contains your Application packages</a:t>
            </a:r>
          </a:p>
          <a:p>
            <a:pPr>
              <a:tabLst>
                <a:tab pos="627063" algn="l"/>
              </a:tabLst>
            </a:pPr>
            <a:r>
              <a:rPr lang="en-US" dirty="0"/>
              <a:t>  Upgrade Service (Azure only)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/>
              <a:t>Coordinates </a:t>
            </a:r>
            <a:r>
              <a:rPr lang="en-US" sz="2600" dirty="0"/>
              <a:t>upgrading</a:t>
            </a:r>
            <a:r>
              <a:rPr lang="en-US" sz="2600"/>
              <a:t> SF itself </a:t>
            </a:r>
            <a:r>
              <a:rPr lang="en-US" sz="2600" dirty="0"/>
              <a:t>with Azure’s SFRP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Fabric’s Infrastructure Services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080076" y="2873827"/>
            <a:ext cx="2137282" cy="11911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#1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gular Pentagon 30"/>
          <p:cNvSpPr/>
          <p:nvPr/>
        </p:nvSpPr>
        <p:spPr>
          <a:xfrm>
            <a:off x="8561485" y="3372350"/>
            <a:ext cx="513070" cy="482568"/>
          </a:xfrm>
          <a:prstGeom prst="pent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596903" y="2113427"/>
            <a:ext cx="2136075" cy="11911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#2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gular Pentagon 33"/>
          <p:cNvSpPr/>
          <p:nvPr/>
        </p:nvSpPr>
        <p:spPr>
          <a:xfrm>
            <a:off x="9799319" y="2680852"/>
            <a:ext cx="513070" cy="506692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35" name="Regular Pentagon 34"/>
          <p:cNvSpPr/>
          <p:nvPr/>
        </p:nvSpPr>
        <p:spPr>
          <a:xfrm>
            <a:off x="10408405" y="2684474"/>
            <a:ext cx="513070" cy="482568"/>
          </a:xfrm>
          <a:prstGeom prst="pentagon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36" name="Regular Pentagon 35"/>
          <p:cNvSpPr/>
          <p:nvPr/>
        </p:nvSpPr>
        <p:spPr>
          <a:xfrm>
            <a:off x="11045378" y="2680852"/>
            <a:ext cx="513070" cy="482568"/>
          </a:xfrm>
          <a:prstGeom prst="pen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9596604" y="3770179"/>
            <a:ext cx="2137280" cy="11911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#3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gular Pentagon 38"/>
          <p:cNvSpPr/>
          <p:nvPr/>
        </p:nvSpPr>
        <p:spPr>
          <a:xfrm>
            <a:off x="9747721" y="4287488"/>
            <a:ext cx="519830" cy="482568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40" name="Regular Pentagon 39"/>
          <p:cNvSpPr/>
          <p:nvPr/>
        </p:nvSpPr>
        <p:spPr>
          <a:xfrm>
            <a:off x="10418668" y="4283358"/>
            <a:ext cx="488386" cy="482568"/>
          </a:xfrm>
          <a:prstGeom prst="pent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9596604" y="5352174"/>
            <a:ext cx="2137281" cy="11911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#4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gular Pentagon 42"/>
          <p:cNvSpPr/>
          <p:nvPr/>
        </p:nvSpPr>
        <p:spPr>
          <a:xfrm>
            <a:off x="9754481" y="5858789"/>
            <a:ext cx="513070" cy="482568"/>
          </a:xfrm>
          <a:prstGeom prst="pentagon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44" name="Regular Pentagon 43"/>
          <p:cNvSpPr/>
          <p:nvPr/>
        </p:nvSpPr>
        <p:spPr>
          <a:xfrm>
            <a:off x="10433071" y="5858789"/>
            <a:ext cx="513070" cy="482568"/>
          </a:xfrm>
          <a:prstGeom prst="pen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061632" y="4509984"/>
            <a:ext cx="2137281" cy="11911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#5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Elbow Connector 54"/>
          <p:cNvCxnSpPr>
            <a:stCxn id="46" idx="2"/>
            <a:endCxn id="42" idx="1"/>
          </p:cNvCxnSpPr>
          <p:nvPr/>
        </p:nvCxnSpPr>
        <p:spPr>
          <a:xfrm rot="16200000" flipH="1">
            <a:off x="8740134" y="5091285"/>
            <a:ext cx="246609" cy="1466331"/>
          </a:xfrm>
          <a:prstGeom prst="bentConnector2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3" idx="1"/>
            <a:endCxn id="28" idx="0"/>
          </p:cNvCxnSpPr>
          <p:nvPr/>
        </p:nvCxnSpPr>
        <p:spPr>
          <a:xfrm rot="10800000" flipV="1">
            <a:off x="8148715" y="2709009"/>
            <a:ext cx="1448188" cy="164820"/>
          </a:xfrm>
          <a:prstGeom prst="bentConnector2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3" idx="2"/>
            <a:endCxn id="38" idx="0"/>
          </p:cNvCxnSpPr>
          <p:nvPr/>
        </p:nvCxnSpPr>
        <p:spPr>
          <a:xfrm>
            <a:off x="10664941" y="3304590"/>
            <a:ext cx="303" cy="46558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8" idx="2"/>
            <a:endCxn id="42" idx="0"/>
          </p:cNvCxnSpPr>
          <p:nvPr/>
        </p:nvCxnSpPr>
        <p:spPr>
          <a:xfrm>
            <a:off x="10665244" y="4961342"/>
            <a:ext cx="1" cy="39083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8" idx="2"/>
            <a:endCxn id="46" idx="0"/>
          </p:cNvCxnSpPr>
          <p:nvPr/>
        </p:nvCxnSpPr>
        <p:spPr>
          <a:xfrm flipH="1">
            <a:off x="8130273" y="4064992"/>
            <a:ext cx="18442" cy="44499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gular Pentagon 74"/>
          <p:cNvSpPr/>
          <p:nvPr/>
        </p:nvSpPr>
        <p:spPr>
          <a:xfrm>
            <a:off x="327881" y="1206165"/>
            <a:ext cx="508142" cy="487351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6" name="Regular Pentagon 75"/>
          <p:cNvSpPr/>
          <p:nvPr/>
        </p:nvSpPr>
        <p:spPr>
          <a:xfrm>
            <a:off x="327881" y="4548089"/>
            <a:ext cx="508142" cy="470756"/>
          </a:xfrm>
          <a:prstGeom prst="pen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77" name="Regular Pentagon 76"/>
          <p:cNvSpPr/>
          <p:nvPr/>
        </p:nvSpPr>
        <p:spPr>
          <a:xfrm>
            <a:off x="327881" y="2333631"/>
            <a:ext cx="508142" cy="487351"/>
          </a:xfrm>
          <a:prstGeom prst="pent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78" name="Regular Pentagon 77"/>
          <p:cNvSpPr/>
          <p:nvPr/>
        </p:nvSpPr>
        <p:spPr>
          <a:xfrm>
            <a:off x="327881" y="3425539"/>
            <a:ext cx="508142" cy="517993"/>
          </a:xfrm>
          <a:prstGeom prst="pentagon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49" name="Regular Pentagon 48"/>
          <p:cNvSpPr/>
          <p:nvPr/>
        </p:nvSpPr>
        <p:spPr>
          <a:xfrm>
            <a:off x="327881" y="5586741"/>
            <a:ext cx="508142" cy="513332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51" name="Regular Pentagon 50"/>
          <p:cNvSpPr/>
          <p:nvPr/>
        </p:nvSpPr>
        <p:spPr>
          <a:xfrm>
            <a:off x="11053063" y="5858789"/>
            <a:ext cx="513070" cy="482568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52" name="Regular Pentagon 51"/>
          <p:cNvSpPr/>
          <p:nvPr/>
        </p:nvSpPr>
        <p:spPr>
          <a:xfrm>
            <a:off x="11089615" y="4283358"/>
            <a:ext cx="513070" cy="482568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45" name="Regular Pentagon 44"/>
          <p:cNvSpPr/>
          <p:nvPr/>
        </p:nvSpPr>
        <p:spPr>
          <a:xfrm>
            <a:off x="7209654" y="5013419"/>
            <a:ext cx="508142" cy="517993"/>
          </a:xfrm>
          <a:prstGeom prst="pentagon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53" name="Regular Pentagon 52"/>
          <p:cNvSpPr/>
          <p:nvPr/>
        </p:nvSpPr>
        <p:spPr>
          <a:xfrm>
            <a:off x="7876201" y="5028739"/>
            <a:ext cx="508142" cy="487351"/>
          </a:xfrm>
          <a:prstGeom prst="pent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54" name="Regular Pentagon 53"/>
          <p:cNvSpPr/>
          <p:nvPr/>
        </p:nvSpPr>
        <p:spPr>
          <a:xfrm>
            <a:off x="8537557" y="5002200"/>
            <a:ext cx="508142" cy="513332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56" name="Regular Pentagon 55"/>
          <p:cNvSpPr/>
          <p:nvPr/>
        </p:nvSpPr>
        <p:spPr>
          <a:xfrm>
            <a:off x="7893957" y="3371936"/>
            <a:ext cx="508142" cy="489045"/>
          </a:xfrm>
          <a:prstGeom prst="pen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57" name="Regular Pentagon 56"/>
          <p:cNvSpPr/>
          <p:nvPr/>
        </p:nvSpPr>
        <p:spPr>
          <a:xfrm>
            <a:off x="7232946" y="3366624"/>
            <a:ext cx="508142" cy="487351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400274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7170265" cy="2179058"/>
          </a:xfrm>
        </p:spPr>
        <p:txBody>
          <a:bodyPr/>
          <a:lstStyle/>
          <a:p>
            <a:r>
              <a:rPr lang="en-US" dirty="0"/>
              <a:t>Service Fabric Explorer</a:t>
            </a:r>
          </a:p>
        </p:txBody>
      </p:sp>
    </p:spTree>
    <p:extLst>
      <p:ext uri="{BB962C8B-B14F-4D97-AF65-F5344CB8AC3E}">
        <p14:creationId xmlns:p14="http://schemas.microsoft.com/office/powerpoint/2010/main" val="7573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69240" y="1402080"/>
            <a:ext cx="10616474" cy="53035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PC/VM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32408" y="1983148"/>
            <a:ext cx="8337376" cy="8870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FabricHost.exe </a:t>
            </a:r>
            <a:b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[Auto-starts at boot]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8308" y="3069308"/>
            <a:ext cx="4967185" cy="3357618"/>
            <a:chOff x="1179806" y="2962540"/>
            <a:chExt cx="3711611" cy="335761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179807" y="2962540"/>
              <a:ext cx="3109850" cy="81531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Fabric.exe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[Inter-node communication]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179806" y="5010039"/>
              <a:ext cx="3109851" cy="131011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Your App’s Services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Ex: ASP.NET or other .exe</a:t>
              </a:r>
              <a:b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[Exposes public endpoint(s)]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179806" y="3947214"/>
              <a:ext cx="3109849" cy="84992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FabricGateway.exe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[Cluster communication]</a:t>
              </a:r>
            </a:p>
          </p:txBody>
        </p:sp>
        <p:cxnSp>
          <p:nvCxnSpPr>
            <p:cNvPr id="20" name="Elbow Connector 19"/>
            <p:cNvCxnSpPr>
              <a:stCxn id="17" idx="3"/>
              <a:endCxn id="18" idx="3"/>
            </p:cNvCxnSpPr>
            <p:nvPr/>
          </p:nvCxnSpPr>
          <p:spPr>
            <a:xfrm>
              <a:off x="4289660" y="3370198"/>
              <a:ext cx="9490" cy="229490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96531" y="3196027"/>
              <a:ext cx="494886" cy="2428611"/>
            </a:xfrm>
            <a:prstGeom prst="rect">
              <a:avLst/>
            </a:prstGeom>
            <a:noFill/>
          </p:spPr>
          <p:txBody>
            <a:bodyPr vert="wordArtVert" wrap="square" rtlCol="0" anchor="ctr" anchorCtr="1">
              <a:spAutoFit/>
            </a:bodyPr>
            <a:lstStyle/>
            <a:p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2241" y="1842823"/>
            <a:ext cx="1564926" cy="954107"/>
          </a:xfrm>
          <a:prstGeom prst="rect">
            <a:avLst/>
          </a:prstGeo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 wrap="square" rtlCol="0" anchor="ctr" anchorCtr="1">
            <a:spAutoFit/>
          </a:bodyPr>
          <a:lstStyle/>
          <a:p>
            <a:r>
              <a:rPr lang="en-US" sz="2800" dirty="0" err="1"/>
              <a:t>OneBox</a:t>
            </a:r>
            <a:br>
              <a:rPr lang="en-US" sz="2800" dirty="0"/>
            </a:br>
            <a:r>
              <a:rPr lang="en-US" sz="2800" dirty="0"/>
              <a:t>[testing]</a:t>
            </a:r>
          </a:p>
        </p:txBody>
      </p:sp>
      <p:cxnSp>
        <p:nvCxnSpPr>
          <p:cNvPr id="5" name="Straight Arrow Connector 4"/>
          <p:cNvCxnSpPr>
            <a:stCxn id="3" idx="2"/>
            <a:endCxn id="42" idx="0"/>
          </p:cNvCxnSpPr>
          <p:nvPr/>
        </p:nvCxnSpPr>
        <p:spPr>
          <a:xfrm flipH="1">
            <a:off x="10497664" y="2796930"/>
            <a:ext cx="587040" cy="5015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61633" y="3064946"/>
            <a:ext cx="4967179" cy="3357618"/>
            <a:chOff x="1179807" y="2962540"/>
            <a:chExt cx="3711610" cy="3357618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179808" y="2962540"/>
              <a:ext cx="3109853" cy="81531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Fabric.exe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[Inter-node communication]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179807" y="5010039"/>
              <a:ext cx="3109854" cy="131011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Your App’s Services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Ex: ASP.NET or other .exe</a:t>
              </a:r>
              <a:b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[Exposes public endpoint(s)]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179807" y="3947214"/>
              <a:ext cx="3109852" cy="84992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FabricGateway.exe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[Cluster communication]</a:t>
              </a:r>
            </a:p>
          </p:txBody>
        </p:sp>
        <p:cxnSp>
          <p:nvCxnSpPr>
            <p:cNvPr id="41" name="Elbow Connector 40"/>
            <p:cNvCxnSpPr>
              <a:stCxn id="38" idx="3"/>
              <a:endCxn id="39" idx="3"/>
            </p:cNvCxnSpPr>
            <p:nvPr/>
          </p:nvCxnSpPr>
          <p:spPr>
            <a:xfrm>
              <a:off x="4289661" y="3370198"/>
              <a:ext cx="9490" cy="229490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96531" y="3196027"/>
              <a:ext cx="494886" cy="2428611"/>
            </a:xfrm>
            <a:prstGeom prst="rect">
              <a:avLst/>
            </a:prstGeom>
            <a:noFill/>
          </p:spPr>
          <p:txBody>
            <a:bodyPr vert="wordArtVert" wrap="square" rtlCol="0" anchor="ctr" anchorCtr="1">
              <a:spAutoFit/>
            </a:bodyPr>
            <a:lstStyle/>
            <a:p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475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Jeffrey Richter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effrey Richter PPT Template.potx" id="{0EC3B29B-1691-4021-B91F-DD4F9F467C43}" vid="{219876D6-05DE-4F5A-B736-86EA333E6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17689</TotalTime>
  <Words>3064</Words>
  <Application>Microsoft Office PowerPoint</Application>
  <PresentationFormat>Widescreen</PresentationFormat>
  <Paragraphs>558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Wingdings</vt:lpstr>
      <vt:lpstr>Jeffrey Richter</vt:lpstr>
      <vt:lpstr>Building Microservices Applications on Azure Service Fabric</vt:lpstr>
      <vt:lpstr>Jeffrey Richter: Microsoft Software Engineer, Wintellect Co-Founder, &amp; Author</vt:lpstr>
      <vt:lpstr>What is Service Fabric</vt:lpstr>
      <vt:lpstr>Cloud Services vs Service Fabric</vt:lpstr>
      <vt:lpstr>Service Fabric Cluster with 5 Nodes </vt:lpstr>
      <vt:lpstr>Deploying Service Fabric</vt:lpstr>
      <vt:lpstr>Service Fabric’s Infrastructure Services</vt:lpstr>
      <vt:lpstr>Service Fabric Explorer</vt:lpstr>
      <vt:lpstr>Node Processes</vt:lpstr>
      <vt:lpstr>Application Packaging  &amp; Deployment</vt:lpstr>
      <vt:lpstr>Defining Application Types &amp; Service Types</vt:lpstr>
      <vt:lpstr>App Pkg Dir &amp; its Manifest XML File</vt:lpstr>
      <vt:lpstr>Service Pkg Dir &amp; its Manifest XML File</vt:lpstr>
      <vt:lpstr>Runtime Relationships</vt:lpstr>
      <vt:lpstr>Creating Apps, Services, Partitions, &amp; Instances</vt:lpstr>
      <vt:lpstr>Deploy Application Type &amp; Create App Instance</vt:lpstr>
      <vt:lpstr>The Cluster Resource Manager</vt:lpstr>
      <vt:lpstr>DEMO: Cluster Resource Manager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Richter</dc:creator>
  <cp:lastModifiedBy>Jeffrey Richter</cp:lastModifiedBy>
  <cp:revision>635</cp:revision>
  <dcterms:created xsi:type="dcterms:W3CDTF">2015-05-23T03:01:29Z</dcterms:created>
  <dcterms:modified xsi:type="dcterms:W3CDTF">2016-03-26T20:01:55Z</dcterms:modified>
</cp:coreProperties>
</file>