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eople.duke.edu/~rnau/411lo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12D6-CE5C-4165-A3E1-27CE2EF83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Logs in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FED4F-75C2-4168-A24E-87E17D7DD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Risley</a:t>
            </a:r>
          </a:p>
          <a:p>
            <a:r>
              <a:rPr lang="en-US" dirty="0"/>
              <a:t>University of Cincinnati, OBAIS</a:t>
            </a:r>
          </a:p>
        </p:txBody>
      </p:sp>
    </p:spTree>
    <p:extLst>
      <p:ext uri="{BB962C8B-B14F-4D97-AF65-F5344CB8AC3E}">
        <p14:creationId xmlns:p14="http://schemas.microsoft.com/office/powerpoint/2010/main" val="35494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D96-F130-4F73-876E-13F7BA9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What is a log transformation?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328B-03C2-42A5-81D6-54DC4B81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3581400"/>
          </a:xfrm>
        </p:spPr>
        <p:txBody>
          <a:bodyPr/>
          <a:lstStyle/>
          <a:p>
            <a:r>
              <a:rPr lang="en-US" dirty="0"/>
              <a:t>The logarithm is the inverse of the exponential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F5D33-179D-4667-AEFC-1ECB4700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13060"/>
            <a:ext cx="6411346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21CCB-0CA1-4031-B9EA-8CD744F1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15" y="2337683"/>
            <a:ext cx="3386792" cy="29339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8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D96-F130-4F73-876E-13F7BA9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8478"/>
            <a:ext cx="9601200" cy="713630"/>
          </a:xfrm>
        </p:spPr>
        <p:txBody>
          <a:bodyPr/>
          <a:lstStyle/>
          <a:p>
            <a:r>
              <a:rPr lang="en-US" dirty="0"/>
              <a:t>Why is it used in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328B-03C2-42A5-81D6-54DC4B81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62108"/>
            <a:ext cx="9601200" cy="1908313"/>
          </a:xfrm>
        </p:spPr>
        <p:txBody>
          <a:bodyPr>
            <a:noAutofit/>
          </a:bodyPr>
          <a:lstStyle/>
          <a:p>
            <a:r>
              <a:rPr lang="en-US" dirty="0"/>
              <a:t>Most modeling techniques and statistical testing rely on the normal distribution.</a:t>
            </a:r>
          </a:p>
          <a:p>
            <a:r>
              <a:rPr lang="en-US" dirty="0"/>
              <a:t>A normal distribution often does not describe observed data.</a:t>
            </a:r>
          </a:p>
          <a:p>
            <a:r>
              <a:rPr lang="en-US" dirty="0"/>
              <a:t>The logarithmic transformation normalizes some skewed data. </a:t>
            </a:r>
          </a:p>
          <a:p>
            <a:r>
              <a:rPr lang="en-US" dirty="0">
                <a:hlinkClick r:id="rId2"/>
              </a:rPr>
              <a:t>http://people.duke.edu/~rnau/411log.htm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E205C-1E72-4D4B-B34F-7DAC3268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97" y="3240868"/>
            <a:ext cx="267652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16020-BC82-41EB-88D1-5C11D0AF3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344" y="3072890"/>
            <a:ext cx="4920698" cy="347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9BE4B8-60CC-4718-A3B2-0D8DD5A37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99" y="4560080"/>
            <a:ext cx="2590800" cy="504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176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D96-F130-4F73-876E-13F7BA9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8478"/>
            <a:ext cx="9601200" cy="713630"/>
          </a:xfrm>
        </p:spPr>
        <p:txBody>
          <a:bodyPr/>
          <a:lstStyle/>
          <a:p>
            <a:r>
              <a:rPr lang="en-US" dirty="0"/>
              <a:t>Why is it used in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328B-03C2-42A5-81D6-54DC4B81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62108"/>
            <a:ext cx="9601200" cy="1908313"/>
          </a:xfrm>
        </p:spPr>
        <p:txBody>
          <a:bodyPr>
            <a:noAutofit/>
          </a:bodyPr>
          <a:lstStyle/>
          <a:p>
            <a:r>
              <a:rPr lang="en-US" dirty="0"/>
              <a:t>Transforms multiplicative relationships into additive ones.</a:t>
            </a:r>
          </a:p>
          <a:p>
            <a:r>
              <a:rPr lang="en-US" dirty="0"/>
              <a:t>Most economic and financial data include impacts from multipliers.</a:t>
            </a:r>
          </a:p>
          <a:p>
            <a:pPr lvl="1"/>
            <a:r>
              <a:rPr lang="en-US" dirty="0"/>
              <a:t>i.e., the multiplier effect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4C40E-1B23-4A4C-BD1D-A940671A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11" y="1276436"/>
            <a:ext cx="2669899" cy="426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29011C-B89B-489F-AE7C-6F4C7D4E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911" y="2870420"/>
            <a:ext cx="2628900" cy="346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71E2D-DFD8-4A6D-B31A-961D0364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18" y="2682963"/>
            <a:ext cx="6026083" cy="39879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38163D-1472-4078-8902-5D420B408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084" y="2319443"/>
            <a:ext cx="222885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5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D96-F130-4F73-876E-13F7BA9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8478"/>
            <a:ext cx="9601200" cy="713630"/>
          </a:xfrm>
        </p:spPr>
        <p:txBody>
          <a:bodyPr/>
          <a:lstStyle/>
          <a:p>
            <a:r>
              <a:rPr lang="en-US" dirty="0"/>
              <a:t>Why is it used in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328B-03C2-42A5-81D6-54DC4B81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3" y="1268233"/>
            <a:ext cx="3725186" cy="5341289"/>
          </a:xfrm>
        </p:spPr>
        <p:txBody>
          <a:bodyPr>
            <a:noAutofit/>
          </a:bodyPr>
          <a:lstStyle/>
          <a:p>
            <a:r>
              <a:rPr lang="en-US" dirty="0"/>
              <a:t>Transforms exponential growth trends into linear trends.</a:t>
            </a:r>
          </a:p>
          <a:p>
            <a:r>
              <a:rPr lang="en-US" dirty="0"/>
              <a:t>Exponential growth = compounding growth.</a:t>
            </a:r>
          </a:p>
          <a:p>
            <a:r>
              <a:rPr lang="en-US" dirty="0"/>
              <a:t>Most financial and economic series have compounding as part of their data generating processes.</a:t>
            </a:r>
          </a:p>
          <a:p>
            <a:pPr lvl="1"/>
            <a:r>
              <a:rPr lang="en-US" dirty="0"/>
              <a:t>inflation, interest, expansion cycles</a:t>
            </a:r>
          </a:p>
          <a:p>
            <a:r>
              <a:rPr lang="en-US" dirty="0"/>
              <a:t>Albert Einstein supposedly once said that compounding [interest] is the most powerful force in the universe.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80AC5-70E3-4949-927D-7ED17F8D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58" y="1025717"/>
            <a:ext cx="7484128" cy="3011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BE8AA-D1D1-4592-9DA7-DDCE92BE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7" y="3784407"/>
            <a:ext cx="7484127" cy="3011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05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D96-F130-4F73-876E-13F7BA9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8478"/>
            <a:ext cx="9601200" cy="713630"/>
          </a:xfrm>
        </p:spPr>
        <p:txBody>
          <a:bodyPr/>
          <a:lstStyle/>
          <a:p>
            <a:r>
              <a:rPr lang="en-US" dirty="0"/>
              <a:t>Why is it used in analytics?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A6D2D-81D6-4BDD-8F1E-0CAFA8A8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62108"/>
            <a:ext cx="9601200" cy="457200"/>
          </a:xfrm>
        </p:spPr>
        <p:txBody>
          <a:bodyPr/>
          <a:lstStyle/>
          <a:p>
            <a:r>
              <a:rPr lang="en-US" dirty="0"/>
              <a:t>Data with these properties fit linear models well under the log transformation.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60D1E9-3B7C-4F53-A6BB-7D3FD546160D}"/>
              </a:ext>
            </a:extLst>
          </p:cNvPr>
          <p:cNvSpPr txBox="1">
            <a:spLocks/>
          </p:cNvSpPr>
          <p:nvPr/>
        </p:nvSpPr>
        <p:spPr>
          <a:xfrm>
            <a:off x="1371600" y="1601525"/>
            <a:ext cx="9601200" cy="713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is the natural logarithm the default?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A13C3CA-0B53-4E41-80D1-E415CF3495F3}"/>
              </a:ext>
            </a:extLst>
          </p:cNvPr>
          <p:cNvSpPr txBox="1">
            <a:spLocks/>
          </p:cNvSpPr>
          <p:nvPr/>
        </p:nvSpPr>
        <p:spPr>
          <a:xfrm>
            <a:off x="1371600" y="2315155"/>
            <a:ext cx="6396824" cy="360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natural logarithm uses </a:t>
            </a:r>
            <a:r>
              <a:rPr lang="en-US" i="1" dirty="0"/>
              <a:t>e</a:t>
            </a:r>
            <a:r>
              <a:rPr lang="en-US" dirty="0"/>
              <a:t> (Euler’s number) as the base.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B7FBBD-5A80-409E-A768-5B3612E2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3242724"/>
            <a:ext cx="2950059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2DFA8D-4940-47FB-B151-BC147CCC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98" y="2979746"/>
            <a:ext cx="2247900" cy="1095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661460-AED8-4186-B7E0-55EEBBAB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3" y="4374833"/>
            <a:ext cx="76009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09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60D1E9-3B7C-4F53-A6BB-7D3FD546160D}"/>
              </a:ext>
            </a:extLst>
          </p:cNvPr>
          <p:cNvSpPr txBox="1">
            <a:spLocks/>
          </p:cNvSpPr>
          <p:nvPr/>
        </p:nvSpPr>
        <p:spPr>
          <a:xfrm>
            <a:off x="1371600" y="276970"/>
            <a:ext cx="9601200" cy="713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is the natural logarithm the default?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A13C3CA-0B53-4E41-80D1-E415CF3495F3}"/>
              </a:ext>
            </a:extLst>
          </p:cNvPr>
          <p:cNvSpPr txBox="1">
            <a:spLocks/>
          </p:cNvSpPr>
          <p:nvPr/>
        </p:nvSpPr>
        <p:spPr>
          <a:xfrm>
            <a:off x="1371600" y="990599"/>
            <a:ext cx="7955280" cy="1386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 estimator of growth, but not unbiased.</a:t>
            </a:r>
          </a:p>
          <a:p>
            <a:pPr lvl="1"/>
            <a:r>
              <a:rPr lang="en-US" dirty="0"/>
              <a:t>Bias is a function of % change (Appendix 1)</a:t>
            </a:r>
          </a:p>
          <a:p>
            <a:r>
              <a:rPr lang="en-US" dirty="0"/>
              <a:t>Aids in interpretation.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4ACC0-AC5D-4AEE-8E6B-44E5CCD5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0339"/>
            <a:ext cx="2476500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A78C6-0961-4A16-91D5-CAD407F9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74" y="1299666"/>
            <a:ext cx="3867150" cy="504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0BCD7-0D2A-473F-B417-5840BEE6F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50" y="2686051"/>
            <a:ext cx="3019425" cy="3181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69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60D1E9-3B7C-4F53-A6BB-7D3FD546160D}"/>
              </a:ext>
            </a:extLst>
          </p:cNvPr>
          <p:cNvSpPr txBox="1">
            <a:spLocks/>
          </p:cNvSpPr>
          <p:nvPr/>
        </p:nvSpPr>
        <p:spPr>
          <a:xfrm>
            <a:off x="1371600" y="276970"/>
            <a:ext cx="9601200" cy="713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 1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A13C3CA-0B53-4E41-80D1-E415CF3495F3}"/>
              </a:ext>
            </a:extLst>
          </p:cNvPr>
          <p:cNvSpPr txBox="1">
            <a:spLocks/>
          </p:cNvSpPr>
          <p:nvPr/>
        </p:nvSpPr>
        <p:spPr>
          <a:xfrm>
            <a:off x="1371600" y="990601"/>
            <a:ext cx="3947824" cy="103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an estimator of growth, the natural logarithm has bias that is a function of the growth.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8B459-D90D-4377-B24A-C227E446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78" y="1333499"/>
            <a:ext cx="4991100" cy="453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14299-2F80-4E2A-9E7D-D2F74E34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7" y="2294282"/>
            <a:ext cx="5195124" cy="3573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3186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458</TotalTime>
  <Words>261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Logs in analytics</vt:lpstr>
      <vt:lpstr>What is a log transformation?</vt:lpstr>
      <vt:lpstr>Why is it used in analytics?</vt:lpstr>
      <vt:lpstr>Why is it used in analytics?</vt:lpstr>
      <vt:lpstr>Why is it used in analytics?</vt:lpstr>
      <vt:lpstr>Why is it used in analytics?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 in analytics</dc:title>
  <dc:creator>Risley, Matthew R</dc:creator>
  <cp:lastModifiedBy>Risley, Matthew R</cp:lastModifiedBy>
  <cp:revision>33</cp:revision>
  <dcterms:created xsi:type="dcterms:W3CDTF">2019-04-19T13:12:35Z</dcterms:created>
  <dcterms:modified xsi:type="dcterms:W3CDTF">2019-04-19T20:51:20Z</dcterms:modified>
</cp:coreProperties>
</file>