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3" r:id="rId4"/>
    <p:sldId id="284" r:id="rId5"/>
    <p:sldId id="285" r:id="rId6"/>
    <p:sldId id="279" r:id="rId7"/>
    <p:sldId id="280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i="1" dirty="0"/>
              <a:t>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JOIN allows you to merge data between two or more tables by joining (i.e., matching) values of one or more fields across tables. </a:t>
            </a:r>
          </a:p>
          <a:p>
            <a:pPr lvl="1"/>
            <a:r>
              <a:rPr lang="en-US" dirty="0"/>
              <a:t>In SQL language, the fields you join are Primary Keys (PKs) or Foreign Keys (FKs).</a:t>
            </a:r>
          </a:p>
          <a:p>
            <a:pPr lvl="1"/>
            <a:r>
              <a:rPr lang="en-US" dirty="0"/>
              <a:t>The PK is the field or combination of fields that uniquely identify every record within the table.</a:t>
            </a:r>
          </a:p>
          <a:p>
            <a:pPr lvl="1"/>
            <a:r>
              <a:rPr lang="en-US" dirty="0"/>
              <a:t>The FK is a field or combination of fields that uniquely identify every record within the table and/or within another table.</a:t>
            </a:r>
          </a:p>
          <a:p>
            <a:r>
              <a:rPr lang="en-US" dirty="0"/>
              <a:t>Keys allow the merge to be more efficient.</a:t>
            </a:r>
          </a:p>
          <a:p>
            <a:pPr lvl="1"/>
            <a:r>
              <a:rPr lang="en-US" dirty="0"/>
              <a:t>Indexes can also help if speed is an issue.</a:t>
            </a:r>
          </a:p>
          <a:p>
            <a:r>
              <a:rPr lang="en-US" dirty="0"/>
              <a:t>In the real world, </a:t>
            </a:r>
            <a:r>
              <a:rPr lang="en-US" b="1" dirty="0"/>
              <a:t>do not assume </a:t>
            </a:r>
            <a:r>
              <a:rPr lang="en-US" dirty="0"/>
              <a:t>a particular field used in a JOIN has unique values.</a:t>
            </a:r>
          </a:p>
          <a:p>
            <a:pPr lvl="1"/>
            <a:r>
              <a:rPr lang="en-US" dirty="0"/>
              <a:t>Test uniqueness of values with a query or verify the field is a PK, which can only have unique values.</a:t>
            </a:r>
          </a:p>
          <a:p>
            <a:pPr lvl="1"/>
            <a:r>
              <a:rPr lang="en-US" dirty="0"/>
              <a:t>A JOIN on non-unique values will replicate the records for those values.</a:t>
            </a:r>
          </a:p>
          <a:p>
            <a:pPr lvl="2"/>
            <a:r>
              <a:rPr lang="en-US" dirty="0"/>
              <a:t>Example: an account number, 1234, appears in Table A once and in Table B 3 times. A JOIN on these fields will return three records for field 1234 and will replicate any data sourced from Table A.</a:t>
            </a:r>
          </a:p>
          <a:p>
            <a:r>
              <a:rPr lang="en-US" dirty="0"/>
              <a:t>A join requires the use of aliases for the </a:t>
            </a:r>
            <a:r>
              <a:rPr lang="en-US" i="1" dirty="0"/>
              <a:t>tables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Types: INNER vs 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two primary types of JOINs: INNER and OUTER.</a:t>
            </a:r>
          </a:p>
          <a:p>
            <a:r>
              <a:rPr lang="en-US" dirty="0"/>
              <a:t>INNER</a:t>
            </a:r>
          </a:p>
          <a:p>
            <a:pPr lvl="1"/>
            <a:r>
              <a:rPr lang="en-US" dirty="0"/>
              <a:t>An INNER JOIN only returns records when there is a match in the table for the joining criteria.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Account number 1234 appears in both Table A and Table B, so a record will be returned for this account number. </a:t>
            </a:r>
          </a:p>
          <a:p>
            <a:pPr lvl="2"/>
            <a:r>
              <a:rPr lang="en-US" dirty="0"/>
              <a:t>Account number 1234 appears in Table A but not in Table B, so a record </a:t>
            </a:r>
            <a:r>
              <a:rPr lang="en-US" b="1" dirty="0"/>
              <a:t>will not </a:t>
            </a:r>
            <a:r>
              <a:rPr lang="en-US" dirty="0"/>
              <a:t>be returned for this account number.</a:t>
            </a:r>
          </a:p>
          <a:p>
            <a:r>
              <a:rPr lang="en-US" dirty="0"/>
              <a:t>OUTER</a:t>
            </a:r>
          </a:p>
          <a:p>
            <a:pPr lvl="1"/>
            <a:r>
              <a:rPr lang="en-US" dirty="0"/>
              <a:t>Differs from an INNER join in that some or all unmatched records are returned.</a:t>
            </a:r>
          </a:p>
          <a:p>
            <a:pPr lvl="1"/>
            <a:r>
              <a:rPr lang="en-US" dirty="0"/>
              <a:t>Three types: LEFT, RIGHT, and FULL.</a:t>
            </a:r>
          </a:p>
          <a:p>
            <a:pPr lvl="1"/>
            <a:r>
              <a:rPr lang="en-US" dirty="0"/>
              <a:t>The three types of JOINs determine if an unmatched record is returned depending on which table does not have the match.</a:t>
            </a:r>
          </a:p>
        </p:txBody>
      </p:sp>
    </p:spTree>
    <p:extLst>
      <p:ext uri="{BB962C8B-B14F-4D97-AF65-F5344CB8AC3E}">
        <p14:creationId xmlns:p14="http://schemas.microsoft.com/office/powerpoint/2010/main" val="346549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Types: FULL OUTER JOIN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 OUTER JOIN (or FULL JOIN) is the counterpart to the INNER JOIN.</a:t>
            </a:r>
          </a:p>
          <a:p>
            <a:r>
              <a:rPr lang="en-US" dirty="0"/>
              <a:t>It returns all records from both tables regardless of whether there is a match.</a:t>
            </a:r>
          </a:p>
          <a:p>
            <a:r>
              <a:rPr lang="en-US" dirty="0"/>
              <a:t>NULL is returned for the fields in the table where there is not a match.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Account number 1234 appears in Table A but not Table B. A record will be returned for this account number, and NULL values will be returned for Table B fields in the select list for this record.  </a:t>
            </a:r>
          </a:p>
          <a:p>
            <a:pPr lvl="1"/>
            <a:r>
              <a:rPr lang="en-US" dirty="0"/>
              <a:t>Account number 1234 appears in Table B but not Table A. A record will be returned for this account number, and NULL values will be returned for Table A fields in the select list for this record.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Types: LEFT/RIGHT OUTER JOIN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LEFT OUTER JOIN (or LEFT JOIN) and the RIGHT OUTER JOIN (or RIGHT JOIN) returns all records from </a:t>
            </a:r>
            <a:r>
              <a:rPr lang="en-US" b="1" dirty="0"/>
              <a:t>one</a:t>
            </a:r>
            <a:r>
              <a:rPr lang="en-US" dirty="0"/>
              <a:t> of the two tables (left or right), regardless if matched.</a:t>
            </a:r>
          </a:p>
          <a:p>
            <a:pPr lvl="1"/>
            <a:r>
              <a:rPr lang="en-US" dirty="0"/>
              <a:t>LEFT vs. RIGHT refers to the table in JOIN.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Account number 1234 appears in Table A (left) but not Table B (right). A record will be returned for this account number in a LEFT JOIN, but not a RIGHT JOIN. In the LEFT JOIN, the NULL value will be returned for Table B fields in the select list for this record.  </a:t>
            </a:r>
          </a:p>
          <a:p>
            <a:pPr lvl="1"/>
            <a:r>
              <a:rPr lang="en-US" dirty="0"/>
              <a:t>Account number 1234 appears in Table B (right) but not Table A (left). A record will be returned for this account number in a RIGHT JOIN, but not a LEFT JOIN. In the RIGHT JOIN, the NULL value will be returned for Table A fields in the select list for this record. </a:t>
            </a:r>
          </a:p>
          <a:p>
            <a:r>
              <a:rPr lang="en-US" dirty="0"/>
              <a:t>ALL LEFT JOINs can be written as RIGHT JOINs and vice versa by changing the order of the tables within the query.</a:t>
            </a:r>
          </a:p>
        </p:txBody>
      </p:sp>
    </p:spTree>
    <p:extLst>
      <p:ext uri="{BB962C8B-B14F-4D97-AF65-F5344CB8AC3E}">
        <p14:creationId xmlns:p14="http://schemas.microsoft.com/office/powerpoint/2010/main" val="387301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498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Two-table join:</a:t>
            </a:r>
          </a:p>
          <a:p>
            <a:pPr marL="0" indent="0">
              <a:buNone/>
            </a:pPr>
            <a:r>
              <a:rPr lang="en-US" dirty="0"/>
              <a:t>	FROM [</a:t>
            </a:r>
            <a:r>
              <a:rPr lang="en-US" i="1" dirty="0" err="1"/>
              <a:t>Table_A</a:t>
            </a:r>
            <a:r>
              <a:rPr lang="en-US" dirty="0"/>
              <a:t>] [</a:t>
            </a:r>
            <a:r>
              <a:rPr lang="en-US" i="1" dirty="0" err="1"/>
              <a:t>alias_A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i="1" dirty="0"/>
              <a:t>JOIN_TYPE</a:t>
            </a:r>
            <a:r>
              <a:rPr lang="en-US" dirty="0"/>
              <a:t>] [</a:t>
            </a:r>
            <a:r>
              <a:rPr lang="en-US" i="1" dirty="0"/>
              <a:t>Table_B</a:t>
            </a:r>
            <a:r>
              <a:rPr lang="en-US" dirty="0"/>
              <a:t>] [</a:t>
            </a:r>
            <a:r>
              <a:rPr lang="en-US" i="1" dirty="0" err="1"/>
              <a:t>alias_B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ON [</a:t>
            </a:r>
            <a:r>
              <a:rPr lang="en-US" i="1" dirty="0" err="1"/>
              <a:t>alias_A</a:t>
            </a:r>
            <a:r>
              <a:rPr lang="en-US" dirty="0"/>
              <a:t>].[</a:t>
            </a:r>
            <a:r>
              <a:rPr lang="en-US" i="1" dirty="0"/>
              <a:t>KEY</a:t>
            </a:r>
            <a:r>
              <a:rPr lang="en-US" dirty="0"/>
              <a:t>] = [</a:t>
            </a:r>
            <a:r>
              <a:rPr lang="en-US" i="1" dirty="0" err="1"/>
              <a:t>alias_B</a:t>
            </a:r>
            <a:r>
              <a:rPr lang="en-US" dirty="0"/>
              <a:t>].[</a:t>
            </a:r>
            <a:r>
              <a:rPr lang="en-US" i="1" dirty="0"/>
              <a:t>KEY</a:t>
            </a:r>
            <a:r>
              <a:rPr lang="en-US" dirty="0"/>
              <a:t>]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[Person]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BusinessEntityAddress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a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LEFT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[Person]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[Address] b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[addressid]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[addressid]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BusinessEntityAddress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dirty="0"/>
              <a:t>is the </a:t>
            </a:r>
            <a:r>
              <a:rPr lang="en-US" i="0" dirty="0"/>
              <a:t>LEFT</a:t>
            </a:r>
            <a:r>
              <a:rPr lang="en-US" dirty="0"/>
              <a:t> table. 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[Address] </a:t>
            </a:r>
            <a:r>
              <a:rPr lang="en-US" dirty="0"/>
              <a:t>is the </a:t>
            </a:r>
            <a:r>
              <a:rPr lang="en-US" i="0" dirty="0"/>
              <a:t>RIGHT</a:t>
            </a:r>
            <a:r>
              <a:rPr lang="en-US" dirty="0"/>
              <a:t> table.</a:t>
            </a:r>
          </a:p>
          <a:p>
            <a:pPr lvl="1"/>
            <a:r>
              <a:rPr lang="en-US" dirty="0"/>
              <a:t>If there is not match in 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[Address]</a:t>
            </a:r>
            <a:r>
              <a:rPr lang="en-US" dirty="0"/>
              <a:t> the record will still be returned with </a:t>
            </a:r>
            <a:r>
              <a:rPr lang="en-US" i="0" dirty="0"/>
              <a:t>NULL</a:t>
            </a:r>
            <a:r>
              <a:rPr lang="en-US" dirty="0"/>
              <a:t> values for any fields returned from 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[Person]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[Address]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</a:t>
            </a:r>
            <a:br>
              <a:rPr lang="en-US" dirty="0"/>
            </a:br>
            <a:r>
              <a:rPr lang="en-US" dirty="0"/>
              <a:t>Example #1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371600" y="2053221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INNER JOIN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A2FA2-8758-44DF-9098-B9B4B8036640}"/>
              </a:ext>
            </a:extLst>
          </p:cNvPr>
          <p:cNvSpPr txBox="1">
            <a:spLocks/>
          </p:cNvSpPr>
          <p:nvPr/>
        </p:nvSpPr>
        <p:spPr>
          <a:xfrm>
            <a:off x="1371600" y="2345627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returns only matches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DBDBF-7426-4F80-BE5A-5616BB4EFB51}"/>
              </a:ext>
            </a:extLst>
          </p:cNvPr>
          <p:cNvSpPr txBox="1">
            <a:spLocks/>
          </p:cNvSpPr>
          <p:nvPr/>
        </p:nvSpPr>
        <p:spPr>
          <a:xfrm>
            <a:off x="1371600" y="6047153"/>
            <a:ext cx="10552388" cy="824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Why is the table alias required in the ORDER BY clause?</a:t>
            </a:r>
          </a:p>
          <a:p>
            <a:pPr marL="0" indent="0">
              <a:buNone/>
            </a:pPr>
            <a:r>
              <a:rPr lang="en-US" sz="1700" i="1" dirty="0"/>
              <a:t>*Note that a table alias is not required if the field name does not appear in another table, but it is best practice to use table aliases in a join.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606647-EDA5-42F3-99CA-59E917526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680921"/>
              </p:ext>
            </p:extLst>
          </p:nvPr>
        </p:nvGraphicFramePr>
        <p:xfrm>
          <a:off x="869850" y="3353937"/>
          <a:ext cx="4413575" cy="168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Worksheet" r:id="rId3" imgW="2522043" imgH="960262" progId="Excel.Sheet.12">
                  <p:embed/>
                </p:oleObj>
              </mc:Choice>
              <mc:Fallback>
                <p:oleObj name="Worksheet" r:id="rId3" imgW="2522043" imgH="9602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850" y="3353937"/>
                        <a:ext cx="4413575" cy="1680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9C5B9CD-4000-40F9-BE9D-F553CEB38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72034"/>
              </p:ext>
            </p:extLst>
          </p:nvPr>
        </p:nvGraphicFramePr>
        <p:xfrm>
          <a:off x="5099894" y="734852"/>
          <a:ext cx="6993544" cy="19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Worksheet" r:id="rId5" imgW="5379649" imgH="1486018" progId="Excel.Sheet.12">
                  <p:embed/>
                </p:oleObj>
              </mc:Choice>
              <mc:Fallback>
                <p:oleObj name="Worksheet" r:id="rId5" imgW="5379649" imgH="14860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9894" y="734852"/>
                        <a:ext cx="6993544" cy="19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00E965-C216-498D-A8E5-A933236947AB}"/>
              </a:ext>
            </a:extLst>
          </p:cNvPr>
          <p:cNvSpPr txBox="1">
            <a:spLocks/>
          </p:cNvSpPr>
          <p:nvPr/>
        </p:nvSpPr>
        <p:spPr>
          <a:xfrm>
            <a:off x="9498563" y="5884"/>
            <a:ext cx="2693437" cy="6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replication.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A7C2C1-5D02-444F-BB6D-98F49125F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08285"/>
              </p:ext>
            </p:extLst>
          </p:nvPr>
        </p:nvGraphicFramePr>
        <p:xfrm>
          <a:off x="5724569" y="3729477"/>
          <a:ext cx="5248231" cy="92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Worksheet" r:id="rId7" imgW="4198585" imgH="738958" progId="Excel.Sheet.12">
                  <p:embed/>
                </p:oleObj>
              </mc:Choice>
              <mc:Fallback>
                <p:oleObj name="Worksheet" r:id="rId7" imgW="4198585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569" y="3729477"/>
                        <a:ext cx="5248231" cy="923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</a:t>
            </a:r>
            <a:br>
              <a:rPr lang="en-US" dirty="0"/>
            </a:br>
            <a:r>
              <a:rPr lang="en-US" dirty="0"/>
              <a:t>Example #2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371600" y="2053221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FULL JOIN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A2FA2-8758-44DF-9098-B9B4B8036640}"/>
              </a:ext>
            </a:extLst>
          </p:cNvPr>
          <p:cNvSpPr txBox="1">
            <a:spLocks/>
          </p:cNvSpPr>
          <p:nvPr/>
        </p:nvSpPr>
        <p:spPr>
          <a:xfrm>
            <a:off x="1371600" y="2345627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returns all records in both tables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DBDBF-7426-4F80-BE5A-5616BB4EFB51}"/>
              </a:ext>
            </a:extLst>
          </p:cNvPr>
          <p:cNvSpPr txBox="1">
            <a:spLocks/>
          </p:cNvSpPr>
          <p:nvPr/>
        </p:nvSpPr>
        <p:spPr>
          <a:xfrm>
            <a:off x="1371600" y="6336710"/>
            <a:ext cx="9881118" cy="52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the output change if we only select 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acct_num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as the first item?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45944D-C655-4D40-97F1-DCAB55A07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97062"/>
              </p:ext>
            </p:extLst>
          </p:nvPr>
        </p:nvGraphicFramePr>
        <p:xfrm>
          <a:off x="862756" y="3170213"/>
          <a:ext cx="6720840" cy="268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Worksheet" r:id="rId3" imgW="3840480" imgH="1531644" progId="Excel.Sheet.12">
                  <p:embed/>
                </p:oleObj>
              </mc:Choice>
              <mc:Fallback>
                <p:oleObj name="Worksheet" r:id="rId3" imgW="3840480" imgH="1531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756" y="3170213"/>
                        <a:ext cx="6720840" cy="268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015F150-23D1-4AA9-9A14-9EC5359CB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95081"/>
              </p:ext>
            </p:extLst>
          </p:nvPr>
        </p:nvGraphicFramePr>
        <p:xfrm>
          <a:off x="6126267" y="3925748"/>
          <a:ext cx="4846533" cy="165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Worksheet" r:id="rId5" imgW="3231022" imgH="1104813" progId="Excel.Sheet.12">
                  <p:embed/>
                </p:oleObj>
              </mc:Choice>
              <mc:Fallback>
                <p:oleObj name="Worksheet" r:id="rId5" imgW="3231022" imgH="11048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6267" y="3925748"/>
                        <a:ext cx="4846533" cy="165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0F79053-2989-4F44-875E-325D7362F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43739"/>
              </p:ext>
            </p:extLst>
          </p:nvPr>
        </p:nvGraphicFramePr>
        <p:xfrm>
          <a:off x="5099894" y="734852"/>
          <a:ext cx="6993544" cy="19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Worksheet" r:id="rId7" imgW="5379649" imgH="1486018" progId="Excel.Sheet.12">
                  <p:embed/>
                </p:oleObj>
              </mc:Choice>
              <mc:Fallback>
                <p:oleObj name="Worksheet" r:id="rId7" imgW="5379649" imgH="1486018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9C5B9CD-4000-40F9-BE9D-F553CEB38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9894" y="734852"/>
                        <a:ext cx="6993544" cy="19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BEBEA-F5F9-4ACF-B82A-ED42F6B9BBBB}"/>
              </a:ext>
            </a:extLst>
          </p:cNvPr>
          <p:cNvSpPr txBox="1">
            <a:spLocks/>
          </p:cNvSpPr>
          <p:nvPr/>
        </p:nvSpPr>
        <p:spPr>
          <a:xfrm>
            <a:off x="9498563" y="5884"/>
            <a:ext cx="2693437" cy="6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replication. </a:t>
            </a:r>
          </a:p>
        </p:txBody>
      </p:sp>
    </p:spTree>
    <p:extLst>
      <p:ext uri="{BB962C8B-B14F-4D97-AF65-F5344CB8AC3E}">
        <p14:creationId xmlns:p14="http://schemas.microsoft.com/office/powerpoint/2010/main" val="38704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</a:t>
            </a:r>
            <a:br>
              <a:rPr lang="en-US" dirty="0"/>
            </a:br>
            <a:r>
              <a:rPr lang="en-US" dirty="0"/>
              <a:t>Example #3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371600" y="2053221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LEFT/RIGHT JOIN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CA2FA2-8758-44DF-9098-B9B4B8036640}"/>
              </a:ext>
            </a:extLst>
          </p:cNvPr>
          <p:cNvSpPr txBox="1">
            <a:spLocks/>
          </p:cNvSpPr>
          <p:nvPr/>
        </p:nvSpPr>
        <p:spPr>
          <a:xfrm>
            <a:off x="1371600" y="2373520"/>
            <a:ext cx="4465267" cy="66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/>
              <a:t>returns all records from LEFT/RIGHT table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0DBDBF-7426-4F80-BE5A-5616BB4EFB51}"/>
              </a:ext>
            </a:extLst>
          </p:cNvPr>
          <p:cNvSpPr txBox="1">
            <a:spLocks/>
          </p:cNvSpPr>
          <p:nvPr/>
        </p:nvSpPr>
        <p:spPr>
          <a:xfrm>
            <a:off x="1371600" y="6336710"/>
            <a:ext cx="9881118" cy="52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can we re-write this query as a RIGHT JOIN and return the same output?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2EBF8D8-B0F5-486A-B3FA-9BB09D5BD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285591"/>
              </p:ext>
            </p:extLst>
          </p:nvPr>
        </p:nvGraphicFramePr>
        <p:xfrm>
          <a:off x="6467283" y="3801043"/>
          <a:ext cx="4846533" cy="138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Worksheet" r:id="rId3" imgW="3231022" imgH="921886" progId="Excel.Sheet.12">
                  <p:embed/>
                </p:oleObj>
              </mc:Choice>
              <mc:Fallback>
                <p:oleObj name="Worksheet" r:id="rId3" imgW="3231022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7283" y="3801043"/>
                        <a:ext cx="4846533" cy="138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AC9F090-03F1-4B9A-8FAE-8528A2DC7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43739"/>
              </p:ext>
            </p:extLst>
          </p:nvPr>
        </p:nvGraphicFramePr>
        <p:xfrm>
          <a:off x="5099894" y="734852"/>
          <a:ext cx="6993544" cy="193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Worksheet" r:id="rId5" imgW="5379649" imgH="1486018" progId="Excel.Sheet.12">
                  <p:embed/>
                </p:oleObj>
              </mc:Choice>
              <mc:Fallback>
                <p:oleObj name="Worksheet" r:id="rId5" imgW="5379649" imgH="1486018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9C5B9CD-4000-40F9-BE9D-F553CEB38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9894" y="734852"/>
                        <a:ext cx="6993544" cy="193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450770-FA9A-4EF3-82D3-C7AA135C1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98702"/>
              </p:ext>
            </p:extLst>
          </p:nvPr>
        </p:nvGraphicFramePr>
        <p:xfrm>
          <a:off x="953012" y="3161504"/>
          <a:ext cx="5654289" cy="268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Worksheet" r:id="rId7" imgW="3231022" imgH="1531644" progId="Excel.Sheet.12">
                  <p:embed/>
                </p:oleObj>
              </mc:Choice>
              <mc:Fallback>
                <p:oleObj name="Worksheet" r:id="rId7" imgW="3231022" imgH="1531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3012" y="3161504"/>
                        <a:ext cx="5654289" cy="268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5DD742-834E-414E-8D3E-913360DB48ED}"/>
              </a:ext>
            </a:extLst>
          </p:cNvPr>
          <p:cNvSpPr txBox="1">
            <a:spLocks/>
          </p:cNvSpPr>
          <p:nvPr/>
        </p:nvSpPr>
        <p:spPr>
          <a:xfrm>
            <a:off x="9498563" y="5884"/>
            <a:ext cx="2693437" cy="67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See join-ppt-</a:t>
            </a:r>
            <a:r>
              <a:rPr lang="en-US" sz="1400" i="1" dirty="0" err="1"/>
              <a:t>ex.sql</a:t>
            </a:r>
            <a:r>
              <a:rPr lang="en-US" sz="1400" i="1" dirty="0"/>
              <a:t> for replication. </a:t>
            </a:r>
          </a:p>
        </p:txBody>
      </p:sp>
    </p:spTree>
    <p:extLst>
      <p:ext uri="{BB962C8B-B14F-4D97-AF65-F5344CB8AC3E}">
        <p14:creationId xmlns:p14="http://schemas.microsoft.com/office/powerpoint/2010/main" val="1313986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994</TotalTime>
  <Words>832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Franklin Gothic Book</vt:lpstr>
      <vt:lpstr>Crop</vt:lpstr>
      <vt:lpstr>Worksheet</vt:lpstr>
      <vt:lpstr>Microsoft Excel Worksheet</vt:lpstr>
      <vt:lpstr>The SQL JOIN</vt:lpstr>
      <vt:lpstr>JOIN Overview</vt:lpstr>
      <vt:lpstr>JOIN Types: INNER vs OUTER</vt:lpstr>
      <vt:lpstr>JOIN Types: FULL OUTER JOIN</vt:lpstr>
      <vt:lpstr>JOIN Types: LEFT/RIGHT OUTER JOIN</vt:lpstr>
      <vt:lpstr>JOIN Syntax</vt:lpstr>
      <vt:lpstr>JOIN  Example #1</vt:lpstr>
      <vt:lpstr>JOIN  Example #2</vt:lpstr>
      <vt:lpstr>JOIN  Example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112</cp:revision>
  <dcterms:created xsi:type="dcterms:W3CDTF">2019-10-16T17:15:16Z</dcterms:created>
  <dcterms:modified xsi:type="dcterms:W3CDTF">2019-11-25T13:50:26Z</dcterms:modified>
</cp:coreProperties>
</file>