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1.xlsx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Microsoft_Excel_Worksheet3.xlsx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6.xlsx"/><Relationship Id="rId7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7.xlsx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Excel_Worksheet9.xlsx"/><Relationship Id="rId7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Aggregation in T-SQL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573"/>
            <a:ext cx="9601200" cy="1485900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en-US" sz="3600" dirty="0"/>
              <a:t>[</a:t>
            </a:r>
            <a:r>
              <a:rPr lang="en-US" sz="3600" i="1" dirty="0"/>
              <a:t>group-by-list</a:t>
            </a:r>
            <a:r>
              <a:rPr lang="en-US" sz="3600" dirty="0"/>
              <a:t>] HAVING [</a:t>
            </a:r>
            <a:r>
              <a:rPr lang="en-US" sz="3600" i="1" dirty="0"/>
              <a:t>logic</a:t>
            </a:r>
            <a:r>
              <a:rPr lang="en-US" sz="3600" dirty="0"/>
              <a:t>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D0C2529-AA42-4B3E-A96B-06357934B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26878"/>
              </p:ext>
            </p:extLst>
          </p:nvPr>
        </p:nvGraphicFramePr>
        <p:xfrm>
          <a:off x="739417" y="2286000"/>
          <a:ext cx="3599434" cy="301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Worksheet" r:id="rId3" imgW="3284185" imgH="2750733" progId="Excel.Sheet.12">
                  <p:embed/>
                </p:oleObj>
              </mc:Choice>
              <mc:Fallback>
                <p:oleObj name="Worksheet" r:id="rId3" imgW="3284185" imgH="2750733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D0C2529-AA42-4B3E-A96B-06357934B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417" y="2286000"/>
                        <a:ext cx="3599434" cy="3014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8D52DDD-058B-4DB0-A552-E82B8D5E4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001599"/>
              </p:ext>
            </p:extLst>
          </p:nvPr>
        </p:nvGraphicFramePr>
        <p:xfrm>
          <a:off x="4971034" y="2351960"/>
          <a:ext cx="7054255" cy="288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Worksheet" r:id="rId5" imgW="6134135" imgH="2506830" progId="Excel.Sheet.12">
                  <p:embed/>
                </p:oleObj>
              </mc:Choice>
              <mc:Fallback>
                <p:oleObj name="Worksheet" r:id="rId5" imgW="6134135" imgH="25068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1034" y="2351960"/>
                        <a:ext cx="7054255" cy="288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C8FB8FC-0637-494F-8EC8-287299F50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91717"/>
              </p:ext>
            </p:extLst>
          </p:nvPr>
        </p:nvGraphicFramePr>
        <p:xfrm>
          <a:off x="7509439" y="5950501"/>
          <a:ext cx="5019631" cy="3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orksheet" r:id="rId7" imgW="4015705" imgH="274178" progId="Excel.Sheet.12">
                  <p:embed/>
                </p:oleObj>
              </mc:Choice>
              <mc:Fallback>
                <p:oleObj name="Worksheet" r:id="rId7" imgW="4015705" imgH="2741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9439" y="5950501"/>
                        <a:ext cx="5019631" cy="3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DC5DA7-78C4-42EA-BD3E-7923E06DCCE3}"/>
              </a:ext>
            </a:extLst>
          </p:cNvPr>
          <p:cNvSpPr txBox="1"/>
          <p:nvPr/>
        </p:nvSpPr>
        <p:spPr>
          <a:xfrm>
            <a:off x="8826910" y="5579353"/>
            <a:ext cx="214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Cannot use aliases!</a:t>
            </a:r>
          </a:p>
        </p:txBody>
      </p:sp>
    </p:spTree>
    <p:extLst>
      <p:ext uri="{BB962C8B-B14F-4D97-AF65-F5344CB8AC3E}">
        <p14:creationId xmlns:p14="http://schemas.microsoft.com/office/powerpoint/2010/main" val="207080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Aggregation is a fundamental analysis method.</a:t>
            </a:r>
          </a:p>
          <a:p>
            <a:pPr lvl="1"/>
            <a:r>
              <a:rPr lang="en-US" dirty="0"/>
              <a:t>How many loans were booked on the first of the month?</a:t>
            </a:r>
          </a:p>
          <a:p>
            <a:pPr lvl="1"/>
            <a:r>
              <a:rPr lang="en-US" dirty="0"/>
              <a:t>What percentage of loans were rejected per state?</a:t>
            </a:r>
          </a:p>
          <a:p>
            <a:r>
              <a:rPr lang="en-US" i="1" dirty="0"/>
              <a:t>Aggregation</a:t>
            </a:r>
            <a:r>
              <a:rPr lang="en-US" dirty="0"/>
              <a:t> </a:t>
            </a:r>
            <a:r>
              <a:rPr lang="en-US" i="1" dirty="0"/>
              <a:t>involves performing a function </a:t>
            </a:r>
            <a:r>
              <a:rPr lang="en-US" b="1" dirty="0"/>
              <a:t>over</a:t>
            </a:r>
            <a:r>
              <a:rPr lang="en-US" i="1" dirty="0"/>
              <a:t> data points that returns a single summary value.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i="1" dirty="0"/>
              <a:t>AVG</a:t>
            </a:r>
          </a:p>
          <a:p>
            <a:pPr lvl="1"/>
            <a:r>
              <a:rPr lang="en-US" dirty="0"/>
              <a:t>MIN &amp; MAX</a:t>
            </a:r>
          </a:p>
          <a:p>
            <a:pPr lvl="1"/>
            <a:r>
              <a:rPr lang="en-US" i="1" dirty="0"/>
              <a:t>COUNT</a:t>
            </a:r>
          </a:p>
          <a:p>
            <a:pPr lvl="1"/>
            <a:r>
              <a:rPr lang="en-US" dirty="0"/>
              <a:t>MODE, MEDIAN</a:t>
            </a:r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974850"/>
            <a:ext cx="9601200" cy="447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grouping.</a:t>
            </a:r>
          </a:p>
          <a:p>
            <a:pPr lvl="1"/>
            <a:r>
              <a:rPr lang="en-US" dirty="0"/>
              <a:t>Function applied to a specified number of records.</a:t>
            </a:r>
          </a:p>
          <a:p>
            <a:pPr lvl="2"/>
            <a:r>
              <a:rPr lang="en-US" dirty="0"/>
              <a:t>How many rows (records) are in the table?</a:t>
            </a:r>
          </a:p>
          <a:p>
            <a:pPr lvl="2"/>
            <a:r>
              <a:rPr lang="en-US" dirty="0"/>
              <a:t>What is the sum of revenue for the month of October?</a:t>
            </a:r>
          </a:p>
          <a:p>
            <a:r>
              <a:rPr lang="en-US" dirty="0"/>
              <a:t>Grouping.</a:t>
            </a:r>
          </a:p>
          <a:p>
            <a:pPr lvl="1"/>
            <a:r>
              <a:rPr lang="en-US" dirty="0"/>
              <a:t>Function applied to a specified number of records for each specified group.</a:t>
            </a:r>
          </a:p>
          <a:p>
            <a:pPr lvl="2"/>
            <a:r>
              <a:rPr lang="en-US" dirty="0"/>
              <a:t>For all records in the table, how many records exist </a:t>
            </a:r>
            <a:r>
              <a:rPr lang="en-US" i="1" dirty="0"/>
              <a:t>for each </a:t>
            </a:r>
            <a:r>
              <a:rPr lang="en-US" dirty="0"/>
              <a:t>City?</a:t>
            </a:r>
          </a:p>
          <a:p>
            <a:pPr lvl="3"/>
            <a:r>
              <a:rPr lang="en-US" dirty="0"/>
              <a:t>City is the group by criterion.</a:t>
            </a:r>
          </a:p>
          <a:p>
            <a:pPr lvl="2"/>
            <a:r>
              <a:rPr lang="en-US" dirty="0"/>
              <a:t>For the month of October, what is the sum of revenue </a:t>
            </a:r>
            <a:r>
              <a:rPr lang="en-US" i="1" dirty="0"/>
              <a:t>for each </a:t>
            </a:r>
            <a:r>
              <a:rPr lang="en-US" dirty="0"/>
              <a:t>day?</a:t>
            </a:r>
          </a:p>
          <a:p>
            <a:pPr lvl="3"/>
            <a:r>
              <a:rPr lang="en-US" dirty="0"/>
              <a:t>Day is the group by criterion.</a:t>
            </a:r>
          </a:p>
          <a:p>
            <a:pPr lvl="3"/>
            <a:r>
              <a:rPr lang="en-US" dirty="0"/>
              <a:t>Month = October is the filtering (where) criterion.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</a:t>
            </a:r>
            <a:r>
              <a:rPr lang="en-US" sz="3600" dirty="0"/>
              <a:t>[</a:t>
            </a:r>
            <a:r>
              <a:rPr lang="en-US" sz="3600" i="1" dirty="0"/>
              <a:t>group-by-list</a:t>
            </a:r>
            <a:r>
              <a:rPr lang="en-US" sz="36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524000" y="1974850"/>
            <a:ext cx="9601200" cy="447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BY clause follows the WHERE clause. You can not use aliases.</a:t>
            </a:r>
          </a:p>
          <a:p>
            <a:r>
              <a:rPr lang="en-US" dirty="0"/>
              <a:t>GROUP BY clause specifies the items in the select list that represent the grouping criteria.</a:t>
            </a:r>
          </a:p>
          <a:p>
            <a:pPr lvl="1"/>
            <a:r>
              <a:rPr lang="en-US" dirty="0"/>
              <a:t>Can group by multiple items, separated by a comma.</a:t>
            </a:r>
          </a:p>
          <a:p>
            <a:pPr lvl="2"/>
            <a:r>
              <a:rPr lang="en-US" dirty="0"/>
              <a:t>Example: Group by vehicle make &amp; vehicle model.</a:t>
            </a:r>
          </a:p>
          <a:p>
            <a:pPr lvl="1"/>
            <a:r>
              <a:rPr lang="en-US" dirty="0"/>
              <a:t>Does not have to be a field name. It can be a manipulation of values for a field.</a:t>
            </a:r>
          </a:p>
          <a:p>
            <a:pPr lvl="2"/>
            <a:r>
              <a:rPr lang="en-US" dirty="0"/>
              <a:t>Example: Group by the year of a date field.</a:t>
            </a:r>
          </a:p>
          <a:p>
            <a:r>
              <a:rPr lang="en-US" dirty="0"/>
              <a:t>Aggregation with a GROUP BY returns the a number of records represented by all unique combinations of values for items in the GROUP BY list.</a:t>
            </a:r>
          </a:p>
          <a:p>
            <a:pPr lvl="1"/>
            <a:r>
              <a:rPr lang="en-US" dirty="0"/>
              <a:t>Example: If I group by the field </a:t>
            </a:r>
            <a:r>
              <a:rPr lang="en-US" i="0" dirty="0" err="1"/>
              <a:t>vehicle_make</a:t>
            </a:r>
            <a:r>
              <a:rPr lang="en-US" dirty="0"/>
              <a:t>, the number of records returned will be equal to the number of unique values for the field </a:t>
            </a:r>
            <a:r>
              <a:rPr lang="en-US" i="0" dirty="0" err="1"/>
              <a:t>vehicle_make</a:t>
            </a:r>
            <a:r>
              <a:rPr lang="en-US" i="0" dirty="0"/>
              <a:t>.</a:t>
            </a:r>
          </a:p>
          <a:p>
            <a:pPr lvl="2"/>
            <a:r>
              <a:rPr lang="en-US" dirty="0"/>
              <a:t>One record for each make: ACURA, JEEP, DODGE, FORD, MAZDA, JAGUAR, etc.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8765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219200" y="2308147"/>
            <a:ext cx="9601200" cy="447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55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AE4618-C8D4-4030-8DEC-CFF9CD8B0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153480"/>
              </p:ext>
            </p:extLst>
          </p:nvPr>
        </p:nvGraphicFramePr>
        <p:xfrm>
          <a:off x="700088" y="2499468"/>
          <a:ext cx="3941022" cy="330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3" imgW="3284185" imgH="2750733" progId="Excel.Sheet.12">
                  <p:embed/>
                </p:oleObj>
              </mc:Choice>
              <mc:Fallback>
                <p:oleObj name="Worksheet" r:id="rId3" imgW="3284185" imgH="27507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2499468"/>
                        <a:ext cx="3941022" cy="330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AF93D5-6B72-46E1-89BF-640D67701610}"/>
              </a:ext>
            </a:extLst>
          </p:cNvPr>
          <p:cNvSpPr txBox="1"/>
          <p:nvPr/>
        </p:nvSpPr>
        <p:spPr>
          <a:xfrm>
            <a:off x="6172200" y="1504941"/>
            <a:ext cx="538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#1:</a:t>
            </a:r>
          </a:p>
          <a:p>
            <a:r>
              <a:rPr lang="en-US" dirty="0"/>
              <a:t>Single aggregation grouped by single select item.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4D3C3F2-A291-4498-A41B-400862C1E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73132"/>
              </p:ext>
            </p:extLst>
          </p:nvPr>
        </p:nvGraphicFramePr>
        <p:xfrm>
          <a:off x="6019800" y="3454165"/>
          <a:ext cx="2240493" cy="156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5" imgW="1493662" imgH="1043837" progId="Excel.Sheet.12">
                  <p:embed/>
                </p:oleObj>
              </mc:Choice>
              <mc:Fallback>
                <p:oleObj name="Worksheet" r:id="rId5" imgW="1493662" imgH="10438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800" y="3454165"/>
                        <a:ext cx="2240493" cy="1565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6055EF8-B84B-4836-BE1F-4CA73AAD7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664556"/>
              </p:ext>
            </p:extLst>
          </p:nvPr>
        </p:nvGraphicFramePr>
        <p:xfrm>
          <a:off x="8866981" y="3595689"/>
          <a:ext cx="2445914" cy="11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7" imgW="1630609" imgH="738958" progId="Excel.Sheet.12">
                  <p:embed/>
                </p:oleObj>
              </mc:Choice>
              <mc:Fallback>
                <p:oleObj name="Worksheet" r:id="rId7" imgW="1630609" imgH="738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66981" y="3595689"/>
                        <a:ext cx="2445914" cy="11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0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8765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219200" y="2308147"/>
            <a:ext cx="9601200" cy="447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55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AE4618-C8D4-4030-8DEC-CFF9CD8B0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2499468"/>
          <a:ext cx="3941022" cy="330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3284185" imgH="2750733" progId="Excel.Sheet.12">
                  <p:embed/>
                </p:oleObj>
              </mc:Choice>
              <mc:Fallback>
                <p:oleObj name="Worksheet" r:id="rId3" imgW="3284185" imgH="2750733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FAE4618-C8D4-4030-8DEC-CFF9CD8B0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2499468"/>
                        <a:ext cx="3941022" cy="330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AF93D5-6B72-46E1-89BF-640D67701610}"/>
              </a:ext>
            </a:extLst>
          </p:cNvPr>
          <p:cNvSpPr txBox="1"/>
          <p:nvPr/>
        </p:nvSpPr>
        <p:spPr>
          <a:xfrm>
            <a:off x="6172200" y="1504941"/>
            <a:ext cx="538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#2:</a:t>
            </a:r>
          </a:p>
          <a:p>
            <a:r>
              <a:rPr lang="en-US" dirty="0"/>
              <a:t>Single aggregation grouped by two select items.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36637E-BDCC-43BC-B978-436F0B628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80523"/>
              </p:ext>
            </p:extLst>
          </p:nvPr>
        </p:nvGraphicFramePr>
        <p:xfrm>
          <a:off x="5441695" y="3695769"/>
          <a:ext cx="3010078" cy="130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5" imgW="2408062" imgH="1043837" progId="Excel.Sheet.12">
                  <p:embed/>
                </p:oleObj>
              </mc:Choice>
              <mc:Fallback>
                <p:oleObj name="Worksheet" r:id="rId5" imgW="2408062" imgH="10438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1695" y="3695769"/>
                        <a:ext cx="3010078" cy="130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3B750D8-1EB5-4B49-9493-56C84420D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62645"/>
              </p:ext>
            </p:extLst>
          </p:nvPr>
        </p:nvGraphicFramePr>
        <p:xfrm>
          <a:off x="8852949" y="3429000"/>
          <a:ext cx="3181261" cy="183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7" imgW="2545009" imgH="1470668" progId="Excel.Sheet.12">
                  <p:embed/>
                </p:oleObj>
              </mc:Choice>
              <mc:Fallback>
                <p:oleObj name="Worksheet" r:id="rId7" imgW="2545009" imgH="14706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2949" y="3429000"/>
                        <a:ext cx="3181261" cy="183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32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8765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219200" y="2308147"/>
            <a:ext cx="9601200" cy="447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55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AE4618-C8D4-4030-8DEC-CFF9CD8B0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2499468"/>
          <a:ext cx="3941022" cy="330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3284185" imgH="2750733" progId="Excel.Sheet.12">
                  <p:embed/>
                </p:oleObj>
              </mc:Choice>
              <mc:Fallback>
                <p:oleObj name="Worksheet" r:id="rId3" imgW="3284185" imgH="2750733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FAE4618-C8D4-4030-8DEC-CFF9CD8B0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2499468"/>
                        <a:ext cx="3941022" cy="330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AF93D5-6B72-46E1-89BF-640D67701610}"/>
              </a:ext>
            </a:extLst>
          </p:cNvPr>
          <p:cNvSpPr txBox="1"/>
          <p:nvPr/>
        </p:nvSpPr>
        <p:spPr>
          <a:xfrm>
            <a:off x="6172200" y="1504941"/>
            <a:ext cx="538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#3:</a:t>
            </a:r>
          </a:p>
          <a:p>
            <a:r>
              <a:rPr lang="en-US" dirty="0"/>
              <a:t>Multiple aggregations.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AD1D6A-0EFB-4A4C-A655-2E699E8D6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06604"/>
              </p:ext>
            </p:extLst>
          </p:nvPr>
        </p:nvGraphicFramePr>
        <p:xfrm>
          <a:off x="5430241" y="3390392"/>
          <a:ext cx="2733631" cy="176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5" imgW="2186905" imgH="1409692" progId="Excel.Sheet.12">
                  <p:embed/>
                </p:oleObj>
              </mc:Choice>
              <mc:Fallback>
                <p:oleObj name="Worksheet" r:id="rId5" imgW="2186905" imgH="14096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0241" y="3390392"/>
                        <a:ext cx="2733631" cy="176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B6E381-CC86-4876-88AB-40FEC93E2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70657"/>
              </p:ext>
            </p:extLst>
          </p:nvPr>
        </p:nvGraphicFramePr>
        <p:xfrm>
          <a:off x="8377724" y="3809601"/>
          <a:ext cx="3667169" cy="92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7" imgW="2933735" imgH="738958" progId="Excel.Sheet.12">
                  <p:embed/>
                </p:oleObj>
              </mc:Choice>
              <mc:Fallback>
                <p:oleObj name="Worksheet" r:id="rId7" imgW="2933735" imgH="738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7724" y="3809601"/>
                        <a:ext cx="3667169" cy="923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20A014-CD4F-428C-B648-691020C69AA9}"/>
              </a:ext>
            </a:extLst>
          </p:cNvPr>
          <p:cNvSpPr txBox="1"/>
          <p:nvPr/>
        </p:nvSpPr>
        <p:spPr>
          <a:xfrm>
            <a:off x="5587559" y="5462733"/>
            <a:ext cx="6326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If [loan_term] is data type integer, what is the data type for [avg_term]?</a:t>
            </a:r>
          </a:p>
        </p:txBody>
      </p:sp>
    </p:spTree>
    <p:extLst>
      <p:ext uri="{BB962C8B-B14F-4D97-AF65-F5344CB8AC3E}">
        <p14:creationId xmlns:p14="http://schemas.microsoft.com/office/powerpoint/2010/main" val="238036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0661"/>
            <a:ext cx="9601200" cy="1485900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en-US" sz="3600" dirty="0"/>
              <a:t>[</a:t>
            </a:r>
            <a:r>
              <a:rPr lang="en-US" sz="3600" i="1" dirty="0"/>
              <a:t>group-by-list</a:t>
            </a:r>
            <a:r>
              <a:rPr lang="en-US" sz="3600" dirty="0"/>
              <a:t>] HAVING [</a:t>
            </a:r>
            <a:r>
              <a:rPr lang="en-US" sz="3600" i="1" dirty="0"/>
              <a:t>logic</a:t>
            </a:r>
            <a:r>
              <a:rPr lang="en-US" sz="3600" dirty="0"/>
              <a:t>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2387226"/>
            <a:ext cx="9601200" cy="447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HAVING follows the GROUP BY clause.</a:t>
            </a:r>
          </a:p>
          <a:p>
            <a:r>
              <a:rPr lang="en-US" dirty="0"/>
              <a:t>It can only be used with a GROUP BY clause.</a:t>
            </a:r>
          </a:p>
          <a:p>
            <a:r>
              <a:rPr lang="en-US" dirty="0"/>
              <a:t>The WHERE clause filters </a:t>
            </a:r>
            <a:r>
              <a:rPr lang="en-US" b="1" dirty="0"/>
              <a:t>records</a:t>
            </a:r>
            <a:r>
              <a:rPr lang="en-US" dirty="0"/>
              <a:t> prior to aggregation. The HAVING clause filters </a:t>
            </a:r>
            <a:r>
              <a:rPr lang="en-US" b="1" dirty="0"/>
              <a:t>results</a:t>
            </a:r>
            <a:r>
              <a:rPr lang="en-US" dirty="0"/>
              <a:t> after aggregation.</a:t>
            </a:r>
          </a:p>
          <a:p>
            <a:r>
              <a:rPr lang="en-US" dirty="0"/>
              <a:t>The HAVING clause uses the same logic operators as the WHERE clause, but the logic is applied to aggregation functions.</a:t>
            </a:r>
          </a:p>
          <a:p>
            <a:r>
              <a:rPr lang="en-US" dirty="0"/>
              <a:t>Like the WHERE and GROUP BY clauses, you </a:t>
            </a:r>
            <a:r>
              <a:rPr lang="en-US" b="1" dirty="0"/>
              <a:t>cannot</a:t>
            </a:r>
            <a:r>
              <a:rPr lang="en-US" dirty="0"/>
              <a:t> use aliases.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573"/>
            <a:ext cx="9601200" cy="1485900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en-US" sz="3600" dirty="0"/>
              <a:t>[</a:t>
            </a:r>
            <a:r>
              <a:rPr lang="en-US" sz="3600" i="1" dirty="0"/>
              <a:t>group-by-list</a:t>
            </a:r>
            <a:r>
              <a:rPr lang="en-US" sz="3600" dirty="0"/>
              <a:t>] HAVING [</a:t>
            </a:r>
            <a:r>
              <a:rPr lang="en-US" sz="3600" i="1" dirty="0"/>
              <a:t>logic</a:t>
            </a:r>
            <a:r>
              <a:rPr lang="en-US" sz="3600" dirty="0"/>
              <a:t>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93E9E4-3DA4-478A-95DC-64D84D5A5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47717"/>
              </p:ext>
            </p:extLst>
          </p:nvPr>
        </p:nvGraphicFramePr>
        <p:xfrm>
          <a:off x="5840360" y="2090623"/>
          <a:ext cx="5451951" cy="321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3" imgW="3634634" imgH="2141402" progId="Excel.Sheet.12">
                  <p:embed/>
                </p:oleObj>
              </mc:Choice>
              <mc:Fallback>
                <p:oleObj name="Worksheet" r:id="rId3" imgW="3634634" imgH="214140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93E9E4-3DA4-478A-95DC-64D84D5A5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0360" y="2090623"/>
                        <a:ext cx="5451951" cy="321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D0C2529-AA42-4B3E-A96B-06357934B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71444"/>
              </p:ext>
            </p:extLst>
          </p:nvPr>
        </p:nvGraphicFramePr>
        <p:xfrm>
          <a:off x="808243" y="1930850"/>
          <a:ext cx="3941022" cy="330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Worksheet" r:id="rId5" imgW="3284185" imgH="2750733" progId="Excel.Sheet.12">
                  <p:embed/>
                </p:oleObj>
              </mc:Choice>
              <mc:Fallback>
                <p:oleObj name="Worksheet" r:id="rId5" imgW="3284185" imgH="2750733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FAE4618-C8D4-4030-8DEC-CFF9CD8B0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243" y="1930850"/>
                        <a:ext cx="3941022" cy="330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AD6796E-6D9F-45E9-8548-DA1E354F6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66691"/>
              </p:ext>
            </p:extLst>
          </p:nvPr>
        </p:nvGraphicFramePr>
        <p:xfrm>
          <a:off x="8907257" y="5853253"/>
          <a:ext cx="2628900" cy="3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7" imgW="2103120" imgH="274178" progId="Excel.Sheet.12">
                  <p:embed/>
                </p:oleObj>
              </mc:Choice>
              <mc:Fallback>
                <p:oleObj name="Worksheet" r:id="rId7" imgW="2103120" imgH="2741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7257" y="5853253"/>
                        <a:ext cx="2628900" cy="3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7EA0B9-9EE2-4BB2-9D3F-F61DD383BBA1}"/>
              </a:ext>
            </a:extLst>
          </p:cNvPr>
          <p:cNvSpPr txBox="1"/>
          <p:nvPr/>
        </p:nvSpPr>
        <p:spPr>
          <a:xfrm>
            <a:off x="9146421" y="5473210"/>
            <a:ext cx="214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Cannot use aliases!</a:t>
            </a:r>
          </a:p>
        </p:txBody>
      </p:sp>
    </p:spTree>
    <p:extLst>
      <p:ext uri="{BB962C8B-B14F-4D97-AF65-F5344CB8AC3E}">
        <p14:creationId xmlns:p14="http://schemas.microsoft.com/office/powerpoint/2010/main" val="6714510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344</TotalTime>
  <Words>499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Crop</vt:lpstr>
      <vt:lpstr>Worksheet</vt:lpstr>
      <vt:lpstr>Microsoft Excel Worksheet</vt:lpstr>
      <vt:lpstr>Aggregation in T-SQL</vt:lpstr>
      <vt:lpstr>Aggregation Overview</vt:lpstr>
      <vt:lpstr>Types of Aggregation</vt:lpstr>
      <vt:lpstr>GROUP BY [group-by-list]</vt:lpstr>
      <vt:lpstr>GROUP BY</vt:lpstr>
      <vt:lpstr>GROUP BY</vt:lpstr>
      <vt:lpstr>GROUP BY</vt:lpstr>
      <vt:lpstr>GROUP BY [group-by-list] HAVING [logic] </vt:lpstr>
      <vt:lpstr>GROUP BY [group-by-list] HAVING [logic] </vt:lpstr>
      <vt:lpstr>GROUP BY [group-by-list] HAVING [logic]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39</cp:revision>
  <dcterms:created xsi:type="dcterms:W3CDTF">2019-10-16T17:15:16Z</dcterms:created>
  <dcterms:modified xsi:type="dcterms:W3CDTF">2019-11-07T14:08:12Z</dcterms:modified>
</cp:coreProperties>
</file>