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78" r:id="rId4"/>
    <p:sldId id="279" r:id="rId5"/>
    <p:sldId id="280" r:id="rId6"/>
    <p:sldId id="281" r:id="rId7"/>
    <p:sldId id="28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1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1F81634-593A-4D5B-ADD7-B799CF0FC8C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97314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1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1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3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F81634-593A-4D5B-ADD7-B799CF0FC8C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73849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5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7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0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9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F81634-593A-4D5B-ADD7-B799CF0FC8C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003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F81634-593A-4D5B-ADD7-B799CF0FC8C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80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1F81634-593A-4D5B-ADD7-B799CF0FC8C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905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8950-53E9-414A-AF8E-6BBFF203C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SQL </a:t>
            </a:r>
            <a:r>
              <a:rPr lang="en-US" i="1" dirty="0"/>
              <a:t>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6D3DB-E8A6-48AD-A431-4ADFB314A6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IS6030</a:t>
            </a:r>
          </a:p>
          <a:p>
            <a:r>
              <a:rPr lang="en-US"/>
              <a:t>Matt Risley</a:t>
            </a:r>
          </a:p>
        </p:txBody>
      </p:sp>
    </p:spTree>
    <p:extLst>
      <p:ext uri="{BB962C8B-B14F-4D97-AF65-F5344CB8AC3E}">
        <p14:creationId xmlns:p14="http://schemas.microsoft.com/office/powerpoint/2010/main" val="416899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Overview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5C080-BA9B-4259-BF0C-E82A6010396F}"/>
              </a:ext>
            </a:extLst>
          </p:cNvPr>
          <p:cNvSpPr txBox="1">
            <a:spLocks/>
          </p:cNvSpPr>
          <p:nvPr/>
        </p:nvSpPr>
        <p:spPr>
          <a:xfrm>
            <a:off x="1371600" y="1567891"/>
            <a:ext cx="9854540" cy="51258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CASE expression allows you to apply logic </a:t>
            </a:r>
            <a:r>
              <a:rPr lang="en-US" b="1" dirty="0"/>
              <a:t>within the SELECT list </a:t>
            </a:r>
            <a:r>
              <a:rPr lang="en-US" dirty="0"/>
              <a:t>to create user-defined return values.</a:t>
            </a:r>
          </a:p>
          <a:p>
            <a:pPr lvl="1"/>
            <a:r>
              <a:rPr lang="en-US" dirty="0"/>
              <a:t>We’ve already used logic in the </a:t>
            </a:r>
            <a:r>
              <a:rPr lang="en-US" i="0" dirty="0"/>
              <a:t>WHERE</a:t>
            </a:r>
            <a:r>
              <a:rPr lang="en-US" dirty="0"/>
              <a:t> and </a:t>
            </a:r>
            <a:r>
              <a:rPr lang="en-US" i="0" dirty="0"/>
              <a:t>HAVING</a:t>
            </a:r>
            <a:r>
              <a:rPr lang="en-US" dirty="0"/>
              <a:t> clauses.</a:t>
            </a:r>
          </a:p>
          <a:p>
            <a:pPr lvl="2"/>
            <a:r>
              <a:rPr lang="en-US" dirty="0"/>
              <a:t>WHERE filters in/out records from the input data.</a:t>
            </a:r>
          </a:p>
          <a:p>
            <a:pPr lvl="2"/>
            <a:r>
              <a:rPr lang="en-US" dirty="0"/>
              <a:t>With the GROUP BY, HAVING filters in/out records from the output.</a:t>
            </a:r>
          </a:p>
          <a:p>
            <a:pPr lvl="1"/>
            <a:r>
              <a:rPr lang="en-US" i="0" dirty="0"/>
              <a:t>CASE</a:t>
            </a:r>
            <a:r>
              <a:rPr lang="en-US" dirty="0"/>
              <a:t> expression uses the same operators:</a:t>
            </a:r>
          </a:p>
          <a:p>
            <a:pPr lvl="2"/>
            <a:r>
              <a:rPr lang="en-US" dirty="0"/>
              <a:t>Equivalence (=, &lt;&gt;, NOT)</a:t>
            </a:r>
          </a:p>
          <a:p>
            <a:pPr lvl="2"/>
            <a:r>
              <a:rPr lang="en-US" dirty="0"/>
              <a:t>Comparison (&gt;=, &gt;, &lt;=, &lt;)</a:t>
            </a:r>
          </a:p>
          <a:p>
            <a:pPr lvl="2"/>
            <a:r>
              <a:rPr lang="en-US" dirty="0"/>
              <a:t>Compound (AND, OR, IN)</a:t>
            </a:r>
          </a:p>
          <a:p>
            <a:r>
              <a:rPr lang="en-US" dirty="0"/>
              <a:t>The CASE expression specifies return values when conditions are met.</a:t>
            </a:r>
          </a:p>
          <a:p>
            <a:pPr lvl="1"/>
            <a:r>
              <a:rPr lang="en-US" dirty="0"/>
              <a:t>Ex: A marketing campaign ran during 1Q2019 for new customers. We want a way to identify whether a customer was part of the campaign. Assume there are no fields in the table that already identify this information explicitly.</a:t>
            </a:r>
          </a:p>
          <a:p>
            <a:pPr lvl="1"/>
            <a:r>
              <a:rPr lang="en-US" dirty="0"/>
              <a:t>Logic: If the customer opened an account in 1Q2019, then flag as part of the campaign. Otherwise, flag as not part of the campaign.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1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Overview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5C080-BA9B-4259-BF0C-E82A6010396F}"/>
              </a:ext>
            </a:extLst>
          </p:cNvPr>
          <p:cNvSpPr txBox="1">
            <a:spLocks/>
          </p:cNvSpPr>
          <p:nvPr/>
        </p:nvSpPr>
        <p:spPr>
          <a:xfrm>
            <a:off x="1371600" y="1567891"/>
            <a:ext cx="9854540" cy="498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Generally the CASE expression logic is </a:t>
            </a:r>
            <a:r>
              <a:rPr lang="en-US" b="1" i="1" dirty="0"/>
              <a:t>applied</a:t>
            </a:r>
            <a:r>
              <a:rPr lang="en-US" dirty="0"/>
              <a:t> at the record-level.</a:t>
            </a:r>
          </a:p>
          <a:p>
            <a:pPr lvl="1"/>
            <a:r>
              <a:rPr lang="en-US" dirty="0"/>
              <a:t>Ex: Was the customer new in 1Q2019? </a:t>
            </a:r>
            <a:r>
              <a:rPr lang="en-US" i="0" dirty="0"/>
              <a:t>Yes </a:t>
            </a:r>
            <a:r>
              <a:rPr lang="en-US" dirty="0"/>
              <a:t>if so, </a:t>
            </a:r>
            <a:r>
              <a:rPr lang="en-US" i="0" dirty="0"/>
              <a:t>No </a:t>
            </a:r>
            <a:r>
              <a:rPr lang="en-US" dirty="0"/>
              <a:t>otherwise.</a:t>
            </a:r>
          </a:p>
          <a:p>
            <a:r>
              <a:rPr lang="en-US" dirty="0"/>
              <a:t>Using a GROUP BY with CASE expressions is fairly common.</a:t>
            </a:r>
          </a:p>
          <a:p>
            <a:pPr lvl="1"/>
            <a:r>
              <a:rPr lang="en-US" i="1" dirty="0"/>
              <a:t>Known as: bucketing</a:t>
            </a:r>
            <a:r>
              <a:rPr lang="en-US" dirty="0"/>
              <a:t>, </a:t>
            </a:r>
            <a:r>
              <a:rPr lang="en-US" i="1" dirty="0"/>
              <a:t>stratification</a:t>
            </a:r>
            <a:r>
              <a:rPr lang="en-US" dirty="0"/>
              <a:t>, </a:t>
            </a:r>
            <a:r>
              <a:rPr lang="en-US" i="1" dirty="0"/>
              <a:t>segmentation</a:t>
            </a:r>
            <a:r>
              <a:rPr lang="en-US" dirty="0"/>
              <a:t>, or </a:t>
            </a:r>
            <a:r>
              <a:rPr lang="en-US" i="1" dirty="0"/>
              <a:t>classification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Can perform this task without a CASE expression, but the output is restricted to the distinct values within one or more fields.</a:t>
            </a:r>
          </a:p>
          <a:p>
            <a:pPr lvl="2"/>
            <a:r>
              <a:rPr lang="en-US" dirty="0"/>
              <a:t>Any customization of the return values requires a CASE expression.</a:t>
            </a:r>
          </a:p>
          <a:p>
            <a:pPr lvl="1"/>
            <a:r>
              <a:rPr lang="en-US" dirty="0"/>
              <a:t>Ex: Count the number of customers who received the marketing and who did not.</a:t>
            </a:r>
          </a:p>
          <a:p>
            <a:pPr lvl="2"/>
            <a:r>
              <a:rPr lang="en-US" dirty="0"/>
              <a:t>Without a CASE expression, 2 queries are required to answer the question, each with a separate WHERE clause.</a:t>
            </a:r>
          </a:p>
          <a:p>
            <a:pPr lvl="2"/>
            <a:r>
              <a:rPr lang="en-US" dirty="0"/>
              <a:t>With a CASE expression, the question can be answered with one query.</a:t>
            </a:r>
          </a:p>
          <a:p>
            <a:pPr lvl="1"/>
            <a:r>
              <a:rPr lang="en-US" dirty="0"/>
              <a:t>With a </a:t>
            </a:r>
            <a:r>
              <a:rPr lang="en-US" i="0" dirty="0"/>
              <a:t>GROUP BY</a:t>
            </a:r>
            <a:r>
              <a:rPr lang="en-US" dirty="0"/>
              <a:t>, remember that you </a:t>
            </a:r>
            <a:r>
              <a:rPr lang="en-US" b="1" dirty="0"/>
              <a:t>cannot</a:t>
            </a:r>
            <a:r>
              <a:rPr lang="en-US" dirty="0"/>
              <a:t> use aliases in the </a:t>
            </a:r>
            <a:r>
              <a:rPr lang="en-US" i="0" dirty="0"/>
              <a:t>GROUP BY </a:t>
            </a:r>
            <a:r>
              <a:rPr lang="en-US" dirty="0"/>
              <a:t>list. If grouping by the values from a </a:t>
            </a:r>
            <a:r>
              <a:rPr lang="en-US" i="0" dirty="0"/>
              <a:t>CASE</a:t>
            </a:r>
            <a:r>
              <a:rPr lang="en-US" dirty="0"/>
              <a:t> expression, the entire </a:t>
            </a:r>
            <a:r>
              <a:rPr lang="en-US" i="0" dirty="0"/>
              <a:t>CASE</a:t>
            </a:r>
            <a:r>
              <a:rPr lang="en-US" dirty="0"/>
              <a:t> expression must appear in the </a:t>
            </a:r>
            <a:r>
              <a:rPr lang="en-US" i="0" dirty="0"/>
              <a:t>GROUP BY </a:t>
            </a:r>
            <a:r>
              <a:rPr lang="en-US" dirty="0"/>
              <a:t>list.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2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Syntax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5C080-BA9B-4259-BF0C-E82A6010396F}"/>
              </a:ext>
            </a:extLst>
          </p:cNvPr>
          <p:cNvSpPr txBox="1">
            <a:spLocks/>
          </p:cNvSpPr>
          <p:nvPr/>
        </p:nvSpPr>
        <p:spPr>
          <a:xfrm>
            <a:off x="1371600" y="1567891"/>
            <a:ext cx="9854540" cy="498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Two-value return:</a:t>
            </a:r>
          </a:p>
          <a:p>
            <a:pPr marL="0" indent="0">
              <a:buNone/>
            </a:pPr>
            <a:r>
              <a:rPr lang="en-US" dirty="0"/>
              <a:t>	CASE WHEN [</a:t>
            </a:r>
            <a:r>
              <a:rPr lang="en-US" i="1" dirty="0"/>
              <a:t>logic</a:t>
            </a:r>
            <a:r>
              <a:rPr lang="en-US" dirty="0"/>
              <a:t>] THEN [</a:t>
            </a:r>
            <a:r>
              <a:rPr lang="en-US" i="1" dirty="0"/>
              <a:t>return_value_1</a:t>
            </a:r>
            <a:r>
              <a:rPr lang="en-US" dirty="0"/>
              <a:t>] ELSE [</a:t>
            </a:r>
            <a:r>
              <a:rPr lang="en-US" i="1" dirty="0"/>
              <a:t>return_value_2</a:t>
            </a:r>
            <a:r>
              <a:rPr lang="en-US" dirty="0"/>
              <a:t>] END</a:t>
            </a:r>
          </a:p>
          <a:p>
            <a:r>
              <a:rPr lang="en-US" i="1" dirty="0"/>
              <a:t>n</a:t>
            </a:r>
            <a:r>
              <a:rPr lang="en-US" dirty="0"/>
              <a:t>-value return:</a:t>
            </a:r>
          </a:p>
          <a:p>
            <a:pPr marL="0" indent="0">
              <a:buNone/>
            </a:pPr>
            <a:r>
              <a:rPr lang="en-US" dirty="0"/>
              <a:t>	CASE WHEN [</a:t>
            </a:r>
            <a:r>
              <a:rPr lang="en-US" i="1" dirty="0"/>
              <a:t>logic</a:t>
            </a:r>
            <a:r>
              <a:rPr lang="en-US" dirty="0"/>
              <a:t>] THEN [</a:t>
            </a:r>
            <a:r>
              <a:rPr lang="en-US" i="1" dirty="0"/>
              <a:t>return_value_1</a:t>
            </a:r>
            <a:r>
              <a:rPr lang="en-US" dirty="0"/>
              <a:t>] </a:t>
            </a:r>
          </a:p>
          <a:p>
            <a:pPr marL="0" indent="0">
              <a:buNone/>
            </a:pPr>
            <a:r>
              <a:rPr lang="en-US" dirty="0"/>
              <a:t>		 WHEN [</a:t>
            </a:r>
            <a:r>
              <a:rPr lang="en-US" i="1" dirty="0"/>
              <a:t>logic</a:t>
            </a:r>
            <a:r>
              <a:rPr lang="en-US" dirty="0"/>
              <a:t>] THEN [</a:t>
            </a:r>
            <a:r>
              <a:rPr lang="en-US" i="1" dirty="0"/>
              <a:t>return_value_2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	[…]</a:t>
            </a:r>
          </a:p>
          <a:p>
            <a:pPr marL="0" indent="0">
              <a:buNone/>
            </a:pPr>
            <a:r>
              <a:rPr lang="en-US" dirty="0"/>
              <a:t>		WHEN [</a:t>
            </a:r>
            <a:r>
              <a:rPr lang="en-US" i="1" dirty="0"/>
              <a:t>logic</a:t>
            </a:r>
            <a:r>
              <a:rPr lang="en-US" dirty="0"/>
              <a:t>] THEN [</a:t>
            </a:r>
            <a:r>
              <a:rPr lang="en-US" i="1" dirty="0"/>
              <a:t>return_value_n-1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ELSE [</a:t>
            </a:r>
            <a:r>
              <a:rPr lang="en-US" i="1" dirty="0"/>
              <a:t>return_value_n</a:t>
            </a:r>
            <a:r>
              <a:rPr lang="en-US" dirty="0"/>
              <a:t>] END</a:t>
            </a:r>
          </a:p>
          <a:p>
            <a:r>
              <a:rPr lang="en-US" dirty="0"/>
              <a:t>As with other items in a SELECT list, you can provide a column alias. It is written after END. </a:t>
            </a:r>
          </a:p>
          <a:p>
            <a:pPr lvl="1"/>
            <a:r>
              <a:rPr lang="en-US" dirty="0"/>
              <a:t>But you must remove the alias if including the </a:t>
            </a:r>
            <a:r>
              <a:rPr lang="en-US" i="0" dirty="0"/>
              <a:t>CASE</a:t>
            </a:r>
            <a:r>
              <a:rPr lang="en-US" dirty="0"/>
              <a:t> expression in a </a:t>
            </a:r>
            <a:r>
              <a:rPr lang="en-US" i="0" dirty="0"/>
              <a:t>GROUP BY</a:t>
            </a:r>
            <a:r>
              <a:rPr lang="en-US" dirty="0"/>
              <a:t>.</a:t>
            </a:r>
            <a:r>
              <a:rPr lang="en-US" i="1"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8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Example #1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E14FA80-E862-4EFF-A552-509D2B8EBA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270989"/>
              </p:ext>
            </p:extLst>
          </p:nvPr>
        </p:nvGraphicFramePr>
        <p:xfrm>
          <a:off x="1449387" y="2510014"/>
          <a:ext cx="3941022" cy="3300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Worksheet" r:id="rId3" imgW="3284185" imgH="2750733" progId="Excel.Sheet.12">
                  <p:embed/>
                </p:oleObj>
              </mc:Choice>
              <mc:Fallback>
                <p:oleObj name="Worksheet" r:id="rId3" imgW="3284185" imgH="275073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9387" y="2510014"/>
                        <a:ext cx="3941022" cy="3300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218DE78-B8FF-481A-9EFD-74E35E30C7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522379"/>
              </p:ext>
            </p:extLst>
          </p:nvPr>
        </p:nvGraphicFramePr>
        <p:xfrm>
          <a:off x="7057612" y="1047106"/>
          <a:ext cx="3200485" cy="476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Worksheet" r:id="rId5" imgW="2667071" imgH="3969823" progId="Excel.Sheet.12">
                  <p:embed/>
                </p:oleObj>
              </mc:Choice>
              <mc:Fallback>
                <p:oleObj name="Worksheet" r:id="rId5" imgW="2667071" imgH="39698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57612" y="1047106"/>
                        <a:ext cx="3200485" cy="4763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4D03E9-2FD5-499A-B0A0-A3A5F365D522}"/>
              </a:ext>
            </a:extLst>
          </p:cNvPr>
          <p:cNvSpPr txBox="1">
            <a:spLocks/>
          </p:cNvSpPr>
          <p:nvPr/>
        </p:nvSpPr>
        <p:spPr>
          <a:xfrm>
            <a:off x="1449387" y="1428750"/>
            <a:ext cx="4018809" cy="6673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Two-value return without aggregation functions.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Example #2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E14FA80-E862-4EFF-A552-509D2B8EBAA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449387" y="2510014"/>
          <a:ext cx="3941022" cy="3300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Worksheet" r:id="rId3" imgW="3284185" imgH="2750733" progId="Excel.Sheet.12">
                  <p:embed/>
                </p:oleObj>
              </mc:Choice>
              <mc:Fallback>
                <p:oleObj name="Worksheet" r:id="rId3" imgW="3284185" imgH="2750733" progId="Excel.Shee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BE14FA80-E862-4EFF-A552-509D2B8EBA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9387" y="2510014"/>
                        <a:ext cx="3941022" cy="3300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4D03E9-2FD5-499A-B0A0-A3A5F365D522}"/>
              </a:ext>
            </a:extLst>
          </p:cNvPr>
          <p:cNvSpPr txBox="1">
            <a:spLocks/>
          </p:cNvSpPr>
          <p:nvPr/>
        </p:nvSpPr>
        <p:spPr>
          <a:xfrm>
            <a:off x="1449387" y="1428750"/>
            <a:ext cx="4018809" cy="6673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Two-value return with aggregation functions.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02FBB97-1E48-4153-A8F0-CF6858CD74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683437"/>
              </p:ext>
            </p:extLst>
          </p:nvPr>
        </p:nvGraphicFramePr>
        <p:xfrm>
          <a:off x="6723806" y="1705134"/>
          <a:ext cx="4718304" cy="410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Worksheet" r:id="rId5" imgW="3931920" imgH="3421467" progId="Excel.Sheet.12">
                  <p:embed/>
                </p:oleObj>
              </mc:Choice>
              <mc:Fallback>
                <p:oleObj name="Worksheet" r:id="rId5" imgW="3931920" imgH="342146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23806" y="1705134"/>
                        <a:ext cx="4718304" cy="410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010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Example #3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E14FA80-E862-4EFF-A552-509D2B8EBAA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449387" y="2510014"/>
          <a:ext cx="3941022" cy="3300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Worksheet" r:id="rId3" imgW="3284185" imgH="2750733" progId="Excel.Sheet.12">
                  <p:embed/>
                </p:oleObj>
              </mc:Choice>
              <mc:Fallback>
                <p:oleObj name="Worksheet" r:id="rId3" imgW="3284185" imgH="2750733" progId="Excel.Shee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BE14FA80-E862-4EFF-A552-509D2B8EBA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9387" y="2510014"/>
                        <a:ext cx="3941022" cy="3300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4D03E9-2FD5-499A-B0A0-A3A5F365D522}"/>
              </a:ext>
            </a:extLst>
          </p:cNvPr>
          <p:cNvSpPr txBox="1">
            <a:spLocks/>
          </p:cNvSpPr>
          <p:nvPr/>
        </p:nvSpPr>
        <p:spPr>
          <a:xfrm>
            <a:off x="1449387" y="1428750"/>
            <a:ext cx="4018809" cy="6673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Multi-value return without aggregation functions.</a:t>
            </a:r>
          </a:p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841B811-4FDB-46D6-A103-A12B06685C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15217"/>
              </p:ext>
            </p:extLst>
          </p:nvPr>
        </p:nvGraphicFramePr>
        <p:xfrm>
          <a:off x="6262234" y="1047106"/>
          <a:ext cx="5065861" cy="476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Worksheet" r:id="rId5" imgW="4221551" imgH="3969823" progId="Excel.Sheet.12">
                  <p:embed/>
                </p:oleObj>
              </mc:Choice>
              <mc:Fallback>
                <p:oleObj name="Worksheet" r:id="rId5" imgW="4221551" imgH="39698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62234" y="1047106"/>
                        <a:ext cx="5065861" cy="4763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039794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721</TotalTime>
  <Words>382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Franklin Gothic Book</vt:lpstr>
      <vt:lpstr>Crop</vt:lpstr>
      <vt:lpstr>Worksheet</vt:lpstr>
      <vt:lpstr>Microsoft Excel Worksheet</vt:lpstr>
      <vt:lpstr>The SQL CASE</vt:lpstr>
      <vt:lpstr>CASE Overview</vt:lpstr>
      <vt:lpstr>CASE Overview</vt:lpstr>
      <vt:lpstr>CASE Syntax</vt:lpstr>
      <vt:lpstr>CASE Example #1</vt:lpstr>
      <vt:lpstr>CASE Example #2</vt:lpstr>
      <vt:lpstr>CASE Example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Select statement </dc:title>
  <dc:creator>Risley, Matthew R</dc:creator>
  <cp:lastModifiedBy>Risley, Matthew R</cp:lastModifiedBy>
  <cp:revision>74</cp:revision>
  <dcterms:created xsi:type="dcterms:W3CDTF">2019-10-16T17:15:16Z</dcterms:created>
  <dcterms:modified xsi:type="dcterms:W3CDTF">2019-11-14T19:17:16Z</dcterms:modified>
</cp:coreProperties>
</file>