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</a:t>
            </a:r>
            <a:r>
              <a:rPr lang="en-US" i="1" dirty="0"/>
              <a:t>NULL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907458"/>
            <a:ext cx="9601200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programming language has a method to treats missing and/or unknown values.</a:t>
            </a:r>
          </a:p>
          <a:p>
            <a:pPr lvl="1"/>
            <a:r>
              <a:rPr lang="en-US" i="1" dirty="0"/>
              <a:t>In SAS, a missing </a:t>
            </a:r>
            <a:r>
              <a:rPr lang="en-US" dirty="0"/>
              <a:t>value for a numeric data is indicated with a period. </a:t>
            </a:r>
            <a:endParaRPr lang="en-US" i="1" dirty="0"/>
          </a:p>
          <a:p>
            <a:pPr lvl="1"/>
            <a:r>
              <a:rPr lang="en-US" dirty="0"/>
              <a:t>R has values of: NA, NULL, and </a:t>
            </a:r>
            <a:r>
              <a:rPr lang="en-US" dirty="0" err="1"/>
              <a:t>NaN</a:t>
            </a:r>
            <a:r>
              <a:rPr lang="en-US" dirty="0"/>
              <a:t>, among others.</a:t>
            </a:r>
          </a:p>
          <a:p>
            <a:pPr lvl="1"/>
            <a:r>
              <a:rPr lang="en-US" dirty="0"/>
              <a:t>For many applications, the distinction between missing or unknown is usually not important.</a:t>
            </a:r>
          </a:p>
          <a:p>
            <a:r>
              <a:rPr lang="en-US" dirty="0"/>
              <a:t>In SQL, missing data values and unknown data values are qualitatively.</a:t>
            </a:r>
          </a:p>
          <a:p>
            <a:pPr lvl="1"/>
            <a:r>
              <a:rPr lang="en-US" dirty="0"/>
              <a:t>NULL represents an </a:t>
            </a:r>
            <a:r>
              <a:rPr lang="en-US" b="1" i="0" dirty="0"/>
              <a:t>unknown</a:t>
            </a:r>
            <a:r>
              <a:rPr lang="en-US" i="0" dirty="0"/>
              <a:t> </a:t>
            </a:r>
            <a:r>
              <a:rPr lang="en-US" dirty="0"/>
              <a:t>value.</a:t>
            </a:r>
          </a:p>
          <a:p>
            <a:pPr lvl="1"/>
            <a:r>
              <a:rPr lang="en-US" dirty="0"/>
              <a:t>The value can be unknown for two primary reasons:</a:t>
            </a:r>
          </a:p>
          <a:p>
            <a:pPr lvl="2"/>
            <a:r>
              <a:rPr lang="en-US" dirty="0"/>
              <a:t>It’s missing, in which case it will always be NULL.</a:t>
            </a:r>
          </a:p>
          <a:p>
            <a:pPr lvl="2"/>
            <a:r>
              <a:rPr lang="en-US" dirty="0"/>
              <a:t>It has yet to be recorded, in which case the NULL value may be updated.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1866122"/>
            <a:ext cx="9601200" cy="457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values.</a:t>
            </a:r>
          </a:p>
          <a:p>
            <a:pPr lvl="1"/>
            <a:r>
              <a:rPr lang="en-US" dirty="0"/>
              <a:t>Recall the </a:t>
            </a:r>
            <a:r>
              <a:rPr lang="en-US" dirty="0" err="1"/>
              <a:t>Person.Person</a:t>
            </a:r>
            <a:r>
              <a:rPr lang="en-US" dirty="0"/>
              <a:t> table in </a:t>
            </a:r>
            <a:r>
              <a:rPr lang="en-US" dirty="0" err="1"/>
              <a:t>AdventureWorks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field Title has values of ‘Mr.’, ‘Ms.’, etc.</a:t>
            </a:r>
          </a:p>
          <a:p>
            <a:pPr lvl="2"/>
            <a:r>
              <a:rPr lang="en-US" dirty="0"/>
              <a:t>NULL values probably indicate that Title was an optional field when entering the information.</a:t>
            </a:r>
          </a:p>
          <a:p>
            <a:pPr lvl="2"/>
            <a:r>
              <a:rPr lang="en-US" dirty="0"/>
              <a:t>A NULL will likely always be a NULL in this case.</a:t>
            </a:r>
          </a:p>
          <a:p>
            <a:r>
              <a:rPr lang="en-US" dirty="0"/>
              <a:t>Values that have yet to be populated.</a:t>
            </a:r>
          </a:p>
          <a:p>
            <a:pPr lvl="1"/>
            <a:r>
              <a:rPr lang="en-US" dirty="0"/>
              <a:t>Imagine a database of customer accounts.</a:t>
            </a:r>
          </a:p>
          <a:p>
            <a:pPr lvl="2"/>
            <a:r>
              <a:rPr lang="en-US" dirty="0"/>
              <a:t>A field that records the date when the account is closed may be NULL if the account is still active.</a:t>
            </a:r>
          </a:p>
          <a:p>
            <a:pPr lvl="2"/>
            <a:r>
              <a:rPr lang="en-US" dirty="0"/>
              <a:t>A date value would populate when the account closes.</a:t>
            </a:r>
          </a:p>
          <a:p>
            <a:pPr lvl="2"/>
            <a:r>
              <a:rPr lang="en-US" dirty="0"/>
              <a:t>Many values in SQL tables are updated through time.</a:t>
            </a:r>
          </a:p>
          <a:p>
            <a:pPr lvl="3"/>
            <a:r>
              <a:rPr lang="en-US" dirty="0"/>
              <a:t>This is why there is a </a:t>
            </a:r>
            <a:r>
              <a:rPr lang="en-US" i="0" dirty="0" err="1"/>
              <a:t>ModifiedDate</a:t>
            </a:r>
            <a:r>
              <a:rPr lang="en-US" i="0" dirty="0"/>
              <a:t> </a:t>
            </a:r>
            <a:r>
              <a:rPr lang="en-US" dirty="0"/>
              <a:t>field in the </a:t>
            </a:r>
            <a:r>
              <a:rPr lang="en-US" dirty="0" err="1"/>
              <a:t>AdventureWorks</a:t>
            </a:r>
            <a:r>
              <a:rPr lang="en-US" dirty="0"/>
              <a:t> tables.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9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1866122"/>
            <a:ext cx="9601200" cy="457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Boolean: two-value logic.</a:t>
            </a:r>
          </a:p>
          <a:p>
            <a:pPr lvl="1"/>
            <a:r>
              <a:rPr lang="en-US" dirty="0"/>
              <a:t>Evaluation of a logic statement can only return two values: </a:t>
            </a:r>
            <a:r>
              <a:rPr lang="en-US" i="0" dirty="0"/>
              <a:t>TRUE</a:t>
            </a:r>
            <a:r>
              <a:rPr lang="en-US" dirty="0"/>
              <a:t> or </a:t>
            </a:r>
            <a:r>
              <a:rPr lang="en-US" i="0" dirty="0"/>
              <a:t>FALSE.</a:t>
            </a:r>
          </a:p>
          <a:p>
            <a:pPr lvl="1"/>
            <a:r>
              <a:rPr lang="en-US" i="0" dirty="0"/>
              <a:t>FALSE</a:t>
            </a:r>
            <a:r>
              <a:rPr lang="en-US" dirty="0"/>
              <a:t> is always returned if the value is not </a:t>
            </a:r>
            <a:r>
              <a:rPr lang="en-US" i="0" dirty="0"/>
              <a:t>TRUE.</a:t>
            </a:r>
            <a:endParaRPr lang="en-US" dirty="0"/>
          </a:p>
          <a:p>
            <a:pPr lvl="1"/>
            <a:r>
              <a:rPr lang="en-US" dirty="0"/>
              <a:t>Excel: Is the value in cell A1 less than 5?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C5F44-499C-4E41-9A2C-F75B2799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8" y="4058385"/>
            <a:ext cx="8573243" cy="25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1866122"/>
            <a:ext cx="9601200" cy="457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Three-part (tripartite) or three-value logic.</a:t>
            </a:r>
          </a:p>
          <a:p>
            <a:pPr lvl="1"/>
            <a:r>
              <a:rPr lang="en-US" dirty="0"/>
              <a:t>Evaluation of a logic statement can return three values: </a:t>
            </a:r>
            <a:r>
              <a:rPr lang="en-US" i="0" dirty="0"/>
              <a:t>TRUE,</a:t>
            </a:r>
            <a:r>
              <a:rPr lang="en-US" dirty="0"/>
              <a:t> </a:t>
            </a:r>
            <a:r>
              <a:rPr lang="en-US" i="0" dirty="0"/>
              <a:t>FALSE, or UNKNOWN </a:t>
            </a:r>
            <a:r>
              <a:rPr lang="en-US" dirty="0"/>
              <a:t>(NULL</a:t>
            </a:r>
            <a:r>
              <a:rPr lang="en-US" i="0" dirty="0"/>
              <a:t>)</a:t>
            </a:r>
            <a:r>
              <a:rPr lang="en-US" dirty="0"/>
              <a:t>.</a:t>
            </a:r>
          </a:p>
          <a:p>
            <a:pPr lvl="1"/>
            <a:r>
              <a:rPr lang="en-US" i="0" dirty="0"/>
              <a:t>NULL </a:t>
            </a:r>
            <a:r>
              <a:rPr lang="en-US" dirty="0"/>
              <a:t>values cannot evaluate to </a:t>
            </a:r>
            <a:r>
              <a:rPr lang="en-US" i="0" dirty="0"/>
              <a:t>TRUE</a:t>
            </a:r>
            <a:r>
              <a:rPr lang="en-US" dirty="0"/>
              <a:t> or </a:t>
            </a:r>
            <a:r>
              <a:rPr lang="en-US" i="0" dirty="0"/>
              <a:t>FALSE.</a:t>
            </a:r>
          </a:p>
          <a:p>
            <a:pPr lvl="1"/>
            <a:r>
              <a:rPr lang="en-US" dirty="0"/>
              <a:t>SQL: Is the value in a given field less than 5?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A22973-6AE7-4D66-8C32-38C97F40F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98508"/>
              </p:ext>
            </p:extLst>
          </p:nvPr>
        </p:nvGraphicFramePr>
        <p:xfrm>
          <a:off x="1661266" y="4447581"/>
          <a:ext cx="8869467" cy="138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Worksheet" r:id="rId3" imgW="5912978" imgH="921886" progId="Excel.Sheet.12">
                  <p:embed/>
                </p:oleObj>
              </mc:Choice>
              <mc:Fallback>
                <p:oleObj name="Worksheet" r:id="rId3" imgW="5912978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1266" y="4447581"/>
                        <a:ext cx="8869467" cy="138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7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SQL’s Three-Valued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0310"/>
            <a:ext cx="9601200" cy="45529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SQL’s three-valued logic can cause logic errors and is frustrating for many users.</a:t>
            </a:r>
          </a:p>
          <a:p>
            <a:pPr lvl="1"/>
            <a:r>
              <a:rPr lang="en-US" dirty="0"/>
              <a:t>Sometimes goes unnoticed (and can result in incorrect analysis/conclusions).</a:t>
            </a:r>
          </a:p>
          <a:p>
            <a:pPr lvl="1"/>
            <a:r>
              <a:rPr lang="en-US" dirty="0"/>
              <a:t>Sometimes can result in long debugging sessions.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Western logic relies on binary systems.</a:t>
            </a:r>
          </a:p>
          <a:p>
            <a:pPr lvl="2"/>
            <a:r>
              <a:rPr lang="en-US" dirty="0"/>
              <a:t>It’s either true or it’s not.</a:t>
            </a:r>
          </a:p>
          <a:p>
            <a:pPr lvl="1"/>
            <a:r>
              <a:rPr lang="en-US" dirty="0"/>
              <a:t>Most positive logic statements return as expected.</a:t>
            </a:r>
          </a:p>
          <a:p>
            <a:pPr lvl="2"/>
            <a:r>
              <a:rPr lang="en-US" dirty="0"/>
              <a:t>We want records with a value for the FirstName of ‘Mark’.</a:t>
            </a:r>
          </a:p>
          <a:p>
            <a:pPr lvl="2"/>
            <a:r>
              <a:rPr lang="en-US" dirty="0"/>
              <a:t>We wouldn’t consider NULL values as possible ‘Mark’ values within the data.</a:t>
            </a:r>
          </a:p>
          <a:p>
            <a:pPr lvl="1"/>
            <a:r>
              <a:rPr lang="en-US" dirty="0"/>
              <a:t>Most negative logic statements cause issues when there are </a:t>
            </a:r>
            <a:r>
              <a:rPr lang="en-US" i="0" dirty="0"/>
              <a:t>NULL </a:t>
            </a:r>
            <a:r>
              <a:rPr lang="en-US" dirty="0"/>
              <a:t>values.</a:t>
            </a:r>
          </a:p>
          <a:p>
            <a:pPr lvl="2"/>
            <a:r>
              <a:rPr lang="en-US" dirty="0"/>
              <a:t>Sometimes we don’t realize there are NULL values.</a:t>
            </a:r>
          </a:p>
          <a:p>
            <a:pPr lvl="2"/>
            <a:r>
              <a:rPr lang="en-US" dirty="0"/>
              <a:t>Sometimes we forget there are NULL values.</a:t>
            </a:r>
          </a:p>
          <a:p>
            <a:pPr lvl="2"/>
            <a:r>
              <a:rPr lang="en-US" dirty="0"/>
              <a:t>Most of the time we consider NULL values to be relevant when we evaluate “is not true”. SQL </a:t>
            </a:r>
            <a:r>
              <a:rPr lang="en-US" b="1" dirty="0"/>
              <a:t>does not </a:t>
            </a:r>
            <a:r>
              <a:rPr lang="en-US" dirty="0"/>
              <a:t>return NULL values when evaluating non-equivalence.  </a:t>
            </a:r>
          </a:p>
        </p:txBody>
      </p:sp>
    </p:spTree>
    <p:extLst>
      <p:ext uri="{BB962C8B-B14F-4D97-AF65-F5344CB8AC3E}">
        <p14:creationId xmlns:p14="http://schemas.microsoft.com/office/powerpoint/2010/main" val="247768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0310"/>
            <a:ext cx="9601200" cy="4552914"/>
          </a:xfrm>
        </p:spPr>
        <p:txBody>
          <a:bodyPr>
            <a:normAutofit/>
          </a:bodyPr>
          <a:lstStyle/>
          <a:p>
            <a:r>
              <a:rPr lang="en-US" dirty="0"/>
              <a:t>When using negative logic, you include OR IS NULL if you want NULL values to be considered in the logic.</a:t>
            </a:r>
            <a:endParaRPr lang="en-US" i="0" dirty="0"/>
          </a:p>
          <a:p>
            <a:r>
              <a:rPr lang="en-US" i="0" dirty="0"/>
              <a:t>IS NULL will evaluate TRUE when the value is NULL.</a:t>
            </a:r>
          </a:p>
          <a:p>
            <a:pPr marL="530352" lvl="1" indent="0">
              <a:buNone/>
            </a:pPr>
            <a:r>
              <a:rPr lang="en-US" i="0" dirty="0"/>
              <a:t>= NULL is incorrect!</a:t>
            </a:r>
          </a:p>
          <a:p>
            <a:r>
              <a:rPr lang="en-US" dirty="0"/>
              <a:t>IS NOT NULL will evaluate TRUE when the value is not NULL.</a:t>
            </a:r>
          </a:p>
          <a:p>
            <a:pPr marL="530352" lvl="1" indent="0">
              <a:buNone/>
            </a:pPr>
            <a:r>
              <a:rPr lang="en-US" i="0" dirty="0"/>
              <a:t>&lt;&gt; NULL is incorrect!</a:t>
            </a:r>
          </a:p>
          <a:p>
            <a:r>
              <a:rPr lang="en-US" i="0" dirty="0" err="1"/>
              <a:t>isnull</a:t>
            </a:r>
            <a:r>
              <a:rPr lang="en-US" i="0" dirty="0"/>
              <a:t>() will replace null values with a value you specify.</a:t>
            </a:r>
          </a:p>
          <a:p>
            <a:pPr lvl="1"/>
            <a:r>
              <a:rPr lang="en-US" i="0" dirty="0"/>
              <a:t>May want to treat NULL values as zeroes, for example.</a:t>
            </a:r>
          </a:p>
          <a:p>
            <a:r>
              <a:rPr lang="en-US" dirty="0" err="1"/>
              <a:t>nullif</a:t>
            </a:r>
            <a:r>
              <a:rPr lang="en-US" dirty="0"/>
              <a:t>() returns the value NULL if two expressions evaluate to the same value.</a:t>
            </a:r>
          </a:p>
          <a:p>
            <a:pPr lvl="1"/>
            <a:r>
              <a:rPr lang="en-US" dirty="0"/>
              <a:t>VERY useful when there are possible </a:t>
            </a:r>
            <a:r>
              <a:rPr lang="en-US" i="0" dirty="0"/>
              <a:t>divide by zero </a:t>
            </a:r>
            <a:r>
              <a:rPr lang="en-US" dirty="0"/>
              <a:t>errors.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271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410"/>
            <a:ext cx="9601200" cy="1485900"/>
          </a:xfrm>
        </p:spPr>
        <p:txBody>
          <a:bodyPr/>
          <a:lstStyle/>
          <a:p>
            <a:r>
              <a:rPr lang="en-US" dirty="0"/>
              <a:t>A Cautionary Tale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9601200" cy="50740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inherited code, and it was run for years.</a:t>
            </a:r>
          </a:p>
          <a:p>
            <a:r>
              <a:rPr lang="en-US" i="0" dirty="0"/>
              <a:t>We</a:t>
            </a:r>
            <a:r>
              <a:rPr lang="en-US" dirty="0"/>
              <a:t> leased vehicles from a certain manufacturer during two separate periods.</a:t>
            </a:r>
          </a:p>
          <a:p>
            <a:r>
              <a:rPr lang="en-US" dirty="0"/>
              <a:t>During one of these periods, the leases had certain features that were not typical of a lease. Therefore, they should be excluded from analyses.</a:t>
            </a:r>
          </a:p>
          <a:p>
            <a:pPr lvl="1"/>
            <a:r>
              <a:rPr lang="en-US" dirty="0"/>
              <a:t>Exclude when vehicle make is “Gorilla” and the value for </a:t>
            </a:r>
            <a:r>
              <a:rPr lang="en-US" i="0" dirty="0"/>
              <a:t>field_1</a:t>
            </a:r>
            <a:r>
              <a:rPr lang="en-US" dirty="0"/>
              <a:t> is greater than zero.</a:t>
            </a:r>
          </a:p>
          <a:p>
            <a:r>
              <a:rPr lang="en-US" dirty="0"/>
              <a:t>Exclusion is expressed as a negative statement:</a:t>
            </a:r>
          </a:p>
          <a:p>
            <a:pPr lvl="1"/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The issue: field_1 has NULL values.</a:t>
            </a:r>
          </a:p>
          <a:p>
            <a:pPr lvl="1"/>
            <a:r>
              <a:rPr lang="en-US" dirty="0"/>
              <a:t>Would only include records where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&lt;= 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Excludes records where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</a:p>
          <a:p>
            <a:pPr lvl="1"/>
            <a:r>
              <a:rPr lang="en-US" dirty="0"/>
              <a:t>In other words, excludes leases from the manufacturer for the </a:t>
            </a:r>
            <a:r>
              <a:rPr lang="en-US" i="0" dirty="0"/>
              <a:t>other</a:t>
            </a:r>
            <a:r>
              <a:rPr lang="en-US" dirty="0"/>
              <a:t> period when the leases were typical. They </a:t>
            </a:r>
            <a:r>
              <a:rPr lang="en-US" i="0" dirty="0"/>
              <a:t>should</a:t>
            </a:r>
            <a:r>
              <a:rPr lang="en-US" dirty="0"/>
              <a:t> be included in the analysis.</a:t>
            </a:r>
            <a:endParaRPr lang="en-US" i="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fix: 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(NOT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545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519</TotalTime>
  <Words>800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Consolas</vt:lpstr>
      <vt:lpstr>Franklin Gothic Book</vt:lpstr>
      <vt:lpstr>Crop</vt:lpstr>
      <vt:lpstr>Microsoft Excel Worksheet</vt:lpstr>
      <vt:lpstr>The SQL NULL</vt:lpstr>
      <vt:lpstr>NULL Overview</vt:lpstr>
      <vt:lpstr>The SQL NULL</vt:lpstr>
      <vt:lpstr>Logic Systems</vt:lpstr>
      <vt:lpstr>Logic Systems</vt:lpstr>
      <vt:lpstr>SQL’s Three-Valued Logic</vt:lpstr>
      <vt:lpstr>Working with the NULL</vt:lpstr>
      <vt:lpstr>A Cautionary Tale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Risley, Matthew R</cp:lastModifiedBy>
  <cp:revision>60</cp:revision>
  <dcterms:created xsi:type="dcterms:W3CDTF">2019-10-16T17:15:16Z</dcterms:created>
  <dcterms:modified xsi:type="dcterms:W3CDTF">2019-11-08T17:59:05Z</dcterms:modified>
</cp:coreProperties>
</file>