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1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operators-transact-sql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se-the-index-luk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and sort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[</a:t>
            </a:r>
            <a:r>
              <a:rPr lang="en-US" i="1" dirty="0"/>
              <a:t>field_name_1</a:t>
            </a:r>
            <a:r>
              <a:rPr lang="en-US" dirty="0"/>
              <a:t>], [</a:t>
            </a:r>
            <a:r>
              <a:rPr lang="en-US" i="1" dirty="0"/>
              <a:t>field_name_2]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Sorts records by supplied field name(s).</a:t>
            </a:r>
          </a:p>
          <a:p>
            <a:r>
              <a:rPr lang="en-US" dirty="0"/>
              <a:t>It is generally the last clause of the query.</a:t>
            </a:r>
          </a:p>
          <a:p>
            <a:r>
              <a:rPr lang="en-US" dirty="0"/>
              <a:t>Default is </a:t>
            </a:r>
            <a:r>
              <a:rPr lang="en-US" i="1" dirty="0"/>
              <a:t>ascending </a:t>
            </a:r>
            <a:r>
              <a:rPr lang="en-US" dirty="0"/>
              <a:t>order.</a:t>
            </a:r>
          </a:p>
          <a:p>
            <a:pPr lvl="1"/>
            <a:r>
              <a:rPr lang="en-US" dirty="0"/>
              <a:t>1, 2, 3, 6, 110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lue, </a:t>
            </a:r>
            <a:r>
              <a:rPr lang="en-US" b="1" dirty="0"/>
              <a:t>g</a:t>
            </a:r>
            <a:r>
              <a:rPr lang="en-US" dirty="0"/>
              <a:t>reen, </a:t>
            </a:r>
            <a:r>
              <a:rPr lang="en-US" b="1" dirty="0"/>
              <a:t>r</a:t>
            </a:r>
            <a:r>
              <a:rPr lang="en-US" dirty="0"/>
              <a:t>ed, </a:t>
            </a:r>
            <a:r>
              <a:rPr lang="en-US" b="1" dirty="0"/>
              <a:t>y</a:t>
            </a:r>
            <a:r>
              <a:rPr lang="en-US" dirty="0"/>
              <a:t>ellow</a:t>
            </a:r>
          </a:p>
          <a:p>
            <a:pPr lvl="1"/>
            <a:r>
              <a:rPr lang="en-US" dirty="0"/>
              <a:t>1/1/2000, 2/1/2000, 2/2/2000, 9/18/2001</a:t>
            </a:r>
          </a:p>
          <a:p>
            <a:r>
              <a:rPr lang="en-US" dirty="0"/>
              <a:t>To return in descending order, use keyword </a:t>
            </a:r>
            <a:r>
              <a:rPr lang="en-US" i="1" dirty="0"/>
              <a:t>desc</a:t>
            </a:r>
            <a:r>
              <a:rPr lang="en-US" dirty="0"/>
              <a:t> after the field name.</a:t>
            </a:r>
          </a:p>
          <a:p>
            <a:pPr lvl="1"/>
            <a:r>
              <a:rPr lang="en-US" dirty="0"/>
              <a:t>110, 6, 3, 2, 1, etc.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ellow, </a:t>
            </a:r>
            <a:r>
              <a:rPr lang="en-US" b="1" dirty="0"/>
              <a:t>r</a:t>
            </a:r>
            <a:r>
              <a:rPr lang="en-US" dirty="0"/>
              <a:t>ed, </a:t>
            </a:r>
            <a:r>
              <a:rPr lang="en-US" b="1" dirty="0"/>
              <a:t>g</a:t>
            </a:r>
            <a:r>
              <a:rPr lang="en-US" dirty="0"/>
              <a:t>reen, </a:t>
            </a:r>
            <a:r>
              <a:rPr lang="en-US" b="1" dirty="0"/>
              <a:t>b</a:t>
            </a:r>
            <a:r>
              <a:rPr lang="en-US" dirty="0"/>
              <a:t>lue</a:t>
            </a:r>
          </a:p>
          <a:p>
            <a:pPr lvl="1"/>
            <a:r>
              <a:rPr lang="en-US" dirty="0"/>
              <a:t>9/18/2001, 2/2/2000, 2/1/2000, 1/1/2000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Multi-level sort:</a:t>
            </a:r>
          </a:p>
          <a:p>
            <a:pPr lvl="1"/>
            <a:r>
              <a:rPr lang="en-US" dirty="0"/>
              <a:t>Sorts first by </a:t>
            </a:r>
            <a:r>
              <a:rPr lang="en-US" i="0" dirty="0"/>
              <a:t>[field_name_1]</a:t>
            </a:r>
            <a:r>
              <a:rPr lang="en-US" dirty="0"/>
              <a:t>, then </a:t>
            </a:r>
            <a:r>
              <a:rPr lang="en-US" i="0" dirty="0"/>
              <a:t>[field_name_2]</a:t>
            </a:r>
            <a:r>
              <a:rPr lang="en-US" dirty="0"/>
              <a:t>, ….</a:t>
            </a:r>
          </a:p>
          <a:p>
            <a:pPr lvl="1"/>
            <a:r>
              <a:rPr lang="en-US" dirty="0"/>
              <a:t>Example: Sort by first name, then last name (both in ascending order).</a:t>
            </a:r>
          </a:p>
          <a:p>
            <a:pPr lvl="2"/>
            <a:r>
              <a:rPr lang="en-US" dirty="0"/>
              <a:t>When more than one record has the same first name, it will sort within them by last name.</a:t>
            </a:r>
          </a:p>
          <a:p>
            <a:pPr lvl="2"/>
            <a:r>
              <a:rPr lang="en-US" dirty="0"/>
              <a:t>Aaron Rodgers, Adam Levine, Adam Sandler, Adam Smith, Alexander Hamilton </a:t>
            </a:r>
          </a:p>
          <a:p>
            <a:r>
              <a:rPr lang="en-US" dirty="0"/>
              <a:t>[</a:t>
            </a:r>
            <a:r>
              <a:rPr lang="en-US" dirty="0" err="1"/>
              <a:t>field_name</a:t>
            </a:r>
            <a:r>
              <a:rPr lang="en-US" dirty="0"/>
              <a:t>] can be the original field name OR the “new” field name (when/if applicable).</a:t>
            </a:r>
          </a:p>
          <a:p>
            <a:pPr lvl="1"/>
            <a:r>
              <a:rPr lang="en-US" dirty="0"/>
              <a:t>“New” field name is called an </a:t>
            </a:r>
            <a:r>
              <a:rPr lang="en-US" b="1" i="0" dirty="0"/>
              <a:t>alias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This is </a:t>
            </a:r>
            <a:r>
              <a:rPr lang="en-US" b="1" i="0" dirty="0"/>
              <a:t>unique</a:t>
            </a:r>
            <a:r>
              <a:rPr lang="en-US" i="0" dirty="0"/>
              <a:t> to the ORDER BY.</a:t>
            </a:r>
          </a:p>
          <a:p>
            <a:pPr lvl="1"/>
            <a:r>
              <a:rPr lang="en-US" i="0" dirty="0"/>
              <a:t>Affects the </a:t>
            </a:r>
            <a:r>
              <a:rPr lang="en-US" dirty="0"/>
              <a:t>format</a:t>
            </a:r>
            <a:r>
              <a:rPr lang="en-US" i="0" dirty="0"/>
              <a:t> of the results, not the </a:t>
            </a:r>
            <a:r>
              <a:rPr lang="en-US" dirty="0"/>
              <a:t>retrieval</a:t>
            </a:r>
            <a:r>
              <a:rPr lang="en-US" i="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2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[logic]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966"/>
            <a:ext cx="9601200" cy="44802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Indicates logic to apply to each and every record </a:t>
            </a:r>
            <a:r>
              <a:rPr lang="en-US" i="1" dirty="0"/>
              <a:t>before</a:t>
            </a:r>
            <a:r>
              <a:rPr lang="en-US" dirty="0"/>
              <a:t> returning the select list.</a:t>
            </a:r>
          </a:p>
          <a:p>
            <a:r>
              <a:rPr lang="en-US" dirty="0"/>
              <a:t>It filters </a:t>
            </a:r>
            <a:r>
              <a:rPr lang="en-US" i="1" dirty="0"/>
              <a:t>records </a:t>
            </a:r>
            <a:r>
              <a:rPr lang="en-US" dirty="0"/>
              <a:t>and is used more often than not.</a:t>
            </a:r>
          </a:p>
          <a:p>
            <a:pPr lvl="1"/>
            <a:r>
              <a:rPr lang="en-US" dirty="0"/>
              <a:t>For example: return only records for employees in the Human Resources department.</a:t>
            </a:r>
          </a:p>
          <a:p>
            <a:r>
              <a:rPr lang="en-US" dirty="0"/>
              <a:t>WHERE clause always follows the FROM clause.</a:t>
            </a:r>
          </a:p>
          <a:p>
            <a:r>
              <a:rPr lang="en-US" dirty="0"/>
              <a:t>WHERE clauses use operators to express logic:</a:t>
            </a:r>
          </a:p>
          <a:p>
            <a:pPr lvl="1"/>
            <a:r>
              <a:rPr lang="en-US" dirty="0"/>
              <a:t>Equals.</a:t>
            </a:r>
          </a:p>
          <a:p>
            <a:pPr lvl="1"/>
            <a:r>
              <a:rPr lang="en-US" dirty="0"/>
              <a:t>Less than / greater than.</a:t>
            </a:r>
          </a:p>
          <a:p>
            <a:pPr lvl="1"/>
            <a:r>
              <a:rPr lang="en-US"/>
              <a:t>And / or.</a:t>
            </a:r>
          </a:p>
          <a:p>
            <a:pPr lvl="1"/>
            <a:r>
              <a:rPr lang="en-US" dirty="0">
                <a:hlinkClick r:id="rId2"/>
              </a:rPr>
              <a:t>https://docs.microsoft.com/en-us/sql/t-sql/language-elements/operators-transact-sql?view=sql-server-ver15</a:t>
            </a:r>
            <a:endParaRPr lang="en-US" dirty="0"/>
          </a:p>
          <a:p>
            <a:r>
              <a:rPr lang="en-US" b="1" dirty="0"/>
              <a:t>MUST</a:t>
            </a:r>
            <a:r>
              <a:rPr lang="en-US" dirty="0"/>
              <a:t> use field names within the existing table, and </a:t>
            </a:r>
            <a:r>
              <a:rPr lang="en-US" i="1" dirty="0"/>
              <a:t>not</a:t>
            </a:r>
            <a:r>
              <a:rPr lang="en-US" dirty="0"/>
              <a:t> aliases.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384"/>
            <a:ext cx="9601200" cy="4424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executes queries in a series of pre-determined steps (unless otherwise specified).</a:t>
            </a:r>
          </a:p>
          <a:p>
            <a:pPr lvl="1"/>
            <a:r>
              <a:rPr lang="en-US" dirty="0"/>
              <a:t>Referred to as the </a:t>
            </a:r>
            <a:r>
              <a:rPr lang="en-US" b="1" i="0" dirty="0"/>
              <a:t>query plan</a:t>
            </a:r>
            <a:r>
              <a:rPr lang="en-US" dirty="0"/>
              <a:t> or the </a:t>
            </a:r>
            <a:r>
              <a:rPr lang="en-US" b="1" i="0" dirty="0"/>
              <a:t>execution plan </a:t>
            </a:r>
            <a:r>
              <a:rPr lang="en-US" i="0" dirty="0"/>
              <a:t>(SQL Server)</a:t>
            </a:r>
            <a:r>
              <a:rPr lang="en-US" dirty="0"/>
              <a:t>. </a:t>
            </a:r>
          </a:p>
          <a:p>
            <a:r>
              <a:rPr lang="en-US" dirty="0"/>
              <a:t>You can view the SQL Execution plan before running.</a:t>
            </a:r>
          </a:p>
          <a:p>
            <a:pPr lvl="1"/>
            <a:r>
              <a:rPr lang="en-US" dirty="0"/>
              <a:t>The plan can allow </a:t>
            </a:r>
            <a:r>
              <a:rPr lang="en-US" b="1" i="0" dirty="0"/>
              <a:t>tuning</a:t>
            </a:r>
            <a:r>
              <a:rPr lang="en-US" dirty="0"/>
              <a:t> of the query to optimize performance (i.e., speed).</a:t>
            </a:r>
          </a:p>
          <a:p>
            <a:pPr lvl="1"/>
            <a:r>
              <a:rPr lang="en-US" dirty="0"/>
              <a:t>Some poorly optimized queries can take hours.</a:t>
            </a:r>
          </a:p>
          <a:p>
            <a:r>
              <a:rPr lang="en-US" dirty="0"/>
              <a:t>This is an advanced topic and will not be covered in depth in this course.</a:t>
            </a:r>
          </a:p>
          <a:p>
            <a:pPr lvl="1"/>
            <a:r>
              <a:rPr lang="en-US" dirty="0"/>
              <a:t>BUT IT IS IMPORTANT TO KNOW THAT HOW THE QUERY IS WRITTEN WILL AFFECT PERFORMANCE!!!</a:t>
            </a:r>
          </a:p>
          <a:p>
            <a:pPr lvl="2"/>
            <a:r>
              <a:rPr lang="en-US" dirty="0"/>
              <a:t>Subqueries and nesting, while elegant and useful, can be far less efficient than breaking the task into multiple pieces.</a:t>
            </a:r>
          </a:p>
          <a:p>
            <a:pPr lvl="1"/>
            <a:r>
              <a:rPr lang="en-US" dirty="0"/>
              <a:t>First place to start with this topic would be the Index.</a:t>
            </a:r>
          </a:p>
          <a:p>
            <a:pPr lvl="1"/>
            <a:r>
              <a:rPr lang="en-US" dirty="0">
                <a:hlinkClick r:id="rId2"/>
              </a:rPr>
              <a:t>https://use-the-index-luke.com/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[brackets]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May see them around field (column), server, table, etc. names.</a:t>
            </a:r>
          </a:p>
          <a:p>
            <a:r>
              <a:rPr lang="en-US" b="1" dirty="0"/>
              <a:t>Always</a:t>
            </a:r>
            <a:r>
              <a:rPr lang="en-US" dirty="0"/>
              <a:t> optional when the name has no special characters.</a:t>
            </a:r>
          </a:p>
          <a:p>
            <a:pPr lvl="1"/>
            <a:r>
              <a:rPr lang="en-US" dirty="0" err="1"/>
              <a:t>server_name</a:t>
            </a:r>
            <a:r>
              <a:rPr lang="en-US" dirty="0"/>
              <a:t> or [</a:t>
            </a:r>
            <a:r>
              <a:rPr lang="en-US" dirty="0" err="1"/>
              <a:t>server_name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customer or [customer]</a:t>
            </a:r>
          </a:p>
          <a:p>
            <a:r>
              <a:rPr lang="en-US" b="1" dirty="0"/>
              <a:t>Required</a:t>
            </a:r>
            <a:r>
              <a:rPr lang="en-US" dirty="0"/>
              <a:t> when the name has special characters:</a:t>
            </a:r>
          </a:p>
          <a:p>
            <a:pPr lvl="1"/>
            <a:r>
              <a:rPr lang="en-US" dirty="0"/>
              <a:t>Blank space: [server name]</a:t>
            </a:r>
          </a:p>
          <a:p>
            <a:pPr lvl="1"/>
            <a:r>
              <a:rPr lang="en-US" dirty="0"/>
              <a:t>Slash: [server/name]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queries are </a:t>
            </a:r>
            <a:r>
              <a:rPr lang="en-US" i="1" dirty="0"/>
              <a:t>transactional </a:t>
            </a:r>
            <a:r>
              <a:rPr lang="en-US" dirty="0"/>
              <a:t>and do not have an effect on the data within a database.</a:t>
            </a:r>
          </a:p>
          <a:p>
            <a:r>
              <a:rPr lang="en-US" dirty="0"/>
              <a:t>A query is a command to return the elements specified in the query.</a:t>
            </a:r>
          </a:p>
          <a:p>
            <a:r>
              <a:rPr lang="en-US" dirty="0"/>
              <a:t>Clauses modify a query and can be required or optional.</a:t>
            </a:r>
          </a:p>
          <a:p>
            <a:r>
              <a:rPr lang="en-US" dirty="0"/>
              <a:t>6 primary clauses:</a:t>
            </a:r>
          </a:p>
          <a:p>
            <a:pPr lvl="1"/>
            <a:r>
              <a:rPr lang="en-US" dirty="0"/>
              <a:t>SELECT (required)</a:t>
            </a:r>
          </a:p>
          <a:p>
            <a:pPr lvl="1"/>
            <a:r>
              <a:rPr lang="en-US" dirty="0"/>
              <a:t>FROM (optional, but almost always used)</a:t>
            </a:r>
          </a:p>
          <a:p>
            <a:pPr lvl="1"/>
            <a:r>
              <a:rPr lang="en-US" dirty="0"/>
              <a:t>WHERE (optional)</a:t>
            </a:r>
          </a:p>
          <a:p>
            <a:pPr lvl="1"/>
            <a:r>
              <a:rPr lang="en-US" dirty="0"/>
              <a:t>GROUP BY (optional)</a:t>
            </a:r>
          </a:p>
          <a:p>
            <a:pPr lvl="1"/>
            <a:r>
              <a:rPr lang="en-US" dirty="0"/>
              <a:t>HAVING (optional but only used with a GROUP BY)</a:t>
            </a:r>
          </a:p>
          <a:p>
            <a:pPr lvl="1"/>
            <a:r>
              <a:rPr lang="en-US" dirty="0"/>
              <a:t>ORDER BY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5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[select-list]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SELECT clause is the first word of a clause, followed by a list of the elements you’re selecting.</a:t>
            </a:r>
          </a:p>
          <a:p>
            <a:r>
              <a:rPr lang="en-US" dirty="0"/>
              <a:t>The program returns the select list.</a:t>
            </a:r>
          </a:p>
          <a:p>
            <a:r>
              <a:rPr lang="en-US" i="1" dirty="0"/>
              <a:t>SELECT customer_name</a:t>
            </a:r>
            <a:r>
              <a:rPr lang="en-US" dirty="0"/>
              <a:t> will return all records for the field </a:t>
            </a:r>
            <a:r>
              <a:rPr lang="en-US" dirty="0" err="1"/>
              <a:t>customer_name</a:t>
            </a:r>
            <a:r>
              <a:rPr lang="en-US" dirty="0"/>
              <a:t>.</a:t>
            </a:r>
          </a:p>
          <a:p>
            <a:r>
              <a:rPr lang="en-US" dirty="0"/>
              <a:t>The select list can be comprised of:</a:t>
            </a:r>
          </a:p>
          <a:p>
            <a:pPr lvl="1"/>
            <a:r>
              <a:rPr lang="en-US" dirty="0"/>
              <a:t>Fields (i.e., column names) from a table.</a:t>
            </a:r>
          </a:p>
          <a:p>
            <a:pPr lvl="1"/>
            <a:r>
              <a:rPr lang="en-US" dirty="0"/>
              <a:t>Aggregations of fields from a table.</a:t>
            </a:r>
          </a:p>
          <a:p>
            <a:pPr lvl="2"/>
            <a:r>
              <a:rPr lang="en-US" dirty="0"/>
              <a:t>Sum the field </a:t>
            </a:r>
            <a:r>
              <a:rPr lang="en-US" i="1" dirty="0"/>
              <a:t>revenue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Modifications of fields from a table.</a:t>
            </a:r>
          </a:p>
          <a:p>
            <a:pPr lvl="2"/>
            <a:r>
              <a:rPr lang="en-US" dirty="0"/>
              <a:t>Return </a:t>
            </a:r>
            <a:r>
              <a:rPr lang="en-US" i="1" dirty="0" err="1"/>
              <a:t>first_name</a:t>
            </a:r>
            <a:r>
              <a:rPr lang="en-US" dirty="0"/>
              <a:t> and </a:t>
            </a:r>
            <a:r>
              <a:rPr lang="en-US" i="1" dirty="0" err="1"/>
              <a:t>last_name</a:t>
            </a:r>
            <a:r>
              <a:rPr lang="en-US" dirty="0"/>
              <a:t>  combined as </a:t>
            </a:r>
            <a:r>
              <a:rPr lang="en-US" i="1" dirty="0"/>
              <a:t>name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[source]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Indicates the table(s) from which the query is selecting.</a:t>
            </a:r>
          </a:p>
          <a:p>
            <a:r>
              <a:rPr lang="en-US" dirty="0"/>
              <a:t>[source] has a specific syntax:</a:t>
            </a:r>
          </a:p>
          <a:p>
            <a:pPr lvl="1"/>
            <a:r>
              <a:rPr lang="en-US" dirty="0" err="1"/>
              <a:t>server.database.schema.table</a:t>
            </a:r>
            <a:endParaRPr lang="en-US" dirty="0"/>
          </a:p>
          <a:p>
            <a:pPr lvl="2"/>
            <a:r>
              <a:rPr lang="en-US" dirty="0"/>
              <a:t>Server is the server name that contains the table. By default, it refers to the server to which you are currently connected. It is only needed if querying across servers.</a:t>
            </a:r>
          </a:p>
          <a:p>
            <a:pPr lvl="2"/>
            <a:r>
              <a:rPr lang="en-US" dirty="0"/>
              <a:t>Database is the database name that contains the table. A server usually holds a number of databases. It is optional, but I always recommend including it.</a:t>
            </a:r>
          </a:p>
          <a:p>
            <a:pPr lvl="2"/>
            <a:r>
              <a:rPr lang="en-US" dirty="0"/>
              <a:t>Schema is the schema within the database that contains the table. Databases can have multiple schema, but they sometimes do not. The default schema of every database is </a:t>
            </a:r>
            <a:r>
              <a:rPr lang="en-US" i="1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Table is simply the table.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36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168</TotalTime>
  <Words>871</Words>
  <Application>Microsoft Office PowerPoint</Application>
  <PresentationFormat>Widescreen</PresentationFormat>
  <Paragraphs>98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Filter and sort in sql</vt:lpstr>
      <vt:lpstr>ORDER BY [field_name_1], [field_name_2]</vt:lpstr>
      <vt:lpstr>ORDER BY (cont’d.)</vt:lpstr>
      <vt:lpstr>WHERE [logic]</vt:lpstr>
      <vt:lpstr>The Query Plan</vt:lpstr>
      <vt:lpstr>[brackets]</vt:lpstr>
      <vt:lpstr>The SQL Query</vt:lpstr>
      <vt:lpstr>SELECT [select-list]</vt:lpstr>
      <vt:lpstr>FROM [source]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24</cp:revision>
  <dcterms:created xsi:type="dcterms:W3CDTF">2019-10-16T17:15:16Z</dcterms:created>
  <dcterms:modified xsi:type="dcterms:W3CDTF">2019-10-31T18:52:54Z</dcterms:modified>
</cp:coreProperties>
</file>