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271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B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BA3E969-8C56-49D9-9CF1-82CEB3DF0E68}">
  <a:tblStyle styleId="{6BA3E969-8C56-49D9-9CF1-82CEB3DF0E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EDB561-F2EE-4AE4-90F8-CA0CCC1565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>
                <a:cs typeface="Arial"/>
              </a:rPr>
              <a:t>Good afternoon!</a:t>
            </a:r>
            <a:endParaRPr lang="en-US" dirty="0"/>
          </a:p>
          <a:p>
            <a:pPr>
              <a:buNone/>
            </a:pPr>
            <a:r>
              <a:rPr lang="en-US" dirty="0">
                <a:cs typeface="Arial"/>
              </a:rPr>
              <a:t>We are Team A...But you can call us the A-Team</a:t>
            </a:r>
            <a:endParaRPr lang="en-US" dirty="0"/>
          </a:p>
          <a:p>
            <a:pPr>
              <a:buNone/>
            </a:pPr>
            <a:r>
              <a:rPr lang="en-US" dirty="0">
                <a:cs typeface="Arial"/>
              </a:rPr>
              <a:t>Our team members are David Evans, Adam Driscoll, Henry Chen, Josh Bennett, and myself, Joe Phaneuf</a:t>
            </a:r>
          </a:p>
          <a:p>
            <a:pPr>
              <a:buNone/>
            </a:pPr>
            <a:r>
              <a:rPr lang="en-US" dirty="0">
                <a:cs typeface="Arial"/>
              </a:rPr>
              <a:t>Our gracious and steadfast sponsor is Discovery Robotics</a:t>
            </a:r>
          </a:p>
          <a:p>
            <a:pPr>
              <a:buNone/>
            </a:pPr>
            <a:r>
              <a:rPr lang="en-US" dirty="0">
                <a:cs typeface="Arial"/>
              </a:rPr>
              <a:t>Today we're going to introduce you to the future of autonomous grounds maintenance....</a:t>
            </a:r>
          </a:p>
          <a:p>
            <a:pPr>
              <a:buNone/>
            </a:pPr>
            <a:r>
              <a:rPr lang="en-US" dirty="0">
                <a:cs typeface="Arial"/>
              </a:rPr>
              <a:t>This. Is. </a:t>
            </a:r>
            <a:r>
              <a:rPr lang="en-US" dirty="0" err="1">
                <a:cs typeface="Arial"/>
              </a:rPr>
              <a:t>GroundsBot</a:t>
            </a:r>
            <a:r>
              <a:rPr lang="en-US" dirty="0">
                <a:cs typeface="Arial"/>
              </a:rPr>
              <a:t>!</a:t>
            </a:r>
            <a:endParaRPr lang="en-US" dirty="0"/>
          </a:p>
          <a:p>
            <a:pPr>
              <a:buNone/>
            </a:pPr>
            <a:endParaRPr lang="en-US" dirty="0">
              <a:cs typeface="Arial"/>
            </a:endParaRPr>
          </a:p>
          <a:p>
            <a:pPr>
              <a:buNone/>
            </a:pPr>
            <a:endParaRPr lang="en-US" dirty="0">
              <a:cs typeface="Arial"/>
            </a:endParaRPr>
          </a:p>
          <a:p>
            <a:pPr>
              <a:buNone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625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Henry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402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Josh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Joe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Joe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Joe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D698-00F7-4499-8A0B-3FD56342A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E554B-1D44-43AE-B56E-64BE899F3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4A3E-A74A-49E8-AC7D-12DC154B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A5D3-BCD2-431B-BE86-AA67FC58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62A7-364E-4021-A0B9-80E1DCC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4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3952-3899-4641-BA36-3FDB2E08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5F35-E245-47D7-8953-187AC30E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41146-7107-4C9B-BD84-216F3924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21BF-417D-426F-AB45-B7DAEB65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29E0-0697-45AB-B948-DB4691A9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3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337D-2F3D-4AB2-9CCD-191C43B6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98168-9205-499B-9015-A7796EA27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7B6D2-1BAF-4675-92A0-73E091D0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A870-2181-4C93-BB2F-DF00B830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C2AC-DB2D-4023-929E-FFE77A4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7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B32A-5EB9-422A-8765-FF22C775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385B9-CF06-43C9-8789-2D73489B7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648BA-96C6-4B04-9330-9283D7E1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793A-DB64-456F-9073-9B9745E5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2CC8-85B6-447B-A4CC-070CE80D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ABC70-59A6-418A-B9D9-41730911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95CC-6C30-413D-85E4-AFC56D3F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54FA2-078E-4221-89F4-600D7825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DFA40-0F52-4080-8F9D-6961B2246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55C3C-D5F2-46BF-8728-C4A88B89A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2230-09CA-4452-904D-D5F45369A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D9164-D14F-4D44-9762-EB7456DA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1D0C6-6FF0-4643-8E55-7EADADED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AC1C6-A5EC-4D9F-B3CC-92498BF3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4601-D85C-4723-8868-23284E83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92404-BDE0-4A63-A300-6B512E1E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38A36-56EE-4BFF-94B1-95373A55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2C0BA-786F-4EA6-ADD2-84546C0C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70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125E0-B289-4015-B9F3-F4A10C9F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F24B8-D818-4E06-BC80-A5559B87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47931-22B2-4F93-9A22-7E206140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366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66F9-EF6F-4121-9592-174AE5B9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0136-74D7-4650-990C-B28587F9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28A74-4C29-4F4C-B212-28CD3542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4DB10-EA4F-4DF5-98FC-8D2AC71F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B15B6-467D-44C3-905A-C8D91DF9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C23AF-5BC2-4C70-B83F-5969758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6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8C07-2162-4AD7-B24E-C245B76A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90EA4-9555-40A7-AE77-4E81B0FE0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33DB9-0B82-4373-8E56-DC8D9123F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42F35-1E77-4588-BEDE-78D9A6AC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488C8-E0B2-4ADF-8C10-088C635B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F46FB-12EC-4587-B866-47ED1184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10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2EC1-15BE-4995-927B-B66882DB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8CFC3-FD33-4506-8597-C84AD39D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C4C2-21A6-4DAE-A523-40815755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AABE1-7528-4FFC-AF0A-EE40976B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2B4C-B948-42DB-B05C-484386AA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435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EB6AE-5172-41C8-B171-78133DD7F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BF203-36AB-4430-9514-B0E4C003D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6340D-43EC-4421-877C-E6202E5C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3B49-79E3-4D41-A8ED-54CBE689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0D0F-21DE-4165-BD7F-0E9F5471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86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72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3217E-B774-404E-90F6-B9461BE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80408-B229-4C94-8268-051C85F49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C8EE3-A4AE-4B1F-9356-A87F7D1A0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DDCD-4971-43D6-8D23-9A166775F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B3583-0A36-4DFF-8972-79F18429E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7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2431796" y="4149977"/>
            <a:ext cx="4280409" cy="42386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>
                <a:latin typeface="Futura" pitchFamily="50" charset="0"/>
              </a:rPr>
              <a:t>T</a:t>
            </a:r>
            <a:r>
              <a:rPr lang="en" dirty="0">
                <a:latin typeface="Futura" pitchFamily="50" charset="0"/>
              </a:rPr>
              <a:t>he golf course mowing robot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C58F5C-3175-401D-9632-8EBFCDD4A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06"/>
          <a:stretch/>
        </p:blipFill>
        <p:spPr>
          <a:xfrm>
            <a:off x="3159126" y="249603"/>
            <a:ext cx="2825748" cy="3305030"/>
          </a:xfrm>
          <a:prstGeom prst="rect">
            <a:avLst/>
          </a:prstGeom>
        </p:spPr>
      </p:pic>
      <p:sp>
        <p:nvSpPr>
          <p:cNvPr id="10" name="Shape 55">
            <a:extLst>
              <a:ext uri="{FF2B5EF4-FFF2-40B4-BE49-F238E27FC236}">
                <a16:creationId xmlns:a16="http://schemas.microsoft.com/office/drawing/2014/main" id="{5647991B-34F6-4132-B7BF-23FA0BAE9CB6}"/>
              </a:ext>
            </a:extLst>
          </p:cNvPr>
          <p:cNvSpPr txBox="1">
            <a:spLocks/>
          </p:cNvSpPr>
          <p:nvPr/>
        </p:nvSpPr>
        <p:spPr>
          <a:xfrm>
            <a:off x="2431796" y="3541096"/>
            <a:ext cx="4280409" cy="71010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7BD53"/>
                </a:solidFill>
                <a:effectLst/>
                <a:uLnTx/>
                <a:uFillTx/>
                <a:latin typeface="Futura" pitchFamily="50" charset="0"/>
                <a:ea typeface="+mn-ea"/>
                <a:cs typeface="+mn-cs"/>
              </a:rPr>
              <a:t>GROUNDSBOT</a:t>
            </a:r>
            <a:endParaRPr kumimoji="0" lang="en" sz="3600" b="0" i="0" u="none" strike="noStrike" kern="1200" cap="none" spc="0" normalizeH="0" baseline="0" noProof="0" dirty="0">
              <a:ln>
                <a:noFill/>
              </a:ln>
              <a:solidFill>
                <a:srgbClr val="47BD53"/>
              </a:solidFill>
              <a:effectLst/>
              <a:uLnTx/>
              <a:uFillTx/>
              <a:latin typeface="Futura" pitchFamily="50" charset="0"/>
              <a:ea typeface="+mn-ea"/>
              <a:cs typeface="+mn-cs"/>
            </a:endParaRPr>
          </a:p>
        </p:txBody>
      </p:sp>
      <p:sp>
        <p:nvSpPr>
          <p:cNvPr id="13" name="Shape 55">
            <a:extLst>
              <a:ext uri="{FF2B5EF4-FFF2-40B4-BE49-F238E27FC236}">
                <a16:creationId xmlns:a16="http://schemas.microsoft.com/office/drawing/2014/main" id="{5390FEBC-C617-4516-96AE-B654EC8EA2FB}"/>
              </a:ext>
            </a:extLst>
          </p:cNvPr>
          <p:cNvSpPr txBox="1">
            <a:spLocks/>
          </p:cNvSpPr>
          <p:nvPr/>
        </p:nvSpPr>
        <p:spPr>
          <a:xfrm>
            <a:off x="458216" y="3620861"/>
            <a:ext cx="1790700" cy="1482090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" pitchFamily="50" charset="0"/>
                <a:ea typeface="+mn-ea"/>
                <a:cs typeface="+mn-cs"/>
              </a:rPr>
              <a:t>The A Team: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" pitchFamily="50" charset="0"/>
                <a:ea typeface="+mn-ea"/>
                <a:cs typeface="+mn-cs"/>
              </a:rPr>
              <a:t>David Evans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" pitchFamily="50" charset="0"/>
                <a:ea typeface="+mn-ea"/>
                <a:cs typeface="+mn-cs"/>
              </a:rPr>
              <a:t>Adam Driscoll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" pitchFamily="50" charset="0"/>
              <a:ea typeface="+mn-ea"/>
              <a:cs typeface="+mn-cs"/>
            </a:endParaRPr>
          </a:p>
          <a:p>
            <a:pPr lvl="0">
              <a:buNone/>
            </a:pPr>
            <a:r>
              <a:rPr lang="en-US" sz="1400" dirty="0">
                <a:solidFill>
                  <a:prstClr val="black"/>
                </a:solidFill>
                <a:latin typeface="Futura" pitchFamily="50" charset="0"/>
              </a:rPr>
              <a:t>Josh Bennett</a:t>
            </a:r>
          </a:p>
          <a:p>
            <a:pPr>
              <a:buNone/>
            </a:pPr>
            <a:r>
              <a:rPr lang="en-US" sz="1400" dirty="0">
                <a:solidFill>
                  <a:prstClr val="black"/>
                </a:solidFill>
                <a:latin typeface="Futura" pitchFamily="50" charset="0"/>
              </a:rPr>
              <a:t>Joe Phaneuf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" pitchFamily="50" charset="0"/>
                <a:ea typeface="+mn-ea"/>
                <a:cs typeface="+mn-cs"/>
              </a:rPr>
              <a:t>Henry Chen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" pitchFamily="50" charset="0"/>
              <a:ea typeface="+mn-ea"/>
              <a:cs typeface="+mn-cs"/>
            </a:endParaRPr>
          </a:p>
          <a:p>
            <a:pPr marL="171450" marR="0" lvl="0" indent="-171450" algn="ct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" pitchFamily="50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733B06-7BD8-42C1-AE1E-7E7803816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595" y="4565454"/>
            <a:ext cx="1099025" cy="388544"/>
          </a:xfrm>
          <a:prstGeom prst="rect">
            <a:avLst/>
          </a:prstGeom>
        </p:spPr>
      </p:pic>
      <p:sp>
        <p:nvSpPr>
          <p:cNvPr id="17" name="Shape 55">
            <a:extLst>
              <a:ext uri="{FF2B5EF4-FFF2-40B4-BE49-F238E27FC236}">
                <a16:creationId xmlns:a16="http://schemas.microsoft.com/office/drawing/2014/main" id="{7264F2DB-01D9-4335-93E2-621C1237DC85}"/>
              </a:ext>
            </a:extLst>
          </p:cNvPr>
          <p:cNvSpPr txBox="1">
            <a:spLocks/>
          </p:cNvSpPr>
          <p:nvPr/>
        </p:nvSpPr>
        <p:spPr>
          <a:xfrm>
            <a:off x="6835141" y="4195697"/>
            <a:ext cx="1790700" cy="952974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r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" pitchFamily="50" charset="0"/>
                <a:ea typeface="+mn-ea"/>
                <a:cs typeface="+mn-cs"/>
              </a:rPr>
              <a:t>Sponsor:</a:t>
            </a:r>
            <a:endParaRPr kumimoji="0" lang="e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90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 idx="4294967295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7BD53"/>
                </a:solidFill>
                <a:latin typeface="Futura" panose="020B0502020202020204" pitchFamily="50" charset="0"/>
              </a:rPr>
              <a:t>Schedule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864" y="223475"/>
            <a:ext cx="4580274" cy="469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7BD53"/>
                </a:solidFill>
                <a:latin typeface="Futura" panose="020B0502020202020204" pitchFamily="50" charset="0"/>
              </a:rPr>
              <a:t>Risks</a:t>
            </a:r>
          </a:p>
        </p:txBody>
      </p:sp>
      <p:graphicFrame>
        <p:nvGraphicFramePr>
          <p:cNvPr id="119" name="Shape 119"/>
          <p:cNvGraphicFramePr/>
          <p:nvPr>
            <p:extLst>
              <p:ext uri="{D42A27DB-BD31-4B8C-83A1-F6EECF244321}">
                <p14:modId xmlns:p14="http://schemas.microsoft.com/office/powerpoint/2010/main" val="906012283"/>
              </p:ext>
            </p:extLst>
          </p:nvPr>
        </p:nvGraphicFramePr>
        <p:xfrm>
          <a:off x="352425" y="1048525"/>
          <a:ext cx="8439150" cy="2968752"/>
        </p:xfrm>
        <a:graphic>
          <a:graphicData uri="http://schemas.openxmlformats.org/drawingml/2006/table">
            <a:tbl>
              <a:tblPr>
                <a:noFill/>
                <a:tableStyleId>{67EDB561-F2EE-4AE4-90F8-CA0CCC1565F8}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Futura" panose="020B0502020202020204" pitchFamily="50" charset="0"/>
                        </a:rPr>
                        <a:t>Risk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Futura" panose="020B0502020202020204" pitchFamily="50" charset="0"/>
                        </a:rPr>
                        <a:t>Description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Futura" panose="020B0502020202020204" pitchFamily="50" charset="0"/>
                        </a:rPr>
                        <a:t>Management Strategy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Futura" panose="020B0502020202020204" pitchFamily="50" charset="0"/>
                        </a:rPr>
                        <a:t>Risk Category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Futura" panose="020B0502020202020204" pitchFamily="50" charset="0"/>
                        </a:rPr>
                        <a:t>Not Enough Capital for Development: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There is a risk our system requires more money than initially allocated.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rtl="0">
                        <a:lnSpc>
                          <a:spcPct val="11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Maintain strong relationship with sponsor </a:t>
                      </a:r>
                    </a:p>
                    <a:p>
                      <a:pPr marL="457200" lvl="0" indent="-304800" rtl="0">
                        <a:lnSpc>
                          <a:spcPct val="11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Reach out to other sponsors or donors</a:t>
                      </a:r>
                    </a:p>
                    <a:p>
                      <a:pPr marL="457200" lvl="0" indent="-304800" rtl="0">
                        <a:lnSpc>
                          <a:spcPct val="11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Strictly monitor budgeted plan</a:t>
                      </a:r>
                    </a:p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endParaRPr sz="1200" dirty="0">
                        <a:latin typeface="Futura" panose="020B0502020202020204" pitchFamily="50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Schedule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latin typeface="Futura" panose="020B0502020202020204" pitchFamily="50" charset="0"/>
                        </a:rPr>
                        <a:t>Injury from Spinning Blade: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Futura" panose="020B0502020202020204" pitchFamily="50" charset="0"/>
                        </a:rPr>
                        <a:t>Our system has a dangerous cutting instrument. It can injure a team member or a bystander.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rtl="0">
                        <a:lnSpc>
                          <a:spcPct val="11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Make sure team understands risk of testing system</a:t>
                      </a:r>
                    </a:p>
                    <a:p>
                      <a:pPr marL="457200" lvl="0" indent="-304800" rtl="0">
                        <a:lnSpc>
                          <a:spcPct val="11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Futura" panose="020B0502020202020204" pitchFamily="50" charset="0"/>
                        </a:rPr>
                        <a:t>Safety tether or switch to shut off mower immediately</a:t>
                      </a:r>
                    </a:p>
                    <a:p>
                      <a:pPr marL="457200" lvl="0" indent="-304800" rtl="0">
                        <a:lnSpc>
                          <a:spcPct val="11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Put warning lights and sounds to alert bystanders 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Futura" panose="020B0502020202020204" pitchFamily="50" charset="0"/>
                        </a:rPr>
                        <a:t>Technical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Futura" panose="020B0502020202020204" pitchFamily="50" charset="0"/>
                        </a:rPr>
                        <a:t>Subsystem Harder Than Expected: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Any subsystem could require more work than expected, taking away focus from other subsystems.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rtl="0">
                        <a:lnSpc>
                          <a:spcPct val="11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Focusing on critical subsystems first, to mitigate failure</a:t>
                      </a:r>
                    </a:p>
                    <a:p>
                      <a:pPr marL="457200" lvl="0" indent="-304800" rtl="0">
                        <a:lnSpc>
                          <a:spcPct val="11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Revise scope related to subsystem if necessary</a:t>
                      </a:r>
                    </a:p>
                    <a:p>
                      <a:pPr marL="457200" lvl="0" indent="-304800" rtl="0">
                        <a:lnSpc>
                          <a:spcPct val="110000"/>
                        </a:lnSpc>
                        <a:spcBef>
                          <a:spcPts val="0"/>
                        </a:spcBef>
                        <a:buSzPct val="100000"/>
                        <a:buChar char="●"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Budget extra time for extended effort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200" dirty="0">
                          <a:latin typeface="Futura" panose="020B0502020202020204" pitchFamily="50" charset="0"/>
                        </a:rPr>
                        <a:t>Technical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2030CF-8BAF-4068-B97F-E3052FD66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806"/>
          <a:stretch/>
        </p:blipFill>
        <p:spPr>
          <a:xfrm>
            <a:off x="2583260" y="245695"/>
            <a:ext cx="3977480" cy="46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0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1AAD-AA26-4777-96AB-CCA22248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7351"/>
            <a:ext cx="8520600" cy="572700"/>
          </a:xfrm>
        </p:spPr>
        <p:txBody>
          <a:bodyPr/>
          <a:lstStyle/>
          <a:p>
            <a:r>
              <a:rPr lang="en" dirty="0">
                <a:solidFill>
                  <a:srgbClr val="47BD53"/>
                </a:solidFill>
                <a:latin typeface="Futura" panose="020B0502020202020204" pitchFamily="50" charset="0"/>
              </a:rPr>
              <a:t>Functional Requirements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05DC9-E587-4EB3-9476-C6F6DE68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33100"/>
            <a:ext cx="8520600" cy="456585"/>
          </a:xfrm>
        </p:spPr>
        <p:txBody>
          <a:bodyPr/>
          <a:lstStyle/>
          <a:p>
            <a:pPr>
              <a:buNone/>
            </a:pPr>
            <a:r>
              <a:rPr lang="en" sz="1600" dirty="0">
                <a:solidFill>
                  <a:schemeClr val="tx1"/>
                </a:solidFill>
                <a:latin typeface="Futura" panose="020B0502020202020204" pitchFamily="50" charset="0"/>
              </a:rPr>
              <a:t>GroundsBot </a:t>
            </a:r>
            <a:r>
              <a:rPr lang="en" sz="1600" b="1" u="sng" dirty="0">
                <a:solidFill>
                  <a:schemeClr val="tx1"/>
                </a:solidFill>
                <a:latin typeface="Futura" panose="020B0502020202020204" pitchFamily="50" charset="0"/>
              </a:rPr>
              <a:t>shall</a:t>
            </a:r>
            <a:r>
              <a:rPr lang="en" sz="1600" b="1" dirty="0">
                <a:solidFill>
                  <a:schemeClr val="tx1"/>
                </a:solidFill>
                <a:latin typeface="Futura" panose="020B0502020202020204" pitchFamily="50" charset="0"/>
              </a:rPr>
              <a:t>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116A7E-EE76-4A9E-8563-863C6D753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53760"/>
              </p:ext>
            </p:extLst>
          </p:nvPr>
        </p:nvGraphicFramePr>
        <p:xfrm>
          <a:off x="382584" y="1502734"/>
          <a:ext cx="8350290" cy="1828800"/>
        </p:xfrm>
        <a:graphic>
          <a:graphicData uri="http://schemas.openxmlformats.org/drawingml/2006/table">
            <a:tbl>
              <a:tblPr firstRow="1" bandRow="1">
                <a:tableStyleId>{6BA3E969-8C56-49D9-9CF1-82CEB3DF0E68}</a:tableStyleId>
              </a:tblPr>
              <a:tblGrid>
                <a:gridCol w="1155706">
                  <a:extLst>
                    <a:ext uri="{9D8B030D-6E8A-4147-A177-3AD203B41FA5}">
                      <a16:colId xmlns:a16="http://schemas.microsoft.com/office/drawing/2014/main" val="153354041"/>
                    </a:ext>
                  </a:extLst>
                </a:gridCol>
                <a:gridCol w="7194584">
                  <a:extLst>
                    <a:ext uri="{9D8B030D-6E8A-4147-A177-3AD203B41FA5}">
                      <a16:colId xmlns:a16="http://schemas.microsoft.com/office/drawing/2014/main" val="4027315334"/>
                    </a:ext>
                  </a:extLst>
                </a:gridCol>
              </a:tblGrid>
              <a:tr h="3012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Requirement</a:t>
                      </a:r>
                      <a:endParaRPr lang="en" sz="1400" dirty="0">
                        <a:solidFill>
                          <a:schemeClr val="tx1"/>
                        </a:solidFill>
                        <a:latin typeface="Futura" panose="020B0502020202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809301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F.R.1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Accept boundaries from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7027831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F.R.2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Cut the rough at desired 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200397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F.R.3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Avoid obstacles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440651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F.R.4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Climb hills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199116"/>
                  </a:ext>
                </a:extLst>
              </a:tr>
              <a:tr h="3012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F.R.5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Return to home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9493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05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47BD53"/>
                </a:solidFill>
                <a:latin typeface="Futura" panose="020B0502020202020204" pitchFamily="50" charset="0"/>
              </a:rPr>
              <a:t>Performance Requirements</a:t>
            </a:r>
          </a:p>
        </p:txBody>
      </p:sp>
      <p:graphicFrame>
        <p:nvGraphicFramePr>
          <p:cNvPr id="68" name="Shape 68"/>
          <p:cNvGraphicFramePr/>
          <p:nvPr>
            <p:extLst>
              <p:ext uri="{D42A27DB-BD31-4B8C-83A1-F6EECF244321}">
                <p14:modId xmlns:p14="http://schemas.microsoft.com/office/powerpoint/2010/main" val="3531328999"/>
              </p:ext>
            </p:extLst>
          </p:nvPr>
        </p:nvGraphicFramePr>
        <p:xfrm>
          <a:off x="405825" y="1326125"/>
          <a:ext cx="7939450" cy="3137884"/>
        </p:xfrm>
        <a:graphic>
          <a:graphicData uri="http://schemas.openxmlformats.org/drawingml/2006/table">
            <a:tbl>
              <a:tblPr>
                <a:noFill/>
                <a:tableStyleId>{67EDB561-F2EE-4AE4-90F8-CA0CCC1565F8}</a:tableStyleId>
              </a:tblPr>
              <a:tblGrid>
                <a:gridCol w="106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Requirement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M.P.1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First time user inputs map within 15 minutes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M.P.2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System returns proposed route/coverage map within 5 minutes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75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M.P.3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Cover 1/4 acre in 30 minutes on flat, unobstructed terrain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M.P.4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Cut 0-25% overlap for 95% of grass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M.P.5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Navigate 30 degree sloped grass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M.P.6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Detect 80% of static objects greater than 3 inches in height and 2 inches in width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875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M.P.7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Detect 80% of dynamic objects greater than 6 inches in height and 6 inches in width travelling less than 4 mph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M.P.8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Mow to within 1 foot of detected obstacles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M.P.9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Return home to within 5 feet of starting position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" name="Shape 69"/>
          <p:cNvSpPr txBox="1"/>
          <p:nvPr/>
        </p:nvSpPr>
        <p:spPr>
          <a:xfrm>
            <a:off x="311700" y="971325"/>
            <a:ext cx="3000000" cy="35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tx1"/>
                </a:solidFill>
                <a:latin typeface="Futura" panose="020B0502020202020204" pitchFamily="50" charset="0"/>
              </a:rPr>
              <a:t>GroundsBot </a:t>
            </a:r>
            <a:r>
              <a:rPr lang="en" sz="1600" b="1" u="sng" dirty="0">
                <a:solidFill>
                  <a:schemeClr val="tx1"/>
                </a:solidFill>
                <a:latin typeface="Futura" panose="020B0502020202020204" pitchFamily="50" charset="0"/>
              </a:rPr>
              <a:t>will</a:t>
            </a:r>
            <a:r>
              <a:rPr lang="en" sz="1600" b="1" dirty="0">
                <a:solidFill>
                  <a:schemeClr val="tx1"/>
                </a:solidFill>
                <a:latin typeface="Futura" panose="020B0502020202020204" pitchFamily="50" charset="0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7BD53"/>
                </a:solidFill>
                <a:latin typeface="Futura" panose="020B0502020202020204" pitchFamily="50" charset="0"/>
              </a:rPr>
              <a:t>Non-functional Requirements</a:t>
            </a:r>
          </a:p>
        </p:txBody>
      </p:sp>
      <p:graphicFrame>
        <p:nvGraphicFramePr>
          <p:cNvPr id="75" name="Shape 75"/>
          <p:cNvGraphicFramePr/>
          <p:nvPr>
            <p:extLst>
              <p:ext uri="{D42A27DB-BD31-4B8C-83A1-F6EECF244321}">
                <p14:modId xmlns:p14="http://schemas.microsoft.com/office/powerpoint/2010/main" val="3163809340"/>
              </p:ext>
            </p:extLst>
          </p:nvPr>
        </p:nvGraphicFramePr>
        <p:xfrm>
          <a:off x="405825" y="1390500"/>
          <a:ext cx="7939450" cy="1170778"/>
        </p:xfrm>
        <a:graphic>
          <a:graphicData uri="http://schemas.openxmlformats.org/drawingml/2006/table">
            <a:tbl>
              <a:tblPr>
                <a:noFill/>
                <a:tableStyleId>{67EDB561-F2EE-4AE4-90F8-CA0CCC1565F8}</a:tableStyleId>
              </a:tblPr>
              <a:tblGrid>
                <a:gridCol w="106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Requirement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M.N.1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Have a functional and easily accessible emergency stop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M.N.2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Be clearly visible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75">
                <a:tc>
                  <a:txBody>
                    <a:bodyPr/>
                    <a:lstStyle/>
                    <a:p>
                      <a:pPr lvl="0" rtl="0">
                        <a:lnSpc>
                          <a:spcPct val="12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M.N.3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Futura" panose="020B0502020202020204" pitchFamily="50" charset="0"/>
                        </a:rPr>
                        <a:t>Not tear up grass</a:t>
                      </a: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" name="Shape 76"/>
          <p:cNvSpPr txBox="1"/>
          <p:nvPr/>
        </p:nvSpPr>
        <p:spPr>
          <a:xfrm>
            <a:off x="311700" y="971325"/>
            <a:ext cx="3000000" cy="35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dirty="0">
                <a:solidFill>
                  <a:schemeClr val="tx1"/>
                </a:solidFill>
                <a:latin typeface="Futura" panose="020B0502020202020204" pitchFamily="50" charset="0"/>
              </a:rPr>
              <a:t>GroundsBot </a:t>
            </a:r>
            <a:r>
              <a:rPr lang="en" sz="1600" b="1" u="sng" dirty="0">
                <a:solidFill>
                  <a:schemeClr val="tx1"/>
                </a:solidFill>
                <a:latin typeface="Futura" panose="020B0502020202020204" pitchFamily="50" charset="0"/>
              </a:rPr>
              <a:t>will</a:t>
            </a:r>
            <a:r>
              <a:rPr lang="en" sz="1600" b="1" dirty="0">
                <a:solidFill>
                  <a:schemeClr val="tx1"/>
                </a:solidFill>
                <a:latin typeface="Futura" panose="020B0502020202020204" pitchFamily="50" charset="0"/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7BD53"/>
                </a:solidFill>
                <a:latin typeface="Futura" panose="020B0502020202020204" pitchFamily="50" charset="0"/>
              </a:rPr>
              <a:t>Functional Architecture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162" y="789125"/>
            <a:ext cx="6611671" cy="42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75" y="789125"/>
            <a:ext cx="6746051" cy="42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 idx="4294967295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7BD53"/>
                </a:solidFill>
                <a:latin typeface="Futura" panose="020B0502020202020204" pitchFamily="50" charset="0"/>
              </a:rPr>
              <a:t>Cyber-physical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Shape 93"/>
          <p:cNvGraphicFramePr/>
          <p:nvPr>
            <p:extLst>
              <p:ext uri="{D42A27DB-BD31-4B8C-83A1-F6EECF244321}">
                <p14:modId xmlns:p14="http://schemas.microsoft.com/office/powerpoint/2010/main" val="3655127391"/>
              </p:ext>
            </p:extLst>
          </p:nvPr>
        </p:nvGraphicFramePr>
        <p:xfrm>
          <a:off x="1679392" y="2902752"/>
          <a:ext cx="5806480" cy="1249280"/>
        </p:xfrm>
        <a:graphic>
          <a:graphicData uri="http://schemas.openxmlformats.org/drawingml/2006/table">
            <a:tbl>
              <a:tblPr>
                <a:noFill/>
                <a:tableStyleId>{67EDB561-F2EE-4AE4-90F8-CA0CCC1565F8}</a:tableStyleId>
              </a:tblPr>
              <a:tblGrid>
                <a:gridCol w="1451620">
                  <a:extLst>
                    <a:ext uri="{9D8B030D-6E8A-4147-A177-3AD203B41FA5}">
                      <a16:colId xmlns:a16="http://schemas.microsoft.com/office/drawing/2014/main" val="2922091789"/>
                    </a:ext>
                  </a:extLst>
                </a:gridCol>
                <a:gridCol w="145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Futura" pitchFamily="50" charset="0"/>
                        </a:rPr>
                        <a:t>Planning</a:t>
                      </a:r>
                      <a:endParaRPr lang="en" sz="1000" b="1" dirty="0">
                        <a:latin typeface="Futura" pitchFamily="50" charset="0"/>
                      </a:endParaRPr>
                    </a:p>
                  </a:txBody>
                  <a:tcPr marL="28575" marR="28575" marT="19050" marB="19050" anchor="b">
                    <a:solidFill>
                      <a:srgbClr val="47BD5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latin typeface="Futura" pitchFamily="50" charset="0"/>
                        </a:rPr>
                        <a:t>Mapping</a:t>
                      </a:r>
                    </a:p>
                  </a:txBody>
                  <a:tcPr marL="28575" marR="28575" marT="19050" marB="19050" anchor="b">
                    <a:solidFill>
                      <a:srgbClr val="47BD5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Control</a:t>
                      </a:r>
                    </a:p>
                  </a:txBody>
                  <a:tcPr marL="28575" marR="28575" marT="19050" marB="19050" anchor="b">
                    <a:solidFill>
                      <a:srgbClr val="47BD5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Management</a:t>
                      </a:r>
                    </a:p>
                  </a:txBody>
                  <a:tcPr marL="28575" marR="28575" marT="19050" marB="19050" anchor="b">
                    <a:solidFill>
                      <a:srgbClr val="47B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Futura" pitchFamily="50" charset="0"/>
                        </a:rPr>
                        <a:t>Mission Planner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latin typeface="Futura" pitchFamily="50" charset="0"/>
                        </a:rPr>
                        <a:t>Obstacle mapping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Motor control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Schedule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Futura" pitchFamily="50" charset="0"/>
                        </a:rPr>
                        <a:t>Local motion Planner</a:t>
                      </a:r>
                      <a:endParaRPr lang="en" sz="1000" b="1" dirty="0"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latin typeface="Futura" pitchFamily="50" charset="0"/>
                        </a:rPr>
                        <a:t>Boundary correction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latin typeface="Futura" pitchFamily="50" charset="0"/>
                        </a:rPr>
                        <a:t>Finance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Risk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latin typeface="Futura" pitchFamily="50" charset="0"/>
                        </a:rPr>
                        <a:t>Personnel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4" name="Shape 94"/>
          <p:cNvGraphicFramePr/>
          <p:nvPr>
            <p:extLst>
              <p:ext uri="{D42A27DB-BD31-4B8C-83A1-F6EECF244321}">
                <p14:modId xmlns:p14="http://schemas.microsoft.com/office/powerpoint/2010/main" val="915807343"/>
              </p:ext>
            </p:extLst>
          </p:nvPr>
        </p:nvGraphicFramePr>
        <p:xfrm>
          <a:off x="1679392" y="1359461"/>
          <a:ext cx="5806480" cy="1119477"/>
        </p:xfrm>
        <a:graphic>
          <a:graphicData uri="http://schemas.openxmlformats.org/drawingml/2006/table">
            <a:tbl>
              <a:tblPr>
                <a:noFill/>
                <a:tableStyleId>{67EDB561-F2EE-4AE4-90F8-CA0CCC1565F8}</a:tableStyleId>
              </a:tblPr>
              <a:tblGrid>
                <a:gridCol w="1451620">
                  <a:extLst>
                    <a:ext uri="{9D8B030D-6E8A-4147-A177-3AD203B41FA5}">
                      <a16:colId xmlns:a16="http://schemas.microsoft.com/office/drawing/2014/main" val="496139737"/>
                    </a:ext>
                  </a:extLst>
                </a:gridCol>
                <a:gridCol w="145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Futura" pitchFamily="50" charset="0"/>
                        </a:rPr>
                        <a:t>UI</a:t>
                      </a:r>
                      <a:endParaRPr lang="en" sz="1000" b="1" dirty="0">
                        <a:latin typeface="Futura" pitchFamily="50" charset="0"/>
                      </a:endParaRPr>
                    </a:p>
                  </a:txBody>
                  <a:tcPr marL="28575" marR="28575" marT="19050" marB="19050" anchor="b">
                    <a:solidFill>
                      <a:srgbClr val="47BD5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latin typeface="Futura" pitchFamily="50" charset="0"/>
                        </a:rPr>
                        <a:t>Platform</a:t>
                      </a:r>
                    </a:p>
                  </a:txBody>
                  <a:tcPr marL="28575" marR="28575" marT="19050" marB="19050" anchor="b">
                    <a:solidFill>
                      <a:srgbClr val="47BD5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latin typeface="Futura" pitchFamily="50" charset="0"/>
                        </a:rPr>
                        <a:t>Localization</a:t>
                      </a:r>
                    </a:p>
                  </a:txBody>
                  <a:tcPr marL="28575" marR="28575" marT="19050" marB="19050" anchor="b">
                    <a:solidFill>
                      <a:srgbClr val="47BD5D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Perception</a:t>
                      </a:r>
                    </a:p>
                  </a:txBody>
                  <a:tcPr marL="28575" marR="28575" marT="19050" marB="19050" anchor="b">
                    <a:solidFill>
                      <a:srgbClr val="47B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000" b="1" dirty="0">
                          <a:latin typeface="Futura" pitchFamily="50" charset="0"/>
                        </a:rPr>
                        <a:t>App</a:t>
                      </a:r>
                      <a:endParaRPr lang="en" sz="1000" b="1" dirty="0"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latin typeface="Futura" pitchFamily="50" charset="0"/>
                        </a:rPr>
                        <a:t>Electronics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Global localization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Grass (type) detection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45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000" b="1"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Chassis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Obstacle localization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Static obstacle detection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75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endParaRPr lang="en" sz="1000" b="1" dirty="0"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>
                          <a:latin typeface="Futura" pitchFamily="50" charset="0"/>
                        </a:rPr>
                        <a:t>Firmware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 b="1">
                        <a:latin typeface="Futura" pitchFamily="50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 b="1" dirty="0">
                          <a:latin typeface="Futura" pitchFamily="50" charset="0"/>
                        </a:rPr>
                        <a:t>Dynamic obstacle detection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7BD53"/>
                </a:solidFill>
                <a:latin typeface="Futura" panose="020B0502020202020204" pitchFamily="50" charset="0"/>
              </a:rPr>
              <a:t>SVE WBS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238" y="789125"/>
            <a:ext cx="6025517" cy="41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7BD53"/>
                </a:solidFill>
                <a:latin typeface="Futura" panose="020B0502020202020204" pitchFamily="50" charset="0"/>
              </a:rPr>
              <a:t>FVE WBS Part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fv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13" y="789125"/>
            <a:ext cx="6825964" cy="412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7BD53"/>
                </a:solidFill>
                <a:latin typeface="Futura" panose="020B0502020202020204" pitchFamily="50" charset="0"/>
              </a:rPr>
              <a:t>FVE WBS Part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528</Words>
  <Application>Microsoft Office PowerPoint</Application>
  <PresentationFormat>On-screen Show (16:9)</PresentationFormat>
  <Paragraphs>127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Futura</vt:lpstr>
      <vt:lpstr>Simple Light</vt:lpstr>
      <vt:lpstr>Office Theme</vt:lpstr>
      <vt:lpstr>PowerPoint Presentation</vt:lpstr>
      <vt:lpstr>Functional Requirements</vt:lpstr>
      <vt:lpstr>Performance Requirements</vt:lpstr>
      <vt:lpstr>Non-functional Requirements</vt:lpstr>
      <vt:lpstr>Functional Architecture</vt:lpstr>
      <vt:lpstr>Cyber-physical Architecture</vt:lpstr>
      <vt:lpstr>SVE WBS</vt:lpstr>
      <vt:lpstr>FVE WBS Part 1</vt:lpstr>
      <vt:lpstr>FVE WBS Part 2</vt:lpstr>
      <vt:lpstr>Schedule</vt:lpstr>
      <vt:lpstr>Risks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GroundsBot</dc:title>
  <cp:lastModifiedBy>jdriscol</cp:lastModifiedBy>
  <cp:revision>6</cp:revision>
  <dcterms:modified xsi:type="dcterms:W3CDTF">2017-10-24T18:18:43Z</dcterms:modified>
</cp:coreProperties>
</file>