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4"/>
  </p:notesMasterIdLst>
  <p:sldIdLst>
    <p:sldId id="271" r:id="rId3"/>
    <p:sldId id="269" r:id="rId4"/>
    <p:sldId id="258" r:id="rId5"/>
    <p:sldId id="259" r:id="rId6"/>
    <p:sldId id="260" r:id="rId7"/>
    <p:sldId id="261" r:id="rId8"/>
    <p:sldId id="262" r:id="rId9"/>
    <p:sldId id="263" r:id="rId10"/>
    <p:sldId id="265" r:id="rId11"/>
    <p:sldId id="266"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BA3E969-8C56-49D9-9CF1-82CEB3DF0E68}">
  <a:tblStyle styleId="{6BA3E969-8C56-49D9-9CF1-82CEB3DF0E6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EDB561-F2EE-4AE4-90F8-CA0CCC1565F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03" autoAdjust="0"/>
  </p:normalViewPr>
  <p:slideViewPr>
    <p:cSldViewPr snapToGrid="0">
      <p:cViewPr varScale="1">
        <p:scale>
          <a:sx n="78" d="100"/>
          <a:sy n="78" d="100"/>
        </p:scale>
        <p:origin x="15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en-US" dirty="0">
                <a:cs typeface="Arial"/>
              </a:rPr>
              <a:t>Good afternoon!</a:t>
            </a:r>
            <a:endParaRPr lang="en-US" dirty="0"/>
          </a:p>
          <a:p>
            <a:pPr>
              <a:buNone/>
            </a:pPr>
            <a:r>
              <a:rPr lang="en-US" dirty="0">
                <a:cs typeface="Arial"/>
              </a:rPr>
              <a:t>We are Team A...But you can call us the A-Team</a:t>
            </a:r>
            <a:endParaRPr lang="en-US" dirty="0"/>
          </a:p>
          <a:p>
            <a:pPr>
              <a:buNone/>
            </a:pPr>
            <a:r>
              <a:rPr lang="en-US" dirty="0">
                <a:cs typeface="Arial"/>
              </a:rPr>
              <a:t>Our team members are David Evans, Adam Driscoll, Henry Chen, Josh Bennett, and myself, Joe Phaneuf</a:t>
            </a:r>
          </a:p>
          <a:p>
            <a:pPr>
              <a:buNone/>
            </a:pPr>
            <a:r>
              <a:rPr lang="en-US" dirty="0">
                <a:cs typeface="Arial"/>
              </a:rPr>
              <a:t>Our gracious and steadfast sponsor is Discovery Robotics</a:t>
            </a:r>
          </a:p>
          <a:p>
            <a:pPr>
              <a:buNone/>
            </a:pPr>
            <a:r>
              <a:rPr lang="en-US" dirty="0">
                <a:cs typeface="Arial"/>
              </a:rPr>
              <a:t>Today we're going to introduce you to the future of autonomous grounds maintenance....</a:t>
            </a:r>
          </a:p>
          <a:p>
            <a:pPr>
              <a:buNone/>
            </a:pPr>
            <a:r>
              <a:rPr lang="en-US" dirty="0">
                <a:cs typeface="Arial"/>
              </a:rPr>
              <a:t>This. Is. </a:t>
            </a:r>
            <a:r>
              <a:rPr lang="en-US" dirty="0" err="1">
                <a:cs typeface="Arial"/>
              </a:rPr>
              <a:t>GroundsBot</a:t>
            </a:r>
            <a:r>
              <a:rPr lang="en-US" dirty="0">
                <a:cs typeface="Arial"/>
              </a:rPr>
              <a:t>!</a:t>
            </a:r>
            <a:endParaRPr lang="en-US" dirty="0"/>
          </a:p>
          <a:p>
            <a:pPr>
              <a:buNone/>
            </a:pPr>
            <a:endParaRPr lang="en-US" dirty="0">
              <a:cs typeface="Arial"/>
            </a:endParaRPr>
          </a:p>
          <a:p>
            <a:pPr>
              <a:buNone/>
            </a:pPr>
            <a:endParaRPr lang="en-US" dirty="0">
              <a:cs typeface="Arial"/>
            </a:endParaRPr>
          </a:p>
          <a:p>
            <a:pPr>
              <a:buNone/>
            </a:pPr>
            <a:endParaRPr lang="en-US" dirty="0">
              <a:cs typeface="Arial"/>
            </a:endParaRPr>
          </a:p>
        </p:txBody>
      </p:sp>
    </p:spTree>
    <p:extLst>
      <p:ext uri="{BB962C8B-B14F-4D97-AF65-F5344CB8AC3E}">
        <p14:creationId xmlns:p14="http://schemas.microsoft.com/office/powerpoint/2010/main" val="359062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21402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Adam</a:t>
            </a:r>
          </a:p>
          <a:p>
            <a:pPr marL="171450" lvl="0" indent="-171450">
              <a:spcBef>
                <a:spcPts val="0"/>
              </a:spcBef>
            </a:pPr>
            <a:r>
              <a:rPr lang="en" dirty="0"/>
              <a:t>Removed height requirem</a:t>
            </a:r>
            <a:r>
              <a:rPr lang="en-US" dirty="0" err="1"/>
              <a:t>ent</a:t>
            </a:r>
            <a:endParaRPr lang="en-US" dirty="0"/>
          </a:p>
          <a:p>
            <a:pPr marL="171450" lvl="0" indent="-171450">
              <a:spcBef>
                <a:spcPts val="0"/>
              </a:spcBef>
            </a:pPr>
            <a:r>
              <a:rPr lang="en-US" dirty="0"/>
              <a:t>Substantially reduced coverage area</a:t>
            </a:r>
          </a:p>
          <a:p>
            <a:pPr marL="171450" lvl="0" indent="-171450">
              <a:spcBef>
                <a:spcPts val="0"/>
              </a:spcBef>
            </a:pPr>
            <a:r>
              <a:rPr lang="en-US" dirty="0"/>
              <a:t>Specified object detection rate and static vs dynamic</a:t>
            </a:r>
          </a:p>
          <a:p>
            <a:pPr marL="171450" lvl="0" indent="-171450">
              <a:spcBef>
                <a:spcPts val="0"/>
              </a:spcBef>
            </a:pPr>
            <a:r>
              <a:rPr lang="en-US" dirty="0"/>
              <a:t>Removed feedback</a:t>
            </a:r>
          </a:p>
          <a:p>
            <a:pPr marL="171450" lvl="0" indent="-171450">
              <a:spcBef>
                <a:spcPts val="0"/>
              </a:spcBef>
            </a:pPr>
            <a:r>
              <a:rPr lang="en-US" dirty="0"/>
              <a:t>M.P.4 – A complicated way of saying we’re going to zig-zag efficiently. If you think about the task of lawn mowing, you want some overlap to ensure you’re not missing any spots. But too much overlap and you’re being inefficient. So these numbers are trying to ensure we don’t miss anything but are still being efficient.</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dirty="0"/>
              <a:t>Adam</a:t>
            </a:r>
          </a:p>
          <a:p>
            <a:pPr marL="171450" lvl="0" indent="-171450" rtl="0">
              <a:spcBef>
                <a:spcPts val="0"/>
              </a:spcBef>
            </a:pPr>
            <a:r>
              <a:rPr lang="en-US" dirty="0"/>
              <a:t>In our first attempt we approached it as </a:t>
            </a:r>
            <a:r>
              <a:rPr lang="en-US" dirty="0" err="1"/>
              <a:t>GroundsBot</a:t>
            </a:r>
            <a:r>
              <a:rPr lang="en-US" dirty="0"/>
              <a:t> the startup company. We’ve realized, while an educational experience, a lot of the NFRs we came up with weren’t relevant within the scope of the school project.</a:t>
            </a:r>
          </a:p>
          <a:p>
            <a:pPr marL="171450" lvl="0" indent="-171450" rtl="0">
              <a:spcBef>
                <a:spcPts val="0"/>
              </a:spcBef>
            </a:pPr>
            <a:r>
              <a:rPr lang="en-US" dirty="0"/>
              <a:t>Pretty much all of the old ones are gone and these are the new ones.</a:t>
            </a:r>
          </a:p>
          <a:p>
            <a:pPr marL="628650" lvl="1" indent="-171450" rtl="0">
              <a:spcBef>
                <a:spcPts val="0"/>
              </a:spcBef>
            </a:pPr>
            <a:r>
              <a:rPr lang="en-US" dirty="0"/>
              <a:t>Needs to be safe – don’t want to chop off limbs</a:t>
            </a:r>
          </a:p>
          <a:p>
            <a:pPr marL="628650" lvl="1" indent="-171450" rtl="0">
              <a:spcBef>
                <a:spcPts val="0"/>
              </a:spcBef>
            </a:pPr>
            <a:r>
              <a:rPr lang="en-US" dirty="0"/>
              <a:t>Needs to be visible for safety as well</a:t>
            </a:r>
          </a:p>
          <a:p>
            <a:pPr marL="628650" lvl="1" indent="-171450" rtl="0">
              <a:spcBef>
                <a:spcPts val="0"/>
              </a:spcBef>
            </a:pPr>
            <a:r>
              <a:rPr lang="en-US"/>
              <a:t>Needs to keep the grass in tact.</a:t>
            </a:r>
          </a:p>
          <a:p>
            <a:pPr marL="171450" lvl="0" indent="-171450" rtl="0">
              <a:spcBef>
                <a:spcPts val="0"/>
              </a:spcBef>
            </a:pP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Josh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Josh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Joe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a:solidFill>
                  <a:schemeClr val="dk1"/>
                </a:solidFill>
              </a:rPr>
              <a:t>Joe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Joe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Henry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698-00F7-4499-8A0B-3FD56342AFE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7EE554B-1D44-43AE-B56E-64BE899F3A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3E44A3E-A74A-49E8-AC7D-12DC154B1A9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A34A5D3-BCD2-431B-BE86-AA67FC58AE61}"/>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D68062A7-364E-4021-A0B9-80E1DCC3BFD3}"/>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4284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3952-3899-4641-BA36-3FDB2E086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55F35-E245-47D7-8953-187AC30ED3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41146-7107-4C9B-BD84-216F39244F8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A3A21BF-417D-426F-AB45-B7DAEB65208B}"/>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C38629E0-0697-45AB-B948-DB4691A96669}"/>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75034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337D-2F3D-4AB2-9CCD-191C43B67CE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B98168-9205-499B-9015-A7796EA27D1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27B6D2-1BAF-4675-92A0-73E091D0AD2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5C2A870-2181-4C93-BB2F-DF00B830E8AC}"/>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C914C2AC-DB2D-4023-929E-FFE77A4C65F3}"/>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9897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B32A-5EB9-422A-8765-FF22C7756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385B9-CF06-43C9-8789-2D73489B755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648BA-96C6-4B04-9330-9283D7E1740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7793A-DB64-456F-9073-9B9745E58D3F}"/>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64D2CC8-85B6-447B-A4CC-070CE80DB370}"/>
              </a:ext>
            </a:extLst>
          </p:cNvPr>
          <p:cNvSpPr>
            <a:spLocks noGrp="1"/>
          </p:cNvSpPr>
          <p:nvPr>
            <p:ph type="ftr" sz="quarter" idx="11"/>
          </p:nvPr>
        </p:nvSpPr>
        <p:spPr/>
        <p:txBody>
          <a:bodyPr/>
          <a:lstStyle/>
          <a:p>
            <a:r>
              <a:rPr lang="en-US"/>
              <a:t>t</a:t>
            </a:r>
            <a:endParaRPr lang="en-US" dirty="0"/>
          </a:p>
        </p:txBody>
      </p:sp>
      <p:sp>
        <p:nvSpPr>
          <p:cNvPr id="7" name="Slide Number Placeholder 6">
            <a:extLst>
              <a:ext uri="{FF2B5EF4-FFF2-40B4-BE49-F238E27FC236}">
                <a16:creationId xmlns:a16="http://schemas.microsoft.com/office/drawing/2014/main" id="{E73ABC70-59A6-418A-B9D9-417309111744}"/>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2736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95CC-6C30-413D-85E4-AFC56D3F5B5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254FA2-078E-4221-89F4-600D782531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58DFA40-0F52-4080-8F9D-6961B22460BB}"/>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55C3C-D5F2-46BF-8728-C4A88B89A1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1C12230-09CA-4452-904D-D5F45369AB27}"/>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D9164-D14F-4D44-9762-EB7456DA74F7}"/>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9B1D0C6-6FF0-4643-8E55-7EADADED3C3F}"/>
              </a:ext>
            </a:extLst>
          </p:cNvPr>
          <p:cNvSpPr>
            <a:spLocks noGrp="1"/>
          </p:cNvSpPr>
          <p:nvPr>
            <p:ph type="ftr" sz="quarter" idx="11"/>
          </p:nvPr>
        </p:nvSpPr>
        <p:spPr/>
        <p:txBody>
          <a:bodyPr/>
          <a:lstStyle/>
          <a:p>
            <a:r>
              <a:rPr lang="en-US"/>
              <a:t>t</a:t>
            </a:r>
            <a:endParaRPr lang="en-US" dirty="0"/>
          </a:p>
        </p:txBody>
      </p:sp>
      <p:sp>
        <p:nvSpPr>
          <p:cNvPr id="9" name="Slide Number Placeholder 8">
            <a:extLst>
              <a:ext uri="{FF2B5EF4-FFF2-40B4-BE49-F238E27FC236}">
                <a16:creationId xmlns:a16="http://schemas.microsoft.com/office/drawing/2014/main" id="{1C0AC1C6-A5EC-4D9F-B3CC-92498BF3847E}"/>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448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4601-D85C-4723-8868-23284E836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292404-BDE0-4A63-A300-6B512E1E36C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7738A36-56EE-4BFF-94B1-95373A556FE5}"/>
              </a:ext>
            </a:extLst>
          </p:cNvPr>
          <p:cNvSpPr>
            <a:spLocks noGrp="1"/>
          </p:cNvSpPr>
          <p:nvPr>
            <p:ph type="ftr" sz="quarter" idx="11"/>
          </p:nvPr>
        </p:nvSpPr>
        <p:spPr/>
        <p:txBody>
          <a:bodyPr/>
          <a:lstStyle/>
          <a:p>
            <a:r>
              <a:rPr lang="en-US"/>
              <a:t>t</a:t>
            </a:r>
            <a:endParaRPr lang="en-US" dirty="0"/>
          </a:p>
        </p:txBody>
      </p:sp>
      <p:sp>
        <p:nvSpPr>
          <p:cNvPr id="5" name="Slide Number Placeholder 4">
            <a:extLst>
              <a:ext uri="{FF2B5EF4-FFF2-40B4-BE49-F238E27FC236}">
                <a16:creationId xmlns:a16="http://schemas.microsoft.com/office/drawing/2014/main" id="{8772C0BA-786F-4EA6-ADD2-84546C0C5B27}"/>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48670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125E0-B289-4015-B9F3-F4A10C9FBD7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4FF24B8-D818-4E06-BC80-A5559B8755DA}"/>
              </a:ext>
            </a:extLst>
          </p:cNvPr>
          <p:cNvSpPr>
            <a:spLocks noGrp="1"/>
          </p:cNvSpPr>
          <p:nvPr>
            <p:ph type="ftr" sz="quarter" idx="11"/>
          </p:nvPr>
        </p:nvSpPr>
        <p:spPr/>
        <p:txBody>
          <a:bodyPr/>
          <a:lstStyle/>
          <a:p>
            <a:r>
              <a:rPr lang="en-US"/>
              <a:t>t</a:t>
            </a:r>
            <a:endParaRPr lang="en-US" dirty="0"/>
          </a:p>
        </p:txBody>
      </p:sp>
      <p:sp>
        <p:nvSpPr>
          <p:cNvPr id="4" name="Slide Number Placeholder 3">
            <a:extLst>
              <a:ext uri="{FF2B5EF4-FFF2-40B4-BE49-F238E27FC236}">
                <a16:creationId xmlns:a16="http://schemas.microsoft.com/office/drawing/2014/main" id="{A3647931-22B2-4F93-9A22-7E206140CBBD}"/>
              </a:ext>
            </a:extLst>
          </p:cNvPr>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137366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66F9-EF6F-4121-9592-174AE5B9EE7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4740136-74D7-4650-990C-B28587F9690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28A74-4C29-4F4C-B212-28CD3542FE4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9B4DB10-EA4F-4DF5-98FC-8D2AC71F795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49B15B6-467D-44C3-905A-C8D91DF9F5AA}"/>
              </a:ext>
            </a:extLst>
          </p:cNvPr>
          <p:cNvSpPr>
            <a:spLocks noGrp="1"/>
          </p:cNvSpPr>
          <p:nvPr>
            <p:ph type="ftr" sz="quarter" idx="11"/>
          </p:nvPr>
        </p:nvSpPr>
        <p:spPr/>
        <p:txBody>
          <a:bodyPr/>
          <a:lstStyle/>
          <a:p>
            <a:r>
              <a:rPr lang="en-US"/>
              <a:t>t</a:t>
            </a:r>
            <a:endParaRPr lang="en-US" dirty="0"/>
          </a:p>
        </p:txBody>
      </p:sp>
      <p:sp>
        <p:nvSpPr>
          <p:cNvPr id="7" name="Slide Number Placeholder 6">
            <a:extLst>
              <a:ext uri="{FF2B5EF4-FFF2-40B4-BE49-F238E27FC236}">
                <a16:creationId xmlns:a16="http://schemas.microsoft.com/office/drawing/2014/main" id="{5C7C23AF-5BC2-4C70-B83F-596975824238}"/>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1546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8C07-2162-4AD7-B24E-C245B76AF3B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4590EA4-9555-40A7-AE77-4E81B0FE0C2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2E33DB9-0B82-4373-8E56-DC8D9123FB5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F842F35-1E77-4588-BEDE-78D9A6AC4D2B}"/>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3B488C8-E0B2-4ADF-8C10-088C635BD034}"/>
              </a:ext>
            </a:extLst>
          </p:cNvPr>
          <p:cNvSpPr>
            <a:spLocks noGrp="1"/>
          </p:cNvSpPr>
          <p:nvPr>
            <p:ph type="ftr" sz="quarter" idx="11"/>
          </p:nvPr>
        </p:nvSpPr>
        <p:spPr/>
        <p:txBody>
          <a:bodyPr/>
          <a:lstStyle/>
          <a:p>
            <a:r>
              <a:rPr lang="en-US"/>
              <a:t>t</a:t>
            </a:r>
            <a:endParaRPr lang="en-US" dirty="0"/>
          </a:p>
        </p:txBody>
      </p:sp>
      <p:sp>
        <p:nvSpPr>
          <p:cNvPr id="7" name="Slide Number Placeholder 6">
            <a:extLst>
              <a:ext uri="{FF2B5EF4-FFF2-40B4-BE49-F238E27FC236}">
                <a16:creationId xmlns:a16="http://schemas.microsoft.com/office/drawing/2014/main" id="{96DF46FB-12EC-4587-B866-47ED11842FE5}"/>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69410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2EC1-15BE-4995-927B-B66882DB4D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8CFC3-FD33-4506-8597-C84AD39D7C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AC4C2-21A6-4DAE-A523-40815755753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97AABE1-7528-4FFC-AF0A-EE40976BE938}"/>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0C542B4C-B948-42DB-B05C-484386AAEB82}"/>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60435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EB6AE-5172-41C8-B171-78133DD7FF9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BF203-36AB-4430-9514-B0E4C003D8C6}"/>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6340D-43EC-4421-877C-E6202E5C161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E1F3B49-79E3-4D41-A8ED-54CBE689203B}"/>
              </a:ext>
            </a:extLst>
          </p:cNvPr>
          <p:cNvSpPr>
            <a:spLocks noGrp="1"/>
          </p:cNvSpPr>
          <p:nvPr>
            <p:ph type="ftr" sz="quarter" idx="11"/>
          </p:nvPr>
        </p:nvSpPr>
        <p:spPr/>
        <p:txBody>
          <a:bodyPr/>
          <a:lstStyle/>
          <a:p>
            <a:r>
              <a:rPr lang="en-US"/>
              <a:t>t</a:t>
            </a:r>
            <a:endParaRPr lang="en-US" dirty="0"/>
          </a:p>
        </p:txBody>
      </p:sp>
      <p:sp>
        <p:nvSpPr>
          <p:cNvPr id="6" name="Slide Number Placeholder 5">
            <a:extLst>
              <a:ext uri="{FF2B5EF4-FFF2-40B4-BE49-F238E27FC236}">
                <a16:creationId xmlns:a16="http://schemas.microsoft.com/office/drawing/2014/main" id="{57730D0F-21DE-4165-BD7F-0E9F547146EB}"/>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17086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75272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3217E-B774-404E-90F6-B9461BE9879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80408-B229-4C94-8268-051C85F4964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C8EE3-A4AE-4B1F-9356-A87F7D1A068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4E5BDDCD-4971-43D6-8D23-9A166775FCF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t</a:t>
            </a:r>
            <a:endParaRPr lang="en-US" dirty="0"/>
          </a:p>
        </p:txBody>
      </p:sp>
      <p:sp>
        <p:nvSpPr>
          <p:cNvPr id="6" name="Slide Number Placeholder 5">
            <a:extLst>
              <a:ext uri="{FF2B5EF4-FFF2-40B4-BE49-F238E27FC236}">
                <a16:creationId xmlns:a16="http://schemas.microsoft.com/office/drawing/2014/main" id="{A41B3583-0A36-4DFF-8972-79F18429E5D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5477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2431796" y="4149977"/>
            <a:ext cx="4280409" cy="423861"/>
          </a:xfrm>
          <a:prstGeom prst="rect">
            <a:avLst/>
          </a:prstGeom>
        </p:spPr>
        <p:txBody>
          <a:bodyPr wrap="square" lIns="91425" tIns="91425" rIns="91425" bIns="91425" anchor="t" anchorCtr="0">
            <a:noAutofit/>
          </a:bodyPr>
          <a:lstStyle/>
          <a:p>
            <a:pPr lvl="0" algn="ctr">
              <a:spcBef>
                <a:spcPts val="0"/>
              </a:spcBef>
              <a:buNone/>
            </a:pPr>
            <a:r>
              <a:rPr lang="en-US" dirty="0">
                <a:latin typeface="Futura" pitchFamily="50" charset="0"/>
              </a:rPr>
              <a:t>T</a:t>
            </a:r>
            <a:r>
              <a:rPr lang="en" dirty="0">
                <a:latin typeface="Futura" pitchFamily="50" charset="0"/>
              </a:rPr>
              <a:t>he golf course mowing robot</a:t>
            </a:r>
          </a:p>
        </p:txBody>
      </p:sp>
      <p:pic>
        <p:nvPicPr>
          <p:cNvPr id="8" name="Picture 7">
            <a:extLst>
              <a:ext uri="{FF2B5EF4-FFF2-40B4-BE49-F238E27FC236}">
                <a16:creationId xmlns:a16="http://schemas.microsoft.com/office/drawing/2014/main" id="{B1C58F5C-3175-401D-9632-8EBFCDD4A0D1}"/>
              </a:ext>
            </a:extLst>
          </p:cNvPr>
          <p:cNvPicPr>
            <a:picLocks noChangeAspect="1"/>
          </p:cNvPicPr>
          <p:nvPr/>
        </p:nvPicPr>
        <p:blipFill rotWithShape="1">
          <a:blip r:embed="rId3"/>
          <a:srcRect b="13806"/>
          <a:stretch/>
        </p:blipFill>
        <p:spPr>
          <a:xfrm>
            <a:off x="3159126" y="249603"/>
            <a:ext cx="2825748" cy="3305030"/>
          </a:xfrm>
          <a:prstGeom prst="rect">
            <a:avLst/>
          </a:prstGeom>
        </p:spPr>
      </p:pic>
      <p:sp>
        <p:nvSpPr>
          <p:cNvPr id="10" name="Shape 55">
            <a:extLst>
              <a:ext uri="{FF2B5EF4-FFF2-40B4-BE49-F238E27FC236}">
                <a16:creationId xmlns:a16="http://schemas.microsoft.com/office/drawing/2014/main" id="{5647991B-34F6-4132-B7BF-23FA0BAE9CB6}"/>
              </a:ext>
            </a:extLst>
          </p:cNvPr>
          <p:cNvSpPr txBox="1">
            <a:spLocks/>
          </p:cNvSpPr>
          <p:nvPr/>
        </p:nvSpPr>
        <p:spPr>
          <a:xfrm>
            <a:off x="2431796" y="3541096"/>
            <a:ext cx="4280409" cy="710100"/>
          </a:xfrm>
          <a:prstGeom prst="rect">
            <a:avLst/>
          </a:prstGeom>
        </p:spPr>
        <p:txBody>
          <a:bodyPr vert="horz" wrap="square" lIns="91425" tIns="91425" rIns="91425" bIns="91425" rtlCol="0" anchor="t" anchorCtr="0">
            <a:no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srgbClr val="47BD53"/>
                </a:solidFill>
                <a:effectLst/>
                <a:uLnTx/>
                <a:uFillTx/>
                <a:latin typeface="Futura" pitchFamily="50" charset="0"/>
                <a:ea typeface="+mn-ea"/>
                <a:cs typeface="+mn-cs"/>
              </a:rPr>
              <a:t>GROUNDSBOT</a:t>
            </a:r>
            <a:endParaRPr kumimoji="0" lang="en" sz="3600" b="0" i="0" u="none" strike="noStrike" kern="1200" cap="none" spc="0" normalizeH="0" baseline="0" noProof="0" dirty="0">
              <a:ln>
                <a:noFill/>
              </a:ln>
              <a:solidFill>
                <a:srgbClr val="47BD53"/>
              </a:solidFill>
              <a:effectLst/>
              <a:uLnTx/>
              <a:uFillTx/>
              <a:latin typeface="Futura" pitchFamily="50" charset="0"/>
              <a:ea typeface="+mn-ea"/>
              <a:cs typeface="+mn-cs"/>
            </a:endParaRPr>
          </a:p>
        </p:txBody>
      </p:sp>
      <p:sp>
        <p:nvSpPr>
          <p:cNvPr id="13" name="Shape 55">
            <a:extLst>
              <a:ext uri="{FF2B5EF4-FFF2-40B4-BE49-F238E27FC236}">
                <a16:creationId xmlns:a16="http://schemas.microsoft.com/office/drawing/2014/main" id="{5390FEBC-C617-4516-96AE-B654EC8EA2FB}"/>
              </a:ext>
            </a:extLst>
          </p:cNvPr>
          <p:cNvSpPr txBox="1">
            <a:spLocks/>
          </p:cNvSpPr>
          <p:nvPr/>
        </p:nvSpPr>
        <p:spPr>
          <a:xfrm>
            <a:off x="458216" y="3620861"/>
            <a:ext cx="1790700" cy="1482090"/>
          </a:xfrm>
          <a:prstGeom prst="rect">
            <a:avLst/>
          </a:prstGeom>
        </p:spPr>
        <p:txBody>
          <a:bodyPr vert="horz" wrap="square" lIns="91425" tIns="91425" rIns="91425" bIns="91425" rtlCol="0" anchor="t" anchorCtr="0">
            <a:no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Futura" pitchFamily="50" charset="0"/>
                <a:ea typeface="+mn-ea"/>
                <a:cs typeface="+mn-cs"/>
              </a:rPr>
              <a:t>The A Team: </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rPr>
              <a:t>David Evans</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rPr>
              <a:t>Adam Driscoll</a:t>
            </a:r>
            <a:endParaRPr kumimoji="0" lang="en-US" sz="2000" b="0" i="0" u="none" strike="noStrike" kern="1200" cap="none" spc="0" normalizeH="0" baseline="0" noProof="0" dirty="0">
              <a:ln>
                <a:noFill/>
              </a:ln>
              <a:solidFill>
                <a:prstClr val="black"/>
              </a:solidFill>
              <a:effectLst/>
              <a:uLnTx/>
              <a:uFillTx/>
              <a:latin typeface="Futura" pitchFamily="50" charset="0"/>
              <a:ea typeface="+mn-ea"/>
              <a:cs typeface="+mn-cs"/>
            </a:endParaRPr>
          </a:p>
          <a:p>
            <a:pPr lvl="0">
              <a:buNone/>
            </a:pPr>
            <a:r>
              <a:rPr lang="en-US" sz="1400" dirty="0">
                <a:solidFill>
                  <a:prstClr val="black"/>
                </a:solidFill>
                <a:latin typeface="Futura" pitchFamily="50" charset="0"/>
              </a:rPr>
              <a:t>Josh Bennett</a:t>
            </a:r>
          </a:p>
          <a:p>
            <a:pPr>
              <a:buNone/>
            </a:pPr>
            <a:r>
              <a:rPr lang="en-US" sz="1400" dirty="0">
                <a:solidFill>
                  <a:prstClr val="black"/>
                </a:solidFill>
                <a:latin typeface="Futura" pitchFamily="50" charset="0"/>
              </a:rPr>
              <a:t>Joe Phaneuf</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rPr>
              <a:t>Henry Chen</a:t>
            </a:r>
          </a:p>
          <a:p>
            <a:pPr marL="171450" marR="0" lvl="0" indent="-17145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Futura" pitchFamily="50" charset="0"/>
              <a:ea typeface="+mn-ea"/>
              <a:cs typeface="+mn-cs"/>
            </a:endParaRPr>
          </a:p>
          <a:p>
            <a:pPr marL="171450" marR="0" lvl="0" indent="-17145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 sz="2100" b="0" i="0" u="none" strike="noStrike" kern="1200" cap="none" spc="0" normalizeH="0" baseline="0" noProof="0" dirty="0">
              <a:ln>
                <a:noFill/>
              </a:ln>
              <a:solidFill>
                <a:prstClr val="black"/>
              </a:solidFill>
              <a:effectLst/>
              <a:uLnTx/>
              <a:uFillTx/>
              <a:latin typeface="Futura" pitchFamily="50" charset="0"/>
              <a:ea typeface="+mn-ea"/>
              <a:cs typeface="+mn-cs"/>
            </a:endParaRPr>
          </a:p>
        </p:txBody>
      </p:sp>
      <p:pic>
        <p:nvPicPr>
          <p:cNvPr id="15" name="Picture 14">
            <a:extLst>
              <a:ext uri="{FF2B5EF4-FFF2-40B4-BE49-F238E27FC236}">
                <a16:creationId xmlns:a16="http://schemas.microsoft.com/office/drawing/2014/main" id="{BD733B06-7BD8-42C1-AE1E-7E78038169AB}"/>
              </a:ext>
            </a:extLst>
          </p:cNvPr>
          <p:cNvPicPr>
            <a:picLocks noChangeAspect="1"/>
          </p:cNvPicPr>
          <p:nvPr/>
        </p:nvPicPr>
        <p:blipFill>
          <a:blip r:embed="rId4"/>
          <a:stretch>
            <a:fillRect/>
          </a:stretch>
        </p:blipFill>
        <p:spPr>
          <a:xfrm>
            <a:off x="7671595" y="4565454"/>
            <a:ext cx="1099025" cy="388544"/>
          </a:xfrm>
          <a:prstGeom prst="rect">
            <a:avLst/>
          </a:prstGeom>
        </p:spPr>
      </p:pic>
      <p:sp>
        <p:nvSpPr>
          <p:cNvPr id="17" name="Shape 55">
            <a:extLst>
              <a:ext uri="{FF2B5EF4-FFF2-40B4-BE49-F238E27FC236}">
                <a16:creationId xmlns:a16="http://schemas.microsoft.com/office/drawing/2014/main" id="{7264F2DB-01D9-4335-93E2-621C1237DC85}"/>
              </a:ext>
            </a:extLst>
          </p:cNvPr>
          <p:cNvSpPr txBox="1">
            <a:spLocks/>
          </p:cNvSpPr>
          <p:nvPr/>
        </p:nvSpPr>
        <p:spPr>
          <a:xfrm>
            <a:off x="6835141" y="4195697"/>
            <a:ext cx="1790700" cy="952974"/>
          </a:xfrm>
          <a:prstGeom prst="rect">
            <a:avLst/>
          </a:prstGeom>
        </p:spPr>
        <p:txBody>
          <a:bodyPr vert="horz" wrap="square" lIns="91425" tIns="91425" rIns="91425" bIns="91425" rtlCol="0" anchor="t" anchorCtr="0">
            <a:no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r"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Futura" pitchFamily="50" charset="0"/>
                <a:ea typeface="+mn-ea"/>
                <a:cs typeface="+mn-cs"/>
              </a:rPr>
              <a:t>Sponsor:</a:t>
            </a:r>
            <a:endParaRPr kumimoji="0" lang="en" sz="2100" b="0" i="0" u="none" strike="noStrike" kern="1200" cap="none" spc="0" normalizeH="0" baseline="0" noProof="0" dirty="0">
              <a:ln>
                <a:noFill/>
              </a:ln>
              <a:solidFill>
                <a:prstClr val="black"/>
              </a:solidFill>
              <a:effectLst/>
              <a:uLnTx/>
              <a:uFillTx/>
              <a:latin typeface="Futura" pitchFamily="50" charset="0"/>
              <a:ea typeface="+mn-ea"/>
              <a:cs typeface="+mn-cs"/>
            </a:endParaRPr>
          </a:p>
        </p:txBody>
      </p:sp>
    </p:spTree>
    <p:extLst>
      <p:ext uri="{BB962C8B-B14F-4D97-AF65-F5344CB8AC3E}">
        <p14:creationId xmlns:p14="http://schemas.microsoft.com/office/powerpoint/2010/main" val="365490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Risks</a:t>
            </a:r>
          </a:p>
        </p:txBody>
      </p:sp>
      <p:graphicFrame>
        <p:nvGraphicFramePr>
          <p:cNvPr id="119" name="Shape 119"/>
          <p:cNvGraphicFramePr/>
          <p:nvPr>
            <p:extLst>
              <p:ext uri="{D42A27DB-BD31-4B8C-83A1-F6EECF244321}">
                <p14:modId xmlns:p14="http://schemas.microsoft.com/office/powerpoint/2010/main" val="906012283"/>
              </p:ext>
            </p:extLst>
          </p:nvPr>
        </p:nvGraphicFramePr>
        <p:xfrm>
          <a:off x="352425" y="1048525"/>
          <a:ext cx="8439150" cy="2968752"/>
        </p:xfrm>
        <a:graphic>
          <a:graphicData uri="http://schemas.openxmlformats.org/drawingml/2006/table">
            <a:tbl>
              <a:tblPr>
                <a:noFill/>
                <a:tableStyleId>{67EDB561-F2EE-4AE4-90F8-CA0CCC1565F8}</a:tableStyleId>
              </a:tblPr>
              <a:tblGrid>
                <a:gridCol w="1238250">
                  <a:extLst>
                    <a:ext uri="{9D8B030D-6E8A-4147-A177-3AD203B41FA5}">
                      <a16:colId xmlns:a16="http://schemas.microsoft.com/office/drawing/2014/main" val="20000"/>
                    </a:ext>
                  </a:extLst>
                </a:gridCol>
                <a:gridCol w="2533650">
                  <a:extLst>
                    <a:ext uri="{9D8B030D-6E8A-4147-A177-3AD203B41FA5}">
                      <a16:colId xmlns:a16="http://schemas.microsoft.com/office/drawing/2014/main" val="20001"/>
                    </a:ext>
                  </a:extLst>
                </a:gridCol>
                <a:gridCol w="371475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00025">
                <a:tc>
                  <a:txBody>
                    <a:bodyPr/>
                    <a:lstStyle/>
                    <a:p>
                      <a:pPr lvl="0" rtl="0">
                        <a:lnSpc>
                          <a:spcPct val="110000"/>
                        </a:lnSpc>
                        <a:spcBef>
                          <a:spcPts val="0"/>
                        </a:spcBef>
                        <a:buNone/>
                      </a:pPr>
                      <a:r>
                        <a:rPr lang="en" sz="1200" b="1" dirty="0">
                          <a:latin typeface="Futura" panose="020B0502020202020204" pitchFamily="50" charset="0"/>
                        </a:rPr>
                        <a:t>Risk</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b="1">
                          <a:latin typeface="Futura" panose="020B0502020202020204" pitchFamily="50" charset="0"/>
                        </a:rPr>
                        <a:t>Description</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b="1">
                          <a:latin typeface="Futura" panose="020B0502020202020204" pitchFamily="50" charset="0"/>
                        </a:rPr>
                        <a:t>Management Strategy</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b="1" dirty="0">
                          <a:latin typeface="Futura" panose="020B0502020202020204" pitchFamily="50" charset="0"/>
                        </a:rPr>
                        <a:t>Risk Category</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647700">
                <a:tc>
                  <a:txBody>
                    <a:bodyPr/>
                    <a:lstStyle/>
                    <a:p>
                      <a:pPr lvl="0" rtl="0">
                        <a:lnSpc>
                          <a:spcPct val="110000"/>
                        </a:lnSpc>
                        <a:spcBef>
                          <a:spcPts val="0"/>
                        </a:spcBef>
                        <a:buNone/>
                      </a:pPr>
                      <a:r>
                        <a:rPr lang="en" sz="1200" b="1" dirty="0">
                          <a:latin typeface="Futura" panose="020B0502020202020204" pitchFamily="50" charset="0"/>
                        </a:rPr>
                        <a:t>Not Enough Capital for Development:</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There is a risk our system requires more money than initially allocated.</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457200" lvl="0" indent="-304800" rtl="0">
                        <a:lnSpc>
                          <a:spcPct val="110000"/>
                        </a:lnSpc>
                        <a:spcBef>
                          <a:spcPts val="0"/>
                        </a:spcBef>
                        <a:buSzPct val="100000"/>
                        <a:buChar char="●"/>
                      </a:pPr>
                      <a:r>
                        <a:rPr lang="en" sz="1200" dirty="0">
                          <a:latin typeface="Futura" panose="020B0502020202020204" pitchFamily="50" charset="0"/>
                        </a:rPr>
                        <a:t>Maintain strong relationship with sponsor </a:t>
                      </a:r>
                    </a:p>
                    <a:p>
                      <a:pPr marL="457200" lvl="0" indent="-304800" rtl="0">
                        <a:lnSpc>
                          <a:spcPct val="110000"/>
                        </a:lnSpc>
                        <a:spcBef>
                          <a:spcPts val="0"/>
                        </a:spcBef>
                        <a:buSzPct val="100000"/>
                        <a:buChar char="●"/>
                      </a:pPr>
                      <a:r>
                        <a:rPr lang="en" sz="1200" dirty="0">
                          <a:latin typeface="Futura" panose="020B0502020202020204" pitchFamily="50" charset="0"/>
                        </a:rPr>
                        <a:t>Reach out to other sponsors or donors</a:t>
                      </a:r>
                    </a:p>
                    <a:p>
                      <a:pPr marL="457200" lvl="0" indent="-304800" rtl="0">
                        <a:lnSpc>
                          <a:spcPct val="110000"/>
                        </a:lnSpc>
                        <a:spcBef>
                          <a:spcPts val="0"/>
                        </a:spcBef>
                        <a:buSzPct val="100000"/>
                        <a:buChar char="●"/>
                      </a:pPr>
                      <a:r>
                        <a:rPr lang="en" sz="1200" dirty="0">
                          <a:latin typeface="Futura" panose="020B0502020202020204" pitchFamily="50" charset="0"/>
                        </a:rPr>
                        <a:t>Strictly monitor budgeted plan</a:t>
                      </a:r>
                    </a:p>
                    <a:p>
                      <a:pPr lvl="0" rtl="0">
                        <a:lnSpc>
                          <a:spcPct val="110000"/>
                        </a:lnSpc>
                        <a:spcBef>
                          <a:spcPts val="0"/>
                        </a:spcBef>
                        <a:buNone/>
                      </a:pPr>
                      <a:endParaRPr sz="1200" dirty="0">
                        <a:latin typeface="Futura" panose="020B0502020202020204" pitchFamily="50" charset="0"/>
                      </a:endParaRP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Schedule</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495300">
                <a:tc>
                  <a:txBody>
                    <a:bodyPr/>
                    <a:lstStyle/>
                    <a:p>
                      <a:pPr lvl="0" rtl="0">
                        <a:lnSpc>
                          <a:spcPct val="110000"/>
                        </a:lnSpc>
                        <a:spcBef>
                          <a:spcPts val="0"/>
                        </a:spcBef>
                        <a:buNone/>
                      </a:pPr>
                      <a:r>
                        <a:rPr lang="en" sz="1200" b="1" dirty="0">
                          <a:latin typeface="Futura" panose="020B0502020202020204" pitchFamily="50" charset="0"/>
                        </a:rPr>
                        <a:t>Injury from Spinning Blade:</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a:latin typeface="Futura" panose="020B0502020202020204" pitchFamily="50" charset="0"/>
                        </a:rPr>
                        <a:t>Our system has a dangerous cutting instrument. It can injure a team member or a bystander.</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457200" lvl="0" indent="-304800" rtl="0">
                        <a:lnSpc>
                          <a:spcPct val="110000"/>
                        </a:lnSpc>
                        <a:spcBef>
                          <a:spcPts val="0"/>
                        </a:spcBef>
                        <a:buSzPct val="100000"/>
                        <a:buChar char="●"/>
                      </a:pPr>
                      <a:r>
                        <a:rPr lang="en" sz="1200" dirty="0">
                          <a:latin typeface="Futura" panose="020B0502020202020204" pitchFamily="50" charset="0"/>
                        </a:rPr>
                        <a:t>Make sure team understands risk of testing system</a:t>
                      </a:r>
                    </a:p>
                    <a:p>
                      <a:pPr marL="457200" lvl="0" indent="-304800" rtl="0">
                        <a:lnSpc>
                          <a:spcPct val="110000"/>
                        </a:lnSpc>
                        <a:spcBef>
                          <a:spcPts val="0"/>
                        </a:spcBef>
                        <a:buSzPct val="100000"/>
                        <a:buChar char="●"/>
                      </a:pPr>
                      <a:r>
                        <a:rPr lang="en" sz="1200" dirty="0">
                          <a:solidFill>
                            <a:schemeClr val="dk1"/>
                          </a:solidFill>
                          <a:latin typeface="Futura" panose="020B0502020202020204" pitchFamily="50" charset="0"/>
                        </a:rPr>
                        <a:t>Safety tether or switch to shut off mower immediately</a:t>
                      </a:r>
                    </a:p>
                    <a:p>
                      <a:pPr marL="457200" lvl="0" indent="-304800" rtl="0">
                        <a:lnSpc>
                          <a:spcPct val="110000"/>
                        </a:lnSpc>
                        <a:spcBef>
                          <a:spcPts val="0"/>
                        </a:spcBef>
                        <a:buSzPct val="100000"/>
                        <a:buChar char="●"/>
                      </a:pPr>
                      <a:r>
                        <a:rPr lang="en" sz="1200" dirty="0">
                          <a:latin typeface="Futura" panose="020B0502020202020204" pitchFamily="50" charset="0"/>
                        </a:rPr>
                        <a:t>Put warning lights and sounds to alert bystanders </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a:latin typeface="Futura" panose="020B0502020202020204" pitchFamily="50" charset="0"/>
                        </a:rPr>
                        <a:t>Technical</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647700">
                <a:tc>
                  <a:txBody>
                    <a:bodyPr/>
                    <a:lstStyle/>
                    <a:p>
                      <a:pPr lvl="0" rtl="0">
                        <a:lnSpc>
                          <a:spcPct val="110000"/>
                        </a:lnSpc>
                        <a:spcBef>
                          <a:spcPts val="0"/>
                        </a:spcBef>
                        <a:buNone/>
                      </a:pPr>
                      <a:r>
                        <a:rPr lang="en" sz="1200" b="1">
                          <a:latin typeface="Futura" panose="020B0502020202020204" pitchFamily="50" charset="0"/>
                        </a:rPr>
                        <a:t>Subsystem Harder Than Expected:</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Any subsystem could require more work than expected, taking away focus from other subsystems.</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marL="457200" lvl="0" indent="-304800" rtl="0">
                        <a:lnSpc>
                          <a:spcPct val="110000"/>
                        </a:lnSpc>
                        <a:spcBef>
                          <a:spcPts val="0"/>
                        </a:spcBef>
                        <a:buSzPct val="100000"/>
                        <a:buChar char="●"/>
                      </a:pPr>
                      <a:r>
                        <a:rPr lang="en" sz="1200" dirty="0">
                          <a:latin typeface="Futura" panose="020B0502020202020204" pitchFamily="50" charset="0"/>
                        </a:rPr>
                        <a:t>Focusing on critical subsystems first, to mitigate failure</a:t>
                      </a:r>
                    </a:p>
                    <a:p>
                      <a:pPr marL="457200" lvl="0" indent="-304800" rtl="0">
                        <a:lnSpc>
                          <a:spcPct val="110000"/>
                        </a:lnSpc>
                        <a:spcBef>
                          <a:spcPts val="0"/>
                        </a:spcBef>
                        <a:buSzPct val="100000"/>
                        <a:buChar char="●"/>
                      </a:pPr>
                      <a:r>
                        <a:rPr lang="en" sz="1200" dirty="0">
                          <a:latin typeface="Futura" panose="020B0502020202020204" pitchFamily="50" charset="0"/>
                        </a:rPr>
                        <a:t>Revise scope related to subsystem if necessary</a:t>
                      </a:r>
                    </a:p>
                    <a:p>
                      <a:pPr marL="457200" lvl="0" indent="-304800" rtl="0">
                        <a:lnSpc>
                          <a:spcPct val="110000"/>
                        </a:lnSpc>
                        <a:spcBef>
                          <a:spcPts val="0"/>
                        </a:spcBef>
                        <a:buSzPct val="100000"/>
                        <a:buChar char="●"/>
                      </a:pPr>
                      <a:r>
                        <a:rPr lang="en" sz="1200" dirty="0">
                          <a:latin typeface="Futura" panose="020B0502020202020204" pitchFamily="50" charset="0"/>
                        </a:rPr>
                        <a:t>Budget extra time for extended effort</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tc>
                  <a:txBody>
                    <a:bodyPr/>
                    <a:lstStyle/>
                    <a:p>
                      <a:pPr lvl="0" rtl="0">
                        <a:lnSpc>
                          <a:spcPct val="110000"/>
                        </a:lnSpc>
                        <a:spcBef>
                          <a:spcPts val="0"/>
                        </a:spcBef>
                        <a:buNone/>
                      </a:pPr>
                      <a:r>
                        <a:rPr lang="en" sz="1200" dirty="0">
                          <a:latin typeface="Futura" panose="020B0502020202020204" pitchFamily="50" charset="0"/>
                        </a:rPr>
                        <a:t>Technical</a:t>
                      </a:r>
                    </a:p>
                  </a:txBody>
                  <a:tcPr marL="28575" marR="28575" marT="19050" marB="19050">
                    <a:lnL w="9525" cap="flat" cmpd="sng">
                      <a:solidFill>
                        <a:srgbClr val="CCCCCC"/>
                      </a:solidFill>
                      <a:prstDash val="solid"/>
                      <a:round/>
                      <a:headEnd type="none" w="med" len="med"/>
                      <a:tailEnd type="none" w="med" len="med"/>
                    </a:lnL>
                    <a:lnR w="9525" cap="flat" cmpd="sng">
                      <a:solidFill>
                        <a:srgbClr val="CCCCCC"/>
                      </a:solidFill>
                      <a:prstDash val="solid"/>
                      <a:round/>
                      <a:headEnd type="none" w="med" len="med"/>
                      <a:tailEnd type="none" w="med" len="med"/>
                    </a:lnR>
                    <a:lnT w="9525" cap="flat" cmpd="sng">
                      <a:solidFill>
                        <a:srgbClr val="CCCCCC"/>
                      </a:solidFill>
                      <a:prstDash val="solid"/>
                      <a:round/>
                      <a:headEnd type="none" w="med" len="med"/>
                      <a:tailEnd type="none" w="med" len="med"/>
                    </a:lnT>
                    <a:lnB w="9525" cap="flat" cmpd="sng">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2030CF-8BAF-4068-B97F-E3052FD664BA}"/>
              </a:ext>
            </a:extLst>
          </p:cNvPr>
          <p:cNvPicPr>
            <a:picLocks noChangeAspect="1"/>
          </p:cNvPicPr>
          <p:nvPr/>
        </p:nvPicPr>
        <p:blipFill rotWithShape="1">
          <a:blip r:embed="rId3"/>
          <a:srcRect b="13806"/>
          <a:stretch/>
        </p:blipFill>
        <p:spPr>
          <a:xfrm>
            <a:off x="2583260" y="245695"/>
            <a:ext cx="3977480" cy="4652110"/>
          </a:xfrm>
          <a:prstGeom prst="rect">
            <a:avLst/>
          </a:prstGeom>
        </p:spPr>
      </p:pic>
    </p:spTree>
    <p:extLst>
      <p:ext uri="{BB962C8B-B14F-4D97-AF65-F5344CB8AC3E}">
        <p14:creationId xmlns:p14="http://schemas.microsoft.com/office/powerpoint/2010/main" val="277150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1AAD-AA26-4777-96AB-CCA222487E74}"/>
              </a:ext>
            </a:extLst>
          </p:cNvPr>
          <p:cNvSpPr>
            <a:spLocks noGrp="1"/>
          </p:cNvSpPr>
          <p:nvPr>
            <p:ph type="title"/>
          </p:nvPr>
        </p:nvSpPr>
        <p:spPr>
          <a:xfrm>
            <a:off x="311700" y="247351"/>
            <a:ext cx="8520600" cy="572700"/>
          </a:xfrm>
        </p:spPr>
        <p:txBody>
          <a:bodyPr/>
          <a:lstStyle/>
          <a:p>
            <a:r>
              <a:rPr lang="en" dirty="0">
                <a:solidFill>
                  <a:srgbClr val="47BD53"/>
                </a:solidFill>
                <a:latin typeface="Futura" panose="020B0502020202020204" pitchFamily="50" charset="0"/>
              </a:rPr>
              <a:t>Functional Requirements</a:t>
            </a:r>
            <a:endParaRPr lang="en-US" dirty="0"/>
          </a:p>
        </p:txBody>
      </p:sp>
      <p:sp>
        <p:nvSpPr>
          <p:cNvPr id="3" name="Text Placeholder 2">
            <a:extLst>
              <a:ext uri="{FF2B5EF4-FFF2-40B4-BE49-F238E27FC236}">
                <a16:creationId xmlns:a16="http://schemas.microsoft.com/office/drawing/2014/main" id="{1D405DC9-E587-4EB3-9476-C6F6DE6845F0}"/>
              </a:ext>
            </a:extLst>
          </p:cNvPr>
          <p:cNvSpPr>
            <a:spLocks noGrp="1"/>
          </p:cNvSpPr>
          <p:nvPr>
            <p:ph type="body" idx="1"/>
          </p:nvPr>
        </p:nvSpPr>
        <p:spPr>
          <a:xfrm>
            <a:off x="311700" y="933100"/>
            <a:ext cx="8520600" cy="456585"/>
          </a:xfrm>
        </p:spPr>
        <p:txBody>
          <a:bodyPr/>
          <a:lstStyle/>
          <a:p>
            <a:pPr>
              <a:buNone/>
            </a:pPr>
            <a:r>
              <a:rPr lang="en" sz="1600" dirty="0">
                <a:solidFill>
                  <a:schemeClr val="tx1"/>
                </a:solidFill>
                <a:latin typeface="Futura" panose="020B0502020202020204" pitchFamily="50" charset="0"/>
              </a:rPr>
              <a:t>GroundsBot </a:t>
            </a:r>
            <a:r>
              <a:rPr lang="en" sz="1600" b="1" u="sng" dirty="0">
                <a:solidFill>
                  <a:schemeClr val="tx1"/>
                </a:solidFill>
                <a:latin typeface="Futura" panose="020B0502020202020204" pitchFamily="50" charset="0"/>
              </a:rPr>
              <a:t>shall</a:t>
            </a:r>
            <a:r>
              <a:rPr lang="en" sz="1600" b="1" dirty="0">
                <a:solidFill>
                  <a:schemeClr val="tx1"/>
                </a:solidFill>
                <a:latin typeface="Futura" panose="020B0502020202020204" pitchFamily="50" charset="0"/>
              </a:rPr>
              <a:t>:</a:t>
            </a:r>
          </a:p>
          <a:p>
            <a:endParaRPr lang="en-US" dirty="0"/>
          </a:p>
        </p:txBody>
      </p:sp>
      <p:graphicFrame>
        <p:nvGraphicFramePr>
          <p:cNvPr id="4" name="Table 3">
            <a:extLst>
              <a:ext uri="{FF2B5EF4-FFF2-40B4-BE49-F238E27FC236}">
                <a16:creationId xmlns:a16="http://schemas.microsoft.com/office/drawing/2014/main" id="{1B116A7E-EE76-4A9E-8563-863C6D753CF1}"/>
              </a:ext>
            </a:extLst>
          </p:cNvPr>
          <p:cNvGraphicFramePr>
            <a:graphicFrameLocks noGrp="1"/>
          </p:cNvGraphicFramePr>
          <p:nvPr>
            <p:extLst>
              <p:ext uri="{D42A27DB-BD31-4B8C-83A1-F6EECF244321}">
                <p14:modId xmlns:p14="http://schemas.microsoft.com/office/powerpoint/2010/main" val="498553760"/>
              </p:ext>
            </p:extLst>
          </p:nvPr>
        </p:nvGraphicFramePr>
        <p:xfrm>
          <a:off x="382584" y="1502734"/>
          <a:ext cx="8350290" cy="1828800"/>
        </p:xfrm>
        <a:graphic>
          <a:graphicData uri="http://schemas.openxmlformats.org/drawingml/2006/table">
            <a:tbl>
              <a:tblPr firstRow="1" bandRow="1">
                <a:tableStyleId>{6BA3E969-8C56-49D9-9CF1-82CEB3DF0E68}</a:tableStyleId>
              </a:tblPr>
              <a:tblGrid>
                <a:gridCol w="1155706">
                  <a:extLst>
                    <a:ext uri="{9D8B030D-6E8A-4147-A177-3AD203B41FA5}">
                      <a16:colId xmlns:a16="http://schemas.microsoft.com/office/drawing/2014/main" val="153354041"/>
                    </a:ext>
                  </a:extLst>
                </a:gridCol>
                <a:gridCol w="7194584">
                  <a:extLst>
                    <a:ext uri="{9D8B030D-6E8A-4147-A177-3AD203B41FA5}">
                      <a16:colId xmlns:a16="http://schemas.microsoft.com/office/drawing/2014/main" val="4027315334"/>
                    </a:ext>
                  </a:extLst>
                </a:gridCol>
              </a:tblGrid>
              <a:tr h="301256">
                <a:tc>
                  <a:txBody>
                    <a:bodyPr/>
                    <a:lstStyle/>
                    <a:p>
                      <a:r>
                        <a:rPr lang="en-US" dirty="0">
                          <a:solidFill>
                            <a:schemeClr val="tx1"/>
                          </a:solidFill>
                          <a:latin typeface="Futura" panose="020B0502020202020204" pitchFamily="50"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Futura" panose="020B0502020202020204" pitchFamily="50" charset="0"/>
                        </a:rPr>
                        <a:t>Requirement</a:t>
                      </a:r>
                      <a:endParaRPr lang="en" sz="1400" dirty="0">
                        <a:solidFill>
                          <a:schemeClr val="tx1"/>
                        </a:solidFill>
                        <a:latin typeface="Futura" panose="020B0502020202020204"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809301"/>
                  </a:ext>
                </a:extLst>
              </a:tr>
              <a:tr h="301256">
                <a:tc>
                  <a:txBody>
                    <a:bodyPr/>
                    <a:lstStyle/>
                    <a:p>
                      <a:r>
                        <a:rPr lang="en-US" dirty="0">
                          <a:solidFill>
                            <a:schemeClr val="tx1"/>
                          </a:solidFill>
                          <a:latin typeface="Futura" panose="020B0502020202020204" pitchFamily="50" charset="0"/>
                        </a:rPr>
                        <a:t>F.R.1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Accept boundaries from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7027831"/>
                  </a:ext>
                </a:extLst>
              </a:tr>
              <a:tr h="301256">
                <a:tc>
                  <a:txBody>
                    <a:bodyPr/>
                    <a:lstStyle/>
                    <a:p>
                      <a:r>
                        <a:rPr lang="en-US" dirty="0">
                          <a:solidFill>
                            <a:schemeClr val="tx1"/>
                          </a:solidFill>
                          <a:latin typeface="Futura" panose="020B0502020202020204" pitchFamily="50" charset="0"/>
                        </a:rPr>
                        <a:t>F.R.2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Cut the rough at desired 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0200397"/>
                  </a:ext>
                </a:extLst>
              </a:tr>
              <a:tr h="301256">
                <a:tc>
                  <a:txBody>
                    <a:bodyPr/>
                    <a:lstStyle/>
                    <a:p>
                      <a:r>
                        <a:rPr lang="en-US" dirty="0">
                          <a:solidFill>
                            <a:schemeClr val="tx1"/>
                          </a:solidFill>
                          <a:latin typeface="Futura" panose="020B0502020202020204" pitchFamily="50" charset="0"/>
                        </a:rPr>
                        <a:t>F.R.3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Avoid obstacles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6440651"/>
                  </a:ext>
                </a:extLst>
              </a:tr>
              <a:tr h="301256">
                <a:tc>
                  <a:txBody>
                    <a:bodyPr/>
                    <a:lstStyle/>
                    <a:p>
                      <a:r>
                        <a:rPr lang="en-US" dirty="0">
                          <a:solidFill>
                            <a:schemeClr val="tx1"/>
                          </a:solidFill>
                          <a:latin typeface="Futura" panose="020B0502020202020204" pitchFamily="50" charset="0"/>
                        </a:rPr>
                        <a:t>F.R.4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Climb hills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6199116"/>
                  </a:ext>
                </a:extLst>
              </a:tr>
              <a:tr h="301256">
                <a:tc>
                  <a:txBody>
                    <a:bodyPr/>
                    <a:lstStyle/>
                    <a:p>
                      <a:r>
                        <a:rPr lang="en-US" dirty="0">
                          <a:solidFill>
                            <a:schemeClr val="tx1"/>
                          </a:solidFill>
                          <a:latin typeface="Futura" panose="020B0502020202020204" pitchFamily="50" charset="0"/>
                        </a:rPr>
                        <a:t>F.R.5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dirty="0">
                          <a:solidFill>
                            <a:schemeClr val="tx1"/>
                          </a:solidFill>
                          <a:latin typeface="Futura" panose="020B0502020202020204" pitchFamily="50" charset="0"/>
                        </a:rPr>
                        <a:t>Return to 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493799"/>
                  </a:ext>
                </a:extLst>
              </a:tr>
            </a:tbl>
          </a:graphicData>
        </a:graphic>
      </p:graphicFrame>
    </p:spTree>
    <p:extLst>
      <p:ext uri="{BB962C8B-B14F-4D97-AF65-F5344CB8AC3E}">
        <p14:creationId xmlns:p14="http://schemas.microsoft.com/office/powerpoint/2010/main" val="110805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a:spcBef>
                <a:spcPts val="0"/>
              </a:spcBef>
              <a:buNone/>
            </a:pPr>
            <a:r>
              <a:rPr lang="en" dirty="0">
                <a:solidFill>
                  <a:srgbClr val="47BD53"/>
                </a:solidFill>
                <a:latin typeface="Futura" panose="020B0502020202020204" pitchFamily="50" charset="0"/>
              </a:rPr>
              <a:t>Performance Requirements</a:t>
            </a:r>
          </a:p>
        </p:txBody>
      </p:sp>
      <p:graphicFrame>
        <p:nvGraphicFramePr>
          <p:cNvPr id="68" name="Shape 68"/>
          <p:cNvGraphicFramePr/>
          <p:nvPr>
            <p:extLst>
              <p:ext uri="{D42A27DB-BD31-4B8C-83A1-F6EECF244321}">
                <p14:modId xmlns:p14="http://schemas.microsoft.com/office/powerpoint/2010/main" val="3924649721"/>
              </p:ext>
            </p:extLst>
          </p:nvPr>
        </p:nvGraphicFramePr>
        <p:xfrm>
          <a:off x="405825" y="1326125"/>
          <a:ext cx="7939450" cy="3330475"/>
        </p:xfrm>
        <a:graphic>
          <a:graphicData uri="http://schemas.openxmlformats.org/drawingml/2006/table">
            <a:tbl>
              <a:tblPr>
                <a:noFill/>
                <a:tableStyleId>{67EDB561-F2EE-4AE4-90F8-CA0CCC1565F8}</a:tableStyleId>
              </a:tblPr>
              <a:tblGrid>
                <a:gridCol w="1069350">
                  <a:extLst>
                    <a:ext uri="{9D8B030D-6E8A-4147-A177-3AD203B41FA5}">
                      <a16:colId xmlns:a16="http://schemas.microsoft.com/office/drawing/2014/main" val="20000"/>
                    </a:ext>
                  </a:extLst>
                </a:gridCol>
                <a:gridCol w="6870100">
                  <a:extLst>
                    <a:ext uri="{9D8B030D-6E8A-4147-A177-3AD203B41FA5}">
                      <a16:colId xmlns:a16="http://schemas.microsoft.com/office/drawing/2014/main" val="20001"/>
                    </a:ext>
                  </a:extLst>
                </a:gridCol>
              </a:tblGrid>
              <a:tr h="247450">
                <a:tc>
                  <a:txBody>
                    <a:bodyPr/>
                    <a:lstStyle/>
                    <a:p>
                      <a:pPr lvl="0" rtl="0">
                        <a:lnSpc>
                          <a:spcPct val="125000"/>
                        </a:lnSpc>
                        <a:spcBef>
                          <a:spcPts val="0"/>
                        </a:spcBef>
                        <a:buNone/>
                      </a:pPr>
                      <a:r>
                        <a:rPr lang="en">
                          <a:solidFill>
                            <a:schemeClr val="tx1"/>
                          </a:solidFill>
                          <a:latin typeface="Futura" panose="020B0502020202020204" pitchFamily="50" charset="0"/>
                        </a:rPr>
                        <a:t>ID</a:t>
                      </a:r>
                      <a:endParaRPr lang="en" dirty="0">
                        <a:solidFill>
                          <a:schemeClr val="tx1"/>
                        </a:solidFill>
                        <a:latin typeface="Futura" panose="020B0502020202020204" pitchFamily="50" charset="0"/>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Requirement</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M.P.1</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First time user inputs map within 15 minutes</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M.P.2</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System returns proposed route/coverage map within 5 minutes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75">
                <a:tc>
                  <a:txBody>
                    <a:bodyPr/>
                    <a:lstStyle/>
                    <a:p>
                      <a:pPr lvl="0" rtl="0">
                        <a:lnSpc>
                          <a:spcPct val="125000"/>
                        </a:lnSpc>
                        <a:spcBef>
                          <a:spcPts val="0"/>
                        </a:spcBef>
                        <a:buNone/>
                      </a:pPr>
                      <a:r>
                        <a:rPr lang="en">
                          <a:solidFill>
                            <a:schemeClr val="tx1"/>
                          </a:solidFill>
                          <a:latin typeface="Futura" panose="020B0502020202020204" pitchFamily="50" charset="0"/>
                        </a:rPr>
                        <a:t>M.P.3</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Cover 1/8 acre in 30 minutes on flat, unobstructed terrain</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M.P.4</a:t>
                      </a:r>
                      <a:endParaRPr lang="en" dirty="0">
                        <a:solidFill>
                          <a:schemeClr val="tx1"/>
                        </a:solidFill>
                        <a:latin typeface="Futura" panose="020B0502020202020204" pitchFamily="50" charset="0"/>
                      </a:endParaRP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Cut 0-25% overlap for 95% of grass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M.P.5</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Navigate 30 degree sloped grass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M.P.6</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Detect 80% of static objects greater than 3 inches in height and 2 inches in width</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1875">
                <a:tc>
                  <a:txBody>
                    <a:bodyPr/>
                    <a:lstStyle/>
                    <a:p>
                      <a:pPr lvl="0" rtl="0">
                        <a:lnSpc>
                          <a:spcPct val="125000"/>
                        </a:lnSpc>
                        <a:spcBef>
                          <a:spcPts val="0"/>
                        </a:spcBef>
                        <a:buNone/>
                      </a:pPr>
                      <a:r>
                        <a:rPr lang="en">
                          <a:solidFill>
                            <a:schemeClr val="tx1"/>
                          </a:solidFill>
                          <a:latin typeface="Futura" panose="020B0502020202020204" pitchFamily="50" charset="0"/>
                        </a:rPr>
                        <a:t>M.P.7</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Detect 80% of dynamic objects greater than 6 inches in height and 6 inches in width travelling less than 4 mph</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M.P.8</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Mow to within 1 foot of detected obstacles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M.P.9</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dirty="0">
                          <a:solidFill>
                            <a:schemeClr val="tx1"/>
                          </a:solidFill>
                          <a:latin typeface="Futura" panose="020B0502020202020204" pitchFamily="50" charset="0"/>
                        </a:rPr>
                        <a:t>Return home to within 5 feet of starting position</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9" name="Shape 69"/>
          <p:cNvSpPr txBox="1"/>
          <p:nvPr/>
        </p:nvSpPr>
        <p:spPr>
          <a:xfrm>
            <a:off x="311700" y="971325"/>
            <a:ext cx="3000000" cy="3549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 sz="1600" dirty="0">
                <a:solidFill>
                  <a:schemeClr val="tx1"/>
                </a:solidFill>
                <a:latin typeface="Futura" panose="020B0502020202020204" pitchFamily="50" charset="0"/>
              </a:rPr>
              <a:t>GroundsBot </a:t>
            </a:r>
            <a:r>
              <a:rPr lang="en" sz="1600" b="1" u="sng" dirty="0">
                <a:solidFill>
                  <a:schemeClr val="tx1"/>
                </a:solidFill>
                <a:latin typeface="Futura" panose="020B0502020202020204" pitchFamily="50" charset="0"/>
              </a:rPr>
              <a:t>will</a:t>
            </a:r>
            <a:r>
              <a:rPr lang="en" sz="1600" b="1" dirty="0">
                <a:solidFill>
                  <a:schemeClr val="tx1"/>
                </a:solidFill>
                <a:latin typeface="Futura" panose="020B0502020202020204" pitchFamily="50"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Non-functional Requirements</a:t>
            </a:r>
          </a:p>
        </p:txBody>
      </p:sp>
      <p:graphicFrame>
        <p:nvGraphicFramePr>
          <p:cNvPr id="75" name="Shape 75"/>
          <p:cNvGraphicFramePr/>
          <p:nvPr>
            <p:extLst>
              <p:ext uri="{D42A27DB-BD31-4B8C-83A1-F6EECF244321}">
                <p14:modId xmlns:p14="http://schemas.microsoft.com/office/powerpoint/2010/main" val="3163809340"/>
              </p:ext>
            </p:extLst>
          </p:nvPr>
        </p:nvGraphicFramePr>
        <p:xfrm>
          <a:off x="405825" y="1390500"/>
          <a:ext cx="7939450" cy="1234975"/>
        </p:xfrm>
        <a:graphic>
          <a:graphicData uri="http://schemas.openxmlformats.org/drawingml/2006/table">
            <a:tbl>
              <a:tblPr>
                <a:noFill/>
                <a:tableStyleId>{67EDB561-F2EE-4AE4-90F8-CA0CCC1565F8}</a:tableStyleId>
              </a:tblPr>
              <a:tblGrid>
                <a:gridCol w="1069350">
                  <a:extLst>
                    <a:ext uri="{9D8B030D-6E8A-4147-A177-3AD203B41FA5}">
                      <a16:colId xmlns:a16="http://schemas.microsoft.com/office/drawing/2014/main" val="20000"/>
                    </a:ext>
                  </a:extLst>
                </a:gridCol>
                <a:gridCol w="6870100">
                  <a:extLst>
                    <a:ext uri="{9D8B030D-6E8A-4147-A177-3AD203B41FA5}">
                      <a16:colId xmlns:a16="http://schemas.microsoft.com/office/drawing/2014/main" val="20001"/>
                    </a:ext>
                  </a:extLst>
                </a:gridCol>
              </a:tblGrid>
              <a:tr h="247450">
                <a:tc>
                  <a:txBody>
                    <a:bodyPr/>
                    <a:lstStyle/>
                    <a:p>
                      <a:pPr lvl="0" rtl="0">
                        <a:lnSpc>
                          <a:spcPct val="125000"/>
                        </a:lnSpc>
                        <a:spcBef>
                          <a:spcPts val="0"/>
                        </a:spcBef>
                        <a:buNone/>
                      </a:pPr>
                      <a:r>
                        <a:rPr lang="en" dirty="0">
                          <a:solidFill>
                            <a:schemeClr val="tx1"/>
                          </a:solidFill>
                          <a:latin typeface="Futura" panose="020B0502020202020204" pitchFamily="50" charset="0"/>
                        </a:rPr>
                        <a:t>ID</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25000"/>
                        </a:lnSpc>
                        <a:spcBef>
                          <a:spcPts val="0"/>
                        </a:spcBef>
                        <a:buNone/>
                      </a:pPr>
                      <a:r>
                        <a:rPr lang="en">
                          <a:solidFill>
                            <a:schemeClr val="tx1"/>
                          </a:solidFill>
                          <a:latin typeface="Futura" panose="020B0502020202020204" pitchFamily="50" charset="0"/>
                        </a:rPr>
                        <a:t>Requirement</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M.N.1</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dirty="0">
                          <a:solidFill>
                            <a:schemeClr val="tx1"/>
                          </a:solidFill>
                          <a:latin typeface="Futura" panose="020B0502020202020204" pitchFamily="50" charset="0"/>
                        </a:rPr>
                        <a:t>Have a functional and easily accessible emergency stop</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7450">
                <a:tc>
                  <a:txBody>
                    <a:bodyPr/>
                    <a:lstStyle/>
                    <a:p>
                      <a:pPr lvl="0" rtl="0">
                        <a:lnSpc>
                          <a:spcPct val="125000"/>
                        </a:lnSpc>
                        <a:spcBef>
                          <a:spcPts val="0"/>
                        </a:spcBef>
                        <a:buNone/>
                      </a:pPr>
                      <a:r>
                        <a:rPr lang="en">
                          <a:solidFill>
                            <a:schemeClr val="tx1"/>
                          </a:solidFill>
                          <a:latin typeface="Futura" panose="020B0502020202020204" pitchFamily="50" charset="0"/>
                        </a:rPr>
                        <a:t>M.N.2</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Clr>
                          <a:schemeClr val="dk1"/>
                        </a:buClr>
                        <a:buSzPct val="78571"/>
                        <a:buFont typeface="Arial"/>
                        <a:buNone/>
                      </a:pPr>
                      <a:r>
                        <a:rPr lang="en">
                          <a:solidFill>
                            <a:schemeClr val="tx1"/>
                          </a:solidFill>
                          <a:latin typeface="Futura" panose="020B0502020202020204" pitchFamily="50" charset="0"/>
                        </a:rPr>
                        <a:t>Be clearly visible</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75">
                <a:tc>
                  <a:txBody>
                    <a:bodyPr/>
                    <a:lstStyle/>
                    <a:p>
                      <a:pPr lvl="0" rtl="0">
                        <a:lnSpc>
                          <a:spcPct val="125000"/>
                        </a:lnSpc>
                        <a:spcBef>
                          <a:spcPts val="0"/>
                        </a:spcBef>
                        <a:buNone/>
                      </a:pPr>
                      <a:r>
                        <a:rPr lang="en">
                          <a:solidFill>
                            <a:schemeClr val="tx1"/>
                          </a:solidFill>
                          <a:latin typeface="Futura" panose="020B0502020202020204" pitchFamily="50" charset="0"/>
                        </a:rPr>
                        <a:t>M.N.3</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Clr>
                          <a:schemeClr val="dk1"/>
                        </a:buClr>
                        <a:buSzPct val="78571"/>
                        <a:buFont typeface="Arial"/>
                        <a:buNone/>
                      </a:pPr>
                      <a:r>
                        <a:rPr lang="en" dirty="0">
                          <a:solidFill>
                            <a:schemeClr val="tx1"/>
                          </a:solidFill>
                          <a:latin typeface="Futura" panose="020B0502020202020204" pitchFamily="50" charset="0"/>
                        </a:rPr>
                        <a:t>Not tear up grass</a:t>
                      </a:r>
                    </a:p>
                  </a:txBody>
                  <a:tcPr marL="28575" marR="28575" marT="19050" marB="190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6" name="Shape 76"/>
          <p:cNvSpPr txBox="1"/>
          <p:nvPr/>
        </p:nvSpPr>
        <p:spPr>
          <a:xfrm>
            <a:off x="311700" y="971325"/>
            <a:ext cx="3000000" cy="3549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 sz="1600" dirty="0">
                <a:solidFill>
                  <a:schemeClr val="tx1"/>
                </a:solidFill>
                <a:latin typeface="Futura" panose="020B0502020202020204" pitchFamily="50" charset="0"/>
              </a:rPr>
              <a:t>GroundsBot </a:t>
            </a:r>
            <a:r>
              <a:rPr lang="en" sz="1600" b="1" u="sng" dirty="0">
                <a:solidFill>
                  <a:schemeClr val="tx1"/>
                </a:solidFill>
                <a:latin typeface="Futura" panose="020B0502020202020204" pitchFamily="50" charset="0"/>
              </a:rPr>
              <a:t>will</a:t>
            </a:r>
            <a:r>
              <a:rPr lang="en" sz="1600" b="1" dirty="0">
                <a:solidFill>
                  <a:schemeClr val="tx1"/>
                </a:solidFill>
                <a:latin typeface="Futura" panose="020B0502020202020204" pitchFamily="50"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Functional Architecture</a:t>
            </a:r>
          </a:p>
        </p:txBody>
      </p:sp>
      <p:pic>
        <p:nvPicPr>
          <p:cNvPr id="82" name="Shape 82"/>
          <p:cNvPicPr preferRelativeResize="0"/>
          <p:nvPr/>
        </p:nvPicPr>
        <p:blipFill>
          <a:blip r:embed="rId3">
            <a:alphaModFix/>
          </a:blip>
          <a:stretch>
            <a:fillRect/>
          </a:stretch>
        </p:blipFill>
        <p:spPr>
          <a:xfrm>
            <a:off x="1266162" y="789125"/>
            <a:ext cx="6611671" cy="420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1198975" y="789125"/>
            <a:ext cx="6746051" cy="4201971"/>
          </a:xfrm>
          <a:prstGeom prst="rect">
            <a:avLst/>
          </a:prstGeom>
          <a:noFill/>
          <a:ln>
            <a:noFill/>
          </a:ln>
        </p:spPr>
      </p:pic>
      <p:sp>
        <p:nvSpPr>
          <p:cNvPr id="88" name="Shape 88"/>
          <p:cNvSpPr txBox="1">
            <a:spLocks noGrp="1"/>
          </p:cNvSpPr>
          <p:nvPr>
            <p:ph type="title" idx="4294967295"/>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Cyber-physical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Shape 93"/>
          <p:cNvGraphicFramePr/>
          <p:nvPr>
            <p:extLst>
              <p:ext uri="{D42A27DB-BD31-4B8C-83A1-F6EECF244321}">
                <p14:modId xmlns:p14="http://schemas.microsoft.com/office/powerpoint/2010/main" val="3655127391"/>
              </p:ext>
            </p:extLst>
          </p:nvPr>
        </p:nvGraphicFramePr>
        <p:xfrm>
          <a:off x="1679392" y="2902752"/>
          <a:ext cx="5806480" cy="1249280"/>
        </p:xfrm>
        <a:graphic>
          <a:graphicData uri="http://schemas.openxmlformats.org/drawingml/2006/table">
            <a:tbl>
              <a:tblPr>
                <a:noFill/>
                <a:tableStyleId>{67EDB561-F2EE-4AE4-90F8-CA0CCC1565F8}</a:tableStyleId>
              </a:tblPr>
              <a:tblGrid>
                <a:gridCol w="1451620">
                  <a:extLst>
                    <a:ext uri="{9D8B030D-6E8A-4147-A177-3AD203B41FA5}">
                      <a16:colId xmlns:a16="http://schemas.microsoft.com/office/drawing/2014/main" val="2922091789"/>
                    </a:ext>
                  </a:extLst>
                </a:gridCol>
                <a:gridCol w="1451620">
                  <a:extLst>
                    <a:ext uri="{9D8B030D-6E8A-4147-A177-3AD203B41FA5}">
                      <a16:colId xmlns:a16="http://schemas.microsoft.com/office/drawing/2014/main" val="20000"/>
                    </a:ext>
                  </a:extLst>
                </a:gridCol>
                <a:gridCol w="1451620">
                  <a:extLst>
                    <a:ext uri="{9D8B030D-6E8A-4147-A177-3AD203B41FA5}">
                      <a16:colId xmlns:a16="http://schemas.microsoft.com/office/drawing/2014/main" val="20001"/>
                    </a:ext>
                  </a:extLst>
                </a:gridCol>
                <a:gridCol w="1451620">
                  <a:extLst>
                    <a:ext uri="{9D8B030D-6E8A-4147-A177-3AD203B41FA5}">
                      <a16:colId xmlns:a16="http://schemas.microsoft.com/office/drawing/2014/main" val="20002"/>
                    </a:ext>
                  </a:extLst>
                </a:gridCol>
              </a:tblGrid>
              <a:tr h="247450">
                <a:tc>
                  <a:txBody>
                    <a:bodyPr/>
                    <a:lstStyle/>
                    <a:p>
                      <a:pPr lvl="0" rtl="0">
                        <a:lnSpc>
                          <a:spcPct val="115000"/>
                        </a:lnSpc>
                        <a:spcBef>
                          <a:spcPts val="0"/>
                        </a:spcBef>
                        <a:buNone/>
                      </a:pPr>
                      <a:r>
                        <a:rPr lang="en-US" sz="1000" b="1" dirty="0">
                          <a:latin typeface="Futura" pitchFamily="50" charset="0"/>
                        </a:rPr>
                        <a:t>Planning</a:t>
                      </a:r>
                      <a:endParaRPr lang="en" sz="1000" b="1" dirty="0">
                        <a:latin typeface="Futura" pitchFamily="50" charset="0"/>
                      </a:endParaRPr>
                    </a:p>
                  </a:txBody>
                  <a:tcPr marL="28575" marR="28575" marT="19050" marB="19050" anchor="b">
                    <a:solidFill>
                      <a:srgbClr val="47BD5D"/>
                    </a:solidFill>
                  </a:tcPr>
                </a:tc>
                <a:tc>
                  <a:txBody>
                    <a:bodyPr/>
                    <a:lstStyle/>
                    <a:p>
                      <a:pPr lvl="0" rtl="0">
                        <a:lnSpc>
                          <a:spcPct val="115000"/>
                        </a:lnSpc>
                        <a:spcBef>
                          <a:spcPts val="0"/>
                        </a:spcBef>
                        <a:buNone/>
                      </a:pPr>
                      <a:r>
                        <a:rPr lang="en" sz="1000" b="1" dirty="0">
                          <a:latin typeface="Futura" pitchFamily="50" charset="0"/>
                        </a:rPr>
                        <a:t>Mapping</a:t>
                      </a:r>
                    </a:p>
                  </a:txBody>
                  <a:tcPr marL="28575" marR="28575" marT="19050" marB="19050" anchor="b">
                    <a:solidFill>
                      <a:srgbClr val="47BD5D"/>
                    </a:solidFill>
                  </a:tcPr>
                </a:tc>
                <a:tc>
                  <a:txBody>
                    <a:bodyPr/>
                    <a:lstStyle/>
                    <a:p>
                      <a:pPr lvl="0" rtl="0">
                        <a:lnSpc>
                          <a:spcPct val="115000"/>
                        </a:lnSpc>
                        <a:spcBef>
                          <a:spcPts val="0"/>
                        </a:spcBef>
                        <a:buNone/>
                      </a:pPr>
                      <a:r>
                        <a:rPr lang="en" sz="1000" b="1">
                          <a:latin typeface="Futura" pitchFamily="50" charset="0"/>
                        </a:rPr>
                        <a:t>Control</a:t>
                      </a:r>
                    </a:p>
                  </a:txBody>
                  <a:tcPr marL="28575" marR="28575" marT="19050" marB="19050" anchor="b">
                    <a:solidFill>
                      <a:srgbClr val="47BD5D"/>
                    </a:solidFill>
                  </a:tcPr>
                </a:tc>
                <a:tc>
                  <a:txBody>
                    <a:bodyPr/>
                    <a:lstStyle/>
                    <a:p>
                      <a:pPr lvl="0" rtl="0">
                        <a:lnSpc>
                          <a:spcPct val="115000"/>
                        </a:lnSpc>
                        <a:spcBef>
                          <a:spcPts val="0"/>
                        </a:spcBef>
                        <a:buNone/>
                      </a:pPr>
                      <a:r>
                        <a:rPr lang="en" sz="1000" b="1">
                          <a:latin typeface="Futura" pitchFamily="50" charset="0"/>
                        </a:rPr>
                        <a:t>Management</a:t>
                      </a:r>
                    </a:p>
                  </a:txBody>
                  <a:tcPr marL="28575" marR="28575" marT="19050" marB="19050" anchor="b">
                    <a:solidFill>
                      <a:srgbClr val="47BD5D"/>
                    </a:solidFill>
                  </a:tcPr>
                </a:tc>
                <a:extLst>
                  <a:ext uri="{0D108BD9-81ED-4DB2-BD59-A6C34878D82A}">
                    <a16:rowId xmlns:a16="http://schemas.microsoft.com/office/drawing/2014/main" val="10000"/>
                  </a:ext>
                </a:extLst>
              </a:tr>
              <a:tr h="247450">
                <a:tc>
                  <a:txBody>
                    <a:bodyPr/>
                    <a:lstStyle/>
                    <a:p>
                      <a:pPr lvl="0" rtl="0">
                        <a:lnSpc>
                          <a:spcPct val="115000"/>
                        </a:lnSpc>
                        <a:spcBef>
                          <a:spcPts val="0"/>
                        </a:spcBef>
                        <a:buNone/>
                      </a:pPr>
                      <a:r>
                        <a:rPr lang="en-US" sz="1000" b="1" dirty="0">
                          <a:latin typeface="Futura" pitchFamily="50" charset="0"/>
                        </a:rPr>
                        <a:t>Mission Planner</a:t>
                      </a:r>
                    </a:p>
                  </a:txBody>
                  <a:tcPr marL="28575" marR="28575" marT="19050" marB="19050" anchor="b"/>
                </a:tc>
                <a:tc>
                  <a:txBody>
                    <a:bodyPr/>
                    <a:lstStyle/>
                    <a:p>
                      <a:pPr lvl="0" rtl="0">
                        <a:lnSpc>
                          <a:spcPct val="115000"/>
                        </a:lnSpc>
                        <a:spcBef>
                          <a:spcPts val="0"/>
                        </a:spcBef>
                        <a:buNone/>
                      </a:pPr>
                      <a:r>
                        <a:rPr lang="en" sz="1000" b="1" dirty="0">
                          <a:latin typeface="Futura" pitchFamily="50" charset="0"/>
                        </a:rPr>
                        <a:t>Obstacle mapping</a:t>
                      </a:r>
                    </a:p>
                  </a:txBody>
                  <a:tcPr marL="28575" marR="28575" marT="19050" marB="19050" anchor="b"/>
                </a:tc>
                <a:tc>
                  <a:txBody>
                    <a:bodyPr/>
                    <a:lstStyle/>
                    <a:p>
                      <a:pPr lvl="0" rtl="0">
                        <a:lnSpc>
                          <a:spcPct val="115000"/>
                        </a:lnSpc>
                        <a:spcBef>
                          <a:spcPts val="0"/>
                        </a:spcBef>
                        <a:buNone/>
                      </a:pPr>
                      <a:r>
                        <a:rPr lang="en" sz="1000" b="1">
                          <a:latin typeface="Futura" pitchFamily="50" charset="0"/>
                        </a:rPr>
                        <a:t>Motor control</a:t>
                      </a:r>
                    </a:p>
                  </a:txBody>
                  <a:tcPr marL="28575" marR="28575" marT="19050" marB="19050" anchor="b"/>
                </a:tc>
                <a:tc>
                  <a:txBody>
                    <a:bodyPr/>
                    <a:lstStyle/>
                    <a:p>
                      <a:pPr lvl="0" rtl="0">
                        <a:lnSpc>
                          <a:spcPct val="115000"/>
                        </a:lnSpc>
                        <a:spcBef>
                          <a:spcPts val="0"/>
                        </a:spcBef>
                        <a:buNone/>
                      </a:pPr>
                      <a:r>
                        <a:rPr lang="en" sz="1000" b="1">
                          <a:latin typeface="Futura" pitchFamily="50" charset="0"/>
                        </a:rPr>
                        <a:t>Schedule</a:t>
                      </a:r>
                    </a:p>
                  </a:txBody>
                  <a:tcPr marL="28575" marR="28575" marT="19050" marB="19050" anchor="b"/>
                </a:tc>
                <a:extLst>
                  <a:ext uri="{0D108BD9-81ED-4DB2-BD59-A6C34878D82A}">
                    <a16:rowId xmlns:a16="http://schemas.microsoft.com/office/drawing/2014/main" val="10001"/>
                  </a:ext>
                </a:extLst>
              </a:tr>
              <a:tr h="247450">
                <a:tc>
                  <a:txBody>
                    <a:bodyPr/>
                    <a:lstStyle/>
                    <a:p>
                      <a:pPr lvl="0" rtl="0">
                        <a:lnSpc>
                          <a:spcPct val="115000"/>
                        </a:lnSpc>
                        <a:spcBef>
                          <a:spcPts val="0"/>
                        </a:spcBef>
                        <a:buNone/>
                      </a:pPr>
                      <a:r>
                        <a:rPr lang="en-US" sz="1000" b="1" dirty="0">
                          <a:latin typeface="Futura" pitchFamily="50" charset="0"/>
                        </a:rPr>
                        <a:t>Local motion Planner</a:t>
                      </a:r>
                      <a:endParaRPr lang="en" sz="1000" b="1" dirty="0">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Boundary correction</a:t>
                      </a: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Finance</a:t>
                      </a:r>
                    </a:p>
                  </a:txBody>
                  <a:tcPr marL="28575" marR="28575" marT="19050" marB="19050" anchor="b"/>
                </a:tc>
                <a:extLst>
                  <a:ext uri="{0D108BD9-81ED-4DB2-BD59-A6C34878D82A}">
                    <a16:rowId xmlns:a16="http://schemas.microsoft.com/office/drawing/2014/main" val="10002"/>
                  </a:ext>
                </a:extLst>
              </a:tr>
              <a:tr h="200650">
                <a:tc>
                  <a:txBody>
                    <a:bodyPr/>
                    <a:lstStyle/>
                    <a:p>
                      <a:pPr lvl="0" rtl="0">
                        <a:spcBef>
                          <a:spcPts val="0"/>
                        </a:spcBef>
                        <a:buNone/>
                      </a:pPr>
                      <a:endParaRPr dirty="0">
                        <a:latin typeface="Futura" pitchFamily="50" charset="0"/>
                      </a:endParaRPr>
                    </a:p>
                  </a:txBody>
                  <a:tcPr marL="28575" marR="28575" marT="19050" marB="19050" anchor="b"/>
                </a:tc>
                <a:tc>
                  <a:txBody>
                    <a:bodyPr/>
                    <a:lstStyle/>
                    <a:p>
                      <a:pPr lvl="0" rtl="0">
                        <a:spcBef>
                          <a:spcPts val="0"/>
                        </a:spcBef>
                        <a:buNone/>
                      </a:pPr>
                      <a:endParaRPr dirty="0">
                        <a:latin typeface="Futura" pitchFamily="50" charset="0"/>
                      </a:endParaRP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lnSpc>
                          <a:spcPct val="115000"/>
                        </a:lnSpc>
                        <a:spcBef>
                          <a:spcPts val="0"/>
                        </a:spcBef>
                        <a:buNone/>
                      </a:pPr>
                      <a:r>
                        <a:rPr lang="en" sz="1000" b="1">
                          <a:latin typeface="Futura" pitchFamily="50" charset="0"/>
                        </a:rPr>
                        <a:t>Risk</a:t>
                      </a:r>
                    </a:p>
                  </a:txBody>
                  <a:tcPr marL="28575" marR="28575" marT="19050" marB="19050" anchor="b"/>
                </a:tc>
                <a:extLst>
                  <a:ext uri="{0D108BD9-81ED-4DB2-BD59-A6C34878D82A}">
                    <a16:rowId xmlns:a16="http://schemas.microsoft.com/office/drawing/2014/main" val="10003"/>
                  </a:ext>
                </a:extLst>
              </a:tr>
              <a:tr h="230275">
                <a:tc>
                  <a:txBody>
                    <a:bodyPr/>
                    <a:lstStyle/>
                    <a:p>
                      <a:pPr lvl="0" rtl="0">
                        <a:spcBef>
                          <a:spcPts val="0"/>
                        </a:spcBef>
                        <a:buNone/>
                      </a:pPr>
                      <a:endParaRPr dirty="0">
                        <a:latin typeface="Futura" pitchFamily="50" charset="0"/>
                      </a:endParaRP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spcBef>
                          <a:spcPts val="0"/>
                        </a:spcBef>
                        <a:buNone/>
                      </a:pPr>
                      <a:endParaRPr>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Personnel</a:t>
                      </a:r>
                    </a:p>
                  </a:txBody>
                  <a:tcPr marL="28575" marR="28575" marT="19050" marB="19050" anchor="b"/>
                </a:tc>
                <a:extLst>
                  <a:ext uri="{0D108BD9-81ED-4DB2-BD59-A6C34878D82A}">
                    <a16:rowId xmlns:a16="http://schemas.microsoft.com/office/drawing/2014/main" val="10004"/>
                  </a:ext>
                </a:extLst>
              </a:tr>
            </a:tbl>
          </a:graphicData>
        </a:graphic>
      </p:graphicFrame>
      <p:graphicFrame>
        <p:nvGraphicFramePr>
          <p:cNvPr id="94" name="Shape 94"/>
          <p:cNvGraphicFramePr/>
          <p:nvPr>
            <p:extLst>
              <p:ext uri="{D42A27DB-BD31-4B8C-83A1-F6EECF244321}">
                <p14:modId xmlns:p14="http://schemas.microsoft.com/office/powerpoint/2010/main" val="915807343"/>
              </p:ext>
            </p:extLst>
          </p:nvPr>
        </p:nvGraphicFramePr>
        <p:xfrm>
          <a:off x="1679392" y="1359461"/>
          <a:ext cx="5806480" cy="1130970"/>
        </p:xfrm>
        <a:graphic>
          <a:graphicData uri="http://schemas.openxmlformats.org/drawingml/2006/table">
            <a:tbl>
              <a:tblPr>
                <a:noFill/>
                <a:tableStyleId>{67EDB561-F2EE-4AE4-90F8-CA0CCC1565F8}</a:tableStyleId>
              </a:tblPr>
              <a:tblGrid>
                <a:gridCol w="1451620">
                  <a:extLst>
                    <a:ext uri="{9D8B030D-6E8A-4147-A177-3AD203B41FA5}">
                      <a16:colId xmlns:a16="http://schemas.microsoft.com/office/drawing/2014/main" val="496139737"/>
                    </a:ext>
                  </a:extLst>
                </a:gridCol>
                <a:gridCol w="1451620">
                  <a:extLst>
                    <a:ext uri="{9D8B030D-6E8A-4147-A177-3AD203B41FA5}">
                      <a16:colId xmlns:a16="http://schemas.microsoft.com/office/drawing/2014/main" val="20000"/>
                    </a:ext>
                  </a:extLst>
                </a:gridCol>
                <a:gridCol w="1451620">
                  <a:extLst>
                    <a:ext uri="{9D8B030D-6E8A-4147-A177-3AD203B41FA5}">
                      <a16:colId xmlns:a16="http://schemas.microsoft.com/office/drawing/2014/main" val="20001"/>
                    </a:ext>
                  </a:extLst>
                </a:gridCol>
                <a:gridCol w="1451620">
                  <a:extLst>
                    <a:ext uri="{9D8B030D-6E8A-4147-A177-3AD203B41FA5}">
                      <a16:colId xmlns:a16="http://schemas.microsoft.com/office/drawing/2014/main" val="20002"/>
                    </a:ext>
                  </a:extLst>
                </a:gridCol>
              </a:tblGrid>
              <a:tr h="247450">
                <a:tc>
                  <a:txBody>
                    <a:bodyPr/>
                    <a:lstStyle/>
                    <a:p>
                      <a:pPr lvl="0" rtl="0">
                        <a:lnSpc>
                          <a:spcPct val="115000"/>
                        </a:lnSpc>
                        <a:spcBef>
                          <a:spcPts val="0"/>
                        </a:spcBef>
                        <a:buNone/>
                      </a:pPr>
                      <a:r>
                        <a:rPr lang="en-US" sz="1000" b="1" dirty="0">
                          <a:latin typeface="Futura" pitchFamily="50" charset="0"/>
                        </a:rPr>
                        <a:t>UI</a:t>
                      </a:r>
                      <a:endParaRPr lang="en" sz="1000" b="1" dirty="0">
                        <a:latin typeface="Futura" pitchFamily="50" charset="0"/>
                      </a:endParaRPr>
                    </a:p>
                  </a:txBody>
                  <a:tcPr marL="28575" marR="28575" marT="19050" marB="19050" anchor="b">
                    <a:solidFill>
                      <a:srgbClr val="47BD5D"/>
                    </a:solidFill>
                  </a:tcPr>
                </a:tc>
                <a:tc>
                  <a:txBody>
                    <a:bodyPr/>
                    <a:lstStyle/>
                    <a:p>
                      <a:pPr lvl="0" rtl="0">
                        <a:lnSpc>
                          <a:spcPct val="115000"/>
                        </a:lnSpc>
                        <a:spcBef>
                          <a:spcPts val="0"/>
                        </a:spcBef>
                        <a:buNone/>
                      </a:pPr>
                      <a:r>
                        <a:rPr lang="en" sz="1000" b="1" dirty="0">
                          <a:latin typeface="Futura" pitchFamily="50" charset="0"/>
                        </a:rPr>
                        <a:t>Platform</a:t>
                      </a:r>
                    </a:p>
                  </a:txBody>
                  <a:tcPr marL="28575" marR="28575" marT="19050" marB="19050" anchor="b">
                    <a:solidFill>
                      <a:srgbClr val="47BD5D"/>
                    </a:solidFill>
                  </a:tcPr>
                </a:tc>
                <a:tc>
                  <a:txBody>
                    <a:bodyPr/>
                    <a:lstStyle/>
                    <a:p>
                      <a:pPr lvl="0" rtl="0">
                        <a:lnSpc>
                          <a:spcPct val="115000"/>
                        </a:lnSpc>
                        <a:spcBef>
                          <a:spcPts val="0"/>
                        </a:spcBef>
                        <a:buNone/>
                      </a:pPr>
                      <a:r>
                        <a:rPr lang="en" sz="1000" b="1" dirty="0">
                          <a:latin typeface="Futura" pitchFamily="50" charset="0"/>
                        </a:rPr>
                        <a:t>Localization</a:t>
                      </a:r>
                    </a:p>
                  </a:txBody>
                  <a:tcPr marL="28575" marR="28575" marT="19050" marB="19050" anchor="b">
                    <a:solidFill>
                      <a:srgbClr val="47BD5D"/>
                    </a:solidFill>
                  </a:tcPr>
                </a:tc>
                <a:tc>
                  <a:txBody>
                    <a:bodyPr/>
                    <a:lstStyle/>
                    <a:p>
                      <a:pPr lvl="0" rtl="0">
                        <a:lnSpc>
                          <a:spcPct val="115000"/>
                        </a:lnSpc>
                        <a:spcBef>
                          <a:spcPts val="0"/>
                        </a:spcBef>
                        <a:buNone/>
                      </a:pPr>
                      <a:r>
                        <a:rPr lang="en" sz="1000" b="1">
                          <a:latin typeface="Futura" pitchFamily="50" charset="0"/>
                        </a:rPr>
                        <a:t>Perception</a:t>
                      </a:r>
                    </a:p>
                  </a:txBody>
                  <a:tcPr marL="28575" marR="28575" marT="19050" marB="19050" anchor="b">
                    <a:solidFill>
                      <a:srgbClr val="47BD5D"/>
                    </a:solidFill>
                  </a:tcPr>
                </a:tc>
                <a:extLst>
                  <a:ext uri="{0D108BD9-81ED-4DB2-BD59-A6C34878D82A}">
                    <a16:rowId xmlns:a16="http://schemas.microsoft.com/office/drawing/2014/main" val="10000"/>
                  </a:ext>
                </a:extLst>
              </a:tr>
              <a:tr h="247450">
                <a:tc>
                  <a:txBody>
                    <a:bodyPr/>
                    <a:lstStyle/>
                    <a:p>
                      <a:pPr lvl="0" rtl="0">
                        <a:lnSpc>
                          <a:spcPct val="115000"/>
                        </a:lnSpc>
                        <a:spcBef>
                          <a:spcPts val="0"/>
                        </a:spcBef>
                        <a:buNone/>
                      </a:pPr>
                      <a:r>
                        <a:rPr lang="en-US" sz="1000" b="1" dirty="0">
                          <a:latin typeface="Futura" pitchFamily="50" charset="0"/>
                        </a:rPr>
                        <a:t>App</a:t>
                      </a:r>
                      <a:endParaRPr lang="en" sz="1000" b="1" dirty="0">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Electronics</a:t>
                      </a:r>
                    </a:p>
                  </a:txBody>
                  <a:tcPr marL="28575" marR="28575" marT="19050" marB="19050" anchor="b"/>
                </a:tc>
                <a:tc>
                  <a:txBody>
                    <a:bodyPr/>
                    <a:lstStyle/>
                    <a:p>
                      <a:pPr lvl="0" rtl="0">
                        <a:lnSpc>
                          <a:spcPct val="115000"/>
                        </a:lnSpc>
                        <a:spcBef>
                          <a:spcPts val="0"/>
                        </a:spcBef>
                        <a:buNone/>
                      </a:pPr>
                      <a:r>
                        <a:rPr lang="en" sz="1000" b="1">
                          <a:latin typeface="Futura" pitchFamily="50" charset="0"/>
                        </a:rPr>
                        <a:t>Global localization</a:t>
                      </a:r>
                    </a:p>
                  </a:txBody>
                  <a:tcPr marL="28575" marR="28575" marT="19050" marB="19050" anchor="b"/>
                </a:tc>
                <a:tc>
                  <a:txBody>
                    <a:bodyPr/>
                    <a:lstStyle/>
                    <a:p>
                      <a:pPr lvl="0" rtl="0">
                        <a:lnSpc>
                          <a:spcPct val="115000"/>
                        </a:lnSpc>
                        <a:spcBef>
                          <a:spcPts val="0"/>
                        </a:spcBef>
                        <a:buNone/>
                      </a:pPr>
                      <a:r>
                        <a:rPr lang="en" sz="1000" b="1">
                          <a:latin typeface="Futura" pitchFamily="50" charset="0"/>
                        </a:rPr>
                        <a:t>Grass (type) detection</a:t>
                      </a:r>
                    </a:p>
                  </a:txBody>
                  <a:tcPr marL="28575" marR="28575" marT="19050" marB="19050" anchor="b"/>
                </a:tc>
                <a:extLst>
                  <a:ext uri="{0D108BD9-81ED-4DB2-BD59-A6C34878D82A}">
                    <a16:rowId xmlns:a16="http://schemas.microsoft.com/office/drawing/2014/main" val="10001"/>
                  </a:ext>
                </a:extLst>
              </a:tr>
              <a:tr h="247450">
                <a:tc>
                  <a:txBody>
                    <a:bodyPr/>
                    <a:lstStyle/>
                    <a:p>
                      <a:pPr lvl="0" rtl="0">
                        <a:lnSpc>
                          <a:spcPct val="115000"/>
                        </a:lnSpc>
                        <a:spcBef>
                          <a:spcPts val="0"/>
                        </a:spcBef>
                        <a:buNone/>
                      </a:pPr>
                      <a:endParaRPr lang="en" sz="1000" b="1">
                        <a:latin typeface="Futura" pitchFamily="50" charset="0"/>
                      </a:endParaRPr>
                    </a:p>
                  </a:txBody>
                  <a:tcPr marL="28575" marR="28575" marT="19050" marB="19050" anchor="b"/>
                </a:tc>
                <a:tc>
                  <a:txBody>
                    <a:bodyPr/>
                    <a:lstStyle/>
                    <a:p>
                      <a:pPr lvl="0" rtl="0">
                        <a:lnSpc>
                          <a:spcPct val="115000"/>
                        </a:lnSpc>
                        <a:spcBef>
                          <a:spcPts val="0"/>
                        </a:spcBef>
                        <a:buNone/>
                      </a:pPr>
                      <a:r>
                        <a:rPr lang="en" sz="1000" b="1">
                          <a:latin typeface="Futura" pitchFamily="50" charset="0"/>
                        </a:rPr>
                        <a:t>Chassis</a:t>
                      </a:r>
                    </a:p>
                  </a:txBody>
                  <a:tcPr marL="28575" marR="28575" marT="19050" marB="19050" anchor="b"/>
                </a:tc>
                <a:tc>
                  <a:txBody>
                    <a:bodyPr/>
                    <a:lstStyle/>
                    <a:p>
                      <a:pPr lvl="0" rtl="0">
                        <a:lnSpc>
                          <a:spcPct val="115000"/>
                        </a:lnSpc>
                        <a:spcBef>
                          <a:spcPts val="0"/>
                        </a:spcBef>
                        <a:buNone/>
                      </a:pPr>
                      <a:r>
                        <a:rPr lang="en" sz="1000" b="1">
                          <a:latin typeface="Futura" pitchFamily="50" charset="0"/>
                        </a:rPr>
                        <a:t>Obstacle localization</a:t>
                      </a:r>
                    </a:p>
                  </a:txBody>
                  <a:tcPr marL="28575" marR="28575" marT="19050" marB="19050" anchor="b"/>
                </a:tc>
                <a:tc>
                  <a:txBody>
                    <a:bodyPr/>
                    <a:lstStyle/>
                    <a:p>
                      <a:pPr lvl="0" rtl="0">
                        <a:lnSpc>
                          <a:spcPct val="115000"/>
                        </a:lnSpc>
                        <a:spcBef>
                          <a:spcPts val="0"/>
                        </a:spcBef>
                        <a:buNone/>
                      </a:pPr>
                      <a:r>
                        <a:rPr lang="en" sz="1000" b="1">
                          <a:latin typeface="Futura" pitchFamily="50" charset="0"/>
                        </a:rPr>
                        <a:t>Static obstacle detection</a:t>
                      </a:r>
                    </a:p>
                  </a:txBody>
                  <a:tcPr marL="28575" marR="28575" marT="19050" marB="19050" anchor="b"/>
                </a:tc>
                <a:extLst>
                  <a:ext uri="{0D108BD9-81ED-4DB2-BD59-A6C34878D82A}">
                    <a16:rowId xmlns:a16="http://schemas.microsoft.com/office/drawing/2014/main" val="10002"/>
                  </a:ext>
                </a:extLst>
              </a:tr>
              <a:tr h="237775">
                <a:tc>
                  <a:txBody>
                    <a:bodyPr/>
                    <a:lstStyle/>
                    <a:p>
                      <a:pPr lvl="0" rtl="0">
                        <a:lnSpc>
                          <a:spcPct val="115000"/>
                        </a:lnSpc>
                        <a:spcBef>
                          <a:spcPts val="0"/>
                        </a:spcBef>
                        <a:buNone/>
                      </a:pPr>
                      <a:endParaRPr lang="en" sz="1000" b="1" dirty="0">
                        <a:latin typeface="Futura" pitchFamily="50" charset="0"/>
                      </a:endParaRPr>
                    </a:p>
                  </a:txBody>
                  <a:tcPr marL="28575" marR="28575" marT="19050" marB="19050" anchor="b"/>
                </a:tc>
                <a:tc>
                  <a:txBody>
                    <a:bodyPr/>
                    <a:lstStyle/>
                    <a:p>
                      <a:pPr lvl="0" rtl="0">
                        <a:lnSpc>
                          <a:spcPct val="115000"/>
                        </a:lnSpc>
                        <a:spcBef>
                          <a:spcPts val="0"/>
                        </a:spcBef>
                        <a:buNone/>
                      </a:pPr>
                      <a:r>
                        <a:rPr lang="en" sz="1000" b="1">
                          <a:latin typeface="Futura" pitchFamily="50" charset="0"/>
                        </a:rPr>
                        <a:t>Firmware</a:t>
                      </a:r>
                    </a:p>
                  </a:txBody>
                  <a:tcPr marL="28575" marR="28575" marT="19050" marB="19050" anchor="b"/>
                </a:tc>
                <a:tc>
                  <a:txBody>
                    <a:bodyPr/>
                    <a:lstStyle/>
                    <a:p>
                      <a:pPr lvl="0" rtl="0">
                        <a:spcBef>
                          <a:spcPts val="0"/>
                        </a:spcBef>
                        <a:buNone/>
                      </a:pPr>
                      <a:endParaRPr sz="1000" b="1">
                        <a:latin typeface="Futura" pitchFamily="50" charset="0"/>
                      </a:endParaRPr>
                    </a:p>
                  </a:txBody>
                  <a:tcPr marL="28575" marR="28575" marT="19050" marB="19050" anchor="b"/>
                </a:tc>
                <a:tc>
                  <a:txBody>
                    <a:bodyPr/>
                    <a:lstStyle/>
                    <a:p>
                      <a:pPr lvl="0" rtl="0">
                        <a:lnSpc>
                          <a:spcPct val="115000"/>
                        </a:lnSpc>
                        <a:spcBef>
                          <a:spcPts val="0"/>
                        </a:spcBef>
                        <a:buNone/>
                      </a:pPr>
                      <a:r>
                        <a:rPr lang="en" sz="1000" b="1" dirty="0">
                          <a:latin typeface="Futura" pitchFamily="50" charset="0"/>
                        </a:rPr>
                        <a:t>Dynamic obstacle detection</a:t>
                      </a:r>
                    </a:p>
                  </a:txBody>
                  <a:tcPr marL="28575" marR="28575" marT="19050" marB="19050" anchor="b"/>
                </a:tc>
                <a:extLst>
                  <a:ext uri="{0D108BD9-81ED-4DB2-BD59-A6C34878D82A}">
                    <a16:rowId xmlns:a16="http://schemas.microsoft.com/office/drawing/2014/main" val="10003"/>
                  </a:ext>
                </a:extLst>
              </a:tr>
            </a:tbl>
          </a:graphicData>
        </a:graphic>
      </p:graphicFrame>
      <p:sp>
        <p:nvSpPr>
          <p:cNvPr id="95" name="Shape 95"/>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SVE WBS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1559238" y="789125"/>
            <a:ext cx="6025517" cy="4125325"/>
          </a:xfrm>
          <a:prstGeom prst="rect">
            <a:avLst/>
          </a:prstGeom>
          <a:noFill/>
          <a:ln>
            <a:noFill/>
          </a:ln>
        </p:spPr>
      </p:pic>
      <p:sp>
        <p:nvSpPr>
          <p:cNvPr id="101" name="Shape 101"/>
          <p:cNvSpPr txBox="1">
            <a:spLocks noGrp="1"/>
          </p:cNvSpPr>
          <p:nvPr>
            <p:ph type="title"/>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FVE WBS</a:t>
            </a:r>
          </a:p>
        </p:txBody>
      </p:sp>
      <p:pic>
        <p:nvPicPr>
          <p:cNvPr id="4" name="Shape 106" descr="fv2.png">
            <a:extLst>
              <a:ext uri="{FF2B5EF4-FFF2-40B4-BE49-F238E27FC236}">
                <a16:creationId xmlns:a16="http://schemas.microsoft.com/office/drawing/2014/main" id="{D08C72DD-3497-464F-8522-3D6EDE5D9365}"/>
              </a:ext>
            </a:extLst>
          </p:cNvPr>
          <p:cNvPicPr preferRelativeResize="0"/>
          <p:nvPr/>
        </p:nvPicPr>
        <p:blipFill rotWithShape="1">
          <a:blip r:embed="rId4">
            <a:alphaModFix/>
          </a:blip>
          <a:srcRect b="58330"/>
          <a:stretch/>
        </p:blipFill>
        <p:spPr>
          <a:xfrm>
            <a:off x="1159014" y="3424488"/>
            <a:ext cx="6825964" cy="17190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idx="4294967295"/>
          </p:nvPr>
        </p:nvSpPr>
        <p:spPr>
          <a:xfrm>
            <a:off x="311700" y="216425"/>
            <a:ext cx="8520600" cy="572700"/>
          </a:xfrm>
          <a:prstGeom prst="rect">
            <a:avLst/>
          </a:prstGeom>
        </p:spPr>
        <p:txBody>
          <a:bodyPr wrap="square" lIns="91425" tIns="91425" rIns="91425" bIns="91425" anchor="t" anchorCtr="0">
            <a:noAutofit/>
          </a:bodyPr>
          <a:lstStyle/>
          <a:p>
            <a:pPr lvl="0" rtl="0">
              <a:spcBef>
                <a:spcPts val="0"/>
              </a:spcBef>
              <a:buNone/>
            </a:pPr>
            <a:r>
              <a:rPr lang="en" dirty="0">
                <a:solidFill>
                  <a:srgbClr val="47BD53"/>
                </a:solidFill>
                <a:latin typeface="Futura" panose="020B0502020202020204" pitchFamily="50" charset="0"/>
              </a:rPr>
              <a:t>Schedule</a:t>
            </a:r>
          </a:p>
        </p:txBody>
      </p:sp>
      <p:pic>
        <p:nvPicPr>
          <p:cNvPr id="113" name="Shape 113"/>
          <p:cNvPicPr preferRelativeResize="0"/>
          <p:nvPr/>
        </p:nvPicPr>
        <p:blipFill>
          <a:blip r:embed="rId3">
            <a:alphaModFix/>
          </a:blip>
          <a:stretch>
            <a:fillRect/>
          </a:stretch>
        </p:blipFill>
        <p:spPr>
          <a:xfrm>
            <a:off x="2281864" y="223475"/>
            <a:ext cx="4580274" cy="46965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687</Words>
  <Application>Microsoft Office PowerPoint</Application>
  <PresentationFormat>On-screen Show (16:9)</PresentationFormat>
  <Paragraphs>135</Paragraphs>
  <Slides>11</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Futura</vt:lpstr>
      <vt:lpstr>Simple Light</vt:lpstr>
      <vt:lpstr>Office Theme</vt:lpstr>
      <vt:lpstr>PowerPoint Presentation</vt:lpstr>
      <vt:lpstr>Functional Requirements</vt:lpstr>
      <vt:lpstr>Performance Requirements</vt:lpstr>
      <vt:lpstr>Non-functional Requirements</vt:lpstr>
      <vt:lpstr>Functional Architecture</vt:lpstr>
      <vt:lpstr>Cyber-physical Architecture</vt:lpstr>
      <vt:lpstr>SVE WBS</vt:lpstr>
      <vt:lpstr>FVE WBS</vt:lpstr>
      <vt:lpstr>Schedule</vt:lpstr>
      <vt:lpstr>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GroundsBot</dc:title>
  <cp:lastModifiedBy>jdriscol</cp:lastModifiedBy>
  <cp:revision>10</cp:revision>
  <dcterms:modified xsi:type="dcterms:W3CDTF">2017-10-24T19:45:04Z</dcterms:modified>
</cp:coreProperties>
</file>