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rm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Joe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point. GroundsBot should reroute around STATIC obstacles, but will just stop if a dynamic obstacle is detected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431796" y="4149977"/>
            <a:ext cx="42804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The golf course mowing robot</a:t>
            </a:r>
            <a:endParaRPr>
              <a:latin typeface="FuturaExtended" panose="020B0B00000000000000" pitchFamily="34" charset="0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13807"/>
          <a:stretch/>
        </p:blipFill>
        <p:spPr>
          <a:xfrm>
            <a:off x="3159126" y="249603"/>
            <a:ext cx="2791840" cy="32678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431796" y="3541096"/>
            <a:ext cx="4280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GROUNDSBOT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58216" y="3620861"/>
            <a:ext cx="17907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The A Team: </a:t>
            </a:r>
            <a:endParaRPr>
              <a:latin typeface="FuturaExtended" panose="020B0B00000000000000" pitchFamily="34" charset="0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David Evans</a:t>
            </a:r>
            <a:endParaRPr>
              <a:latin typeface="FuturaExtended" panose="020B0B00000000000000" pitchFamily="34" charset="0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Adam Driscoll</a:t>
            </a:r>
            <a:endParaRPr sz="2000" b="0" i="0" u="none" strike="noStrike" cap="none">
              <a:solidFill>
                <a:srgbClr val="000000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Josh Bennett</a:t>
            </a:r>
            <a:endParaRPr>
              <a:latin typeface="FuturaExtended" panose="020B0B00000000000000" pitchFamily="34" charset="0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Joe Phaneuf</a:t>
            </a:r>
            <a:endParaRPr>
              <a:latin typeface="FuturaExtended" panose="020B0B00000000000000" pitchFamily="34" charset="0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Henry Chen</a:t>
            </a:r>
            <a:endParaRPr>
              <a:latin typeface="FuturaExtended" panose="020B0B00000000000000" pitchFamily="34" charset="0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1595" y="4565454"/>
            <a:ext cx="1098915" cy="388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6835141" y="4195697"/>
            <a:ext cx="1790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Sponsor:</a:t>
            </a:r>
            <a:endParaRPr sz="2100" b="0" i="0" u="none" strike="noStrike" cap="none">
              <a:solidFill>
                <a:srgbClr val="000000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82800" cy="3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M.P.1, First time user inputs map within 15 minutes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M.P.2, System returns proposed route/coverage map within 5 minutes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M.P.3, Cover 1/4 acre per hour on flat, unobstructed terrain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M.P.4, Cut 95% of the grass on flat, unobstructed terrain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M.P.5, Navigate 30 degree sloped grass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M.P.6 , Detect 80% of static objects greater than 3 inches in height and 2 inches in width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M.P.7 , Detect 80% of dynamic objects greater than 6 inches in height and 6 inches in width travelling less than 4 mph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M.P.8 , Mow to within 1 foot of detected obstacles 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M.P.9 , Return home to within 5 feet of starting position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715850" y="442375"/>
            <a:ext cx="3869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Requirements: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245575" y="1121000"/>
            <a:ext cx="8520600" cy="52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uturaExtended" panose="020B0B00000000000000" pitchFamily="34" charset="0"/>
              </a:rPr>
              <a:t>1. Obstacle Officer places new obstacles until test site contains a total of 5 obstacles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2. Obstacle Officer places Yellow cone as home position marker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3. GroundsBot Technician holds GroundsBot safety tether and follows GroundsBot for duration of test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4. GroundsBot Technician powers on GroundsBot. 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5. Technical Sales Rep opens UI on laptop and establishes a connection with GroundsBot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6. Technical Sales Rep briefs New User on app functionality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7. New User uses UI on laptop to define boundaries of area to be  mowed through the UI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8.  New User uses UI on laptop to submit the mowing area to GroundsBot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9. GroundsBot develops a coverage plan 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10. GroundsBot mows the area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11. GroundsBot returns to its starting position 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12. New user receives coverage report on laptop UI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13. Obstacle Officer measures and records distances from mowed grass to obstacles</a:t>
            </a:r>
            <a:br>
              <a:rPr lang="en" sz="1200">
                <a:latin typeface="FuturaExtended" panose="020B0B00000000000000" pitchFamily="34" charset="0"/>
              </a:rPr>
            </a:br>
            <a:r>
              <a:rPr lang="en" sz="1200">
                <a:latin typeface="FuturaExtended" panose="020B0B00000000000000" pitchFamily="34" charset="0"/>
              </a:rPr>
              <a:t>14. Obstacle Officer measures and records distance from GroundsBot to home position</a:t>
            </a:r>
            <a:endParaRPr sz="1200"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FuturaExtended" panose="020B0B00000000000000" pitchFamily="34" charset="0"/>
              <a:ea typeface="Arial"/>
              <a:cs typeface="Arial"/>
              <a:sym typeface="Arial"/>
            </a:endParaRPr>
          </a:p>
          <a:p>
            <a:pPr marL="171450" lvl="0" indent="-3810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0" y="410900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1: Procedure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4292E"/>
                </a:solidFill>
                <a:latin typeface="FuturaExtended" panose="020B0B00000000000000" pitchFamily="34" charset="0"/>
              </a:rPr>
              <a:t>Verification Criteria                                                                                                                                                                                       </a:t>
            </a:r>
            <a:endParaRPr sz="1400" b="1"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24292E"/>
                </a:solidFill>
                <a:latin typeface="FuturaExtended" panose="020B0B00000000000000" pitchFamily="34" charset="0"/>
              </a:rPr>
              <a:t>M.P.1, First time user inputs map within 15 minutes</a:t>
            </a:r>
            <a:endParaRPr sz="14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24292E"/>
                </a:solidFill>
                <a:latin typeface="FuturaExtended" panose="020B0B00000000000000" pitchFamily="34" charset="0"/>
              </a:rPr>
              <a:t>M.P.2, System returns proposed route/coverage map within 5 minutes</a:t>
            </a:r>
            <a:endParaRPr sz="14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24292E"/>
                </a:solidFill>
                <a:latin typeface="FuturaExtended" panose="020B0B00000000000000" pitchFamily="34" charset="0"/>
              </a:rPr>
              <a:t>M.P.6 , Detect 80% of static objects greater than 3 inches in height and 2 inches in width</a:t>
            </a:r>
            <a:endParaRPr sz="14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24292E"/>
                </a:solidFill>
                <a:latin typeface="FuturaExtended" panose="020B0B00000000000000" pitchFamily="34" charset="0"/>
              </a:rPr>
              <a:t>M.P.8 , Mow to within 1 foot of detected obstacles</a:t>
            </a:r>
            <a:endParaRPr sz="14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24292E"/>
                </a:solidFill>
                <a:latin typeface="FuturaExtended" panose="020B0B00000000000000" pitchFamily="34" charset="0"/>
              </a:rPr>
              <a:t>M.P.9 , Return home to within 5 feet of starting position</a:t>
            </a:r>
            <a:endParaRPr sz="14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24292E"/>
                </a:solidFill>
                <a:highlight>
                  <a:schemeClr val="lt1"/>
                </a:highlight>
                <a:latin typeface="FuturaExtended" panose="020B0B00000000000000" pitchFamily="34" charset="0"/>
              </a:rPr>
              <a:t>D.P.1 , Mow to within 3 inches of a detected obstacles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D.P.2 , Visually report mowing coverage and obstacles encountered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24292E"/>
                </a:solidFill>
                <a:latin typeface="FuturaExtended" panose="020B0B00000000000000" pitchFamily="34" charset="0"/>
              </a:rPr>
              <a:t>M.N.2 , Be clearly visible , GroundsBot should indicate its presence and status to everyone nearby</a:t>
            </a:r>
            <a:endParaRPr sz="14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171450" lvl="0" indent="-38100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4" y="410900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1: Validation Criteria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4292E"/>
                </a:solidFill>
                <a:latin typeface="FuturaExtended" panose="020B0B00000000000000" pitchFamily="34" charset="0"/>
              </a:rPr>
              <a:t>Objective: </a:t>
            </a:r>
            <a:r>
              <a:rPr lang="en" sz="1200">
                <a:solidFill>
                  <a:srgbClr val="24292E"/>
                </a:solidFill>
                <a:latin typeface="FuturaExtended" panose="020B0B00000000000000" pitchFamily="34" charset="0"/>
              </a:rPr>
              <a:t>Validate GroundsBot’s dynamic obstacle detection</a:t>
            </a:r>
            <a:endParaRPr sz="1200">
              <a:solidFill>
                <a:srgbClr val="000000"/>
              </a:solidFill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4292E"/>
                </a:solidFill>
                <a:latin typeface="FuturaExtended" panose="020B0B00000000000000" pitchFamily="34" charset="0"/>
              </a:rPr>
              <a:t>Procedure </a:t>
            </a:r>
            <a:endParaRPr sz="1200" b="1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24292E"/>
                </a:solidFill>
                <a:latin typeface="FuturaExtended" panose="020B0B00000000000000" pitchFamily="34" charset="0"/>
              </a:rPr>
              <a:t>Power on GroundsBot</a:t>
            </a:r>
            <a:endParaRPr sz="12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24292E"/>
                </a:solidFill>
                <a:latin typeface="FuturaExtended" panose="020B0B00000000000000" pitchFamily="34" charset="0"/>
              </a:rPr>
              <a:t>Open UI and establish connection with GroundsBot</a:t>
            </a:r>
            <a:endParaRPr sz="12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24292E"/>
                </a:solidFill>
                <a:latin typeface="FuturaExtended" panose="020B0B00000000000000" pitchFamily="34" charset="0"/>
              </a:rPr>
              <a:t>Team member creates a straight line path for GroundsBot to follow using the UI</a:t>
            </a:r>
            <a:endParaRPr sz="12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24292E"/>
                </a:solidFill>
                <a:latin typeface="FuturaExtended" panose="020B0B00000000000000" pitchFamily="34" charset="0"/>
              </a:rPr>
              <a:t>Team member enables GroundsBot and GroundsBot starts moving along path</a:t>
            </a:r>
            <a:endParaRPr sz="12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24292E"/>
                </a:solidFill>
                <a:latin typeface="FuturaExtended" panose="020B0B00000000000000" pitchFamily="34" charset="0"/>
              </a:rPr>
              <a:t>Rest of team lines up along path GroundsBot is following</a:t>
            </a:r>
            <a:endParaRPr sz="12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24292E"/>
                </a:solidFill>
                <a:latin typeface="FuturaExtended" panose="020B0B00000000000000" pitchFamily="34" charset="0"/>
              </a:rPr>
              <a:t>As GroundsBot approaches team member uses calibrated GrudsMeter® to roll a soccer ball in front of GroundsBot as per requirements</a:t>
            </a:r>
            <a:endParaRPr sz="12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24292E"/>
                </a:solidFill>
                <a:latin typeface="FuturaExtended" panose="020B0B00000000000000" pitchFamily="34" charset="0"/>
              </a:rPr>
              <a:t>When soccer ball enters line of sight Groundsbot will stop</a:t>
            </a:r>
            <a:endParaRPr sz="12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24292E"/>
                </a:solidFill>
                <a:latin typeface="FuturaExtended" panose="020B0B00000000000000" pitchFamily="34" charset="0"/>
              </a:rPr>
              <a:t>When soccer ball leaves line of sight Groundsbot will continue along its original path</a:t>
            </a:r>
            <a:endParaRPr sz="12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24292E"/>
                </a:solidFill>
                <a:latin typeface="FuturaExtended" panose="020B0B00000000000000" pitchFamily="34" charset="0"/>
              </a:rPr>
              <a:t>Repeat steps 6-8 four more times. </a:t>
            </a:r>
            <a:endParaRPr sz="1200">
              <a:solidFill>
                <a:srgbClr val="000000"/>
              </a:solidFill>
              <a:latin typeface="FuturaExtended" panose="020B0B00000000000000" pitchFamily="34" charset="0"/>
            </a:endParaRPr>
          </a:p>
          <a:p>
            <a:pPr marL="171450" lvl="0" indent="-381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FuturaExtended" panose="020B0B00000000000000" pitchFamily="34" charset="0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-4" y="410896"/>
            <a:ext cx="4280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2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-4" y="410896"/>
            <a:ext cx="4280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2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4292E"/>
                </a:solidFill>
                <a:latin typeface="FuturaExtended" panose="020B0B00000000000000" pitchFamily="34" charset="0"/>
              </a:rPr>
              <a:t>Verification Criteria</a:t>
            </a:r>
            <a:endParaRPr sz="1600" b="1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latin typeface="FuturaExtended" panose="020B0B00000000000000" pitchFamily="34" charset="0"/>
              </a:rPr>
              <a:t>M.P.7 - 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Detect 80% of dynamic objects greater tha6 inches in height and 6 inches in width travelling less than 4 mph</a:t>
            </a:r>
            <a:endParaRPr sz="16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FuturaExtended" panose="020B0B00000000000000" pitchFamily="34" charset="0"/>
              </a:rPr>
              <a:t>GroundsBot detects a moving obstacle</a:t>
            </a:r>
            <a:endParaRPr sz="1600"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FuturaExtended" panose="020B0B00000000000000" pitchFamily="34" charset="0"/>
              </a:rPr>
              <a:t>GroundsBot stops moving until the obstacle has left line of sight. Groundsbot will come to a full stop for ⅘ dynamic obstacles.</a:t>
            </a:r>
            <a:endParaRPr sz="1600"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FuturaExtended" panose="020B0B00000000000000" pitchFamily="34" charset="0"/>
              </a:rPr>
              <a:t>Once obstacle has left line of sight, GroundsBot continues moving along original path</a:t>
            </a:r>
            <a:endParaRPr sz="1600">
              <a:solidFill>
                <a:srgbClr val="000000"/>
              </a:solidFill>
              <a:latin typeface="FuturaExtended" panose="020B0B00000000000000" pitchFamily="34" charset="0"/>
            </a:endParaRPr>
          </a:p>
          <a:p>
            <a:pPr marL="628650" lvl="0" indent="-3810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375" y="3068950"/>
            <a:ext cx="2759250" cy="18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4292E"/>
                </a:solidFill>
                <a:latin typeface="FuturaExtended" panose="020B0B00000000000000" pitchFamily="34" charset="0"/>
              </a:rPr>
              <a:t>Procedure</a:t>
            </a:r>
            <a:endParaRPr sz="1600" b="1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24292E"/>
                </a:solidFill>
                <a:latin typeface="FuturaExtended" panose="020B0B00000000000000" pitchFamily="34" charset="0"/>
              </a:rPr>
              <a:t>Surveyor measures test site and marks region containing 30 degree slope with cones</a:t>
            </a:r>
            <a:endParaRPr sz="16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24292E"/>
                </a:solidFill>
                <a:latin typeface="FuturaExtended" panose="020B0B00000000000000" pitchFamily="34" charset="0"/>
              </a:rPr>
              <a:t>Cinematographer begins recording</a:t>
            </a:r>
            <a:endParaRPr sz="16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24292E"/>
                </a:solidFill>
                <a:latin typeface="FuturaExtended" panose="020B0B00000000000000" pitchFamily="34" charset="0"/>
              </a:rPr>
              <a:t>Operator navigates GroundsBot straight up 30 degree slope</a:t>
            </a:r>
            <a:endParaRPr sz="16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24292E"/>
                </a:solidFill>
                <a:latin typeface="FuturaExtended" panose="020B0B00000000000000" pitchFamily="34" charset="0"/>
              </a:rPr>
              <a:t>Cinematographer ends recording</a:t>
            </a:r>
            <a:endParaRPr sz="1600" b="1">
              <a:solidFill>
                <a:srgbClr val="24292E"/>
              </a:solidFill>
              <a:latin typeface="FuturaExtended" panose="020B0B00000000000000" pitchFamily="34" charset="0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-4" y="410896"/>
            <a:ext cx="4280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3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4292E"/>
                </a:solidFill>
                <a:latin typeface="FuturaExtended" panose="020B0B00000000000000" pitchFamily="34" charset="0"/>
              </a:rPr>
              <a:t>Verification Criteria</a:t>
            </a:r>
            <a:endParaRPr sz="1600" b="1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24292E"/>
                </a:solidFill>
                <a:latin typeface="FuturaExtended" panose="020B0B00000000000000" pitchFamily="34" charset="0"/>
              </a:rPr>
              <a:t>M.P.5, Navigate 30 degree sloped grass</a:t>
            </a:r>
            <a:endParaRPr sz="2500">
              <a:latin typeface="FuturaExtended" panose="020B0B00000000000000" pitchFamily="34" charset="0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-4" y="410896"/>
            <a:ext cx="4280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3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4292E"/>
                </a:solidFill>
                <a:latin typeface="FuturaExtended" panose="020B0B00000000000000" pitchFamily="34" charset="0"/>
              </a:rPr>
              <a:t>Procedure </a:t>
            </a:r>
            <a:endParaRPr sz="1400"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FuturaExtended" panose="020B0B00000000000000" pitchFamily="34" charset="0"/>
              </a:rPr>
              <a:t>Cinematographer 1 initializes static camera position and begins recording</a:t>
            </a:r>
            <a:endParaRPr sz="1400"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FuturaExtended" panose="020B0B00000000000000" pitchFamily="34" charset="0"/>
              </a:rPr>
              <a:t>Cinematographer 2 begins recording and follows GroundsBot</a:t>
            </a:r>
            <a:endParaRPr sz="1400"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FuturaExtended" panose="020B0B00000000000000" pitchFamily="34" charset="0"/>
              </a:rPr>
              <a:t>Operator navigates GroundsBot to home position using RC transmitter</a:t>
            </a:r>
            <a:endParaRPr sz="1400"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FuturaExtended" panose="020B0B00000000000000" pitchFamily="34" charset="0"/>
              </a:rPr>
              <a:t>Operator launches mission and Time Cop starts stopwatch</a:t>
            </a:r>
            <a:endParaRPr sz="1400"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FuturaExtended" panose="020B0B00000000000000" pitchFamily="34" charset="0"/>
              </a:rPr>
              <a:t>GroundsBot completes mission and returns home and Time Cop stops stopwatch</a:t>
            </a:r>
            <a:endParaRPr sz="1400"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FuturaExtended" panose="020B0B00000000000000" pitchFamily="34" charset="0"/>
              </a:rPr>
              <a:t>Surveyor bounds and measures failed coverage with stakes and tape measure</a:t>
            </a:r>
            <a:endParaRPr sz="1400"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FuturaExtended" panose="020B0B00000000000000" pitchFamily="34" charset="0"/>
              </a:rPr>
              <a:t>Cinematographers 1 and 2 end recording</a:t>
            </a:r>
            <a:endParaRPr sz="1400">
              <a:latin typeface="FuturaExtended" panose="020B0B00000000000000" pitchFamily="34" charset="0"/>
            </a:endParaRPr>
          </a:p>
          <a:p>
            <a:pPr marL="171450" lvl="0" indent="-3810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90604" y="410900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4 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 b="1">
                <a:solidFill>
                  <a:srgbClr val="24292E"/>
                </a:solidFill>
                <a:latin typeface="FuturaExtended" panose="020B0B00000000000000" pitchFamily="34" charset="0"/>
              </a:rPr>
              <a:t>Verification Criteria</a:t>
            </a:r>
            <a:endParaRPr sz="1400" b="1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24292E"/>
                </a:solidFill>
                <a:latin typeface="FuturaExtended" panose="020B0B00000000000000" pitchFamily="34" charset="0"/>
              </a:rPr>
              <a:t>M.P.3: Cover 1/8 acre per 30 minutes on flat, unobstructed terrain</a:t>
            </a:r>
            <a:endParaRPr sz="14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24292E"/>
                </a:solidFill>
                <a:latin typeface="FuturaExtended" panose="020B0B00000000000000" pitchFamily="34" charset="0"/>
              </a:rPr>
              <a:t>M.P.4: Cut 95% of the grass on flat, unobstructed terrain</a:t>
            </a:r>
            <a:endParaRPr sz="14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24292E"/>
                </a:solidFill>
                <a:latin typeface="FuturaExtended" panose="020B0B00000000000000" pitchFamily="34" charset="0"/>
              </a:rPr>
              <a:t>M.N.3: Do not tear up grass</a:t>
            </a:r>
            <a:endParaRPr sz="1400">
              <a:solidFill>
                <a:srgbClr val="24292E"/>
              </a:solidFill>
              <a:latin typeface="FuturaExtended" panose="020B0B00000000000000" pitchFamily="3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rgbClr val="24292E"/>
              </a:solidFill>
              <a:latin typeface="FuturaExtended" panose="020B0B00000000000000" pitchFamily="34" charset="0"/>
              <a:ea typeface="Arial"/>
              <a:cs typeface="Arial"/>
              <a:sym typeface="Arial"/>
            </a:endParaRPr>
          </a:p>
          <a:p>
            <a:pPr marL="171450" lvl="0" indent="-3810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990604" y="410900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4 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2975" y="1941900"/>
            <a:ext cx="4641900" cy="2169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240050" y="2760225"/>
            <a:ext cx="1275900" cy="706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Stereo Camera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2020350" y="2311500"/>
            <a:ext cx="1165200" cy="706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Detect Static Obstacles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2020200" y="3192650"/>
            <a:ext cx="1165200" cy="770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Detect Dynamic Obstacles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3562650" y="2727425"/>
            <a:ext cx="1078800" cy="770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Generate</a:t>
            </a:r>
            <a:endParaRPr>
              <a:latin typeface="FuturaExtended" panose="020B0B00000000000000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Map</a:t>
            </a:r>
            <a:endParaRPr>
              <a:latin typeface="FuturaExtended" panose="020B0B00000000000000" pitchFamily="34" charset="0"/>
            </a:endParaRPr>
          </a:p>
        </p:txBody>
      </p:sp>
      <p:cxnSp>
        <p:nvCxnSpPr>
          <p:cNvPr id="295" name="Shape 295"/>
          <p:cNvCxnSpPr>
            <a:stCxn id="291" idx="3"/>
            <a:endCxn id="292" idx="1"/>
          </p:cNvCxnSpPr>
          <p:nvPr/>
        </p:nvCxnSpPr>
        <p:spPr>
          <a:xfrm rot="10800000" flipH="1">
            <a:off x="1515950" y="2664675"/>
            <a:ext cx="504300" cy="448800"/>
          </a:xfrm>
          <a:prstGeom prst="bentConnector3">
            <a:avLst>
              <a:gd name="adj1" fmla="val 2547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6" name="Shape 296"/>
          <p:cNvCxnSpPr>
            <a:stCxn id="291" idx="3"/>
            <a:endCxn id="293" idx="1"/>
          </p:cNvCxnSpPr>
          <p:nvPr/>
        </p:nvCxnSpPr>
        <p:spPr>
          <a:xfrm>
            <a:off x="1515950" y="3113475"/>
            <a:ext cx="504300" cy="464100"/>
          </a:xfrm>
          <a:prstGeom prst="bentConnector3">
            <a:avLst>
              <a:gd name="adj1" fmla="val 2547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7" name="Shape 297"/>
          <p:cNvSpPr/>
          <p:nvPr/>
        </p:nvSpPr>
        <p:spPr>
          <a:xfrm>
            <a:off x="5151300" y="299450"/>
            <a:ext cx="3843000" cy="38124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797250" y="2760225"/>
            <a:ext cx="1078800" cy="706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Local</a:t>
            </a:r>
            <a:endParaRPr>
              <a:latin typeface="FuturaExtended" panose="020B0B00000000000000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Planner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5797250" y="1588650"/>
            <a:ext cx="1078800" cy="706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Global</a:t>
            </a:r>
            <a:endParaRPr>
              <a:latin typeface="FuturaExtended" panose="020B0B00000000000000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Planner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5164850" y="4327300"/>
            <a:ext cx="3829500" cy="7065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uturaExtended" panose="020B0B00000000000000" pitchFamily="34" charset="0"/>
              </a:rPr>
              <a:t>Platform</a:t>
            </a:r>
            <a:endParaRPr b="1">
              <a:latin typeface="FuturaExtended" panose="020B0B00000000000000" pitchFamily="34" charset="0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267725" y="152275"/>
            <a:ext cx="2545200" cy="15678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2422200" y="551650"/>
            <a:ext cx="2145900" cy="447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Boundary Input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2422200" y="1123350"/>
            <a:ext cx="2145900" cy="46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Display Mowing Plan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7752250" y="1588650"/>
            <a:ext cx="1078800" cy="706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Localize Position</a:t>
            </a:r>
            <a:endParaRPr>
              <a:latin typeface="FuturaExtended" panose="020B0B00000000000000" pitchFamily="34" charset="0"/>
            </a:endParaRPr>
          </a:p>
        </p:txBody>
      </p:sp>
      <p:cxnSp>
        <p:nvCxnSpPr>
          <p:cNvPr id="305" name="Shape 305"/>
          <p:cNvCxnSpPr>
            <a:stCxn id="304" idx="1"/>
            <a:endCxn id="299" idx="3"/>
          </p:cNvCxnSpPr>
          <p:nvPr/>
        </p:nvCxnSpPr>
        <p:spPr>
          <a:xfrm rot="10800000">
            <a:off x="6875950" y="1941900"/>
            <a:ext cx="876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6" name="Shape 306"/>
          <p:cNvCxnSpPr>
            <a:stCxn id="292" idx="3"/>
            <a:endCxn id="294" idx="1"/>
          </p:cNvCxnSpPr>
          <p:nvPr/>
        </p:nvCxnSpPr>
        <p:spPr>
          <a:xfrm>
            <a:off x="3185550" y="2664750"/>
            <a:ext cx="377100" cy="447600"/>
          </a:xfrm>
          <a:prstGeom prst="bentConnector3">
            <a:avLst>
              <a:gd name="adj1" fmla="val 3244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7" name="Shape 307"/>
          <p:cNvCxnSpPr>
            <a:stCxn id="293" idx="3"/>
            <a:endCxn id="294" idx="1"/>
          </p:cNvCxnSpPr>
          <p:nvPr/>
        </p:nvCxnSpPr>
        <p:spPr>
          <a:xfrm rot="10800000" flipH="1">
            <a:off x="3185400" y="3112400"/>
            <a:ext cx="377400" cy="465300"/>
          </a:xfrm>
          <a:prstGeom prst="bentConnector3">
            <a:avLst>
              <a:gd name="adj1" fmla="val 3245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8" name="Shape 308"/>
          <p:cNvCxnSpPr>
            <a:stCxn id="294" idx="3"/>
            <a:endCxn id="298" idx="1"/>
          </p:cNvCxnSpPr>
          <p:nvPr/>
        </p:nvCxnSpPr>
        <p:spPr>
          <a:xfrm>
            <a:off x="4641450" y="3112475"/>
            <a:ext cx="1155900" cy="9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9" name="Shape 309"/>
          <p:cNvCxnSpPr>
            <a:stCxn id="299" idx="2"/>
            <a:endCxn id="298" idx="0"/>
          </p:cNvCxnSpPr>
          <p:nvPr/>
        </p:nvCxnSpPr>
        <p:spPr>
          <a:xfrm>
            <a:off x="6336650" y="2295150"/>
            <a:ext cx="0" cy="46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0" name="Shape 310"/>
          <p:cNvCxnSpPr>
            <a:stCxn id="302" idx="3"/>
            <a:endCxn id="299" idx="0"/>
          </p:cNvCxnSpPr>
          <p:nvPr/>
        </p:nvCxnSpPr>
        <p:spPr>
          <a:xfrm>
            <a:off x="4568100" y="775450"/>
            <a:ext cx="1768500" cy="8133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1" name="Shape 311"/>
          <p:cNvCxnSpPr>
            <a:stCxn id="299" idx="1"/>
            <a:endCxn id="303" idx="3"/>
          </p:cNvCxnSpPr>
          <p:nvPr/>
        </p:nvCxnSpPr>
        <p:spPr>
          <a:xfrm rot="10800000">
            <a:off x="4568150" y="1356000"/>
            <a:ext cx="1229100" cy="585900"/>
          </a:xfrm>
          <a:prstGeom prst="bentConnector3">
            <a:avLst>
              <a:gd name="adj1" fmla="val 3607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2" name="Shape 312"/>
          <p:cNvSpPr txBox="1"/>
          <p:nvPr/>
        </p:nvSpPr>
        <p:spPr>
          <a:xfrm>
            <a:off x="5615575" y="712363"/>
            <a:ext cx="96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Polygon Boundary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348175" y="1293675"/>
            <a:ext cx="827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Mowing Plan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7236500" y="2347950"/>
            <a:ext cx="96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Pose Estimate</a:t>
            </a:r>
            <a:endParaRPr sz="1100">
              <a:latin typeface="FuturaExtended" panose="020B0B00000000000000" pitchFamily="34" charset="0"/>
            </a:endParaRPr>
          </a:p>
        </p:txBody>
      </p:sp>
      <p:cxnSp>
        <p:nvCxnSpPr>
          <p:cNvPr id="315" name="Shape 315"/>
          <p:cNvCxnSpPr>
            <a:stCxn id="304" idx="1"/>
            <a:endCxn id="298" idx="3"/>
          </p:cNvCxnSpPr>
          <p:nvPr/>
        </p:nvCxnSpPr>
        <p:spPr>
          <a:xfrm flipH="1">
            <a:off x="6875950" y="1941900"/>
            <a:ext cx="876300" cy="11715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6" name="Shape 316"/>
          <p:cNvCxnSpPr>
            <a:stCxn id="298" idx="2"/>
            <a:endCxn id="300" idx="0"/>
          </p:cNvCxnSpPr>
          <p:nvPr/>
        </p:nvCxnSpPr>
        <p:spPr>
          <a:xfrm rot="-5400000" flipH="1">
            <a:off x="6277850" y="3525525"/>
            <a:ext cx="860700" cy="743100"/>
          </a:xfrm>
          <a:prstGeom prst="bentConnector3">
            <a:avLst>
              <a:gd name="adj1" fmla="val 3686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7" name="Shape 317"/>
          <p:cNvSpPr txBox="1"/>
          <p:nvPr/>
        </p:nvSpPr>
        <p:spPr>
          <a:xfrm>
            <a:off x="7079750" y="3673275"/>
            <a:ext cx="1275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Velocity Commands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5348475" y="2227700"/>
            <a:ext cx="96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GPS Waypoints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5130600" y="3018000"/>
            <a:ext cx="743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Local Costmap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2422200" y="152275"/>
            <a:ext cx="236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uturaExtended" panose="020B0B00000000000000" pitchFamily="34" charset="0"/>
              </a:rPr>
              <a:t>U/I Subsystem</a:t>
            </a:r>
            <a:endParaRPr b="1">
              <a:latin typeface="FuturaExtended" panose="020B0B00000000000000" pitchFamily="34" charset="0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587550" y="2850425"/>
            <a:ext cx="743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Point Cloud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459675" y="1947700"/>
            <a:ext cx="236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uturaExtended" panose="020B0B00000000000000" pitchFamily="34" charset="0"/>
              </a:rPr>
              <a:t>Perception Subsystem</a:t>
            </a:r>
            <a:endParaRPr b="1">
              <a:latin typeface="FuturaExtended" panose="020B0B00000000000000" pitchFamily="34" charset="0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730100" y="296950"/>
            <a:ext cx="236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uturaExtended" panose="020B0B00000000000000" pitchFamily="34" charset="0"/>
              </a:rPr>
              <a:t>Navigation Subsystem</a:t>
            </a:r>
            <a:endParaRPr b="1">
              <a:latin typeface="FuturaExtended" panose="020B0B00000000000000" pitchFamily="34" charset="0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52975" y="296950"/>
            <a:ext cx="19887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uturaExtended" panose="020B0B00000000000000" pitchFamily="34" charset="0"/>
              </a:rPr>
              <a:t>GroundsBot </a:t>
            </a:r>
            <a:endParaRPr sz="2400">
              <a:latin typeface="FuturaExtended" panose="020B0B00000000000000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uturaExtended" panose="020B0B00000000000000" pitchFamily="34" charset="0"/>
              </a:rPr>
              <a:t>Software </a:t>
            </a:r>
            <a:endParaRPr sz="2400">
              <a:latin typeface="FuturaExtended" panose="020B0B00000000000000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uturaExtended" panose="020B0B00000000000000" pitchFamily="34" charset="0"/>
              </a:rPr>
              <a:t>Architecture</a:t>
            </a:r>
            <a:endParaRPr sz="2400">
              <a:latin typeface="FuturaExtended" panose="020B0B00000000000000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82800" cy="3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Demonstrate user interface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FuturaExtended" panose="020B0B00000000000000" pitchFamily="34" charset="0"/>
              </a:rPr>
              <a:t>Demonstrate mowing coverage %  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Demonstrate coverage rate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Demonstrate handling on slopes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Demonstrate ability to avoid static obstacles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FuturaExtended" panose="020B0B00000000000000" pitchFamily="34" charset="0"/>
              </a:rPr>
              <a:t>Demonstrate ability to avoid dynamic obstacles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FuturaExtended" panose="020B0B00000000000000" pitchFamily="34" charset="0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715850" y="442375"/>
            <a:ext cx="3869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Test Objectives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-4" y="410896"/>
            <a:ext cx="4280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1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550" y="1779000"/>
            <a:ext cx="4377000" cy="21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63" y="1860625"/>
            <a:ext cx="2962275" cy="195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 rot="10800000" flipH="1">
            <a:off x="3512150" y="2844450"/>
            <a:ext cx="7275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3" name="Shape 153"/>
          <p:cNvSpPr txBox="1"/>
          <p:nvPr/>
        </p:nvSpPr>
        <p:spPr>
          <a:xfrm>
            <a:off x="510950" y="1121000"/>
            <a:ext cx="86331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rgbClr val="24292E"/>
                </a:solidFill>
                <a:latin typeface="FuturaExtended" panose="020B0B00000000000000" pitchFamily="34" charset="0"/>
                <a:ea typeface="Calibri"/>
                <a:cs typeface="Calibri"/>
                <a:sym typeface="Calibri"/>
              </a:rPr>
              <a:t>Objective: </a:t>
            </a:r>
            <a:r>
              <a:rPr lang="en" sz="1600">
                <a:solidFill>
                  <a:srgbClr val="24292E"/>
                </a:solidFill>
                <a:latin typeface="FuturaExtended" panose="020B0B00000000000000" pitchFamily="34" charset="0"/>
                <a:ea typeface="Calibri"/>
                <a:cs typeface="Calibri"/>
                <a:sym typeface="Calibri"/>
              </a:rPr>
              <a:t>Demonstrate User Interface and Static Obstacle Detection</a:t>
            </a:r>
            <a:endParaRPr sz="1600">
              <a:latin typeface="FuturaExtended" panose="020B0B00000000000000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24292E"/>
                </a:solidFill>
                <a:latin typeface="FuturaExtended" panose="020B0B00000000000000" pitchFamily="34" charset="0"/>
              </a:rPr>
              <a:t>Objective: </a:t>
            </a:r>
            <a:r>
              <a:rPr lang="en" sz="1600">
                <a:solidFill>
                  <a:srgbClr val="24292E"/>
                </a:solidFill>
                <a:latin typeface="FuturaExtended" panose="020B0B00000000000000" pitchFamily="34" charset="0"/>
              </a:rPr>
              <a:t>Demonstrate GroundsBot’s dynamic obstacle detection</a:t>
            </a:r>
            <a:endParaRPr sz="1600">
              <a:latin typeface="FuturaExtended" panose="020B0B00000000000000" pitchFamily="34" charset="0"/>
            </a:endParaRPr>
          </a:p>
          <a:p>
            <a:pPr marL="171450" lvl="0" indent="-38100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-4" y="410896"/>
            <a:ext cx="4280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2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800" y="1802850"/>
            <a:ext cx="6764400" cy="21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24292E"/>
                </a:solidFill>
                <a:latin typeface="FuturaExtended" panose="020B0B00000000000000" pitchFamily="34" charset="0"/>
              </a:rPr>
              <a:t>Objective: </a:t>
            </a:r>
            <a:r>
              <a:rPr lang="en" sz="1600">
                <a:solidFill>
                  <a:srgbClr val="24292E"/>
                </a:solidFill>
                <a:latin typeface="FuturaExtended" panose="020B0B00000000000000" pitchFamily="34" charset="0"/>
              </a:rPr>
              <a:t>Demonstrate that GroundsBot can operate on sloped regions</a:t>
            </a:r>
            <a:endParaRPr sz="1600">
              <a:latin typeface="FuturaExtended" panose="020B0B00000000000000" pitchFamily="34" charset="0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-4" y="410896"/>
            <a:ext cx="4280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3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675" y="1580275"/>
            <a:ext cx="5392650" cy="19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24292E"/>
                </a:solidFill>
                <a:latin typeface="FuturaExtended" panose="020B0B00000000000000" pitchFamily="34" charset="0"/>
              </a:rPr>
              <a:t>Objective: </a:t>
            </a:r>
            <a:r>
              <a:rPr lang="en" sz="1600">
                <a:solidFill>
                  <a:srgbClr val="24292E"/>
                </a:solidFill>
                <a:latin typeface="FuturaExtended" panose="020B0B00000000000000" pitchFamily="34" charset="0"/>
              </a:rPr>
              <a:t>Validate GroundsBot’s mowing coverage and coverage rate</a:t>
            </a:r>
            <a:br>
              <a:rPr lang="en" sz="1600">
                <a:solidFill>
                  <a:srgbClr val="24292E"/>
                </a:solidFill>
                <a:latin typeface="FuturaExtended" panose="020B0B00000000000000" pitchFamily="34" charset="0"/>
              </a:rPr>
            </a:br>
            <a:endParaRPr sz="1600">
              <a:latin typeface="FuturaExtended" panose="020B0B00000000000000" pitchFamily="34" charset="0"/>
            </a:endParaRPr>
          </a:p>
          <a:p>
            <a:pPr marL="171450" lvl="0" indent="-38100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-4" y="410896"/>
            <a:ext cx="42804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BD53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7BD53"/>
                </a:solidFill>
                <a:latin typeface="FuturaExtended" panose="020B0B00000000000000" pitchFamily="34" charset="0"/>
                <a:ea typeface="Carme"/>
                <a:cs typeface="Carme"/>
                <a:sym typeface="Carme"/>
              </a:rPr>
              <a:t>SVE Test 4</a:t>
            </a:r>
            <a:endParaRPr sz="3600" b="0" i="0" u="none" strike="noStrike" cap="none">
              <a:solidFill>
                <a:srgbClr val="47BD53"/>
              </a:solidFill>
              <a:latin typeface="FuturaExtended" panose="020B0B00000000000000" pitchFamily="34" charset="0"/>
              <a:ea typeface="Carme"/>
              <a:cs typeface="Carme"/>
              <a:sym typeface="Carme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t="9836"/>
          <a:stretch/>
        </p:blipFill>
        <p:spPr>
          <a:xfrm>
            <a:off x="1348788" y="1603625"/>
            <a:ext cx="6446425" cy="31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Questions for the audience?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FuturaExtended" panose="020B0B00000000000000" pitchFamily="34" charset="0"/>
                <a:ea typeface="Calibri"/>
                <a:cs typeface="Calibri"/>
                <a:sym typeface="Calibri"/>
              </a:rPr>
              <a:t>Coverage rate and coverage percentage split from test 1?</a:t>
            </a:r>
            <a:endParaRPr>
              <a:solidFill>
                <a:srgbClr val="000000"/>
              </a:solidFill>
              <a:latin typeface="FuturaExtended" panose="020B0B00000000000000" pitchFamily="34" charset="0"/>
              <a:ea typeface="Calibri"/>
              <a:cs typeface="Calibri"/>
              <a:sym typeface="Calibri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FuturaExtended" panose="020B0B00000000000000" pitchFamily="34" charset="0"/>
                <a:ea typeface="Calibri"/>
                <a:cs typeface="Calibri"/>
                <a:sym typeface="Calibri"/>
              </a:rPr>
              <a:t>How do we measure coverage?</a:t>
            </a:r>
            <a:endParaRPr>
              <a:solidFill>
                <a:srgbClr val="000000"/>
              </a:solidFill>
              <a:latin typeface="FuturaExtended" panose="020B0B00000000000000" pitchFamily="34" charset="0"/>
              <a:ea typeface="Calibri"/>
              <a:cs typeface="Calibri"/>
              <a:sym typeface="Calibri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FuturaExtended" panose="020B0B00000000000000" pitchFamily="34" charset="0"/>
                <a:ea typeface="Calibri"/>
                <a:cs typeface="Calibri"/>
                <a:sym typeface="Calibri"/>
              </a:rPr>
              <a:t>Split dynamic and static obstacle testing make sense?</a:t>
            </a:r>
            <a:endParaRPr>
              <a:solidFill>
                <a:srgbClr val="000000"/>
              </a:solidFill>
              <a:latin typeface="FuturaExtended" panose="020B0B00000000000000" pitchFamily="34" charset="0"/>
              <a:ea typeface="Calibri"/>
              <a:cs typeface="Calibri"/>
              <a:sym typeface="Calibri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FuturaExtended" panose="020B0B00000000000000" pitchFamily="34" charset="0"/>
                <a:ea typeface="Calibri"/>
                <a:cs typeface="Calibri"/>
                <a:sym typeface="Calibri"/>
              </a:rPr>
              <a:t>Does hill test show GroundsBot can handle hills?</a:t>
            </a:r>
            <a:endParaRPr>
              <a:solidFill>
                <a:srgbClr val="000000"/>
              </a:solidFill>
              <a:latin typeface="FuturaExtended" panose="020B0B00000000000000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181400" y="2423850"/>
            <a:ext cx="4641900" cy="2169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77775" y="3242175"/>
            <a:ext cx="1078800" cy="706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Stereo Camera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2048775" y="2793450"/>
            <a:ext cx="1165200" cy="706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Detect Static Obstacles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2048625" y="3674600"/>
            <a:ext cx="1165200" cy="770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Detect Dynamic Obstacles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3591075" y="3209375"/>
            <a:ext cx="1078800" cy="770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Generate</a:t>
            </a:r>
            <a:endParaRPr>
              <a:latin typeface="FuturaExtended" panose="020B0B00000000000000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Map</a:t>
            </a:r>
            <a:endParaRPr>
              <a:latin typeface="FuturaExtended" panose="020B0B00000000000000" pitchFamily="34" charset="0"/>
            </a:endParaRPr>
          </a:p>
        </p:txBody>
      </p:sp>
      <p:cxnSp>
        <p:nvCxnSpPr>
          <p:cNvPr id="190" name="Shape 190"/>
          <p:cNvCxnSpPr>
            <a:stCxn id="186" idx="3"/>
            <a:endCxn id="187" idx="1"/>
          </p:cNvCxnSpPr>
          <p:nvPr/>
        </p:nvCxnSpPr>
        <p:spPr>
          <a:xfrm rot="10800000" flipH="1">
            <a:off x="1356575" y="3146625"/>
            <a:ext cx="692100" cy="448800"/>
          </a:xfrm>
          <a:prstGeom prst="bentConnector3">
            <a:avLst>
              <a:gd name="adj1" fmla="val 3187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1" name="Shape 191"/>
          <p:cNvCxnSpPr>
            <a:stCxn id="186" idx="3"/>
            <a:endCxn id="188" idx="1"/>
          </p:cNvCxnSpPr>
          <p:nvPr/>
        </p:nvCxnSpPr>
        <p:spPr>
          <a:xfrm>
            <a:off x="1356575" y="3595425"/>
            <a:ext cx="692100" cy="464100"/>
          </a:xfrm>
          <a:prstGeom prst="bentConnector3">
            <a:avLst>
              <a:gd name="adj1" fmla="val 3187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2" name="Shape 192"/>
          <p:cNvSpPr/>
          <p:nvPr/>
        </p:nvSpPr>
        <p:spPr>
          <a:xfrm>
            <a:off x="5151300" y="299450"/>
            <a:ext cx="3843000" cy="37971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6254450" y="3065025"/>
            <a:ext cx="1078800" cy="706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Local</a:t>
            </a:r>
            <a:endParaRPr>
              <a:latin typeface="FuturaExtended" panose="020B0B00000000000000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Planner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6254450" y="1588650"/>
            <a:ext cx="1078800" cy="706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Global</a:t>
            </a:r>
            <a:endParaRPr>
              <a:latin typeface="FuturaExtended" panose="020B0B00000000000000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Planner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164850" y="4327300"/>
            <a:ext cx="3829500" cy="7065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uturaExtended" panose="020B0B00000000000000" pitchFamily="34" charset="0"/>
              </a:rPr>
              <a:t>Platform</a:t>
            </a:r>
            <a:endParaRPr b="1">
              <a:latin typeface="FuturaExtended" panose="020B0B00000000000000" pitchFamily="34" charset="0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267725" y="152275"/>
            <a:ext cx="2545200" cy="2169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uturaExtended" panose="020B0B00000000000000" pitchFamily="34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422200" y="551650"/>
            <a:ext cx="2145900" cy="447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Boundary Input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422200" y="1123350"/>
            <a:ext cx="2145900" cy="46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Display Mowing Plan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7828450" y="1588650"/>
            <a:ext cx="1078800" cy="706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Localize Position</a:t>
            </a:r>
            <a:endParaRPr>
              <a:latin typeface="FuturaExtended" panose="020B0B00000000000000" pitchFamily="34" charset="0"/>
            </a:endParaRPr>
          </a:p>
        </p:txBody>
      </p:sp>
      <p:cxnSp>
        <p:nvCxnSpPr>
          <p:cNvPr id="200" name="Shape 200"/>
          <p:cNvCxnSpPr>
            <a:stCxn id="199" idx="1"/>
            <a:endCxn id="194" idx="3"/>
          </p:cNvCxnSpPr>
          <p:nvPr/>
        </p:nvCxnSpPr>
        <p:spPr>
          <a:xfrm rot="10800000">
            <a:off x="7333150" y="1941900"/>
            <a:ext cx="495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>
            <a:stCxn id="187" idx="3"/>
            <a:endCxn id="189" idx="1"/>
          </p:cNvCxnSpPr>
          <p:nvPr/>
        </p:nvCxnSpPr>
        <p:spPr>
          <a:xfrm>
            <a:off x="3213975" y="3146700"/>
            <a:ext cx="377100" cy="447600"/>
          </a:xfrm>
          <a:prstGeom prst="bentConnector3">
            <a:avLst>
              <a:gd name="adj1" fmla="val 3244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stCxn id="188" idx="3"/>
            <a:endCxn id="189" idx="1"/>
          </p:cNvCxnSpPr>
          <p:nvPr/>
        </p:nvCxnSpPr>
        <p:spPr>
          <a:xfrm rot="10800000" flipH="1">
            <a:off x="3213825" y="3594350"/>
            <a:ext cx="377400" cy="465300"/>
          </a:xfrm>
          <a:prstGeom prst="bentConnector3">
            <a:avLst>
              <a:gd name="adj1" fmla="val 3245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3" name="Shape 203"/>
          <p:cNvCxnSpPr>
            <a:stCxn id="189" idx="3"/>
            <a:endCxn id="193" idx="1"/>
          </p:cNvCxnSpPr>
          <p:nvPr/>
        </p:nvCxnSpPr>
        <p:spPr>
          <a:xfrm rot="10800000" flipH="1">
            <a:off x="4669875" y="3418325"/>
            <a:ext cx="1584600" cy="176100"/>
          </a:xfrm>
          <a:prstGeom prst="bentConnector3">
            <a:avLst>
              <a:gd name="adj1" fmla="val 4557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4" name="Shape 204"/>
          <p:cNvCxnSpPr>
            <a:stCxn id="197" idx="3"/>
            <a:endCxn id="194" idx="0"/>
          </p:cNvCxnSpPr>
          <p:nvPr/>
        </p:nvCxnSpPr>
        <p:spPr>
          <a:xfrm>
            <a:off x="4568100" y="775450"/>
            <a:ext cx="2225700" cy="8133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5" name="Shape 205"/>
          <p:cNvCxnSpPr>
            <a:endCxn id="198" idx="3"/>
          </p:cNvCxnSpPr>
          <p:nvPr/>
        </p:nvCxnSpPr>
        <p:spPr>
          <a:xfrm rot="10800000">
            <a:off x="4568100" y="1356000"/>
            <a:ext cx="1714800" cy="610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6072775" y="712363"/>
            <a:ext cx="96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Polygon Boundary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5455200" y="1494300"/>
            <a:ext cx="827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Mowing Plan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7674575" y="2380050"/>
            <a:ext cx="96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Pose Estimate</a:t>
            </a:r>
            <a:endParaRPr sz="1100">
              <a:latin typeface="FuturaExtended" panose="020B0B00000000000000" pitchFamily="34" charset="0"/>
            </a:endParaRPr>
          </a:p>
        </p:txBody>
      </p:sp>
      <p:cxnSp>
        <p:nvCxnSpPr>
          <p:cNvPr id="209" name="Shape 209"/>
          <p:cNvCxnSpPr>
            <a:stCxn id="199" idx="1"/>
            <a:endCxn id="193" idx="3"/>
          </p:cNvCxnSpPr>
          <p:nvPr/>
        </p:nvCxnSpPr>
        <p:spPr>
          <a:xfrm flipH="1">
            <a:off x="7333150" y="1941900"/>
            <a:ext cx="495300" cy="1476300"/>
          </a:xfrm>
          <a:prstGeom prst="bentConnector3">
            <a:avLst>
              <a:gd name="adj1" fmla="val 3250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0" name="Shape 210"/>
          <p:cNvCxnSpPr>
            <a:stCxn id="193" idx="2"/>
            <a:endCxn id="195" idx="0"/>
          </p:cNvCxnSpPr>
          <p:nvPr/>
        </p:nvCxnSpPr>
        <p:spPr>
          <a:xfrm rot="-5400000" flipH="1">
            <a:off x="6658850" y="3906525"/>
            <a:ext cx="555900" cy="285900"/>
          </a:xfrm>
          <a:prstGeom prst="bentConnector3">
            <a:avLst>
              <a:gd name="adj1" fmla="val 3686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1" name="Shape 211"/>
          <p:cNvSpPr txBox="1"/>
          <p:nvPr/>
        </p:nvSpPr>
        <p:spPr>
          <a:xfrm>
            <a:off x="7035175" y="3674588"/>
            <a:ext cx="1275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Velocity Commands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831450" y="2585175"/>
            <a:ext cx="96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GPS Waypoints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5587800" y="3322800"/>
            <a:ext cx="743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Local Costmap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553050" y="3370625"/>
            <a:ext cx="743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uturaExtended" panose="020B0B00000000000000" pitchFamily="34" charset="0"/>
              </a:rPr>
              <a:t>Point Cloud</a:t>
            </a:r>
            <a:endParaRPr sz="1100">
              <a:latin typeface="FuturaExtended" panose="020B0B00000000000000" pitchFamily="34" charset="0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422200" y="152275"/>
            <a:ext cx="236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uturaExtended" panose="020B0B00000000000000" pitchFamily="34" charset="0"/>
              </a:rPr>
              <a:t>U/I Subsystem</a:t>
            </a:r>
            <a:endParaRPr b="1">
              <a:latin typeface="FuturaExtended" panose="020B0B00000000000000" pitchFamily="34" charset="0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88100" y="2429650"/>
            <a:ext cx="236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uturaExtended" panose="020B0B00000000000000" pitchFamily="34" charset="0"/>
              </a:rPr>
              <a:t>Perception Subsystem</a:t>
            </a:r>
            <a:endParaRPr b="1">
              <a:latin typeface="FuturaExtended" panose="020B0B00000000000000" pitchFamily="34" charset="0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6187300" y="296950"/>
            <a:ext cx="236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uturaExtended" panose="020B0B00000000000000" pitchFamily="34" charset="0"/>
              </a:rPr>
              <a:t>Navigation Subsystem</a:t>
            </a:r>
            <a:endParaRPr b="1">
              <a:latin typeface="FuturaExtended" panose="020B0B00000000000000" pitchFamily="34" charset="0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5220520" y="2155838"/>
            <a:ext cx="743100" cy="447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Log Map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422200" y="1710388"/>
            <a:ext cx="2145900" cy="46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Display Mowing Status</a:t>
            </a:r>
            <a:endParaRPr>
              <a:latin typeface="FuturaExtended" panose="020B0B00000000000000" pitchFamily="34" charset="0"/>
            </a:endParaRPr>
          </a:p>
        </p:txBody>
      </p:sp>
      <p:cxnSp>
        <p:nvCxnSpPr>
          <p:cNvPr id="220" name="Shape 220"/>
          <p:cNvCxnSpPr>
            <a:stCxn id="218" idx="1"/>
            <a:endCxn id="219" idx="3"/>
          </p:cNvCxnSpPr>
          <p:nvPr/>
        </p:nvCxnSpPr>
        <p:spPr>
          <a:xfrm rot="10800000">
            <a:off x="4568020" y="1943138"/>
            <a:ext cx="652500" cy="4365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1" name="Shape 221"/>
          <p:cNvCxnSpPr>
            <a:endCxn id="218" idx="2"/>
          </p:cNvCxnSpPr>
          <p:nvPr/>
        </p:nvCxnSpPr>
        <p:spPr>
          <a:xfrm rot="-5400000">
            <a:off x="5083420" y="2911988"/>
            <a:ext cx="817200" cy="200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2" name="Shape 222"/>
          <p:cNvCxnSpPr>
            <a:stCxn id="199" idx="1"/>
            <a:endCxn id="218" idx="3"/>
          </p:cNvCxnSpPr>
          <p:nvPr/>
        </p:nvCxnSpPr>
        <p:spPr>
          <a:xfrm flipH="1">
            <a:off x="5963650" y="1941900"/>
            <a:ext cx="1864800" cy="437700"/>
          </a:xfrm>
          <a:prstGeom prst="bentConnector3">
            <a:avLst>
              <a:gd name="adj1" fmla="val 863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3" name="Shape 223"/>
          <p:cNvSpPr txBox="1"/>
          <p:nvPr/>
        </p:nvSpPr>
        <p:spPr>
          <a:xfrm>
            <a:off x="152975" y="296950"/>
            <a:ext cx="21459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uturaExtended" panose="020B0B00000000000000" pitchFamily="34" charset="0"/>
              </a:rPr>
              <a:t>GroundsBot </a:t>
            </a:r>
            <a:endParaRPr sz="2400">
              <a:latin typeface="FuturaExtended" panose="020B0B00000000000000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uturaExtended" panose="020B0B00000000000000" pitchFamily="34" charset="0"/>
              </a:rPr>
              <a:t>Software </a:t>
            </a:r>
            <a:endParaRPr sz="2400">
              <a:latin typeface="FuturaExtended" panose="020B0B00000000000000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uturaExtended" panose="020B0B00000000000000" pitchFamily="34" charset="0"/>
              </a:rPr>
              <a:t>Architecture</a:t>
            </a:r>
            <a:endParaRPr sz="2400">
              <a:latin typeface="FuturaExtended" panose="020B0B00000000000000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uturaExtended" panose="020B0B00000000000000" pitchFamily="34" charset="0"/>
              </a:rPr>
              <a:t>(with logging infrastructure)</a:t>
            </a:r>
            <a:endParaRPr sz="2400">
              <a:latin typeface="FuturaExtended" panose="020B0B00000000000000" pitchFamily="34" charset="0"/>
            </a:endParaRPr>
          </a:p>
        </p:txBody>
      </p:sp>
      <p:cxnSp>
        <p:nvCxnSpPr>
          <p:cNvPr id="224" name="Shape 224"/>
          <p:cNvCxnSpPr>
            <a:stCxn id="194" idx="2"/>
            <a:endCxn id="193" idx="0"/>
          </p:cNvCxnSpPr>
          <p:nvPr/>
        </p:nvCxnSpPr>
        <p:spPr>
          <a:xfrm>
            <a:off x="6793850" y="2295150"/>
            <a:ext cx="0" cy="769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uturaExtended" panose="020B0B00000000000000" pitchFamily="34" charset="0"/>
              </a:rPr>
              <a:t>Questions for the audience?</a:t>
            </a:r>
            <a:endParaRPr>
              <a:latin typeface="FuturaExtended" panose="020B0B00000000000000" pitchFamily="34" charset="0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FuturaExtended" panose="020B0B00000000000000" pitchFamily="34" charset="0"/>
                <a:ea typeface="Calibri"/>
                <a:cs typeface="Calibri"/>
                <a:sym typeface="Calibri"/>
              </a:rPr>
              <a:t>Does this logically make sense?</a:t>
            </a:r>
            <a:endParaRPr>
              <a:solidFill>
                <a:srgbClr val="000000"/>
              </a:solidFill>
              <a:latin typeface="FuturaExtended" panose="020B0B00000000000000" pitchFamily="34" charset="0"/>
              <a:ea typeface="Calibri"/>
              <a:cs typeface="Calibri"/>
              <a:sym typeface="Calibri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FuturaExtended" panose="020B0B00000000000000" pitchFamily="34" charset="0"/>
                <a:ea typeface="Calibri"/>
                <a:cs typeface="Calibri"/>
                <a:sym typeface="Calibri"/>
              </a:rPr>
              <a:t>Does anyone have any experience generating costmaps?</a:t>
            </a:r>
            <a:endParaRPr>
              <a:solidFill>
                <a:srgbClr val="000000"/>
              </a:solidFill>
              <a:latin typeface="FuturaExtended" panose="020B0B00000000000000" pitchFamily="34" charset="0"/>
              <a:ea typeface="Calibri"/>
              <a:cs typeface="Calibri"/>
              <a:sym typeface="Calibri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FuturaExtended" panose="020B0B00000000000000" pitchFamily="34" charset="0"/>
                <a:ea typeface="Calibri"/>
                <a:cs typeface="Calibri"/>
                <a:sym typeface="Calibri"/>
              </a:rPr>
              <a:t>Global planner, local planner relationship? Right now the global planner does not update over time, it only provides a set of GPS waypoints at the beginning.  Does this make sense?</a:t>
            </a:r>
            <a:endParaRPr>
              <a:solidFill>
                <a:srgbClr val="000000"/>
              </a:solidFill>
              <a:latin typeface="FuturaExtended" panose="020B0B00000000000000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981</Words>
  <Application>Microsoft Office PowerPoint</Application>
  <PresentationFormat>On-screen Show (16:9)</PresentationFormat>
  <Paragraphs>160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Carme</vt:lpstr>
      <vt:lpstr>Arial</vt:lpstr>
      <vt:lpstr>FuturaExtended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for the audience?</vt:lpstr>
      <vt:lpstr>PowerPoint Presentation</vt:lpstr>
      <vt:lpstr>Questions for the audience?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Bennett</dc:creator>
  <cp:lastModifiedBy>Josh Bennett</cp:lastModifiedBy>
  <cp:revision>1</cp:revision>
  <dcterms:modified xsi:type="dcterms:W3CDTF">2018-01-24T15:18:21Z</dcterms:modified>
</cp:coreProperties>
</file>