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70" r:id="rId3"/>
    <p:sldId id="272" r:id="rId4"/>
    <p:sldId id="261" r:id="rId5"/>
    <p:sldId id="258" r:id="rId6"/>
    <p:sldId id="257" r:id="rId7"/>
    <p:sldId id="266" r:id="rId8"/>
    <p:sldId id="260" r:id="rId9"/>
    <p:sldId id="275" r:id="rId10"/>
    <p:sldId id="265" r:id="rId11"/>
    <p:sldId id="267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8" autoAdjust="0"/>
    <p:restoredTop sz="94660"/>
  </p:normalViewPr>
  <p:slideViewPr>
    <p:cSldViewPr snapToGrid="0">
      <p:cViewPr varScale="1">
        <p:scale>
          <a:sx n="95" d="100"/>
          <a:sy n="95" d="100"/>
        </p:scale>
        <p:origin x="84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CD073-8416-4100-987C-3D68320714AA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CA9A5-51E7-4ACD-8B32-912A317A5E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621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5BA88-D15F-42C4-9086-02CFAF1C0B8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331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68BA-6865-405A-B5A1-1547ECD4056C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AE2C-9409-4EE6-B237-FEAC91F60C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00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68BA-6865-405A-B5A1-1547ECD4056C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AE2C-9409-4EE6-B237-FEAC91F60C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27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68BA-6865-405A-B5A1-1547ECD4056C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AE2C-9409-4EE6-B237-FEAC91F60C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60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68BA-6865-405A-B5A1-1547ECD4056C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AE2C-9409-4EE6-B237-FEAC91F60C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51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68BA-6865-405A-B5A1-1547ECD4056C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AE2C-9409-4EE6-B237-FEAC91F60C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96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68BA-6865-405A-B5A1-1547ECD4056C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AE2C-9409-4EE6-B237-FEAC91F60C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47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68BA-6865-405A-B5A1-1547ECD4056C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AE2C-9409-4EE6-B237-FEAC91F60C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26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68BA-6865-405A-B5A1-1547ECD4056C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AE2C-9409-4EE6-B237-FEAC91F60C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6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68BA-6865-405A-B5A1-1547ECD4056C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AE2C-9409-4EE6-B237-FEAC91F60C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12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68BA-6865-405A-B5A1-1547ECD4056C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AE2C-9409-4EE6-B237-FEAC91F60C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21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68BA-6865-405A-B5A1-1547ECD4056C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AE2C-9409-4EE6-B237-FEAC91F60C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21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468BA-6865-405A-B5A1-1547ECD4056C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DAE2C-9409-4EE6-B237-FEAC91F60C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81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4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853514" y="225187"/>
            <a:ext cx="9638269" cy="6441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425" y="672826"/>
            <a:ext cx="3657600" cy="36576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425" y="2897043"/>
            <a:ext cx="3657600" cy="3657600"/>
          </a:xfrm>
          <a:prstGeom prst="rect">
            <a:avLst/>
          </a:prstGeom>
        </p:spPr>
      </p:pic>
      <p:sp>
        <p:nvSpPr>
          <p:cNvPr id="11" name="円/楕円 10"/>
          <p:cNvSpPr/>
          <p:nvPr/>
        </p:nvSpPr>
        <p:spPr>
          <a:xfrm>
            <a:off x="8810148" y="3401791"/>
            <a:ext cx="508672" cy="480413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7879418" y="4321471"/>
            <a:ext cx="508672" cy="480413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8802757" y="4321471"/>
            <a:ext cx="508672" cy="480413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9703217" y="4319822"/>
            <a:ext cx="508672" cy="480413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10637190" y="4319822"/>
            <a:ext cx="508672" cy="480413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9715820" y="3383750"/>
            <a:ext cx="508672" cy="480413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上矢印 16"/>
          <p:cNvSpPr/>
          <p:nvPr/>
        </p:nvSpPr>
        <p:spPr>
          <a:xfrm>
            <a:off x="8949427" y="3881702"/>
            <a:ext cx="230114" cy="20034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上矢印 17"/>
          <p:cNvSpPr/>
          <p:nvPr/>
        </p:nvSpPr>
        <p:spPr>
          <a:xfrm>
            <a:off x="8018697" y="4801382"/>
            <a:ext cx="230114" cy="20034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上矢印 18"/>
          <p:cNvSpPr/>
          <p:nvPr/>
        </p:nvSpPr>
        <p:spPr>
          <a:xfrm>
            <a:off x="8942036" y="4801382"/>
            <a:ext cx="230114" cy="20034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上矢印 19"/>
          <p:cNvSpPr/>
          <p:nvPr/>
        </p:nvSpPr>
        <p:spPr>
          <a:xfrm>
            <a:off x="9842496" y="4799733"/>
            <a:ext cx="230114" cy="20034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上矢印 20"/>
          <p:cNvSpPr/>
          <p:nvPr/>
        </p:nvSpPr>
        <p:spPr>
          <a:xfrm>
            <a:off x="10776469" y="4799733"/>
            <a:ext cx="230114" cy="20034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上矢印 21"/>
          <p:cNvSpPr/>
          <p:nvPr/>
        </p:nvSpPr>
        <p:spPr>
          <a:xfrm>
            <a:off x="9855099" y="3863661"/>
            <a:ext cx="230114" cy="20034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914443" y="4053427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solidFill>
                  <a:schemeClr val="accent4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１</a:t>
            </a:r>
          </a:p>
        </p:txBody>
      </p:sp>
      <p:sp>
        <p:nvSpPr>
          <p:cNvPr id="24" name="上矢印 23"/>
          <p:cNvSpPr/>
          <p:nvPr/>
        </p:nvSpPr>
        <p:spPr>
          <a:xfrm>
            <a:off x="8949427" y="3882204"/>
            <a:ext cx="230114" cy="20034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983713" y="4973107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>
                <a:solidFill>
                  <a:schemeClr val="accent4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２</a:t>
            </a:r>
            <a:endParaRPr kumimoji="1" lang="ja-JP" altLang="en-US" sz="1200" b="1" dirty="0">
              <a:solidFill>
                <a:schemeClr val="accent4"/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907052" y="4973107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solidFill>
                  <a:schemeClr val="accent4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３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782798" y="4971458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>
                <a:solidFill>
                  <a:schemeClr val="accent4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４</a:t>
            </a:r>
            <a:endParaRPr kumimoji="1" lang="ja-JP" altLang="en-US" sz="1200" b="1" dirty="0">
              <a:solidFill>
                <a:schemeClr val="accent4"/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741485" y="4971458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>
                <a:solidFill>
                  <a:schemeClr val="accent4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５</a:t>
            </a:r>
            <a:endParaRPr kumimoji="1" lang="en-US" altLang="ja-JP" sz="1200" b="1" dirty="0">
              <a:solidFill>
                <a:schemeClr val="accent4"/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820115" y="4035386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solidFill>
                  <a:schemeClr val="accent4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６</a:t>
            </a:r>
            <a:endParaRPr kumimoji="1" lang="en-US" altLang="ja-JP" sz="1200" b="1" dirty="0">
              <a:solidFill>
                <a:schemeClr val="accent4"/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9897599" y="3007001"/>
            <a:ext cx="762658" cy="19843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/>
          <p:cNvSpPr/>
          <p:nvPr/>
        </p:nvSpPr>
        <p:spPr>
          <a:xfrm>
            <a:off x="8363725" y="3007001"/>
            <a:ext cx="543327" cy="19843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右矢印 39"/>
          <p:cNvSpPr/>
          <p:nvPr/>
        </p:nvSpPr>
        <p:spPr>
          <a:xfrm>
            <a:off x="8097277" y="2994187"/>
            <a:ext cx="266448" cy="22405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右矢印 40"/>
          <p:cNvSpPr/>
          <p:nvPr/>
        </p:nvSpPr>
        <p:spPr>
          <a:xfrm flipH="1">
            <a:off x="10692552" y="2994187"/>
            <a:ext cx="266448" cy="22405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883592" y="2967717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E</a:t>
            </a:r>
            <a:endParaRPr kumimoji="1" lang="ja-JP" altLang="en-US" sz="1200" b="1" dirty="0">
              <a:solidFill>
                <a:srgbClr val="FF0000"/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0931463" y="296771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F</a:t>
            </a:r>
            <a:endParaRPr kumimoji="1" lang="ja-JP" altLang="en-US" sz="1200" b="1" dirty="0">
              <a:solidFill>
                <a:srgbClr val="FF0000"/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033081" y="3007001"/>
            <a:ext cx="762658" cy="19843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9279370" y="2952328"/>
            <a:ext cx="28244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</a:t>
            </a:r>
            <a:endParaRPr lang="ja-JP" altLang="en-US" sz="1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24773" y="296187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A2c </a:t>
            </a:r>
            <a:r>
              <a:rPr lang="ja-JP" altLang="en-US" dirty="0" smtClean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≧ </a:t>
            </a:r>
            <a:r>
              <a:rPr lang="en-US" altLang="ja-JP" dirty="0" smtClean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1.5.0</a:t>
            </a:r>
            <a:endParaRPr kumimoji="1" lang="ja-JP" altLang="en-US" dirty="0"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319138" y="308176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A2c </a:t>
            </a:r>
            <a:r>
              <a:rPr lang="ja-JP" altLang="en-US" dirty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＜</a:t>
            </a:r>
            <a:r>
              <a:rPr lang="ja-JP" altLang="en-US" dirty="0" smtClean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 </a:t>
            </a:r>
            <a:r>
              <a:rPr lang="en-US" altLang="ja-JP" dirty="0" smtClean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1.5.0</a:t>
            </a:r>
            <a:endParaRPr kumimoji="1" lang="ja-JP" altLang="en-US" dirty="0"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56" name="右矢印 55"/>
          <p:cNvSpPr/>
          <p:nvPr/>
        </p:nvSpPr>
        <p:spPr>
          <a:xfrm>
            <a:off x="6172642" y="2574588"/>
            <a:ext cx="1423068" cy="106325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1985497" y="672826"/>
            <a:ext cx="4097430" cy="41965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8" name="図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449" y="1220760"/>
            <a:ext cx="3048000" cy="3048000"/>
          </a:xfrm>
          <a:prstGeom prst="rect">
            <a:avLst/>
          </a:prstGeom>
        </p:spPr>
      </p:pic>
      <p:sp>
        <p:nvSpPr>
          <p:cNvPr id="59" name="角丸四角形 58"/>
          <p:cNvSpPr/>
          <p:nvPr/>
        </p:nvSpPr>
        <p:spPr>
          <a:xfrm>
            <a:off x="2474618" y="1277783"/>
            <a:ext cx="666118" cy="2881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角丸四角形 59"/>
          <p:cNvSpPr/>
          <p:nvPr/>
        </p:nvSpPr>
        <p:spPr>
          <a:xfrm>
            <a:off x="3158905" y="1277783"/>
            <a:ext cx="666118" cy="2881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角丸四角形 60"/>
          <p:cNvSpPr/>
          <p:nvPr/>
        </p:nvSpPr>
        <p:spPr>
          <a:xfrm>
            <a:off x="3843193" y="1277783"/>
            <a:ext cx="666118" cy="2881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角丸四角形 61"/>
          <p:cNvSpPr/>
          <p:nvPr/>
        </p:nvSpPr>
        <p:spPr>
          <a:xfrm>
            <a:off x="4527480" y="1277783"/>
            <a:ext cx="936895" cy="2881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/>
        </p:nvSpPr>
        <p:spPr>
          <a:xfrm>
            <a:off x="2474615" y="3875650"/>
            <a:ext cx="508672" cy="480413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/>
        </p:nvSpPr>
        <p:spPr>
          <a:xfrm>
            <a:off x="2983287" y="3875650"/>
            <a:ext cx="508672" cy="480413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/>
          <p:cNvSpPr/>
          <p:nvPr/>
        </p:nvSpPr>
        <p:spPr>
          <a:xfrm>
            <a:off x="3491959" y="3875650"/>
            <a:ext cx="508672" cy="480413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4000631" y="3875650"/>
            <a:ext cx="508672" cy="480413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4509303" y="3875650"/>
            <a:ext cx="508672" cy="480413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5017975" y="3875650"/>
            <a:ext cx="508672" cy="480413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上矢印 68"/>
          <p:cNvSpPr/>
          <p:nvPr/>
        </p:nvSpPr>
        <p:spPr>
          <a:xfrm>
            <a:off x="2613894" y="4355561"/>
            <a:ext cx="230114" cy="20034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70" name="上矢印 69"/>
          <p:cNvSpPr/>
          <p:nvPr/>
        </p:nvSpPr>
        <p:spPr>
          <a:xfrm>
            <a:off x="3122566" y="4355561"/>
            <a:ext cx="230114" cy="20034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71" name="上矢印 70"/>
          <p:cNvSpPr/>
          <p:nvPr/>
        </p:nvSpPr>
        <p:spPr>
          <a:xfrm>
            <a:off x="3631238" y="4355561"/>
            <a:ext cx="230114" cy="20034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72" name="上矢印 71"/>
          <p:cNvSpPr/>
          <p:nvPr/>
        </p:nvSpPr>
        <p:spPr>
          <a:xfrm>
            <a:off x="4139910" y="4355561"/>
            <a:ext cx="230114" cy="20034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73" name="上矢印 72"/>
          <p:cNvSpPr/>
          <p:nvPr/>
        </p:nvSpPr>
        <p:spPr>
          <a:xfrm>
            <a:off x="4648582" y="4355561"/>
            <a:ext cx="230114" cy="20034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74" name="上矢印 73"/>
          <p:cNvSpPr/>
          <p:nvPr/>
        </p:nvSpPr>
        <p:spPr>
          <a:xfrm>
            <a:off x="5157254" y="4355561"/>
            <a:ext cx="230114" cy="20034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2557269" y="4527286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solidFill>
                  <a:srgbClr val="FFC000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１</a:t>
            </a:r>
          </a:p>
        </p:txBody>
      </p:sp>
      <p:sp>
        <p:nvSpPr>
          <p:cNvPr id="76" name="上矢印 75"/>
          <p:cNvSpPr/>
          <p:nvPr/>
        </p:nvSpPr>
        <p:spPr>
          <a:xfrm>
            <a:off x="2613894" y="4356063"/>
            <a:ext cx="230114" cy="20034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065941" y="4527286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>
                <a:solidFill>
                  <a:srgbClr val="FFC000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２</a:t>
            </a:r>
            <a:endParaRPr kumimoji="1" lang="ja-JP" altLang="en-US" sz="1200" b="1" dirty="0">
              <a:solidFill>
                <a:srgbClr val="FFC000"/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574613" y="4527286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solidFill>
                  <a:srgbClr val="FFC000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３</a:t>
            </a: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083285" y="4527286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>
                <a:solidFill>
                  <a:srgbClr val="FFC000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４</a:t>
            </a:r>
            <a:endParaRPr kumimoji="1" lang="ja-JP" altLang="en-US" sz="1200" b="1" dirty="0">
              <a:solidFill>
                <a:srgbClr val="FFC000"/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591957" y="4527286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>
                <a:solidFill>
                  <a:srgbClr val="FFC000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５</a:t>
            </a:r>
            <a:endParaRPr kumimoji="1" lang="en-US" altLang="ja-JP" sz="1200" b="1" dirty="0">
              <a:solidFill>
                <a:srgbClr val="FFC000"/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100629" y="4527286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solidFill>
                  <a:srgbClr val="FFC000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６</a:t>
            </a:r>
            <a:endParaRPr kumimoji="1" lang="en-US" altLang="ja-JP" sz="1200" b="1" dirty="0">
              <a:solidFill>
                <a:srgbClr val="FFC000"/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82" name="上矢印 81"/>
          <p:cNvSpPr/>
          <p:nvPr/>
        </p:nvSpPr>
        <p:spPr>
          <a:xfrm flipV="1">
            <a:off x="2699405" y="1059913"/>
            <a:ext cx="230114" cy="200340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上矢印 82"/>
          <p:cNvSpPr/>
          <p:nvPr/>
        </p:nvSpPr>
        <p:spPr>
          <a:xfrm flipV="1">
            <a:off x="3387701" y="1059913"/>
            <a:ext cx="230114" cy="200340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上矢印 83"/>
          <p:cNvSpPr/>
          <p:nvPr/>
        </p:nvSpPr>
        <p:spPr>
          <a:xfrm flipV="1">
            <a:off x="4064393" y="1059913"/>
            <a:ext cx="230114" cy="200340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上矢印 84"/>
          <p:cNvSpPr/>
          <p:nvPr/>
        </p:nvSpPr>
        <p:spPr>
          <a:xfrm flipV="1">
            <a:off x="4867318" y="1059913"/>
            <a:ext cx="230114" cy="200340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角丸四角形 85"/>
          <p:cNvSpPr/>
          <p:nvPr/>
        </p:nvSpPr>
        <p:spPr>
          <a:xfrm>
            <a:off x="4709496" y="3668432"/>
            <a:ext cx="762658" cy="19843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角丸四角形 86"/>
          <p:cNvSpPr/>
          <p:nvPr/>
        </p:nvSpPr>
        <p:spPr>
          <a:xfrm>
            <a:off x="2510487" y="3668432"/>
            <a:ext cx="762658" cy="19843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2674840" y="832916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C00000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A</a:t>
            </a:r>
            <a:endParaRPr kumimoji="1" lang="ja-JP" altLang="en-US" sz="1200" b="1" dirty="0">
              <a:solidFill>
                <a:srgbClr val="C00000"/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3359129" y="83291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C00000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B</a:t>
            </a:r>
            <a:endParaRPr kumimoji="1" lang="ja-JP" altLang="en-US" sz="1200" b="1" dirty="0">
              <a:solidFill>
                <a:srgbClr val="C00000"/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4036622" y="832916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C00000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C</a:t>
            </a:r>
            <a:endParaRPr kumimoji="1" lang="ja-JP" altLang="en-US" sz="1200" b="1" dirty="0">
              <a:solidFill>
                <a:srgbClr val="C00000"/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4836341" y="832916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C00000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D</a:t>
            </a:r>
            <a:endParaRPr kumimoji="1" lang="ja-JP" altLang="en-US" sz="1200" b="1" dirty="0">
              <a:solidFill>
                <a:srgbClr val="C00000"/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92" name="右矢印 91"/>
          <p:cNvSpPr/>
          <p:nvPr/>
        </p:nvSpPr>
        <p:spPr>
          <a:xfrm>
            <a:off x="2221841" y="3655618"/>
            <a:ext cx="266448" cy="22405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右矢印 92"/>
          <p:cNvSpPr/>
          <p:nvPr/>
        </p:nvSpPr>
        <p:spPr>
          <a:xfrm flipH="1">
            <a:off x="5504449" y="3655618"/>
            <a:ext cx="266448" cy="22405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1999925" y="362914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C00000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E</a:t>
            </a:r>
            <a:endParaRPr kumimoji="1" lang="ja-JP" altLang="en-US" sz="1200" b="1" dirty="0">
              <a:solidFill>
                <a:srgbClr val="C00000"/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5751169" y="3629148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C00000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F</a:t>
            </a:r>
            <a:endParaRPr kumimoji="1" lang="ja-JP" altLang="en-US" sz="1200" b="1" dirty="0">
              <a:solidFill>
                <a:srgbClr val="C00000"/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96" name="角丸四角形 95"/>
          <p:cNvSpPr/>
          <p:nvPr/>
        </p:nvSpPr>
        <p:spPr>
          <a:xfrm>
            <a:off x="4721851" y="1645471"/>
            <a:ext cx="762658" cy="19843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角丸四角形 96"/>
          <p:cNvSpPr/>
          <p:nvPr/>
        </p:nvSpPr>
        <p:spPr>
          <a:xfrm>
            <a:off x="2522842" y="1645471"/>
            <a:ext cx="762658" cy="19843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右矢印 97"/>
          <p:cNvSpPr/>
          <p:nvPr/>
        </p:nvSpPr>
        <p:spPr>
          <a:xfrm>
            <a:off x="2234196" y="1632657"/>
            <a:ext cx="266448" cy="22405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右矢印 98"/>
          <p:cNvSpPr/>
          <p:nvPr/>
        </p:nvSpPr>
        <p:spPr>
          <a:xfrm flipH="1">
            <a:off x="5516804" y="1632657"/>
            <a:ext cx="266448" cy="22405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1985497" y="1606187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C00000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G</a:t>
            </a:r>
            <a:endParaRPr kumimoji="1" lang="ja-JP" altLang="en-US" sz="1200" b="1" dirty="0">
              <a:solidFill>
                <a:srgbClr val="C00000"/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5751169" y="1606187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rgbClr val="C00000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H</a:t>
            </a:r>
            <a:endParaRPr kumimoji="1" lang="ja-JP" altLang="en-US" sz="1200" b="1" dirty="0">
              <a:solidFill>
                <a:srgbClr val="C00000"/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3571687" y="1645471"/>
            <a:ext cx="762658" cy="19843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角丸四角形 102"/>
          <p:cNvSpPr/>
          <p:nvPr/>
        </p:nvSpPr>
        <p:spPr>
          <a:xfrm>
            <a:off x="3596254" y="3668432"/>
            <a:ext cx="762658" cy="19843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/>
          <p:cNvSpPr/>
          <p:nvPr/>
        </p:nvSpPr>
        <p:spPr>
          <a:xfrm>
            <a:off x="3834416" y="1575409"/>
            <a:ext cx="25199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</a:t>
            </a:r>
            <a:endParaRPr lang="ja-JP" altLang="en-US" sz="1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3842543" y="3613759"/>
            <a:ext cx="28244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</a:t>
            </a:r>
            <a:endParaRPr lang="ja-JP" altLang="en-US" sz="1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2518720" y="2621654"/>
            <a:ext cx="762658" cy="19843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右矢印 106"/>
          <p:cNvSpPr/>
          <p:nvPr/>
        </p:nvSpPr>
        <p:spPr>
          <a:xfrm>
            <a:off x="2230074" y="2608840"/>
            <a:ext cx="266448" cy="22405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2007939" y="258237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rgbClr val="C00000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L</a:t>
            </a:r>
            <a:endParaRPr kumimoji="1" lang="ja-JP" altLang="en-US" sz="1200" b="1" dirty="0">
              <a:solidFill>
                <a:srgbClr val="C00000"/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4734205" y="2621654"/>
            <a:ext cx="762658" cy="19843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右矢印 109"/>
          <p:cNvSpPr/>
          <p:nvPr/>
        </p:nvSpPr>
        <p:spPr>
          <a:xfrm flipH="1">
            <a:off x="5529158" y="2608840"/>
            <a:ext cx="266448" cy="22405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5751169" y="258237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rgbClr val="C00000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M</a:t>
            </a:r>
            <a:endParaRPr kumimoji="1" lang="ja-JP" altLang="en-US" sz="1200" b="1" dirty="0">
              <a:solidFill>
                <a:srgbClr val="C00000"/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112" name="角丸四角形 111"/>
          <p:cNvSpPr/>
          <p:nvPr/>
        </p:nvSpPr>
        <p:spPr>
          <a:xfrm>
            <a:off x="9897599" y="1474265"/>
            <a:ext cx="720158" cy="19843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角丸四角形 112"/>
          <p:cNvSpPr/>
          <p:nvPr/>
        </p:nvSpPr>
        <p:spPr>
          <a:xfrm>
            <a:off x="8365565" y="1474265"/>
            <a:ext cx="541487" cy="19843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右矢印 113"/>
          <p:cNvSpPr/>
          <p:nvPr/>
        </p:nvSpPr>
        <p:spPr>
          <a:xfrm>
            <a:off x="8097277" y="1461451"/>
            <a:ext cx="266448" cy="22405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右矢印 114"/>
          <p:cNvSpPr/>
          <p:nvPr/>
        </p:nvSpPr>
        <p:spPr>
          <a:xfrm flipH="1">
            <a:off x="10650052" y="1461451"/>
            <a:ext cx="266448" cy="22405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7869164" y="1434981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G</a:t>
            </a:r>
            <a:endParaRPr kumimoji="1" lang="ja-JP" altLang="en-US" sz="1200" b="1" dirty="0">
              <a:solidFill>
                <a:srgbClr val="FF0000"/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10896772" y="1434981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H</a:t>
            </a:r>
            <a:endParaRPr kumimoji="1" lang="ja-JP" altLang="en-US" sz="1200" b="1" dirty="0">
              <a:solidFill>
                <a:srgbClr val="FF0000"/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118" name="角丸四角形 117"/>
          <p:cNvSpPr/>
          <p:nvPr/>
        </p:nvSpPr>
        <p:spPr>
          <a:xfrm>
            <a:off x="9033081" y="1474265"/>
            <a:ext cx="762658" cy="19843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/>
          <p:cNvSpPr/>
          <p:nvPr/>
        </p:nvSpPr>
        <p:spPr>
          <a:xfrm>
            <a:off x="9295810" y="1404203"/>
            <a:ext cx="25199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</a:t>
            </a:r>
            <a:endParaRPr lang="ja-JP" altLang="en-US" sz="1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0" name="角丸四角形 119"/>
          <p:cNvSpPr/>
          <p:nvPr/>
        </p:nvSpPr>
        <p:spPr>
          <a:xfrm>
            <a:off x="8414223" y="1142317"/>
            <a:ext cx="666118" cy="2881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1" name="角丸四角形 120"/>
          <p:cNvSpPr/>
          <p:nvPr/>
        </p:nvSpPr>
        <p:spPr>
          <a:xfrm>
            <a:off x="9098510" y="1142317"/>
            <a:ext cx="666118" cy="2881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2" name="角丸四角形 121"/>
          <p:cNvSpPr/>
          <p:nvPr/>
        </p:nvSpPr>
        <p:spPr>
          <a:xfrm>
            <a:off x="9782797" y="1142317"/>
            <a:ext cx="834959" cy="2881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3" name="上矢印 122"/>
          <p:cNvSpPr/>
          <p:nvPr/>
        </p:nvSpPr>
        <p:spPr>
          <a:xfrm rot="16200000" flipV="1">
            <a:off x="8222208" y="5988230"/>
            <a:ext cx="230114" cy="200340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4" name="上矢印 123"/>
          <p:cNvSpPr/>
          <p:nvPr/>
        </p:nvSpPr>
        <p:spPr>
          <a:xfrm rot="5400000" flipH="1" flipV="1">
            <a:off x="9985049" y="6306496"/>
            <a:ext cx="230114" cy="200340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5" name="上矢印 124"/>
          <p:cNvSpPr/>
          <p:nvPr/>
        </p:nvSpPr>
        <p:spPr>
          <a:xfrm rot="5400000" flipH="1" flipV="1">
            <a:off x="10670360" y="5988229"/>
            <a:ext cx="230114" cy="200340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8777849" y="1155121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A</a:t>
            </a:r>
            <a:endParaRPr kumimoji="1" lang="ja-JP" altLang="en-US" sz="1200" b="1" dirty="0">
              <a:solidFill>
                <a:srgbClr val="FF0000"/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9476013" y="1155121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B</a:t>
            </a:r>
            <a:endParaRPr kumimoji="1" lang="ja-JP" altLang="en-US" sz="1200" b="1" dirty="0">
              <a:solidFill>
                <a:srgbClr val="FF0000"/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10350269" y="1155121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C</a:t>
            </a:r>
            <a:endParaRPr kumimoji="1" lang="ja-JP" altLang="en-US" sz="1200" b="1" dirty="0">
              <a:solidFill>
                <a:srgbClr val="FF0000"/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129" name="角丸四角形 128"/>
          <p:cNvSpPr/>
          <p:nvPr/>
        </p:nvSpPr>
        <p:spPr>
          <a:xfrm>
            <a:off x="9033081" y="6268331"/>
            <a:ext cx="920449" cy="27667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10155135" y="6268167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D</a:t>
            </a:r>
            <a:endParaRPr kumimoji="1" lang="ja-JP" altLang="en-US" sz="1200" b="1" dirty="0">
              <a:solidFill>
                <a:srgbClr val="FF0000"/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131" name="角丸四角形 130"/>
          <p:cNvSpPr/>
          <p:nvPr/>
        </p:nvSpPr>
        <p:spPr>
          <a:xfrm>
            <a:off x="8446519" y="5944325"/>
            <a:ext cx="666118" cy="2881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2" name="角丸四角形 131"/>
          <p:cNvSpPr/>
          <p:nvPr/>
        </p:nvSpPr>
        <p:spPr>
          <a:xfrm>
            <a:off x="9130806" y="5944325"/>
            <a:ext cx="666118" cy="2881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3" name="角丸四角形 132"/>
          <p:cNvSpPr/>
          <p:nvPr/>
        </p:nvSpPr>
        <p:spPr>
          <a:xfrm>
            <a:off x="9815093" y="5944325"/>
            <a:ext cx="834959" cy="2881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7991639" y="5949900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A</a:t>
            </a:r>
            <a:endParaRPr kumimoji="1" lang="ja-JP" altLang="en-US" sz="1200" b="1" dirty="0">
              <a:solidFill>
                <a:srgbClr val="FF0000"/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9098876" y="59499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B</a:t>
            </a:r>
            <a:endParaRPr kumimoji="1" lang="ja-JP" altLang="en-US" sz="1200" b="1" dirty="0">
              <a:solidFill>
                <a:srgbClr val="FF0000"/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10828650" y="5949900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C</a:t>
            </a:r>
            <a:endParaRPr kumimoji="1" lang="ja-JP" altLang="en-US" sz="1200" b="1" dirty="0">
              <a:solidFill>
                <a:srgbClr val="FF0000"/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137" name="円/楕円 136"/>
          <p:cNvSpPr/>
          <p:nvPr/>
        </p:nvSpPr>
        <p:spPr>
          <a:xfrm>
            <a:off x="7869164" y="5254751"/>
            <a:ext cx="508672" cy="480413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円/楕円 137"/>
          <p:cNvSpPr/>
          <p:nvPr/>
        </p:nvSpPr>
        <p:spPr>
          <a:xfrm>
            <a:off x="8792503" y="5254751"/>
            <a:ext cx="508672" cy="480413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円/楕円 138"/>
          <p:cNvSpPr/>
          <p:nvPr/>
        </p:nvSpPr>
        <p:spPr>
          <a:xfrm>
            <a:off x="9692963" y="5253102"/>
            <a:ext cx="508672" cy="480413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円/楕円 139"/>
          <p:cNvSpPr/>
          <p:nvPr/>
        </p:nvSpPr>
        <p:spPr>
          <a:xfrm>
            <a:off x="10626936" y="5253102"/>
            <a:ext cx="508672" cy="480413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8248468" y="5573032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 smtClean="0">
                <a:solidFill>
                  <a:schemeClr val="accent4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A</a:t>
            </a:r>
            <a:endParaRPr kumimoji="1" lang="ja-JP" altLang="en-US" sz="1200" b="1" dirty="0">
              <a:solidFill>
                <a:schemeClr val="accent4"/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9198288" y="5573032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>
                <a:solidFill>
                  <a:schemeClr val="accent4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B</a:t>
            </a:r>
            <a:endParaRPr kumimoji="1" lang="ja-JP" altLang="en-US" sz="1200" b="1" dirty="0">
              <a:solidFill>
                <a:schemeClr val="accent4"/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10072610" y="5573032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 smtClean="0">
                <a:solidFill>
                  <a:schemeClr val="accent4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C</a:t>
            </a:r>
            <a:endParaRPr kumimoji="1" lang="ja-JP" altLang="en-US" sz="1200" b="1" dirty="0">
              <a:solidFill>
                <a:schemeClr val="accent4"/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10989574" y="5573032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 smtClean="0">
                <a:solidFill>
                  <a:schemeClr val="accent4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D</a:t>
            </a:r>
            <a:endParaRPr kumimoji="1" lang="en-US" altLang="ja-JP" sz="1200" b="1" dirty="0">
              <a:solidFill>
                <a:schemeClr val="accent4"/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6250474" y="3668432"/>
            <a:ext cx="1168910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accent1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Change</a:t>
            </a:r>
            <a:endParaRPr lang="en-US" altLang="ja-JP" b="1" dirty="0" smtClean="0">
              <a:solidFill>
                <a:schemeClr val="accent1"/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  <a:p>
            <a:pPr algn="ctr"/>
            <a:r>
              <a:rPr lang="en-US" altLang="ja-JP" b="1" dirty="0" smtClean="0">
                <a:solidFill>
                  <a:schemeClr val="accent1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Layout</a:t>
            </a:r>
            <a:endParaRPr kumimoji="1" lang="en-US" altLang="ja-JP" b="1" dirty="0" smtClean="0">
              <a:solidFill>
                <a:schemeClr val="accent1"/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  <a:p>
            <a:pPr algn="ctr"/>
            <a:r>
              <a:rPr lang="en-US" altLang="ja-JP" sz="1100" dirty="0" smtClean="0">
                <a:solidFill>
                  <a:schemeClr val="accent1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(from A2c 1.5.0)</a:t>
            </a:r>
            <a:endParaRPr kumimoji="1" lang="ja-JP" altLang="en-US" sz="1100" dirty="0">
              <a:solidFill>
                <a:schemeClr val="accent1"/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150" name="角丸四角形 149"/>
          <p:cNvSpPr/>
          <p:nvPr/>
        </p:nvSpPr>
        <p:spPr>
          <a:xfrm>
            <a:off x="8385923" y="2278205"/>
            <a:ext cx="521129" cy="19843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右矢印 150"/>
          <p:cNvSpPr/>
          <p:nvPr/>
        </p:nvSpPr>
        <p:spPr>
          <a:xfrm>
            <a:off x="8097277" y="2265391"/>
            <a:ext cx="266448" cy="22405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7891606" y="223892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L</a:t>
            </a:r>
            <a:endParaRPr kumimoji="1" lang="ja-JP" altLang="en-US" sz="1200" b="1" dirty="0">
              <a:solidFill>
                <a:srgbClr val="FF0000"/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153" name="角丸四角形 152"/>
          <p:cNvSpPr/>
          <p:nvPr/>
        </p:nvSpPr>
        <p:spPr>
          <a:xfrm>
            <a:off x="9897599" y="2278205"/>
            <a:ext cx="729240" cy="19843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54" name="右矢印 153"/>
          <p:cNvSpPr/>
          <p:nvPr/>
        </p:nvSpPr>
        <p:spPr>
          <a:xfrm flipH="1">
            <a:off x="10659134" y="2265391"/>
            <a:ext cx="266448" cy="22405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55" name="テキスト ボックス 154"/>
          <p:cNvSpPr txBox="1"/>
          <p:nvPr/>
        </p:nvSpPr>
        <p:spPr>
          <a:xfrm>
            <a:off x="10905854" y="2238921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M</a:t>
            </a:r>
            <a:endParaRPr kumimoji="1" lang="ja-JP" altLang="en-US" sz="1200" b="1" dirty="0">
              <a:solidFill>
                <a:srgbClr val="FF0000"/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2913710" y="1347672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C000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A</a:t>
            </a:r>
            <a:endParaRPr kumimoji="1" lang="ja-JP" altLang="en-US" sz="1200" b="1" dirty="0">
              <a:solidFill>
                <a:srgbClr val="FFC000"/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3579152" y="1347672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C000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B</a:t>
            </a:r>
            <a:endParaRPr kumimoji="1" lang="ja-JP" altLang="en-US" sz="1200" b="1" dirty="0">
              <a:solidFill>
                <a:srgbClr val="FFC000"/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4256051" y="1347672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C000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C</a:t>
            </a:r>
            <a:endParaRPr kumimoji="1" lang="ja-JP" altLang="en-US" sz="1200" b="1" dirty="0">
              <a:solidFill>
                <a:srgbClr val="FFC000"/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5233417" y="1347672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C000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D</a:t>
            </a:r>
            <a:endParaRPr kumimoji="1" lang="ja-JP" altLang="en-US" sz="1200" b="1" dirty="0">
              <a:solidFill>
                <a:srgbClr val="FFC000"/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2457127" y="3420119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>
                <a:solidFill>
                  <a:srgbClr val="FFC000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E</a:t>
            </a:r>
            <a:endParaRPr kumimoji="1" lang="ja-JP" altLang="en-US" sz="1200" b="1" dirty="0">
              <a:solidFill>
                <a:srgbClr val="FFC000"/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5241700" y="3431507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>
                <a:solidFill>
                  <a:srgbClr val="FFC000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F</a:t>
            </a:r>
            <a:endParaRPr kumimoji="1" lang="ja-JP" altLang="en-US" sz="1200" b="1" dirty="0">
              <a:solidFill>
                <a:srgbClr val="FFC000"/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10458632" y="2782608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>
                <a:solidFill>
                  <a:srgbClr val="FFC000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F</a:t>
            </a:r>
            <a:endParaRPr kumimoji="1" lang="ja-JP" altLang="en-US" sz="1200" b="1" dirty="0">
              <a:solidFill>
                <a:srgbClr val="FFC000"/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8305431" y="2782608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>
                <a:solidFill>
                  <a:srgbClr val="FFC000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E</a:t>
            </a:r>
            <a:endParaRPr kumimoji="1" lang="ja-JP" altLang="en-US" sz="1200" b="1" dirty="0">
              <a:solidFill>
                <a:srgbClr val="FFC000"/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774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393388" y="-862446"/>
            <a:ext cx="7059827" cy="77506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178" y="-122525"/>
            <a:ext cx="3048000" cy="30480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6" y="-122525"/>
            <a:ext cx="3048000" cy="3048000"/>
          </a:xfrm>
          <a:prstGeom prst="rect">
            <a:avLst/>
          </a:prstGeom>
        </p:spPr>
      </p:pic>
      <p:sp>
        <p:nvSpPr>
          <p:cNvPr id="6" name="右中かっこ 5"/>
          <p:cNvSpPr/>
          <p:nvPr/>
        </p:nvSpPr>
        <p:spPr>
          <a:xfrm rot="16200000">
            <a:off x="3103637" y="-740364"/>
            <a:ext cx="201291" cy="103438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89184" y="-770265"/>
            <a:ext cx="1430200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Noto Sans CJK JP Thin" panose="020B0200000000000000" pitchFamily="34" charset="-128"/>
                <a:ea typeface="Noto Sans CJK JP Thin" panose="020B0200000000000000" pitchFamily="34" charset="-128"/>
              </a:rPr>
              <a:t>ISO-AUTO</a:t>
            </a:r>
            <a:endParaRPr lang="en-US" altLang="ja-JP" sz="1200" dirty="0">
              <a:latin typeface="Noto Sans CJK JP Thin" panose="020B0200000000000000" pitchFamily="34" charset="-128"/>
              <a:ea typeface="Noto Sans CJK JP Thin" panose="020B0200000000000000" pitchFamily="34" charset="-128"/>
            </a:endParaRPr>
          </a:p>
          <a:p>
            <a:pPr algn="ctr"/>
            <a:r>
              <a:rPr lang="en-US" altLang="ja-JP" sz="1050" dirty="0" smtClean="0">
                <a:latin typeface="Noto Sans CJK JP Thin" panose="020B0200000000000000" pitchFamily="34" charset="-128"/>
                <a:ea typeface="Noto Sans CJK JP Thin" panose="020B0200000000000000" pitchFamily="34" charset="-128"/>
              </a:rPr>
              <a:t>(</a:t>
            </a:r>
            <a:r>
              <a:rPr lang="en-US" altLang="ja-JP" sz="1050" dirty="0" err="1" smtClean="0">
                <a:latin typeface="Noto Sans CJK JP Thin" panose="020B0200000000000000" pitchFamily="34" charset="-128"/>
                <a:ea typeface="Noto Sans CJK JP Thin" panose="020B0200000000000000" pitchFamily="34" charset="-128"/>
              </a:rPr>
              <a:t>iso</a:t>
            </a:r>
            <a:r>
              <a:rPr lang="en-US" altLang="ja-JP" sz="1050" dirty="0" smtClean="0">
                <a:latin typeface="Noto Sans CJK JP Thin" panose="020B0200000000000000" pitchFamily="34" charset="-128"/>
                <a:ea typeface="Noto Sans CJK JP Thin" panose="020B0200000000000000" pitchFamily="34" charset="-128"/>
              </a:rPr>
              <a:t> </a:t>
            </a:r>
            <a:r>
              <a:rPr kumimoji="1" lang="en-US" altLang="ja-JP" sz="1050" dirty="0" smtClean="0">
                <a:latin typeface="Noto Sans CJK JP Thin" panose="020B0200000000000000" pitchFamily="34" charset="-128"/>
                <a:ea typeface="Noto Sans CJK JP Thin" panose="020B0200000000000000" pitchFamily="34" charset="-128"/>
              </a:rPr>
              <a:t>1250, lower case)</a:t>
            </a:r>
            <a:endParaRPr kumimoji="1" lang="ja-JP" altLang="en-US" sz="1050" dirty="0">
              <a:latin typeface="Noto Sans CJK JP Thin" panose="020B0200000000000000" pitchFamily="34" charset="-128"/>
              <a:ea typeface="Noto Sans CJK JP Thin" panose="020B0200000000000000" pitchFamily="34" charset="-128"/>
            </a:endParaRPr>
          </a:p>
        </p:txBody>
      </p:sp>
      <p:sp>
        <p:nvSpPr>
          <p:cNvPr id="8" name="右中かっこ 7"/>
          <p:cNvSpPr/>
          <p:nvPr/>
        </p:nvSpPr>
        <p:spPr>
          <a:xfrm rot="16200000">
            <a:off x="6522339" y="-740364"/>
            <a:ext cx="201291" cy="103438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912693" y="-770265"/>
            <a:ext cx="142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latin typeface="Noto Sans CJK JP Thin" panose="020B0200000000000000" pitchFamily="34" charset="-128"/>
                <a:ea typeface="Noto Sans CJK JP Thin" panose="020B0200000000000000" pitchFamily="34" charset="-128"/>
              </a:rPr>
              <a:t>ISO </a:t>
            </a:r>
            <a:r>
              <a:rPr lang="en-US" altLang="ja-JP" sz="1200" dirty="0" smtClean="0">
                <a:latin typeface="Noto Sans CJK JP Thin" panose="020B0200000000000000" pitchFamily="34" charset="-128"/>
                <a:ea typeface="Noto Sans CJK JP Thin" panose="020B0200000000000000" pitchFamily="34" charset="-128"/>
              </a:rPr>
              <a:t>Sensitivity 250</a:t>
            </a:r>
          </a:p>
          <a:p>
            <a:pPr algn="ctr"/>
            <a:r>
              <a:rPr kumimoji="1" lang="en-US" altLang="ja-JP" sz="1200" dirty="0" smtClean="0">
                <a:latin typeface="Noto Sans CJK JP Thin" panose="020B0200000000000000" pitchFamily="34" charset="-128"/>
                <a:ea typeface="Noto Sans CJK JP Thin" panose="020B0200000000000000" pitchFamily="34" charset="-128"/>
              </a:rPr>
              <a:t>(Upper Case)</a:t>
            </a:r>
            <a:endParaRPr kumimoji="1" lang="ja-JP" altLang="en-US" sz="1200" dirty="0">
              <a:latin typeface="Noto Sans CJK JP Thin" panose="020B0200000000000000" pitchFamily="34" charset="-128"/>
              <a:ea typeface="Noto Sans CJK JP Thin" panose="020B0200000000000000" pitchFamily="34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705228" y="336237"/>
            <a:ext cx="2225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>
                <a:latin typeface="Noto Sans CJK JP Thin" panose="020B0200000000000000" pitchFamily="34" charset="-128"/>
                <a:ea typeface="Noto Sans CJK JP Thin" panose="020B0200000000000000" pitchFamily="34" charset="-128"/>
              </a:rPr>
              <a:t>iso</a:t>
            </a:r>
            <a:r>
              <a:rPr kumimoji="1" lang="ja-JP" altLang="en-US" sz="1200" dirty="0">
                <a:latin typeface="Noto Sans CJK JP Thin" panose="020B0200000000000000" pitchFamily="34" charset="-128"/>
                <a:ea typeface="Noto Sans CJK JP Thin" panose="020B0200000000000000" pitchFamily="34" charset="-128"/>
              </a:rPr>
              <a:t>が小文字 ⇒ </a:t>
            </a:r>
            <a:r>
              <a:rPr kumimoji="1" lang="en-US" altLang="ja-JP" sz="1200" dirty="0">
                <a:latin typeface="Noto Sans CJK JP Thin" panose="020B0200000000000000" pitchFamily="34" charset="-128"/>
                <a:ea typeface="Noto Sans CJK JP Thin" panose="020B0200000000000000" pitchFamily="34" charset="-128"/>
              </a:rPr>
              <a:t>ISO</a:t>
            </a:r>
            <a:r>
              <a:rPr kumimoji="1" lang="ja-JP" altLang="en-US" sz="1200" dirty="0">
                <a:latin typeface="Noto Sans CJK JP Thin" panose="020B0200000000000000" pitchFamily="34" charset="-128"/>
                <a:ea typeface="Noto Sans CJK JP Thin" panose="020B0200000000000000" pitchFamily="34" charset="-128"/>
              </a:rPr>
              <a:t>感度が</a:t>
            </a:r>
            <a:r>
              <a:rPr lang="ja-JP" altLang="en-US" sz="1200" dirty="0">
                <a:latin typeface="Noto Sans CJK JP Thin" panose="020B0200000000000000" pitchFamily="34" charset="-128"/>
                <a:ea typeface="Noto Sans CJK JP Thin" panose="020B0200000000000000" pitchFamily="34" charset="-128"/>
              </a:rPr>
              <a:t>自動</a:t>
            </a:r>
            <a:endParaRPr kumimoji="1" lang="ja-JP" altLang="en-US" sz="1200" dirty="0">
              <a:latin typeface="Noto Sans CJK JP Thin" panose="020B0200000000000000" pitchFamily="34" charset="-128"/>
              <a:ea typeface="Noto Sans CJK JP Thin" panose="020B0200000000000000" pitchFamily="34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705228" y="826957"/>
            <a:ext cx="2456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Noto Sans CJK JP Thin" panose="020B0200000000000000" pitchFamily="34" charset="-128"/>
                <a:ea typeface="Noto Sans CJK JP Thin" panose="020B0200000000000000" pitchFamily="34" charset="-128"/>
              </a:rPr>
              <a:t>ISO</a:t>
            </a:r>
            <a:r>
              <a:rPr kumimoji="1" lang="ja-JP" altLang="en-US" sz="1200" dirty="0">
                <a:latin typeface="Noto Sans CJK JP Thin" panose="020B0200000000000000" pitchFamily="34" charset="-128"/>
                <a:ea typeface="Noto Sans CJK JP Thin" panose="020B0200000000000000" pitchFamily="34" charset="-128"/>
              </a:rPr>
              <a:t>が</a:t>
            </a:r>
            <a:r>
              <a:rPr lang="ja-JP" altLang="en-US" sz="1200" dirty="0">
                <a:latin typeface="Noto Sans CJK JP Thin" panose="020B0200000000000000" pitchFamily="34" charset="-128"/>
                <a:ea typeface="Noto Sans CJK JP Thin" panose="020B0200000000000000" pitchFamily="34" charset="-128"/>
              </a:rPr>
              <a:t>大</a:t>
            </a:r>
            <a:r>
              <a:rPr kumimoji="1" lang="ja-JP" altLang="en-US" sz="1200" dirty="0">
                <a:latin typeface="Noto Sans CJK JP Thin" panose="020B0200000000000000" pitchFamily="34" charset="-128"/>
                <a:ea typeface="Noto Sans CJK JP Thin" panose="020B0200000000000000" pitchFamily="34" charset="-128"/>
              </a:rPr>
              <a:t>文字 ⇒ </a:t>
            </a:r>
            <a:r>
              <a:rPr kumimoji="1" lang="en-US" altLang="ja-JP" sz="1200" dirty="0">
                <a:latin typeface="Noto Sans CJK JP Thin" panose="020B0200000000000000" pitchFamily="34" charset="-128"/>
                <a:ea typeface="Noto Sans CJK JP Thin" panose="020B0200000000000000" pitchFamily="34" charset="-128"/>
              </a:rPr>
              <a:t>ISO</a:t>
            </a:r>
            <a:r>
              <a:rPr kumimoji="1" lang="ja-JP" altLang="en-US" sz="1200" dirty="0">
                <a:latin typeface="Noto Sans CJK JP Thin" panose="020B0200000000000000" pitchFamily="34" charset="-128"/>
                <a:ea typeface="Noto Sans CJK JP Thin" panose="020B0200000000000000" pitchFamily="34" charset="-128"/>
              </a:rPr>
              <a:t>感度 手動設定</a:t>
            </a: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289" y="1789403"/>
            <a:ext cx="3048000" cy="304800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78" y="3111550"/>
            <a:ext cx="3058298" cy="305829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178" y="3111550"/>
            <a:ext cx="3058298" cy="3058298"/>
          </a:xfrm>
          <a:prstGeom prst="rect">
            <a:avLst/>
          </a:prstGeom>
        </p:spPr>
      </p:pic>
      <p:sp>
        <p:nvSpPr>
          <p:cNvPr id="15" name="角丸四角形 14"/>
          <p:cNvSpPr/>
          <p:nvPr/>
        </p:nvSpPr>
        <p:spPr>
          <a:xfrm>
            <a:off x="5255171" y="5933208"/>
            <a:ext cx="699086" cy="205559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1863566" y="5933207"/>
            <a:ext cx="699086" cy="205559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中かっこ 18"/>
          <p:cNvSpPr/>
          <p:nvPr/>
        </p:nvSpPr>
        <p:spPr>
          <a:xfrm rot="5400000" flipV="1">
            <a:off x="5487952" y="5784475"/>
            <a:ext cx="201291" cy="103438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78306" y="6426546"/>
            <a:ext cx="142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latin typeface="Noto Sans CJK JP Thin" panose="020B0200000000000000" pitchFamily="34" charset="-128"/>
                <a:ea typeface="Noto Sans CJK JP Thin" panose="020B0200000000000000" pitchFamily="34" charset="-128"/>
              </a:rPr>
              <a:t>ISO </a:t>
            </a:r>
            <a:r>
              <a:rPr lang="en-US" altLang="ja-JP" sz="1200" dirty="0" smtClean="0">
                <a:latin typeface="Noto Sans CJK JP Thin" panose="020B0200000000000000" pitchFamily="34" charset="-128"/>
                <a:ea typeface="Noto Sans CJK JP Thin" panose="020B0200000000000000" pitchFamily="34" charset="-128"/>
              </a:rPr>
              <a:t>Sensitivity 320</a:t>
            </a:r>
          </a:p>
          <a:p>
            <a:pPr algn="ctr"/>
            <a:r>
              <a:rPr kumimoji="1" lang="en-US" altLang="ja-JP" sz="1200" dirty="0" smtClean="0">
                <a:latin typeface="Noto Sans CJK JP Thin" panose="020B0200000000000000" pitchFamily="34" charset="-128"/>
                <a:ea typeface="Noto Sans CJK JP Thin" panose="020B0200000000000000" pitchFamily="34" charset="-128"/>
              </a:rPr>
              <a:t>(Upper Case)</a:t>
            </a:r>
            <a:endParaRPr kumimoji="1" lang="ja-JP" altLang="en-US" sz="1200" dirty="0">
              <a:latin typeface="Noto Sans CJK JP Thin" panose="020B0200000000000000" pitchFamily="34" charset="-128"/>
              <a:ea typeface="Noto Sans CJK JP Thin" panose="020B0200000000000000" pitchFamily="34" charset="-128"/>
            </a:endParaRPr>
          </a:p>
        </p:txBody>
      </p:sp>
      <p:sp>
        <p:nvSpPr>
          <p:cNvPr id="21" name="右中かっこ 20"/>
          <p:cNvSpPr/>
          <p:nvPr/>
        </p:nvSpPr>
        <p:spPr>
          <a:xfrm rot="5400000" flipV="1">
            <a:off x="2112463" y="5784475"/>
            <a:ext cx="201291" cy="103438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498008" y="6426546"/>
            <a:ext cx="1430200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Noto Sans CJK JP Thin" panose="020B0200000000000000" pitchFamily="34" charset="-128"/>
                <a:ea typeface="Noto Sans CJK JP Thin" panose="020B0200000000000000" pitchFamily="34" charset="-128"/>
              </a:rPr>
              <a:t>ISO-AUTO</a:t>
            </a:r>
            <a:endParaRPr lang="en-US" altLang="ja-JP" sz="1200" dirty="0">
              <a:latin typeface="Noto Sans CJK JP Thin" panose="020B0200000000000000" pitchFamily="34" charset="-128"/>
              <a:ea typeface="Noto Sans CJK JP Thin" panose="020B0200000000000000" pitchFamily="34" charset="-128"/>
            </a:endParaRPr>
          </a:p>
          <a:p>
            <a:pPr algn="ctr"/>
            <a:r>
              <a:rPr lang="en-US" altLang="ja-JP" sz="1050" dirty="0" smtClean="0">
                <a:latin typeface="Noto Sans CJK JP Thin" panose="020B0200000000000000" pitchFamily="34" charset="-128"/>
                <a:ea typeface="Noto Sans CJK JP Thin" panose="020B0200000000000000" pitchFamily="34" charset="-128"/>
              </a:rPr>
              <a:t>(</a:t>
            </a:r>
            <a:r>
              <a:rPr lang="en-US" altLang="ja-JP" sz="1050" dirty="0" err="1" smtClean="0">
                <a:latin typeface="Noto Sans CJK JP Thin" panose="020B0200000000000000" pitchFamily="34" charset="-128"/>
                <a:ea typeface="Noto Sans CJK JP Thin" panose="020B0200000000000000" pitchFamily="34" charset="-128"/>
              </a:rPr>
              <a:t>iso</a:t>
            </a:r>
            <a:r>
              <a:rPr lang="en-US" altLang="ja-JP" sz="1050" dirty="0" smtClean="0">
                <a:latin typeface="Noto Sans CJK JP Thin" panose="020B0200000000000000" pitchFamily="34" charset="-128"/>
                <a:ea typeface="Noto Sans CJK JP Thin" panose="020B0200000000000000" pitchFamily="34" charset="-128"/>
              </a:rPr>
              <a:t> </a:t>
            </a:r>
            <a:r>
              <a:rPr kumimoji="1" lang="en-US" altLang="ja-JP" sz="1050" dirty="0" smtClean="0">
                <a:latin typeface="Noto Sans CJK JP Thin" panose="020B0200000000000000" pitchFamily="34" charset="-128"/>
                <a:ea typeface="Noto Sans CJK JP Thin" panose="020B0200000000000000" pitchFamily="34" charset="-128"/>
              </a:rPr>
              <a:t>1250, lower case)</a:t>
            </a:r>
            <a:endParaRPr kumimoji="1" lang="ja-JP" altLang="en-US" sz="1050" dirty="0">
              <a:latin typeface="Noto Sans CJK JP Thin" panose="020B0200000000000000" pitchFamily="34" charset="-128"/>
              <a:ea typeface="Noto Sans CJK JP Thin" panose="020B0200000000000000" pitchFamily="34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6267714" y="-86365"/>
            <a:ext cx="798103" cy="283744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2805531" y="-86365"/>
            <a:ext cx="862460" cy="283744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6777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62" y="105349"/>
            <a:ext cx="3048000" cy="30480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36" y="105349"/>
            <a:ext cx="3048000" cy="30480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249" y="105349"/>
            <a:ext cx="3048000" cy="3048000"/>
          </a:xfrm>
          <a:prstGeom prst="rect">
            <a:avLst/>
          </a:prstGeom>
        </p:spPr>
      </p:pic>
      <p:sp>
        <p:nvSpPr>
          <p:cNvPr id="9" name="右矢印 8"/>
          <p:cNvSpPr/>
          <p:nvPr/>
        </p:nvSpPr>
        <p:spPr>
          <a:xfrm>
            <a:off x="3828602" y="1398690"/>
            <a:ext cx="453081" cy="461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739415" y="1100068"/>
            <a:ext cx="2842053" cy="1095633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4448497" y="1347204"/>
            <a:ext cx="2930615" cy="799070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7576815" y="1398690"/>
            <a:ext cx="453081" cy="461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618688" y="3190420"/>
            <a:ext cx="7545860" cy="3558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457" y="3445794"/>
            <a:ext cx="3048000" cy="30480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781" y="3445795"/>
            <a:ext cx="3048000" cy="3048000"/>
          </a:xfrm>
          <a:prstGeom prst="rect">
            <a:avLst/>
          </a:prstGeom>
        </p:spPr>
      </p:pic>
      <p:sp>
        <p:nvSpPr>
          <p:cNvPr id="16" name="右矢印 15"/>
          <p:cNvSpPr/>
          <p:nvPr/>
        </p:nvSpPr>
        <p:spPr>
          <a:xfrm>
            <a:off x="5008559" y="4652637"/>
            <a:ext cx="766119" cy="63431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13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79200" y="158400"/>
            <a:ext cx="12081600" cy="66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116187"/>
              </p:ext>
            </p:extLst>
          </p:nvPr>
        </p:nvGraphicFramePr>
        <p:xfrm>
          <a:off x="158547" y="249158"/>
          <a:ext cx="11915856" cy="6461245"/>
        </p:xfrm>
        <a:graphic>
          <a:graphicData uri="http://schemas.openxmlformats.org/drawingml/2006/table">
            <a:tbl>
              <a:tblPr/>
              <a:tblGrid>
                <a:gridCol w="624734"/>
                <a:gridCol w="956461"/>
                <a:gridCol w="607177"/>
                <a:gridCol w="1642712"/>
                <a:gridCol w="1278865"/>
                <a:gridCol w="1205365"/>
                <a:gridCol w="1440559"/>
                <a:gridCol w="1440559"/>
                <a:gridCol w="1440559"/>
                <a:gridCol w="1278865"/>
              </a:tblGrid>
              <a:tr h="20320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操作</a:t>
                      </a:r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/</a:t>
                      </a:r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撮影モード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iAuto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P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A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S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M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ART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Movie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9275">
                <a:tc rowSpan="2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OLYMPUS AIR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(OPC)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ボタン１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クリック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グリッド表示</a:t>
                      </a: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/</a:t>
                      </a:r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非表示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92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長押し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デジタル水準器 表示</a:t>
                      </a: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/</a:t>
                      </a:r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非表示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361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ボタン２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クリック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ズームアウト</a:t>
                      </a:r>
                      <a:b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</a:b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(</a:t>
                      </a:r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パワーズームレンズ装着時</a:t>
                      </a: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)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仕上がり・ピクチャーモード</a:t>
                      </a:r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(-)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絞り値</a:t>
                      </a:r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(-)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シャッター速度</a:t>
                      </a:r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(-)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シャッター速度</a:t>
                      </a:r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(-)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アートフィルター</a:t>
                      </a:r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(-)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仕上がり・ピクチャーモード</a:t>
                      </a:r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(-)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303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長押し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ズームアウト</a:t>
                      </a: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1.5</a:t>
                      </a:r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倍</a:t>
                      </a:r>
                      <a:b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</a:br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 </a:t>
                      </a: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(</a:t>
                      </a:r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パワーズームレンズ装着時</a:t>
                      </a: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)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ホワイトバランス</a:t>
                      </a: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(-)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361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ボタン３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クリック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ズームイン</a:t>
                      </a:r>
                      <a:b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</a:b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(</a:t>
                      </a:r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パワーズームレンズ装着時</a:t>
                      </a: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)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仕上がり・ピクチャーモード</a:t>
                      </a: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(+)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絞り値</a:t>
                      </a: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(+)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シャッター速度</a:t>
                      </a:r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(+)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シャッター速度</a:t>
                      </a:r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(+)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アートフィルター</a:t>
                      </a:r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(+)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仕上がり・ピクチャーモード</a:t>
                      </a:r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(+)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361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長押し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ズームイン</a:t>
                      </a:r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1.5</a:t>
                      </a:r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倍</a:t>
                      </a:r>
                      <a:b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</a:br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(</a:t>
                      </a:r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パワーズームレンズ装着時</a:t>
                      </a:r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)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ホワイトバランス</a:t>
                      </a: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(+)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92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ボタン４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クリック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デジタルズームアウト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露出補正</a:t>
                      </a: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(-)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絞り値</a:t>
                      </a:r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(-)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露出補正</a:t>
                      </a:r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(-)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露出補正</a:t>
                      </a:r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(-)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2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長押し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デジタルズーム リセット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ISO</a:t>
                      </a:r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設定</a:t>
                      </a: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(-)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92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ボタン５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クリック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デジタルズームイン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露出補正</a:t>
                      </a: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(+)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絞り値</a:t>
                      </a:r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(+)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露出補正</a:t>
                      </a:r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(+)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露出補正</a:t>
                      </a:r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(+)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2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長押し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デジタルズーム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ISO</a:t>
                      </a:r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設定</a:t>
                      </a: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(+)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92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ボタン６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クリック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シャッター</a:t>
                      </a: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(</a:t>
                      </a:r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撮影</a:t>
                      </a: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)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動画の撮影開始</a:t>
                      </a:r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/</a:t>
                      </a:r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終了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361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長押し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タイマー撮影</a:t>
                      </a: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(5</a:t>
                      </a:r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秒</a:t>
                      </a: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)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露出</a:t>
                      </a:r>
                      <a:endParaRPr lang="en-US" altLang="ja-JP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たぬゴ角-TTF 細" panose="02000600000000000000" pitchFamily="2" charset="-128"/>
                        <a:ea typeface="たぬゴ角-TTF 細" panose="02000600000000000000" pitchFamily="2" charset="-128"/>
                      </a:endParaRPr>
                    </a:p>
                    <a:p>
                      <a:pPr algn="ctr" fontAlgn="ctr"/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ブラケット</a:t>
                      </a: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(5</a:t>
                      </a:r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枚</a:t>
                      </a: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)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絞り</a:t>
                      </a:r>
                      <a:endParaRPr lang="en-US" altLang="ja-JP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たぬゴ角-TTF 細" panose="02000600000000000000" pitchFamily="2" charset="-128"/>
                        <a:ea typeface="たぬゴ角-TTF 細" panose="02000600000000000000" pitchFamily="2" charset="-128"/>
                      </a:endParaRPr>
                    </a:p>
                    <a:p>
                      <a:pPr algn="ctr" fontAlgn="ctr"/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ブラケット</a:t>
                      </a: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(5</a:t>
                      </a:r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枚</a:t>
                      </a: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)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シャッター</a:t>
                      </a:r>
                      <a:endParaRPr lang="en-US" altLang="ja-JP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たぬゴ角-TTF 細" panose="02000600000000000000" pitchFamily="2" charset="-128"/>
                        <a:ea typeface="たぬゴ角-TTF 細" panose="02000600000000000000" pitchFamily="2" charset="-128"/>
                      </a:endParaRPr>
                    </a:p>
                    <a:p>
                      <a:pPr algn="ctr" fontAlgn="ctr"/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ブラケット</a:t>
                      </a: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(5</a:t>
                      </a:r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枚</a:t>
                      </a: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)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ホワイトバランス</a:t>
                      </a:r>
                      <a:endParaRPr lang="en-US" altLang="ja-JP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たぬゴ角-TTF 細" panose="02000600000000000000" pitchFamily="2" charset="-128"/>
                        <a:ea typeface="たぬゴ角-TTF 細" panose="02000600000000000000" pitchFamily="2" charset="-128"/>
                      </a:endParaRPr>
                    </a:p>
                    <a:p>
                      <a:pPr algn="ctr" fontAlgn="ctr"/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ブラケット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たぬゴ角-TTF 細" panose="02000600000000000000" pitchFamily="2" charset="-128"/>
                        <a:ea typeface="たぬゴ角-TTF 細" panose="02000600000000000000" pitchFamily="2" charset="-128"/>
                      </a:endParaRP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アートフィルター</a:t>
                      </a:r>
                      <a:endParaRPr lang="en-US" altLang="ja-JP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たぬゴ角-TTF 細" panose="02000600000000000000" pitchFamily="2" charset="-128"/>
                        <a:ea typeface="たぬゴ角-TTF 細" panose="02000600000000000000" pitchFamily="2" charset="-128"/>
                      </a:endParaRPr>
                    </a:p>
                    <a:p>
                      <a:pPr algn="ctr" fontAlgn="ctr"/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ブラケット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たぬゴ角-TTF 細" panose="02000600000000000000" pitchFamily="2" charset="-128"/>
                        <a:ea typeface="たぬゴ角-TTF 細" panose="02000600000000000000" pitchFamily="2" charset="-128"/>
                      </a:endParaRP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92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ボタン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A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クリック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P</a:t>
                      </a:r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へ切替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A</a:t>
                      </a:r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へ切替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S</a:t>
                      </a:r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へ切替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M</a:t>
                      </a:r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へ切替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ART</a:t>
                      </a:r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へ切替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Movie</a:t>
                      </a:r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へ切替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iAuto</a:t>
                      </a:r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へ切替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2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長押し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Movie</a:t>
                      </a:r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へ切替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iAuot</a:t>
                      </a:r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へ切替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P</a:t>
                      </a:r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へ切替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A</a:t>
                      </a:r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へ切替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S</a:t>
                      </a:r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へ切替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M</a:t>
                      </a:r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へ切替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ART</a:t>
                      </a:r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へ切替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2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ボタン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B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クリック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2" gridSpan="7"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お気に入り設定（読込</a:t>
                      </a: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/</a:t>
                      </a:r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保存）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92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長押し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gridSpan="7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92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ボタン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C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クリック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AE</a:t>
                      </a:r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ロック</a:t>
                      </a: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/</a:t>
                      </a:r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解除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92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長押し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測光モード切替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92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ボタン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D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クリック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2" gridSpan="7"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-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92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長押し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gridSpan="7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361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エリア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E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クリック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ライブビュー拡大</a:t>
                      </a:r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(5</a:t>
                      </a:r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倍</a:t>
                      </a:r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)/</a:t>
                      </a:r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戻す</a:t>
                      </a:r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(1</a:t>
                      </a:r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倍</a:t>
                      </a:r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)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ライブビュー拡大</a:t>
                      </a:r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(7</a:t>
                      </a:r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倍</a:t>
                      </a:r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)/</a:t>
                      </a:r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戻す</a:t>
                      </a:r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(1</a:t>
                      </a:r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倍</a:t>
                      </a:r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)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ライブビュー拡大</a:t>
                      </a:r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(14</a:t>
                      </a:r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倍</a:t>
                      </a:r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)/</a:t>
                      </a:r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戻す</a:t>
                      </a:r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(1</a:t>
                      </a:r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倍</a:t>
                      </a:r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)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ライブビュー拡大</a:t>
                      </a: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(10</a:t>
                      </a:r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倍</a:t>
                      </a: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)/</a:t>
                      </a:r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戻す</a:t>
                      </a: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(1</a:t>
                      </a:r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倍</a:t>
                      </a: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)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動画の撮影開始</a:t>
                      </a: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/</a:t>
                      </a:r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終了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2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長押し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-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92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エリア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F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クリック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シャッター</a:t>
                      </a: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(</a:t>
                      </a:r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撮影</a:t>
                      </a: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)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動画の撮影開始</a:t>
                      </a: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/</a:t>
                      </a:r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終了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2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長押し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ゴ角-TTF 細" panose="02000600000000000000" pitchFamily="2" charset="-128"/>
                          <a:ea typeface="たぬゴ角-TTF 細" panose="02000600000000000000" pitchFamily="2" charset="-128"/>
                        </a:rPr>
                        <a:t>-</a:t>
                      </a:r>
                    </a:p>
                  </a:txBody>
                  <a:tcPr marL="4018" marR="4018" marT="4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6" t="20473" r="56235" b="69447"/>
          <a:stretch/>
        </p:blipFill>
        <p:spPr>
          <a:xfrm>
            <a:off x="1375794" y="529434"/>
            <a:ext cx="288000" cy="265847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6" t="44053" r="83818" b="46103"/>
          <a:stretch/>
        </p:blipFill>
        <p:spPr>
          <a:xfrm>
            <a:off x="1375794" y="1198800"/>
            <a:ext cx="288000" cy="30858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86" t="43895" r="59856" b="46026"/>
          <a:stretch/>
        </p:blipFill>
        <p:spPr>
          <a:xfrm>
            <a:off x="1375794" y="2071093"/>
            <a:ext cx="288000" cy="30052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14" t="43845" r="36408" b="46076"/>
          <a:stretch/>
        </p:blipFill>
        <p:spPr>
          <a:xfrm>
            <a:off x="1375794" y="2668282"/>
            <a:ext cx="288000" cy="28800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86" t="44052" r="13606" b="45675"/>
          <a:stretch/>
        </p:blipFill>
        <p:spPr>
          <a:xfrm>
            <a:off x="1375794" y="3064750"/>
            <a:ext cx="288000" cy="30790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2" t="19926" r="33279" b="69575"/>
          <a:stretch/>
        </p:blipFill>
        <p:spPr>
          <a:xfrm>
            <a:off x="1375794" y="3576575"/>
            <a:ext cx="288000" cy="3000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4" t="67498" r="80148" b="23263"/>
          <a:stretch/>
        </p:blipFill>
        <p:spPr>
          <a:xfrm>
            <a:off x="1375794" y="4096067"/>
            <a:ext cx="288000" cy="27547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8" t="67224" r="56845" b="22696"/>
          <a:stretch/>
        </p:blipFill>
        <p:spPr>
          <a:xfrm>
            <a:off x="1375794" y="4506620"/>
            <a:ext cx="288000" cy="289502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08" t="66731" r="33533" b="22563"/>
          <a:stretch/>
        </p:blipFill>
        <p:spPr>
          <a:xfrm>
            <a:off x="1375794" y="4918229"/>
            <a:ext cx="288000" cy="319193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85" t="67457" r="10255" b="22884"/>
          <a:stretch/>
        </p:blipFill>
        <p:spPr>
          <a:xfrm>
            <a:off x="1375794" y="5340957"/>
            <a:ext cx="288000" cy="2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5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40000" y="403200"/>
            <a:ext cx="8222400" cy="5781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915844"/>
              </p:ext>
            </p:extLst>
          </p:nvPr>
        </p:nvGraphicFramePr>
        <p:xfrm>
          <a:off x="626399" y="493200"/>
          <a:ext cx="8006402" cy="5601599"/>
        </p:xfrm>
        <a:graphic>
          <a:graphicData uri="http://schemas.openxmlformats.org/drawingml/2006/table">
            <a:tbl>
              <a:tblPr/>
              <a:tblGrid>
                <a:gridCol w="538362"/>
                <a:gridCol w="1289739"/>
                <a:gridCol w="914050"/>
                <a:gridCol w="2724290"/>
                <a:gridCol w="2539961"/>
              </a:tblGrid>
              <a:tr h="20662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操作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/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撮影モード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image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video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28560">
                <a:tc rowSpan="24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THETA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ボタン１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クリック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グリッド表示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/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非表示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2856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長押し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-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2856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ボタン２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クリック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ホワイトバランス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(-)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2856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長押し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シャッター速度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(-)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2856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ボタン３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クリック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ホワイトバランス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(+)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2856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長押し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シャッター速度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(+)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2856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ボタン４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クリック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露出補正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(-)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2856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長押し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ISO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設定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(-)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露出補正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(-)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56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ボタン５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クリック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露出補正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(+)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2856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長押し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ISO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設定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(+)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露出補正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(+)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56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ボタン６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クリック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シャッター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(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撮影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)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動画撮影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(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開始・終了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)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56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長押し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インターバル撮影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(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開始・終了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)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2102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ボタン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A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クリック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video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へ切替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image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へ切替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02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長押し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2102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ボタン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B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クリック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撮影プログラム変更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2102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長押し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2102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ボタン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C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クリック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フィルター変更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2102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長押し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2102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ボタン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D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クリック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-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ISO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設定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02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長押し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2102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エリア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E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クリック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-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2102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長押し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2102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エリア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F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クリック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-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2102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たぬき油性マジック" panose="02000600000000000000" pitchFamily="2" charset="-128"/>
                          <a:ea typeface="たぬき油性マジック" panose="02000600000000000000" pitchFamily="2" charset="-128"/>
                        </a:rPr>
                        <a:t>長押し</a:t>
                      </a:r>
                    </a:p>
                  </a:txBody>
                  <a:tcPr marL="9517" marR="9517" marT="95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6" t="20473" r="56235" b="69447"/>
          <a:stretch/>
        </p:blipFill>
        <p:spPr>
          <a:xfrm>
            <a:off x="1966194" y="803034"/>
            <a:ext cx="288000" cy="26584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6" t="44053" r="83818" b="46103"/>
          <a:stretch/>
        </p:blipFill>
        <p:spPr>
          <a:xfrm>
            <a:off x="1966194" y="1213200"/>
            <a:ext cx="288000" cy="30858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86" t="43895" r="59856" b="46026"/>
          <a:stretch/>
        </p:blipFill>
        <p:spPr>
          <a:xfrm>
            <a:off x="1966194" y="1689493"/>
            <a:ext cx="288000" cy="30052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14" t="43845" r="36408" b="46076"/>
          <a:stretch/>
        </p:blipFill>
        <p:spPr>
          <a:xfrm>
            <a:off x="1966194" y="2157082"/>
            <a:ext cx="288000" cy="28800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86" t="44052" r="13606" b="45675"/>
          <a:stretch/>
        </p:blipFill>
        <p:spPr>
          <a:xfrm>
            <a:off x="1966194" y="2596750"/>
            <a:ext cx="288000" cy="307904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2" t="19926" r="33279" b="69575"/>
          <a:stretch/>
        </p:blipFill>
        <p:spPr>
          <a:xfrm>
            <a:off x="1966194" y="3050975"/>
            <a:ext cx="288000" cy="3000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4" t="67498" r="80148" b="23263"/>
          <a:stretch/>
        </p:blipFill>
        <p:spPr>
          <a:xfrm>
            <a:off x="1966194" y="3512867"/>
            <a:ext cx="288000" cy="275478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8" t="67224" r="56845" b="22696"/>
          <a:stretch/>
        </p:blipFill>
        <p:spPr>
          <a:xfrm>
            <a:off x="1966194" y="3952220"/>
            <a:ext cx="288000" cy="28950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08" t="66731" r="33533" b="22563"/>
          <a:stretch/>
        </p:blipFill>
        <p:spPr>
          <a:xfrm>
            <a:off x="1966194" y="4404617"/>
            <a:ext cx="288000" cy="319193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85" t="67457" r="10255" b="22884"/>
          <a:stretch/>
        </p:blipFill>
        <p:spPr>
          <a:xfrm>
            <a:off x="1966194" y="4842062"/>
            <a:ext cx="288000" cy="2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3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RSa\Pictures\Ai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980728"/>
            <a:ext cx="4127643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 3"/>
          <p:cNvSpPr/>
          <p:nvPr/>
        </p:nvSpPr>
        <p:spPr>
          <a:xfrm>
            <a:off x="4295800" y="2946889"/>
            <a:ext cx="576064" cy="7200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4779053" y="3040837"/>
            <a:ext cx="504056" cy="7200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4959571" y="2688118"/>
            <a:ext cx="288032" cy="27397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4576517" y="3120165"/>
            <a:ext cx="432048" cy="72008"/>
          </a:xfrm>
          <a:prstGeom prst="roundRect">
            <a:avLst/>
          </a:prstGeom>
          <a:solidFill>
            <a:schemeClr val="accent2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角丸四角形吹き出し 1"/>
          <p:cNvSpPr/>
          <p:nvPr/>
        </p:nvSpPr>
        <p:spPr>
          <a:xfrm>
            <a:off x="5283109" y="3429000"/>
            <a:ext cx="1177911" cy="543698"/>
          </a:xfrm>
          <a:prstGeom prst="wedgeRoundRectCallout">
            <a:avLst>
              <a:gd name="adj1" fmla="val -76665"/>
              <a:gd name="adj2" fmla="val -995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WiFi</a:t>
            </a:r>
            <a:r>
              <a:rPr kumimoji="1" lang="en-US" altLang="ja-JP" dirty="0" smtClean="0"/>
              <a:t> Password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352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2"/>
          <a:stretch/>
        </p:blipFill>
        <p:spPr>
          <a:xfrm>
            <a:off x="786246" y="1465118"/>
            <a:ext cx="3429000" cy="325235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2"/>
          <a:stretch/>
        </p:blipFill>
        <p:spPr>
          <a:xfrm>
            <a:off x="8018318" y="1465118"/>
            <a:ext cx="3429000" cy="3252355"/>
          </a:xfrm>
          <a:prstGeom prst="rect">
            <a:avLst/>
          </a:prstGeom>
        </p:spPr>
      </p:pic>
      <p:sp>
        <p:nvSpPr>
          <p:cNvPr id="4" name="右矢印 3"/>
          <p:cNvSpPr/>
          <p:nvPr/>
        </p:nvSpPr>
        <p:spPr>
          <a:xfrm>
            <a:off x="4613563" y="1974272"/>
            <a:ext cx="3034145" cy="644236"/>
          </a:xfrm>
          <a:prstGeom prst="rightArrow">
            <a:avLst>
              <a:gd name="adj1" fmla="val 50000"/>
              <a:gd name="adj2" fmla="val 661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右矢印 4"/>
          <p:cNvSpPr/>
          <p:nvPr/>
        </p:nvSpPr>
        <p:spPr>
          <a:xfrm flipH="1">
            <a:off x="4613563" y="3622964"/>
            <a:ext cx="3034145" cy="644236"/>
          </a:xfrm>
          <a:prstGeom prst="rightArrow">
            <a:avLst>
              <a:gd name="adj1" fmla="val 50000"/>
              <a:gd name="adj2" fmla="val 661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294" y="1543049"/>
            <a:ext cx="1506682" cy="150668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294" y="3480954"/>
            <a:ext cx="1506682" cy="150668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638939" y="4987636"/>
            <a:ext cx="1723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OPC</a:t>
            </a:r>
          </a:p>
          <a:p>
            <a:pPr algn="ctr"/>
            <a:r>
              <a:rPr lang="en-US" altLang="ja-JP" dirty="0" smtClean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(OLYMPUS AIR)</a:t>
            </a:r>
            <a:endParaRPr kumimoji="1" lang="ja-JP" altLang="en-US" dirty="0"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932118" y="4987636"/>
            <a:ext cx="160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RICOH THETA</a:t>
            </a:r>
            <a:endParaRPr kumimoji="1" lang="ja-JP" altLang="en-US" dirty="0"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77982" y="1122218"/>
            <a:ext cx="11201400" cy="465512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85" t="67457" r="10255" b="22884"/>
          <a:stretch/>
        </p:blipFill>
        <p:spPr>
          <a:xfrm>
            <a:off x="4613562" y="1758055"/>
            <a:ext cx="288000" cy="28800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85" t="67457" r="10255" b="22884"/>
          <a:stretch/>
        </p:blipFill>
        <p:spPr>
          <a:xfrm>
            <a:off x="7360512" y="4195416"/>
            <a:ext cx="288000" cy="288001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7038840" y="4483417"/>
            <a:ext cx="931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Long Press</a:t>
            </a:r>
            <a:endParaRPr kumimoji="1" lang="ja-JP" altLang="en-US" sz="1200" dirty="0"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291890" y="1464492"/>
            <a:ext cx="931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Long Press</a:t>
            </a:r>
            <a:endParaRPr kumimoji="1" lang="ja-JP" altLang="en-US" sz="1200" dirty="0"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04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/>
          <p:cNvSpPr/>
          <p:nvPr/>
        </p:nvSpPr>
        <p:spPr>
          <a:xfrm>
            <a:off x="3022473" y="355235"/>
            <a:ext cx="8775609" cy="20261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8073048" y="1075845"/>
            <a:ext cx="1279242" cy="589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xmlns="" id="{7DE2ADEF-1524-8987-FCAD-9C0EE9C13B38}"/>
              </a:ext>
            </a:extLst>
          </p:cNvPr>
          <p:cNvSpPr/>
          <p:nvPr/>
        </p:nvSpPr>
        <p:spPr>
          <a:xfrm>
            <a:off x="626530" y="522109"/>
            <a:ext cx="1377695" cy="137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xmlns="" id="{E20BCA6F-4D4D-B26A-7F20-D51118C1EB99}"/>
              </a:ext>
            </a:extLst>
          </p:cNvPr>
          <p:cNvGrpSpPr/>
          <p:nvPr/>
        </p:nvGrpSpPr>
        <p:grpSpPr>
          <a:xfrm rot="18824426">
            <a:off x="722506" y="794280"/>
            <a:ext cx="1187079" cy="829081"/>
            <a:chOff x="8839200" y="1264320"/>
            <a:chExt cx="1430216" cy="998893"/>
          </a:xfrm>
        </p:grpSpPr>
        <p:sp>
          <p:nvSpPr>
            <p:cNvPr id="4" name="フローチャート: 直接アクセス記憶 13">
              <a:extLst>
                <a:ext uri="{FF2B5EF4-FFF2-40B4-BE49-F238E27FC236}">
                  <a16:creationId xmlns:a16="http://schemas.microsoft.com/office/drawing/2014/main" xmlns="" id="{21B95BA9-C47E-C07E-1DAE-72D105FEEF8C}"/>
                </a:ext>
              </a:extLst>
            </p:cNvPr>
            <p:cNvSpPr/>
            <p:nvPr/>
          </p:nvSpPr>
          <p:spPr>
            <a:xfrm>
              <a:off x="8839200" y="1264320"/>
              <a:ext cx="940037" cy="998893"/>
            </a:xfrm>
            <a:prstGeom prst="flowChartMagneticDrum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フローチャート: 直接アクセス記憶 12">
              <a:extLst>
                <a:ext uri="{FF2B5EF4-FFF2-40B4-BE49-F238E27FC236}">
                  <a16:creationId xmlns:a16="http://schemas.microsoft.com/office/drawing/2014/main" xmlns="" id="{FCDA9A1C-B716-324D-B77F-9419C9551052}"/>
                </a:ext>
              </a:extLst>
            </p:cNvPr>
            <p:cNvSpPr/>
            <p:nvPr/>
          </p:nvSpPr>
          <p:spPr>
            <a:xfrm>
              <a:off x="9519139" y="1264320"/>
              <a:ext cx="750277" cy="998893"/>
            </a:xfrm>
            <a:prstGeom prst="flowChartMagneticDrum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" name="角丸四角形 6">
            <a:extLst>
              <a:ext uri="{FF2B5EF4-FFF2-40B4-BE49-F238E27FC236}">
                <a16:creationId xmlns:a16="http://schemas.microsoft.com/office/drawing/2014/main" xmlns="" id="{3D7CD220-4D3F-954E-FCBA-90A51D49437F}"/>
              </a:ext>
            </a:extLst>
          </p:cNvPr>
          <p:cNvSpPr/>
          <p:nvPr/>
        </p:nvSpPr>
        <p:spPr>
          <a:xfrm rot="2592672">
            <a:off x="899947" y="1363274"/>
            <a:ext cx="427160" cy="1574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7">
            <a:extLst>
              <a:ext uri="{FF2B5EF4-FFF2-40B4-BE49-F238E27FC236}">
                <a16:creationId xmlns:a16="http://schemas.microsoft.com/office/drawing/2014/main" xmlns="" id="{4499F6AA-1047-5D52-CBFF-8D0F0D8DDE68}"/>
              </a:ext>
            </a:extLst>
          </p:cNvPr>
          <p:cNvSpPr/>
          <p:nvPr/>
        </p:nvSpPr>
        <p:spPr>
          <a:xfrm rot="2661097" flipV="1">
            <a:off x="1328711" y="812771"/>
            <a:ext cx="670933" cy="100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026" y="542951"/>
            <a:ext cx="1689053" cy="1689053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3391399" y="1549572"/>
            <a:ext cx="1538407" cy="37457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5104281" y="1040213"/>
            <a:ext cx="484742" cy="66101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225" y="542951"/>
            <a:ext cx="1689053" cy="1689053"/>
          </a:xfrm>
          <a:prstGeom prst="rect">
            <a:avLst/>
          </a:prstGeom>
        </p:spPr>
      </p:pic>
      <p:sp>
        <p:nvSpPr>
          <p:cNvPr id="17" name="右矢印 16"/>
          <p:cNvSpPr/>
          <p:nvPr/>
        </p:nvSpPr>
        <p:spPr>
          <a:xfrm>
            <a:off x="7522293" y="1040212"/>
            <a:ext cx="484742" cy="66101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048064" y="1082180"/>
            <a:ext cx="132921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50" dirty="0" smtClean="0">
                <a:latin typeface="Noto Sans CJK SC Thin" panose="020B0200000000000000" pitchFamily="34" charset="-128"/>
                <a:ea typeface="Noto Sans CJK SC Thin" panose="020B0200000000000000" pitchFamily="34" charset="-128"/>
              </a:rPr>
              <a:t>Connect to Camera</a:t>
            </a:r>
          </a:p>
          <a:p>
            <a:pPr algn="ctr"/>
            <a:r>
              <a:rPr lang="en-US" altLang="ja-JP" sz="1050" dirty="0" smtClean="0">
                <a:latin typeface="Noto Sans CJK SC Thin" panose="020B0200000000000000" pitchFamily="34" charset="-128"/>
                <a:ea typeface="Noto Sans CJK SC Thin" panose="020B0200000000000000" pitchFamily="34" charset="-128"/>
              </a:rPr>
              <a:t>and</a:t>
            </a:r>
          </a:p>
          <a:p>
            <a:pPr algn="ctr"/>
            <a:r>
              <a:rPr kumimoji="1" lang="en-US" altLang="ja-JP" sz="1050" dirty="0" smtClean="0">
                <a:latin typeface="Noto Sans CJK SC Thin" panose="020B0200000000000000" pitchFamily="34" charset="-128"/>
                <a:ea typeface="Noto Sans CJK SC Thin" panose="020B0200000000000000" pitchFamily="34" charset="-128"/>
              </a:rPr>
              <a:t>Tap  screen</a:t>
            </a:r>
            <a:endParaRPr kumimoji="1" lang="ja-JP" altLang="en-US" sz="1050" dirty="0">
              <a:latin typeface="Noto Sans CJK SC Thin" panose="020B0200000000000000" pitchFamily="34" charset="-128"/>
              <a:ea typeface="Noto Sans CJK SC Thin" panose="020B0200000000000000" pitchFamily="34" charset="-128"/>
            </a:endParaRPr>
          </a:p>
        </p:txBody>
      </p:sp>
      <p:sp>
        <p:nvSpPr>
          <p:cNvPr id="20" name="右矢印 19"/>
          <p:cNvSpPr/>
          <p:nvPr/>
        </p:nvSpPr>
        <p:spPr>
          <a:xfrm>
            <a:off x="9443287" y="1025283"/>
            <a:ext cx="484742" cy="66101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42" y="542951"/>
            <a:ext cx="1689053" cy="1689053"/>
          </a:xfrm>
          <a:prstGeom prst="rect">
            <a:avLst/>
          </a:prstGeom>
        </p:spPr>
      </p:pic>
      <p:sp>
        <p:nvSpPr>
          <p:cNvPr id="23" name="正方形/長方形 22"/>
          <p:cNvSpPr/>
          <p:nvPr/>
        </p:nvSpPr>
        <p:spPr>
          <a:xfrm>
            <a:off x="803189" y="3388008"/>
            <a:ext cx="11004310" cy="21108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8077633" y="4069402"/>
            <a:ext cx="1279242" cy="589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80" y="3556558"/>
            <a:ext cx="1689053" cy="1689053"/>
          </a:xfrm>
          <a:prstGeom prst="rect">
            <a:avLst/>
          </a:prstGeom>
        </p:spPr>
      </p:pic>
      <p:sp>
        <p:nvSpPr>
          <p:cNvPr id="26" name="角丸四角形 25"/>
          <p:cNvSpPr/>
          <p:nvPr/>
        </p:nvSpPr>
        <p:spPr>
          <a:xfrm>
            <a:off x="1037353" y="4565212"/>
            <a:ext cx="1538407" cy="37457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矢印 26"/>
          <p:cNvSpPr/>
          <p:nvPr/>
        </p:nvSpPr>
        <p:spPr>
          <a:xfrm>
            <a:off x="5129468" y="4070578"/>
            <a:ext cx="484742" cy="66101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810" y="3556558"/>
            <a:ext cx="1689053" cy="1689053"/>
          </a:xfrm>
          <a:prstGeom prst="rect">
            <a:avLst/>
          </a:prstGeom>
        </p:spPr>
      </p:pic>
      <p:sp>
        <p:nvSpPr>
          <p:cNvPr id="29" name="右矢印 28"/>
          <p:cNvSpPr/>
          <p:nvPr/>
        </p:nvSpPr>
        <p:spPr>
          <a:xfrm>
            <a:off x="7526878" y="4070578"/>
            <a:ext cx="484742" cy="66101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052649" y="4075737"/>
            <a:ext cx="132921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50" dirty="0" smtClean="0">
                <a:latin typeface="Noto Sans CJK SC Thin" panose="020B0200000000000000" pitchFamily="34" charset="-128"/>
                <a:ea typeface="Noto Sans CJK SC Thin" panose="020B0200000000000000" pitchFamily="34" charset="-128"/>
              </a:rPr>
              <a:t>Connect to Camera</a:t>
            </a:r>
          </a:p>
          <a:p>
            <a:pPr algn="ctr"/>
            <a:r>
              <a:rPr lang="en-US" altLang="ja-JP" sz="1050" dirty="0" smtClean="0">
                <a:latin typeface="Noto Sans CJK SC Thin" panose="020B0200000000000000" pitchFamily="34" charset="-128"/>
                <a:ea typeface="Noto Sans CJK SC Thin" panose="020B0200000000000000" pitchFamily="34" charset="-128"/>
              </a:rPr>
              <a:t>and</a:t>
            </a:r>
          </a:p>
          <a:p>
            <a:pPr algn="ctr"/>
            <a:r>
              <a:rPr kumimoji="1" lang="en-US" altLang="ja-JP" sz="1050" dirty="0" smtClean="0">
                <a:latin typeface="Noto Sans CJK SC Thin" panose="020B0200000000000000" pitchFamily="34" charset="-128"/>
                <a:ea typeface="Noto Sans CJK SC Thin" panose="020B0200000000000000" pitchFamily="34" charset="-128"/>
              </a:rPr>
              <a:t>Tap  screen</a:t>
            </a:r>
            <a:endParaRPr kumimoji="1" lang="ja-JP" altLang="en-US" sz="1050" dirty="0">
              <a:latin typeface="Noto Sans CJK SC Thin" panose="020B0200000000000000" pitchFamily="34" charset="-128"/>
              <a:ea typeface="Noto Sans CJK SC Thin" panose="020B0200000000000000" pitchFamily="34" charset="-128"/>
            </a:endParaRPr>
          </a:p>
        </p:txBody>
      </p:sp>
      <p:sp>
        <p:nvSpPr>
          <p:cNvPr id="31" name="右矢印 30"/>
          <p:cNvSpPr/>
          <p:nvPr/>
        </p:nvSpPr>
        <p:spPr>
          <a:xfrm>
            <a:off x="9447872" y="4070578"/>
            <a:ext cx="484742" cy="66101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627" y="3556558"/>
            <a:ext cx="1689053" cy="1689053"/>
          </a:xfrm>
          <a:prstGeom prst="rect">
            <a:avLst/>
          </a:prstGeom>
        </p:spPr>
      </p:pic>
      <p:sp>
        <p:nvSpPr>
          <p:cNvPr id="33" name="右矢印 32"/>
          <p:cNvSpPr/>
          <p:nvPr/>
        </p:nvSpPr>
        <p:spPr>
          <a:xfrm>
            <a:off x="2726406" y="4070578"/>
            <a:ext cx="484742" cy="66101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748" y="3554524"/>
            <a:ext cx="1693121" cy="1693121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745" y="4702294"/>
            <a:ext cx="643017" cy="643017"/>
          </a:xfrm>
          <a:prstGeom prst="rect">
            <a:avLst/>
          </a:prstGeom>
        </p:spPr>
      </p:pic>
      <p:sp>
        <p:nvSpPr>
          <p:cNvPr id="11" name="円/楕円 10"/>
          <p:cNvSpPr/>
          <p:nvPr/>
        </p:nvSpPr>
        <p:spPr>
          <a:xfrm>
            <a:off x="8463257" y="4939785"/>
            <a:ext cx="523802" cy="208577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18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568411" y="107092"/>
            <a:ext cx="7232821" cy="67509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476" y="290384"/>
            <a:ext cx="3048000" cy="30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32" y="290384"/>
            <a:ext cx="3048000" cy="3048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476" y="3684373"/>
            <a:ext cx="3048000" cy="30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右矢印 8"/>
          <p:cNvSpPr/>
          <p:nvPr/>
        </p:nvSpPr>
        <p:spPr>
          <a:xfrm>
            <a:off x="3966519" y="1505465"/>
            <a:ext cx="494270" cy="6178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32" y="3684373"/>
            <a:ext cx="3048000" cy="3048000"/>
          </a:xfrm>
          <a:prstGeom prst="rect">
            <a:avLst/>
          </a:prstGeom>
        </p:spPr>
      </p:pic>
      <p:sp>
        <p:nvSpPr>
          <p:cNvPr id="11" name="右矢印 10"/>
          <p:cNvSpPr/>
          <p:nvPr/>
        </p:nvSpPr>
        <p:spPr>
          <a:xfrm>
            <a:off x="3966519" y="4899454"/>
            <a:ext cx="494270" cy="6178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93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444843" y="735227"/>
            <a:ext cx="7574692" cy="400358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16" y="834081"/>
            <a:ext cx="3431060" cy="343106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902510" y="4263081"/>
            <a:ext cx="7216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 smtClean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Focused</a:t>
            </a:r>
          </a:p>
          <a:p>
            <a:pPr algn="ctr"/>
            <a:r>
              <a:rPr lang="en-US" altLang="ja-JP" sz="1100" dirty="0" smtClean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(Green)</a:t>
            </a:r>
            <a:endParaRPr kumimoji="1" lang="ja-JP" altLang="en-US" sz="1100" dirty="0"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852918" y="5005044"/>
            <a:ext cx="7585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 smtClean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Focusing</a:t>
            </a:r>
          </a:p>
          <a:p>
            <a:pPr algn="ctr"/>
            <a:r>
              <a:rPr lang="en-US" altLang="ja-JP" sz="1100" dirty="0" smtClean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(White)</a:t>
            </a:r>
            <a:endParaRPr kumimoji="1" lang="ja-JP" altLang="en-US" sz="1100" dirty="0"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11914" y="4263081"/>
            <a:ext cx="8707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dirty="0" smtClean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Unfocused</a:t>
            </a:r>
          </a:p>
          <a:p>
            <a:pPr algn="ctr"/>
            <a:r>
              <a:rPr lang="en-US" altLang="ja-JP" sz="1100" dirty="0" smtClean="0">
                <a:latin typeface="Noto Sans CJK JP Light" panose="020B0300000000000000" pitchFamily="34" charset="-128"/>
                <a:ea typeface="Noto Sans CJK JP Light" panose="020B0300000000000000" pitchFamily="34" charset="-128"/>
              </a:rPr>
              <a:t>(Yellow)</a:t>
            </a:r>
            <a:endParaRPr kumimoji="1" lang="ja-JP" altLang="en-US" sz="1100" dirty="0">
              <a:latin typeface="Noto Sans CJK JP Light" panose="020B0300000000000000" pitchFamily="34" charset="-128"/>
              <a:ea typeface="Noto Sans CJK JP Light" panose="020B0300000000000000" pitchFamily="34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789" y="834081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34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56672" y="1058778"/>
            <a:ext cx="11004886" cy="37779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4" y="1233236"/>
            <a:ext cx="3429000" cy="34290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615" y="1233237"/>
            <a:ext cx="3429000" cy="34290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086" y="1233236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74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602</Words>
  <Application>Microsoft Office PowerPoint</Application>
  <PresentationFormat>ワイド画面</PresentationFormat>
  <Paragraphs>267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21" baseType="lpstr">
      <vt:lpstr>ＭＳ Ｐゴシック</vt:lpstr>
      <vt:lpstr>Noto Sans CJK JP Light</vt:lpstr>
      <vt:lpstr>Noto Sans CJK JP Thin</vt:lpstr>
      <vt:lpstr>Noto Sans CJK SC Thin</vt:lpstr>
      <vt:lpstr>たぬき油性マジック</vt:lpstr>
      <vt:lpstr>たぬゴ角-TTF 細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MRSa</dc:creator>
  <cp:lastModifiedBy>MRSa</cp:lastModifiedBy>
  <cp:revision>34</cp:revision>
  <dcterms:created xsi:type="dcterms:W3CDTF">2023-04-08T12:57:47Z</dcterms:created>
  <dcterms:modified xsi:type="dcterms:W3CDTF">2024-01-24T10:33:20Z</dcterms:modified>
</cp:coreProperties>
</file>