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1" r:id="rId1"/>
  </p:sldMasterIdLst>
  <p:notesMasterIdLst>
    <p:notesMasterId r:id="rId27"/>
  </p:notesMasterIdLst>
  <p:sldIdLst>
    <p:sldId id="348" r:id="rId2"/>
    <p:sldId id="366" r:id="rId3"/>
    <p:sldId id="262" r:id="rId4"/>
    <p:sldId id="332" r:id="rId5"/>
    <p:sldId id="305" r:id="rId6"/>
    <p:sldId id="380" r:id="rId7"/>
    <p:sldId id="283" r:id="rId8"/>
    <p:sldId id="374" r:id="rId9"/>
    <p:sldId id="375" r:id="rId10"/>
    <p:sldId id="289" r:id="rId11"/>
    <p:sldId id="373" r:id="rId12"/>
    <p:sldId id="376" r:id="rId13"/>
    <p:sldId id="377" r:id="rId14"/>
    <p:sldId id="378" r:id="rId15"/>
    <p:sldId id="390" r:id="rId16"/>
    <p:sldId id="391" r:id="rId17"/>
    <p:sldId id="371" r:id="rId18"/>
    <p:sldId id="382" r:id="rId19"/>
    <p:sldId id="383" r:id="rId20"/>
    <p:sldId id="384" r:id="rId21"/>
    <p:sldId id="386" r:id="rId22"/>
    <p:sldId id="387" r:id="rId23"/>
    <p:sldId id="388" r:id="rId24"/>
    <p:sldId id="385" r:id="rId25"/>
    <p:sldId id="389" r:id="rId26"/>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4F36BF51-4B67-4375-8726-EA04EFE64667}">
          <p14:sldIdLst>
            <p14:sldId id="348"/>
          </p14:sldIdLst>
        </p14:section>
        <p14:section name="Motivation" id="{1FB9BB27-B349-42B3-BC7C-CFFEBC8965FC}">
          <p14:sldIdLst>
            <p14:sldId id="366"/>
            <p14:sldId id="262"/>
            <p14:sldId id="332"/>
            <p14:sldId id="305"/>
            <p14:sldId id="380"/>
          </p14:sldIdLst>
        </p14:section>
        <p14:section name="Modellbildung" id="{5D40280D-BAFB-4D14-8ACB-4034FE5676B1}">
          <p14:sldIdLst>
            <p14:sldId id="283"/>
            <p14:sldId id="374"/>
            <p14:sldId id="375"/>
            <p14:sldId id="289"/>
            <p14:sldId id="373"/>
          </p14:sldIdLst>
        </p14:section>
        <p14:section name="Rekurrente Modelle" id="{F3A03C5E-1DD2-4431-A3F3-4DB818045863}">
          <p14:sldIdLst>
            <p14:sldId id="376"/>
            <p14:sldId id="377"/>
            <p14:sldId id="378"/>
          </p14:sldIdLst>
        </p14:section>
        <p14:section name="Ergebnisse?" id="{3426881C-EC23-4D76-BB51-D46E949163B3}">
          <p14:sldIdLst>
            <p14:sldId id="390"/>
            <p14:sldId id="391"/>
            <p14:sldId id="371"/>
            <p14:sldId id="382"/>
            <p14:sldId id="383"/>
            <p14:sldId id="384"/>
            <p14:sldId id="386"/>
            <p14:sldId id="387"/>
            <p14:sldId id="388"/>
            <p14:sldId id="385"/>
            <p14:sldId id="389"/>
          </p14:sldIdLst>
        </p14:section>
      </p14:sectionLst>
    </p:ext>
    <p:ext uri="{EFAFB233-063F-42B5-8137-9DF3F51BA10A}">
      <p15:sldGuideLst xmlns:p15="http://schemas.microsoft.com/office/powerpoint/2012/main">
        <p15:guide id="1" orient="horz" pos="3612" userDrawn="1">
          <p15:clr>
            <a:srgbClr val="A4A3A4"/>
          </p15:clr>
        </p15:guide>
        <p15:guide id="2" pos="3840" userDrawn="1">
          <p15:clr>
            <a:srgbClr val="A4A3A4"/>
          </p15:clr>
        </p15:guide>
        <p15:guide id="3" orient="horz" pos="2795" userDrawn="1">
          <p15:clr>
            <a:srgbClr val="A4A3A4"/>
          </p15:clr>
        </p15:guide>
        <p15:guide id="4" orient="horz" pos="20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D48"/>
    <a:srgbClr val="13957C"/>
    <a:srgbClr val="CC0000"/>
    <a:srgbClr val="FFC008"/>
    <a:srgbClr val="144478"/>
    <a:srgbClr val="2B6A6C"/>
    <a:srgbClr val="134578"/>
    <a:srgbClr val="333D99"/>
    <a:srgbClr val="404040"/>
    <a:srgbClr val="F297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78613" autoAdjust="0"/>
  </p:normalViewPr>
  <p:slideViewPr>
    <p:cSldViewPr snapToGrid="0">
      <p:cViewPr varScale="1">
        <p:scale>
          <a:sx n="76" d="100"/>
          <a:sy n="76" d="100"/>
        </p:scale>
        <p:origin x="1325" y="32"/>
      </p:cViewPr>
      <p:guideLst>
        <p:guide orient="horz" pos="3612"/>
        <p:guide pos="3840"/>
        <p:guide orient="horz" pos="2795"/>
        <p:guide orient="horz" pos="2024"/>
      </p:guideLst>
    </p:cSldViewPr>
  </p:slideViewPr>
  <p:notesTextViewPr>
    <p:cViewPr>
      <p:scale>
        <a:sx n="1" d="1"/>
        <a:sy n="1" d="1"/>
      </p:scale>
      <p:origin x="0" y="0"/>
    </p:cViewPr>
  </p:notesTextViewPr>
  <p:notesViewPr>
    <p:cSldViewPr snapToGrid="0">
      <p:cViewPr varScale="1">
        <p:scale>
          <a:sx n="80" d="100"/>
          <a:sy n="80" d="100"/>
        </p:scale>
        <p:origin x="316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F6843D6-3E8F-4E05-B1E6-82FEC8E3BA2E}" type="datetimeFigureOut">
              <a:rPr lang="en-GB" smtClean="0"/>
              <a:t>21/01/2022</a:t>
            </a:fld>
            <a:endParaRPr lang="en-GB"/>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D630757-D464-4A32-9C24-E9EA927DBF3A}" type="slidenum">
              <a:rPr lang="en-GB" smtClean="0"/>
              <a:t>‹Nr.›</a:t>
            </a:fld>
            <a:endParaRPr lang="en-GB"/>
          </a:p>
        </p:txBody>
      </p:sp>
    </p:spTree>
    <p:extLst>
      <p:ext uri="{BB962C8B-B14F-4D97-AF65-F5344CB8AC3E}">
        <p14:creationId xmlns:p14="http://schemas.microsoft.com/office/powerpoint/2010/main" val="269204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Bildquelle: https://hmq-laserscanning.ch/referenzen/644/spritzgiessmaschine.html</a:t>
            </a:r>
          </a:p>
        </p:txBody>
      </p:sp>
      <p:sp>
        <p:nvSpPr>
          <p:cNvPr id="4" name="Foliennummernplatzhalter 3"/>
          <p:cNvSpPr>
            <a:spLocks noGrp="1"/>
          </p:cNvSpPr>
          <p:nvPr>
            <p:ph type="sldNum" sz="quarter" idx="5"/>
          </p:nvPr>
        </p:nvSpPr>
        <p:spPr/>
        <p:txBody>
          <a:bodyPr/>
          <a:lstStyle/>
          <a:p>
            <a:fld id="{4D630757-D464-4A32-9C24-E9EA927DBF3A}" type="slidenum">
              <a:rPr lang="en-GB" smtClean="0"/>
              <a:t>1</a:t>
            </a:fld>
            <a:endParaRPr lang="en-GB"/>
          </a:p>
        </p:txBody>
      </p:sp>
    </p:spTree>
    <p:extLst>
      <p:ext uri="{BB962C8B-B14F-4D97-AF65-F5344CB8AC3E}">
        <p14:creationId xmlns:p14="http://schemas.microsoft.com/office/powerpoint/2010/main" val="76412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Kleine Brötchen backen!</a:t>
            </a:r>
          </a:p>
          <a:p>
            <a:r>
              <a:rPr lang="de-DE" dirty="0"/>
              <a:t>Alles wäre zu viel für ein Projekt und zunächst fehlt der Nachweis, dass sich die einzelnen Prozesse überhaupt digital abbilden lassen.</a:t>
            </a:r>
          </a:p>
          <a:p>
            <a:endParaRPr lang="de-DE" dirty="0"/>
          </a:p>
          <a:p>
            <a:r>
              <a:rPr lang="de-DE" dirty="0"/>
              <a:t>Schematische Betrachtung des Prozesses</a:t>
            </a:r>
          </a:p>
          <a:p>
            <a:endParaRPr lang="de-DE" dirty="0">
              <a:sym typeface="Wingdings" panose="05000000000000000000" pitchFamily="2" charset="2"/>
            </a:endParaRPr>
          </a:p>
          <a:p>
            <a:r>
              <a:rPr lang="de-DE" dirty="0">
                <a:sym typeface="Wingdings" panose="05000000000000000000" pitchFamily="2" charset="2"/>
              </a:rPr>
              <a:t>Abstraktion vom realen Prozess zu einer modellhaften Betrachtung, bei der vom Nutzer eingestellte Prozessparameter maschinenintern in Sollwerttrajektorien übersetzt werden, die in Prozessgrößenverläufen resultieren, die resultierenden Prozessgrößenverläufe beeinflussen dann in Bauteileigenschaften. Die Prämisse besteht also darin, dass sich der Spritzgießprozess und der qualitätsbildende Prozess getrennt voneinander modellieren lassen.</a:t>
            </a:r>
          </a:p>
          <a:p>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Was machen wir mit vorherigen Prozessschritten? </a:t>
            </a:r>
            <a:r>
              <a:rPr lang="de-DE" dirty="0">
                <a:sym typeface="Wingdings" panose="05000000000000000000" pitchFamily="2" charset="2"/>
              </a:rPr>
              <a:t> Störgrößen (bedeutet natürlich, dass zunächst das Material nicht variieren kann)</a:t>
            </a:r>
          </a:p>
          <a:p>
            <a:endParaRPr lang="de-DE" dirty="0">
              <a:sym typeface="Wingdings" panose="05000000000000000000" pitchFamily="2" charset="2"/>
            </a:endParaRPr>
          </a:p>
          <a:p>
            <a:endParaRPr lang="de-DE" dirty="0"/>
          </a:p>
        </p:txBody>
      </p:sp>
      <p:sp>
        <p:nvSpPr>
          <p:cNvPr id="4" name="Foliennummernplatzhalter 3"/>
          <p:cNvSpPr>
            <a:spLocks noGrp="1"/>
          </p:cNvSpPr>
          <p:nvPr>
            <p:ph type="sldNum" sz="quarter" idx="5"/>
          </p:nvPr>
        </p:nvSpPr>
        <p:spPr/>
        <p:txBody>
          <a:bodyPr/>
          <a:lstStyle/>
          <a:p>
            <a:fld id="{4D630757-D464-4A32-9C24-E9EA927DBF3A}" type="slidenum">
              <a:rPr lang="en-GB" smtClean="0"/>
              <a:t>2</a:t>
            </a:fld>
            <a:endParaRPr lang="en-GB"/>
          </a:p>
        </p:txBody>
      </p:sp>
    </p:spTree>
    <p:extLst>
      <p:ext uri="{BB962C8B-B14F-4D97-AF65-F5344CB8AC3E}">
        <p14:creationId xmlns:p14="http://schemas.microsoft.com/office/powerpoint/2010/main" val="1394400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Bisherige</a:t>
            </a:r>
            <a:r>
              <a:rPr lang="en-GB" dirty="0"/>
              <a:t> </a:t>
            </a:r>
            <a:r>
              <a:rPr lang="en-GB" dirty="0" err="1"/>
              <a:t>Ansätze</a:t>
            </a:r>
            <a:r>
              <a:rPr lang="en-GB" dirty="0"/>
              <a:t> </a:t>
            </a:r>
            <a:r>
              <a:rPr lang="en-GB" dirty="0" err="1"/>
              <a:t>zur</a:t>
            </a:r>
            <a:r>
              <a:rPr lang="en-GB" dirty="0"/>
              <a:t> </a:t>
            </a:r>
            <a:r>
              <a:rPr lang="en-GB" dirty="0" err="1"/>
              <a:t>Modellierung</a:t>
            </a:r>
            <a:r>
              <a:rPr lang="en-GB" dirty="0"/>
              <a:t> und </a:t>
            </a:r>
            <a:r>
              <a:rPr lang="en-GB" dirty="0" err="1"/>
              <a:t>Regelung</a:t>
            </a:r>
            <a:r>
              <a:rPr lang="en-GB" dirty="0"/>
              <a:t> des </a:t>
            </a:r>
            <a:r>
              <a:rPr lang="en-GB" dirty="0" err="1"/>
              <a:t>Spritzgießprozesses</a:t>
            </a:r>
            <a:r>
              <a:rPr lang="en-GB" dirty="0"/>
              <a:t>:</a:t>
            </a:r>
          </a:p>
          <a:p>
            <a:pPr marL="171450" indent="-171450">
              <a:buFont typeface="Arial" panose="020B0604020202020204" pitchFamily="34" charset="0"/>
              <a:buChar char="•"/>
            </a:pPr>
            <a:r>
              <a:rPr lang="en-GB" dirty="0" err="1"/>
              <a:t>Statische</a:t>
            </a:r>
            <a:r>
              <a:rPr lang="en-GB" dirty="0"/>
              <a:t> </a:t>
            </a:r>
            <a:r>
              <a:rPr lang="en-GB" dirty="0" err="1"/>
              <a:t>Regressionsmodelle</a:t>
            </a:r>
            <a:r>
              <a:rPr lang="en-GB" dirty="0"/>
              <a:t>: </a:t>
            </a:r>
            <a:r>
              <a:rPr lang="en-GB" dirty="0" err="1"/>
              <a:t>Statische</a:t>
            </a:r>
            <a:r>
              <a:rPr lang="en-GB" dirty="0"/>
              <a:t> </a:t>
            </a:r>
            <a:r>
              <a:rPr lang="en-GB" dirty="0" err="1"/>
              <a:t>Abbildung</a:t>
            </a:r>
            <a:r>
              <a:rPr lang="en-GB" dirty="0"/>
              <a:t> der </a:t>
            </a:r>
            <a:r>
              <a:rPr lang="en-GB" dirty="0" err="1"/>
              <a:t>eingestellten</a:t>
            </a:r>
            <a:r>
              <a:rPr lang="en-GB" dirty="0"/>
              <a:t> </a:t>
            </a:r>
            <a:r>
              <a:rPr lang="en-GB" dirty="0" err="1"/>
              <a:t>Prozessparameter</a:t>
            </a:r>
            <a:r>
              <a:rPr lang="en-GB" dirty="0"/>
              <a:t> auf die </a:t>
            </a:r>
            <a:r>
              <a:rPr lang="en-GB" dirty="0" err="1"/>
              <a:t>resultierenden</a:t>
            </a:r>
            <a:r>
              <a:rPr lang="en-GB" dirty="0"/>
              <a:t> </a:t>
            </a:r>
            <a:r>
              <a:rPr lang="en-GB" dirty="0" err="1"/>
              <a:t>Bauteileigenschaften</a:t>
            </a:r>
            <a:r>
              <a:rPr lang="en-GB" dirty="0"/>
              <a:t>. </a:t>
            </a:r>
            <a:r>
              <a:rPr lang="en-GB" dirty="0" err="1"/>
              <a:t>Vernachlässigung</a:t>
            </a:r>
            <a:r>
              <a:rPr lang="en-GB" dirty="0"/>
              <a:t> </a:t>
            </a:r>
            <a:r>
              <a:rPr lang="en-GB" dirty="0" err="1"/>
              <a:t>aller</a:t>
            </a:r>
            <a:r>
              <a:rPr lang="en-GB" dirty="0"/>
              <a:t> </a:t>
            </a:r>
            <a:r>
              <a:rPr lang="en-GB" dirty="0" err="1"/>
              <a:t>dynamischer</a:t>
            </a:r>
            <a:r>
              <a:rPr lang="en-GB" dirty="0"/>
              <a:t> </a:t>
            </a:r>
            <a:r>
              <a:rPr lang="en-GB" dirty="0" err="1"/>
              <a:t>Vorgänge</a:t>
            </a:r>
            <a:r>
              <a:rPr lang="en-GB" dirty="0"/>
              <a:t>. Oft </a:t>
            </a:r>
            <a:r>
              <a:rPr lang="en-GB" dirty="0" err="1"/>
              <a:t>zweckmäßig</a:t>
            </a:r>
            <a:r>
              <a:rPr lang="en-GB" dirty="0"/>
              <a:t>, </a:t>
            </a:r>
            <a:r>
              <a:rPr lang="en-GB" dirty="0" err="1"/>
              <a:t>aber</a:t>
            </a:r>
            <a:r>
              <a:rPr lang="en-GB" dirty="0"/>
              <a:t> </a:t>
            </a:r>
            <a:r>
              <a:rPr lang="en-GB" dirty="0" err="1"/>
              <a:t>durch</a:t>
            </a:r>
            <a:r>
              <a:rPr lang="en-GB" dirty="0"/>
              <a:t> </a:t>
            </a:r>
            <a:r>
              <a:rPr lang="en-GB" dirty="0" err="1"/>
              <a:t>dynamische</a:t>
            </a:r>
            <a:r>
              <a:rPr lang="en-GB" dirty="0"/>
              <a:t> </a:t>
            </a:r>
            <a:r>
              <a:rPr lang="en-GB" dirty="0" err="1"/>
              <a:t>Modellbildung</a:t>
            </a:r>
            <a:r>
              <a:rPr lang="en-GB" dirty="0"/>
              <a:t> </a:t>
            </a:r>
            <a:r>
              <a:rPr lang="en-GB" dirty="0" err="1"/>
              <a:t>wird</a:t>
            </a:r>
            <a:r>
              <a:rPr lang="en-GB" dirty="0"/>
              <a:t> </a:t>
            </a:r>
            <a:r>
              <a:rPr lang="en-GB" dirty="0" err="1"/>
              <a:t>Verbesserung</a:t>
            </a:r>
            <a:r>
              <a:rPr lang="en-GB" dirty="0"/>
              <a:t> der </a:t>
            </a:r>
            <a:r>
              <a:rPr lang="en-GB" dirty="0" err="1"/>
              <a:t>Modellgüte</a:t>
            </a:r>
            <a:r>
              <a:rPr lang="en-GB" dirty="0"/>
              <a:t> </a:t>
            </a:r>
            <a:r>
              <a:rPr lang="en-GB" dirty="0" err="1"/>
              <a:t>erwartet</a:t>
            </a:r>
            <a:r>
              <a:rPr lang="en-GB" dirty="0"/>
              <a:t>.</a:t>
            </a:r>
          </a:p>
          <a:p>
            <a:pPr marL="171450" indent="-171450">
              <a:buFont typeface="Arial" panose="020B0604020202020204" pitchFamily="34" charset="0"/>
              <a:buChar char="•"/>
            </a:pPr>
            <a:r>
              <a:rPr lang="en-GB" dirty="0" err="1"/>
              <a:t>Prozessregelung</a:t>
            </a:r>
            <a:r>
              <a:rPr lang="en-GB" dirty="0"/>
              <a:t>: Da </a:t>
            </a:r>
            <a:r>
              <a:rPr lang="en-GB" dirty="0" err="1"/>
              <a:t>Bauteileigenschaften</a:t>
            </a:r>
            <a:r>
              <a:rPr lang="en-GB" dirty="0"/>
              <a:t> </a:t>
            </a:r>
            <a:r>
              <a:rPr lang="en-GB" dirty="0" err="1"/>
              <a:t>nicht</a:t>
            </a:r>
            <a:r>
              <a:rPr lang="en-GB" dirty="0"/>
              <a:t> </a:t>
            </a:r>
            <a:r>
              <a:rPr lang="en-GB" dirty="0" err="1"/>
              <a:t>prozesstaktnahe</a:t>
            </a:r>
            <a:r>
              <a:rPr lang="en-GB" dirty="0"/>
              <a:t> </a:t>
            </a:r>
            <a:r>
              <a:rPr lang="en-GB" dirty="0" err="1"/>
              <a:t>gemessen</a:t>
            </a:r>
            <a:r>
              <a:rPr lang="en-GB" dirty="0"/>
              <a:t> </a:t>
            </a:r>
            <a:r>
              <a:rPr lang="en-GB" dirty="0" err="1"/>
              <a:t>werden</a:t>
            </a:r>
            <a:r>
              <a:rPr lang="en-GB" dirty="0"/>
              <a:t>, </a:t>
            </a:r>
            <a:r>
              <a:rPr lang="en-GB" dirty="0" err="1"/>
              <a:t>werden</a:t>
            </a:r>
            <a:r>
              <a:rPr lang="en-GB" dirty="0"/>
              <a:t> </a:t>
            </a:r>
            <a:r>
              <a:rPr lang="en-GB" dirty="0" err="1"/>
              <a:t>ersatzweise</a:t>
            </a:r>
            <a:r>
              <a:rPr lang="en-GB" dirty="0"/>
              <a:t> </a:t>
            </a:r>
            <a:r>
              <a:rPr lang="en-GB" dirty="0" err="1"/>
              <a:t>Prozessgrößen</a:t>
            </a:r>
            <a:r>
              <a:rPr lang="en-GB" dirty="0"/>
              <a:t> </a:t>
            </a:r>
            <a:r>
              <a:rPr lang="en-GB" dirty="0" err="1"/>
              <a:t>geregelt</a:t>
            </a:r>
            <a:r>
              <a:rPr lang="en-GB" dirty="0"/>
              <a:t>. </a:t>
            </a:r>
            <a:r>
              <a:rPr lang="en-GB" dirty="0" err="1"/>
              <a:t>Sollten</a:t>
            </a:r>
            <a:r>
              <a:rPr lang="en-GB" dirty="0"/>
              <a:t> </a:t>
            </a:r>
            <a:r>
              <a:rPr lang="en-GB" dirty="0" err="1"/>
              <a:t>Störgrößen</a:t>
            </a:r>
            <a:r>
              <a:rPr lang="en-GB" dirty="0"/>
              <a:t> </a:t>
            </a:r>
            <a:r>
              <a:rPr lang="en-GB" dirty="0" err="1"/>
              <a:t>eine</a:t>
            </a:r>
            <a:r>
              <a:rPr lang="en-GB" dirty="0"/>
              <a:t> </a:t>
            </a:r>
            <a:r>
              <a:rPr lang="en-GB" dirty="0" err="1"/>
              <a:t>Änderung</a:t>
            </a:r>
            <a:r>
              <a:rPr lang="en-GB" dirty="0"/>
              <a:t> des </a:t>
            </a:r>
            <a:r>
              <a:rPr lang="en-GB" dirty="0" err="1"/>
              <a:t>Zusammenhangs</a:t>
            </a:r>
            <a:r>
              <a:rPr lang="en-GB" dirty="0"/>
              <a:t> </a:t>
            </a:r>
            <a:r>
              <a:rPr lang="en-GB" dirty="0" err="1"/>
              <a:t>zwischen</a:t>
            </a:r>
            <a:r>
              <a:rPr lang="en-GB" dirty="0"/>
              <a:t> </a:t>
            </a:r>
            <a:r>
              <a:rPr lang="en-GB" dirty="0" err="1"/>
              <a:t>Prozessgrößenverläufen</a:t>
            </a:r>
            <a:r>
              <a:rPr lang="en-GB" dirty="0"/>
              <a:t> und </a:t>
            </a:r>
            <a:r>
              <a:rPr lang="en-GB" dirty="0" err="1"/>
              <a:t>Bauteilqualität</a:t>
            </a:r>
            <a:r>
              <a:rPr lang="en-GB" dirty="0"/>
              <a:t> </a:t>
            </a:r>
            <a:r>
              <a:rPr lang="en-GB" dirty="0" err="1"/>
              <a:t>bewirken</a:t>
            </a:r>
            <a:r>
              <a:rPr lang="en-GB" dirty="0"/>
              <a:t>, </a:t>
            </a:r>
            <a:r>
              <a:rPr lang="en-GB" dirty="0" err="1"/>
              <a:t>kann</a:t>
            </a:r>
            <a:r>
              <a:rPr lang="en-GB" dirty="0"/>
              <a:t> </a:t>
            </a:r>
            <a:r>
              <a:rPr lang="en-GB" dirty="0" err="1"/>
              <a:t>durch</a:t>
            </a:r>
            <a:r>
              <a:rPr lang="en-GB" dirty="0"/>
              <a:t> die </a:t>
            </a:r>
            <a:r>
              <a:rPr lang="en-GB" dirty="0" err="1"/>
              <a:t>Prozessgrößenregelung</a:t>
            </a:r>
            <a:r>
              <a:rPr lang="en-GB" dirty="0"/>
              <a:t> </a:t>
            </a:r>
            <a:r>
              <a:rPr lang="en-GB" dirty="0" err="1"/>
              <a:t>keine</a:t>
            </a:r>
            <a:r>
              <a:rPr lang="en-GB" dirty="0"/>
              <a:t> </a:t>
            </a:r>
            <a:r>
              <a:rPr lang="en-GB" dirty="0" err="1"/>
              <a:t>gleichbleibende</a:t>
            </a:r>
            <a:r>
              <a:rPr lang="en-GB" dirty="0"/>
              <a:t> </a:t>
            </a:r>
            <a:r>
              <a:rPr lang="en-GB" dirty="0" err="1"/>
              <a:t>Bauteilqualität</a:t>
            </a:r>
            <a:r>
              <a:rPr lang="en-GB" dirty="0"/>
              <a:t> </a:t>
            </a:r>
            <a:r>
              <a:rPr lang="en-GB" dirty="0" err="1"/>
              <a:t>sichergestellt</a:t>
            </a:r>
            <a:r>
              <a:rPr lang="en-GB" dirty="0"/>
              <a:t> warden.</a:t>
            </a:r>
          </a:p>
          <a:p>
            <a:pPr marL="171450" indent="-171450">
              <a:buFont typeface="Arial" panose="020B0604020202020204" pitchFamily="34" charset="0"/>
              <a:buChar char="•"/>
            </a:pPr>
            <a:r>
              <a:rPr lang="en-GB" dirty="0" err="1"/>
              <a:t>Eigenschaftsregelung</a:t>
            </a:r>
            <a:r>
              <a:rPr lang="en-GB" dirty="0"/>
              <a:t>: </a:t>
            </a:r>
            <a:r>
              <a:rPr lang="en-GB" dirty="0" err="1"/>
              <a:t>Existiert</a:t>
            </a:r>
            <a:r>
              <a:rPr lang="en-GB" dirty="0"/>
              <a:t> de facto </a:t>
            </a:r>
            <a:r>
              <a:rPr lang="en-GB" dirty="0" err="1"/>
              <a:t>nicht</a:t>
            </a:r>
            <a:r>
              <a:rPr lang="en-GB" dirty="0"/>
              <a:t>.</a:t>
            </a:r>
          </a:p>
        </p:txBody>
      </p:sp>
      <p:sp>
        <p:nvSpPr>
          <p:cNvPr id="4" name="Foliennummernplatzhalter 3"/>
          <p:cNvSpPr>
            <a:spLocks noGrp="1"/>
          </p:cNvSpPr>
          <p:nvPr>
            <p:ph type="sldNum" sz="quarter" idx="5"/>
          </p:nvPr>
        </p:nvSpPr>
        <p:spPr/>
        <p:txBody>
          <a:bodyPr/>
          <a:lstStyle/>
          <a:p>
            <a:fld id="{4D630757-D464-4A32-9C24-E9EA927DBF3A}" type="slidenum">
              <a:rPr lang="en-GB" smtClean="0"/>
              <a:t>4</a:t>
            </a:fld>
            <a:endParaRPr lang="en-GB"/>
          </a:p>
        </p:txBody>
      </p:sp>
    </p:spTree>
    <p:extLst>
      <p:ext uri="{BB962C8B-B14F-4D97-AF65-F5344CB8AC3E}">
        <p14:creationId xmlns:p14="http://schemas.microsoft.com/office/powerpoint/2010/main" val="68629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Herausforderungen</a:t>
            </a:r>
          </a:p>
        </p:txBody>
      </p:sp>
      <p:sp>
        <p:nvSpPr>
          <p:cNvPr id="4" name="Foliennummernplatzhalter 3"/>
          <p:cNvSpPr>
            <a:spLocks noGrp="1"/>
          </p:cNvSpPr>
          <p:nvPr>
            <p:ph type="sldNum" sz="quarter" idx="5"/>
          </p:nvPr>
        </p:nvSpPr>
        <p:spPr/>
        <p:txBody>
          <a:bodyPr/>
          <a:lstStyle/>
          <a:p>
            <a:fld id="{4D630757-D464-4A32-9C24-E9EA927DBF3A}" type="slidenum">
              <a:rPr lang="en-GB" smtClean="0"/>
              <a:t>5</a:t>
            </a:fld>
            <a:endParaRPr lang="en-GB"/>
          </a:p>
        </p:txBody>
      </p:sp>
    </p:spTree>
    <p:extLst>
      <p:ext uri="{BB962C8B-B14F-4D97-AF65-F5344CB8AC3E}">
        <p14:creationId xmlns:p14="http://schemas.microsoft.com/office/powerpoint/2010/main" val="1763065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D630757-D464-4A32-9C24-E9EA927DBF3A}" type="slidenum">
              <a:rPr lang="en-GB" smtClean="0"/>
              <a:t>7</a:t>
            </a:fld>
            <a:endParaRPr lang="en-GB"/>
          </a:p>
        </p:txBody>
      </p:sp>
    </p:spTree>
    <p:extLst>
      <p:ext uri="{BB962C8B-B14F-4D97-AF65-F5344CB8AC3E}">
        <p14:creationId xmlns:p14="http://schemas.microsoft.com/office/powerpoint/2010/main" val="1236056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D630757-D464-4A32-9C24-E9EA927DBF3A}" type="slidenum">
              <a:rPr lang="en-GB" smtClean="0"/>
              <a:t>17</a:t>
            </a:fld>
            <a:endParaRPr lang="en-GB"/>
          </a:p>
        </p:txBody>
      </p:sp>
    </p:spTree>
    <p:extLst>
      <p:ext uri="{BB962C8B-B14F-4D97-AF65-F5344CB8AC3E}">
        <p14:creationId xmlns:p14="http://schemas.microsoft.com/office/powerpoint/2010/main" val="3010692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6" name="CustomShape 2">
            <a:extLst>
              <a:ext uri="{FF2B5EF4-FFF2-40B4-BE49-F238E27FC236}">
                <a16:creationId xmlns:a16="http://schemas.microsoft.com/office/drawing/2014/main" id="{E01484B9-EA2B-457B-B0FC-4A570ABF82E2}"/>
              </a:ext>
            </a:extLst>
          </p:cNvPr>
          <p:cNvSpPr/>
          <p:nvPr userDrawn="1"/>
        </p:nvSpPr>
        <p:spPr>
          <a:xfrm>
            <a:off x="9182160" y="762000"/>
            <a:ext cx="2537640" cy="6095640"/>
          </a:xfrm>
          <a:prstGeom prst="rect">
            <a:avLst/>
          </a:prstGeom>
          <a:solidFill>
            <a:srgbClr val="C50259">
              <a:alpha val="40000"/>
            </a:srgbClr>
          </a:solidFill>
          <a:ln>
            <a:noFill/>
          </a:ln>
        </p:spPr>
        <p:style>
          <a:lnRef idx="2">
            <a:schemeClr val="accent1">
              <a:shade val="50000"/>
            </a:schemeClr>
          </a:lnRef>
          <a:fillRef idx="1">
            <a:schemeClr val="accent1"/>
          </a:fillRef>
          <a:effectRef idx="0">
            <a:schemeClr val="accent1"/>
          </a:effectRef>
          <a:fontRef idx="minor"/>
        </p:style>
      </p:sp>
      <p:sp>
        <p:nvSpPr>
          <p:cNvPr id="7" name="PlaceHolder 3">
            <a:extLst>
              <a:ext uri="{FF2B5EF4-FFF2-40B4-BE49-F238E27FC236}">
                <a16:creationId xmlns:a16="http://schemas.microsoft.com/office/drawing/2014/main" id="{2FA2C498-9BA9-456C-91D8-02AB9D3DDCFB}"/>
              </a:ext>
            </a:extLst>
          </p:cNvPr>
          <p:cNvSpPr>
            <a:spLocks noGrp="1"/>
          </p:cNvSpPr>
          <p:nvPr>
            <p:ph type="title"/>
          </p:nvPr>
        </p:nvSpPr>
        <p:spPr>
          <a:xfrm>
            <a:off x="623520" y="2853000"/>
            <a:ext cx="8217360" cy="575640"/>
          </a:xfrm>
          <a:prstGeom prst="rect">
            <a:avLst/>
          </a:prstGeom>
        </p:spPr>
        <p:txBody>
          <a:bodyPr anchor="b">
            <a:normAutofit fontScale="97000"/>
          </a:bodyPr>
          <a:lstStyle/>
          <a:p>
            <a:pPr algn="ctr">
              <a:lnSpc>
                <a:spcPct val="100000"/>
              </a:lnSpc>
            </a:pPr>
            <a:r>
              <a:rPr lang="de-DE" sz="3200" b="1" strike="noStrike" spc="-1" dirty="0">
                <a:solidFill>
                  <a:srgbClr val="000000"/>
                </a:solidFill>
                <a:latin typeface="Calibri"/>
              </a:rPr>
              <a:t>Titel des Vortrags</a:t>
            </a:r>
            <a:endParaRPr lang="de-DE" sz="3200" b="0" strike="noStrike" spc="-1" dirty="0">
              <a:solidFill>
                <a:srgbClr val="000000"/>
              </a:solidFill>
              <a:latin typeface="Arial"/>
            </a:endParaRPr>
          </a:p>
        </p:txBody>
      </p:sp>
      <p:sp>
        <p:nvSpPr>
          <p:cNvPr id="8" name="PlaceHolder 4">
            <a:extLst>
              <a:ext uri="{FF2B5EF4-FFF2-40B4-BE49-F238E27FC236}">
                <a16:creationId xmlns:a16="http://schemas.microsoft.com/office/drawing/2014/main" id="{37073B07-EF54-4F3B-9E4C-F699EF64BC5C}"/>
              </a:ext>
            </a:extLst>
          </p:cNvPr>
          <p:cNvSpPr>
            <a:spLocks noGrp="1"/>
          </p:cNvSpPr>
          <p:nvPr>
            <p:ph idx="13"/>
          </p:nvPr>
        </p:nvSpPr>
        <p:spPr>
          <a:xfrm>
            <a:off x="1111680" y="3716280"/>
            <a:ext cx="7240680" cy="1071620"/>
          </a:xfrm>
          <a:prstGeom prst="rect">
            <a:avLst/>
          </a:prstGeom>
        </p:spPr>
        <p:txBody>
          <a:bodyPr lIns="108000" tIns="72000" rIns="108000" bIns="72000">
            <a:noAutofit/>
          </a:bodyPr>
          <a:lstStyle/>
          <a:p>
            <a:pPr algn="ctr">
              <a:lnSpc>
                <a:spcPts val="2401"/>
              </a:lnSpc>
              <a:tabLst>
                <a:tab pos="0" algn="l"/>
              </a:tabLst>
            </a:pPr>
            <a:r>
              <a:rPr lang="de-DE" sz="1800" b="0" strike="noStrike" spc="-1" dirty="0">
                <a:solidFill>
                  <a:srgbClr val="000000"/>
                </a:solidFill>
                <a:latin typeface="Calibri"/>
              </a:rPr>
              <a:t>Name des Autors</a:t>
            </a:r>
            <a:br>
              <a:rPr dirty="0"/>
            </a:br>
            <a:r>
              <a:rPr lang="de-DE" sz="1800" b="0" strike="noStrike" spc="-1" dirty="0">
                <a:solidFill>
                  <a:srgbClr val="000000"/>
                </a:solidFill>
                <a:latin typeface="Calibri"/>
              </a:rPr>
              <a:t>Veranstaltung</a:t>
            </a:r>
            <a:endParaRPr lang="de-DE" sz="1800" b="1" strike="noStrike" spc="-1" dirty="0">
              <a:solidFill>
                <a:srgbClr val="000000"/>
              </a:solidFill>
              <a:latin typeface="Arial"/>
            </a:endParaRPr>
          </a:p>
        </p:txBody>
      </p:sp>
      <p:pic>
        <p:nvPicPr>
          <p:cNvPr id="14" name="Grafik 13" descr="Ein Bild, das Text, Uhr, Messanzeige enthält.&#10;&#10;Automatisch generierte Beschreibung">
            <a:extLst>
              <a:ext uri="{FF2B5EF4-FFF2-40B4-BE49-F238E27FC236}">
                <a16:creationId xmlns:a16="http://schemas.microsoft.com/office/drawing/2014/main" id="{E9D2BC0D-FB32-4473-A095-5E7E8D16D7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9769" y="213408"/>
            <a:ext cx="1742562" cy="378160"/>
          </a:xfrm>
          <a:prstGeom prst="rect">
            <a:avLst/>
          </a:prstGeom>
        </p:spPr>
      </p:pic>
    </p:spTree>
    <p:extLst>
      <p:ext uri="{BB962C8B-B14F-4D97-AF65-F5344CB8AC3E}">
        <p14:creationId xmlns:p14="http://schemas.microsoft.com/office/powerpoint/2010/main" val="355501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55" name="PlaceHolder 2"/>
          <p:cNvSpPr>
            <a:spLocks noGrp="1"/>
          </p:cNvSpPr>
          <p:nvPr>
            <p:ph type="body"/>
          </p:nvPr>
        </p:nvSpPr>
        <p:spPr>
          <a:xfrm>
            <a:off x="192240" y="841829"/>
            <a:ext cx="11796560" cy="5529942"/>
          </a:xfrm>
          <a:prstGeom prst="rect">
            <a:avLst/>
          </a:prstGeom>
        </p:spPr>
        <p:txBody>
          <a:bodyPr lIns="0" tIns="0" rIns="0" bIns="0">
            <a:normAutofit/>
          </a:bodyPr>
          <a:lstStyle>
            <a:lvl1pPr>
              <a:defRPr>
                <a:latin typeface="Calibri" panose="020F0502020204030204" pitchFamily="34" charset="0"/>
                <a:cs typeface="Calibri" panose="020F0502020204030204" pitchFamily="34" charset="0"/>
              </a:defRPr>
            </a:lvl1pPr>
          </a:lstStyle>
          <a:p>
            <a:endParaRPr lang="de-DE" sz="2000" b="1" strike="noStrike" spc="-1" dirty="0">
              <a:solidFill>
                <a:srgbClr val="000000"/>
              </a:solidFill>
              <a:latin typeface="Arial"/>
            </a:endParaRPr>
          </a:p>
        </p:txBody>
      </p:sp>
      <p:sp>
        <p:nvSpPr>
          <p:cNvPr id="5" name="PlaceHolder 4">
            <a:extLst>
              <a:ext uri="{FF2B5EF4-FFF2-40B4-BE49-F238E27FC236}">
                <a16:creationId xmlns:a16="http://schemas.microsoft.com/office/drawing/2014/main" id="{4704950C-FFEA-4FB3-A5E4-7D8149484F4C}"/>
              </a:ext>
            </a:extLst>
          </p:cNvPr>
          <p:cNvSpPr>
            <a:spLocks noGrp="1"/>
          </p:cNvSpPr>
          <p:nvPr>
            <p:ph type="dt" idx="11"/>
          </p:nvPr>
        </p:nvSpPr>
        <p:spPr>
          <a:xfrm>
            <a:off x="192240" y="6489000"/>
            <a:ext cx="1943280" cy="359640"/>
          </a:xfrm>
          <a:prstGeom prst="rect">
            <a:avLst/>
          </a:prstGeom>
        </p:spPr>
        <p:txBody>
          <a:bodyPr anchor="ctr">
            <a:noAutofit/>
          </a:bodyPr>
          <a:lstStyle/>
          <a:p>
            <a:pPr>
              <a:lnSpc>
                <a:spcPct val="100000"/>
              </a:lnSpc>
            </a:pPr>
            <a:fld id="{F98E9C80-32F4-4CC9-9054-9D546577BCAC}" type="datetime1">
              <a:rPr lang="de-DE" sz="1200" b="0" strike="noStrike" spc="-1" smtClean="0">
                <a:solidFill>
                  <a:srgbClr val="8B8B8B"/>
                </a:solidFill>
                <a:latin typeface="Arial"/>
              </a:rPr>
              <a:t>21.01.2022</a:t>
            </a:fld>
            <a:endParaRPr lang="de-DE" sz="1200" b="0" strike="noStrike" spc="-1">
              <a:latin typeface="Times New Roman"/>
            </a:endParaRPr>
          </a:p>
        </p:txBody>
      </p:sp>
      <p:sp>
        <p:nvSpPr>
          <p:cNvPr id="7" name="PlaceHolder 6">
            <a:extLst>
              <a:ext uri="{FF2B5EF4-FFF2-40B4-BE49-F238E27FC236}">
                <a16:creationId xmlns:a16="http://schemas.microsoft.com/office/drawing/2014/main" id="{7BC8988F-2876-4D81-997E-93E8E9C5E596}"/>
              </a:ext>
            </a:extLst>
          </p:cNvPr>
          <p:cNvSpPr>
            <a:spLocks noGrp="1"/>
          </p:cNvSpPr>
          <p:nvPr>
            <p:ph type="sldNum" idx="13"/>
          </p:nvPr>
        </p:nvSpPr>
        <p:spPr>
          <a:xfrm>
            <a:off x="10056600" y="6489000"/>
            <a:ext cx="1943280" cy="359640"/>
          </a:xfrm>
          <a:prstGeom prst="rect">
            <a:avLst/>
          </a:prstGeom>
        </p:spPr>
        <p:txBody>
          <a:bodyPr anchor="ctr">
            <a:noAutofit/>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a:solidFill>
                  <a:srgbClr val="8B8B8B"/>
                </a:solidFill>
                <a:latin typeface="Arial"/>
              </a:rPr>
              <a:t>‹Nr.›</a:t>
            </a:fld>
            <a:endParaRPr lang="de-DE" sz="1200" b="0" strike="noStrike" spc="-1">
              <a:latin typeface="Times New Roman"/>
            </a:endParaRPr>
          </a:p>
        </p:txBody>
      </p:sp>
      <p:sp>
        <p:nvSpPr>
          <p:cNvPr id="8" name="PlaceHolder 3">
            <a:extLst>
              <a:ext uri="{FF2B5EF4-FFF2-40B4-BE49-F238E27FC236}">
                <a16:creationId xmlns:a16="http://schemas.microsoft.com/office/drawing/2014/main" id="{FD082F62-1EEF-4B05-95DF-CABCDA3DB17E}"/>
              </a:ext>
            </a:extLst>
          </p:cNvPr>
          <p:cNvSpPr>
            <a:spLocks noGrp="1"/>
          </p:cNvSpPr>
          <p:nvPr>
            <p:ph type="title" idx="10" hasCustomPrompt="1"/>
          </p:nvPr>
        </p:nvSpPr>
        <p:spPr>
          <a:xfrm>
            <a:off x="1747611" y="189000"/>
            <a:ext cx="10174514" cy="502920"/>
          </a:xfrm>
          <a:prstGeom prst="rect">
            <a:avLst/>
          </a:prstGeom>
        </p:spPr>
        <p:txBody>
          <a:bodyPr anchor="ctr">
            <a:noAutofit/>
          </a:bodyPr>
          <a:lstStyle>
            <a:lvl1pPr>
              <a:defRPr/>
            </a:lvl1pPr>
          </a:lstStyle>
          <a:p>
            <a:pPr>
              <a:lnSpc>
                <a:spcPct val="100000"/>
              </a:lnSpc>
            </a:pPr>
            <a:r>
              <a:rPr lang="de-DE" sz="2800" b="1" strike="noStrike" spc="-1" dirty="0">
                <a:solidFill>
                  <a:srgbClr val="000000"/>
                </a:solidFill>
                <a:latin typeface="Calibri"/>
              </a:rPr>
              <a:t>Titel</a:t>
            </a:r>
            <a:endParaRPr lang="de-DE" sz="2800" b="0" strike="noStrike" spc="-1" dirty="0">
              <a:solidFill>
                <a:srgbClr val="000000"/>
              </a:solidFill>
              <a:latin typeface="Arial"/>
            </a:endParaRPr>
          </a:p>
        </p:txBody>
      </p:sp>
      <p:sp>
        <p:nvSpPr>
          <p:cNvPr id="9" name="PlaceHolder 5">
            <a:extLst>
              <a:ext uri="{FF2B5EF4-FFF2-40B4-BE49-F238E27FC236}">
                <a16:creationId xmlns:a16="http://schemas.microsoft.com/office/drawing/2014/main" id="{E9A18B67-1C94-4752-84BC-8B89433722FD}"/>
              </a:ext>
            </a:extLst>
          </p:cNvPr>
          <p:cNvSpPr>
            <a:spLocks noGrp="1"/>
          </p:cNvSpPr>
          <p:nvPr>
            <p:ph type="ftr" idx="14"/>
          </p:nvPr>
        </p:nvSpPr>
        <p:spPr>
          <a:xfrm>
            <a:off x="2207520" y="6489000"/>
            <a:ext cx="7776360" cy="359640"/>
          </a:xfrm>
          <a:prstGeom prst="rect">
            <a:avLst/>
          </a:prstGeom>
        </p:spPr>
        <p:txBody>
          <a:bodyPr anchor="ctr">
            <a:noAutofit/>
          </a:bodyPr>
          <a:lstStyle>
            <a:lvl1pPr>
              <a:defRPr/>
            </a:lvl1p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57" name="PlaceHolder 2"/>
          <p:cNvSpPr>
            <a:spLocks noGrp="1"/>
          </p:cNvSpPr>
          <p:nvPr>
            <p:ph type="body" hasCustomPrompt="1"/>
          </p:nvPr>
        </p:nvSpPr>
        <p:spPr>
          <a:xfrm>
            <a:off x="192240" y="914401"/>
            <a:ext cx="5771520" cy="5457370"/>
          </a:xfrm>
          <a:prstGeom prst="rect">
            <a:avLst/>
          </a:prstGeom>
        </p:spPr>
        <p:txBody>
          <a:bodyPr lIns="0" tIns="0" rIns="0" bIns="0">
            <a:normAutofit/>
          </a:bodyPr>
          <a:lstStyle>
            <a:lvl1pPr>
              <a:defRPr sz="1800">
                <a:latin typeface="Calibri" panose="020F0502020204030204" pitchFamily="34" charset="0"/>
                <a:cs typeface="Calibri" panose="020F0502020204030204" pitchFamily="34" charset="0"/>
              </a:defRPr>
            </a:lvl1pPr>
          </a:lstStyle>
          <a:p>
            <a:r>
              <a:rPr lang="de-DE" sz="2000" b="1" strike="noStrike" spc="-1" dirty="0">
                <a:solidFill>
                  <a:srgbClr val="000000"/>
                </a:solidFill>
                <a:latin typeface="Arial"/>
              </a:rPr>
              <a:t>Text hinzufügen</a:t>
            </a:r>
          </a:p>
        </p:txBody>
      </p:sp>
      <p:sp>
        <p:nvSpPr>
          <p:cNvPr id="58" name="PlaceHolder 3"/>
          <p:cNvSpPr>
            <a:spLocks noGrp="1"/>
          </p:cNvSpPr>
          <p:nvPr>
            <p:ph type="body"/>
          </p:nvPr>
        </p:nvSpPr>
        <p:spPr>
          <a:xfrm>
            <a:off x="6231960" y="914401"/>
            <a:ext cx="5756840" cy="5457370"/>
          </a:xfrm>
          <a:prstGeom prst="rect">
            <a:avLst/>
          </a:prstGeom>
        </p:spPr>
        <p:txBody>
          <a:bodyPr lIns="0" tIns="0" rIns="0" bIns="0">
            <a:normAutofit/>
          </a:bodyPr>
          <a:lstStyle>
            <a:lvl1pPr>
              <a:defRPr>
                <a:latin typeface="Calibri" panose="020F0502020204030204" pitchFamily="34" charset="0"/>
                <a:cs typeface="Calibri" panose="020F0502020204030204" pitchFamily="34" charset="0"/>
              </a:defRPr>
            </a:lvl1pPr>
          </a:lstStyle>
          <a:p>
            <a:endParaRPr lang="de-DE" sz="2000" b="1" strike="noStrike" spc="-1" dirty="0">
              <a:solidFill>
                <a:srgbClr val="000000"/>
              </a:solidFill>
              <a:latin typeface="Arial"/>
            </a:endParaRPr>
          </a:p>
        </p:txBody>
      </p:sp>
      <p:sp>
        <p:nvSpPr>
          <p:cNvPr id="6" name="PlaceHolder 3">
            <a:extLst>
              <a:ext uri="{FF2B5EF4-FFF2-40B4-BE49-F238E27FC236}">
                <a16:creationId xmlns:a16="http://schemas.microsoft.com/office/drawing/2014/main" id="{807C671C-6233-432A-8271-E31D3E8D8D6D}"/>
              </a:ext>
            </a:extLst>
          </p:cNvPr>
          <p:cNvSpPr>
            <a:spLocks noGrp="1"/>
          </p:cNvSpPr>
          <p:nvPr>
            <p:ph type="title" idx="10" hasCustomPrompt="1"/>
          </p:nvPr>
        </p:nvSpPr>
        <p:spPr>
          <a:xfrm>
            <a:off x="1747611" y="189000"/>
            <a:ext cx="10174514" cy="502920"/>
          </a:xfrm>
          <a:prstGeom prst="rect">
            <a:avLst/>
          </a:prstGeom>
        </p:spPr>
        <p:txBody>
          <a:bodyPr anchor="ctr">
            <a:noAutofit/>
          </a:bodyPr>
          <a:lstStyle>
            <a:lvl1pPr>
              <a:defRPr/>
            </a:lvl1pPr>
          </a:lstStyle>
          <a:p>
            <a:pPr>
              <a:lnSpc>
                <a:spcPct val="100000"/>
              </a:lnSpc>
            </a:pPr>
            <a:r>
              <a:rPr lang="de-DE" sz="2800" b="1" strike="noStrike" spc="-1" dirty="0">
                <a:solidFill>
                  <a:srgbClr val="000000"/>
                </a:solidFill>
                <a:latin typeface="Calibri"/>
              </a:rPr>
              <a:t>Titel</a:t>
            </a:r>
            <a:endParaRPr lang="de-DE" sz="2800" b="0" strike="noStrike" spc="-1" dirty="0">
              <a:solidFill>
                <a:srgbClr val="000000"/>
              </a:solidFill>
              <a:latin typeface="Arial"/>
            </a:endParaRPr>
          </a:p>
        </p:txBody>
      </p:sp>
      <p:sp>
        <p:nvSpPr>
          <p:cNvPr id="7" name="PlaceHolder 4">
            <a:extLst>
              <a:ext uri="{FF2B5EF4-FFF2-40B4-BE49-F238E27FC236}">
                <a16:creationId xmlns:a16="http://schemas.microsoft.com/office/drawing/2014/main" id="{702727F8-2B73-4F78-BB80-0EC4095D626E}"/>
              </a:ext>
            </a:extLst>
          </p:cNvPr>
          <p:cNvSpPr>
            <a:spLocks noGrp="1"/>
          </p:cNvSpPr>
          <p:nvPr>
            <p:ph type="dt" idx="11"/>
          </p:nvPr>
        </p:nvSpPr>
        <p:spPr>
          <a:xfrm>
            <a:off x="192240" y="6489000"/>
            <a:ext cx="1943280" cy="359640"/>
          </a:xfrm>
          <a:prstGeom prst="rect">
            <a:avLst/>
          </a:prstGeom>
        </p:spPr>
        <p:txBody>
          <a:bodyPr anchor="ctr">
            <a:noAutofit/>
          </a:bodyPr>
          <a:lstStyle/>
          <a:p>
            <a:pPr>
              <a:lnSpc>
                <a:spcPct val="100000"/>
              </a:lnSpc>
            </a:pPr>
            <a:fld id="{021E0C82-B827-41FC-BE2F-6500ECE9C9B1}" type="datetime1">
              <a:rPr lang="de-DE" sz="1200" b="0" strike="noStrike" spc="-1" smtClean="0">
                <a:solidFill>
                  <a:srgbClr val="8B8B8B"/>
                </a:solidFill>
                <a:latin typeface="Arial"/>
              </a:rPr>
              <a:t>21.01.2022</a:t>
            </a:fld>
            <a:endParaRPr lang="de-DE" sz="1200" b="0" strike="noStrike" spc="-1">
              <a:latin typeface="Times New Roman"/>
            </a:endParaRPr>
          </a:p>
        </p:txBody>
      </p:sp>
      <p:sp>
        <p:nvSpPr>
          <p:cNvPr id="9" name="PlaceHolder 6">
            <a:extLst>
              <a:ext uri="{FF2B5EF4-FFF2-40B4-BE49-F238E27FC236}">
                <a16:creationId xmlns:a16="http://schemas.microsoft.com/office/drawing/2014/main" id="{58AC45DA-9EB0-4726-A9E3-4B3FE528969B}"/>
              </a:ext>
            </a:extLst>
          </p:cNvPr>
          <p:cNvSpPr>
            <a:spLocks noGrp="1"/>
          </p:cNvSpPr>
          <p:nvPr>
            <p:ph type="sldNum" idx="13"/>
          </p:nvPr>
        </p:nvSpPr>
        <p:spPr>
          <a:xfrm>
            <a:off x="10056600" y="6489000"/>
            <a:ext cx="1943280" cy="359640"/>
          </a:xfrm>
          <a:prstGeom prst="rect">
            <a:avLst/>
          </a:prstGeom>
        </p:spPr>
        <p:txBody>
          <a:bodyPr anchor="ctr">
            <a:noAutofit/>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a:solidFill>
                  <a:srgbClr val="8B8B8B"/>
                </a:solidFill>
                <a:latin typeface="Arial"/>
              </a:rPr>
              <a:t>‹Nr.›</a:t>
            </a:fld>
            <a:endParaRPr lang="de-DE" sz="1200" b="0" strike="noStrike" spc="-1">
              <a:latin typeface="Times New Roman"/>
            </a:endParaRPr>
          </a:p>
        </p:txBody>
      </p:sp>
      <p:sp>
        <p:nvSpPr>
          <p:cNvPr id="10" name="PlaceHolder 5">
            <a:extLst>
              <a:ext uri="{FF2B5EF4-FFF2-40B4-BE49-F238E27FC236}">
                <a16:creationId xmlns:a16="http://schemas.microsoft.com/office/drawing/2014/main" id="{8381D734-285E-49DC-8764-D0AAC207BF18}"/>
              </a:ext>
            </a:extLst>
          </p:cNvPr>
          <p:cNvSpPr>
            <a:spLocks noGrp="1"/>
          </p:cNvSpPr>
          <p:nvPr>
            <p:ph type="ftr" idx="14"/>
          </p:nvPr>
        </p:nvSpPr>
        <p:spPr>
          <a:xfrm>
            <a:off x="2207520" y="6489000"/>
            <a:ext cx="7776360" cy="359640"/>
          </a:xfrm>
          <a:prstGeom prst="rect">
            <a:avLst/>
          </a:prstGeom>
        </p:spPr>
        <p:txBody>
          <a:bodyPr anchor="ctr">
            <a:noAutofit/>
          </a:bodyPr>
          <a:lstStyle>
            <a:lvl1pPr>
              <a:defRPr/>
            </a:lvl1p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laceHolder 3">
            <a:extLst>
              <a:ext uri="{FF2B5EF4-FFF2-40B4-BE49-F238E27FC236}">
                <a16:creationId xmlns:a16="http://schemas.microsoft.com/office/drawing/2014/main" id="{2108E769-4AC8-43A2-AF85-1575FE20287A}"/>
              </a:ext>
            </a:extLst>
          </p:cNvPr>
          <p:cNvSpPr>
            <a:spLocks noGrp="1"/>
          </p:cNvSpPr>
          <p:nvPr>
            <p:ph type="title" hasCustomPrompt="1"/>
          </p:nvPr>
        </p:nvSpPr>
        <p:spPr>
          <a:xfrm>
            <a:off x="1747611" y="189000"/>
            <a:ext cx="10174514" cy="502920"/>
          </a:xfrm>
          <a:prstGeom prst="rect">
            <a:avLst/>
          </a:prstGeom>
        </p:spPr>
        <p:txBody>
          <a:bodyPr anchor="ctr">
            <a:noAutofit/>
          </a:bodyPr>
          <a:lstStyle>
            <a:lvl1pPr>
              <a:defRPr/>
            </a:lvl1pPr>
          </a:lstStyle>
          <a:p>
            <a:pPr>
              <a:lnSpc>
                <a:spcPct val="100000"/>
              </a:lnSpc>
            </a:pPr>
            <a:r>
              <a:rPr lang="de-DE" sz="2800" b="1" strike="noStrike" spc="-1" dirty="0">
                <a:solidFill>
                  <a:srgbClr val="000000"/>
                </a:solidFill>
                <a:latin typeface="Calibri"/>
              </a:rPr>
              <a:t>Titel</a:t>
            </a:r>
            <a:endParaRPr lang="de-DE" sz="2800" b="0" strike="noStrike" spc="-1" dirty="0">
              <a:solidFill>
                <a:srgbClr val="000000"/>
              </a:solidFill>
              <a:latin typeface="Arial"/>
            </a:endParaRPr>
          </a:p>
        </p:txBody>
      </p:sp>
      <p:sp>
        <p:nvSpPr>
          <p:cNvPr id="3" name="PlaceHolder 4">
            <a:extLst>
              <a:ext uri="{FF2B5EF4-FFF2-40B4-BE49-F238E27FC236}">
                <a16:creationId xmlns:a16="http://schemas.microsoft.com/office/drawing/2014/main" id="{6785BEC3-470B-4E7E-810A-8F9E6FE292F0}"/>
              </a:ext>
            </a:extLst>
          </p:cNvPr>
          <p:cNvSpPr>
            <a:spLocks noGrp="1"/>
          </p:cNvSpPr>
          <p:nvPr>
            <p:ph type="dt" idx="10"/>
          </p:nvPr>
        </p:nvSpPr>
        <p:spPr>
          <a:xfrm>
            <a:off x="192240" y="6489000"/>
            <a:ext cx="1943280" cy="359640"/>
          </a:xfrm>
          <a:prstGeom prst="rect">
            <a:avLst/>
          </a:prstGeom>
        </p:spPr>
        <p:txBody>
          <a:bodyPr anchor="ctr">
            <a:noAutofit/>
          </a:bodyPr>
          <a:lstStyle/>
          <a:p>
            <a:pPr>
              <a:lnSpc>
                <a:spcPct val="100000"/>
              </a:lnSpc>
            </a:pPr>
            <a:fld id="{4216526E-EBD5-44AC-9DC8-363037FE055D}" type="datetime1">
              <a:rPr lang="de-DE" sz="1200" b="0" strike="noStrike" spc="-1" smtClean="0">
                <a:solidFill>
                  <a:srgbClr val="8B8B8B"/>
                </a:solidFill>
                <a:latin typeface="Arial"/>
              </a:rPr>
              <a:t>21.01.2022</a:t>
            </a:fld>
            <a:endParaRPr lang="de-DE" sz="1200" b="0" strike="noStrike" spc="-1">
              <a:latin typeface="Times New Roman"/>
            </a:endParaRPr>
          </a:p>
        </p:txBody>
      </p:sp>
      <p:sp>
        <p:nvSpPr>
          <p:cNvPr id="5" name="PlaceHolder 6">
            <a:extLst>
              <a:ext uri="{FF2B5EF4-FFF2-40B4-BE49-F238E27FC236}">
                <a16:creationId xmlns:a16="http://schemas.microsoft.com/office/drawing/2014/main" id="{F0A2B750-9633-4107-8A54-BA7CDF81CE6C}"/>
              </a:ext>
            </a:extLst>
          </p:cNvPr>
          <p:cNvSpPr>
            <a:spLocks noGrp="1"/>
          </p:cNvSpPr>
          <p:nvPr>
            <p:ph type="sldNum" idx="12"/>
          </p:nvPr>
        </p:nvSpPr>
        <p:spPr>
          <a:xfrm>
            <a:off x="10056600" y="6489000"/>
            <a:ext cx="1943280" cy="359640"/>
          </a:xfrm>
          <a:prstGeom prst="rect">
            <a:avLst/>
          </a:prstGeom>
        </p:spPr>
        <p:txBody>
          <a:bodyPr anchor="ctr">
            <a:noAutofit/>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a:solidFill>
                  <a:srgbClr val="8B8B8B"/>
                </a:solidFill>
                <a:latin typeface="Arial"/>
              </a:rPr>
              <a:t>‹Nr.›</a:t>
            </a:fld>
            <a:endParaRPr lang="de-DE" sz="1200" b="0" strike="noStrike" spc="-1">
              <a:latin typeface="Times New Roman"/>
            </a:endParaRPr>
          </a:p>
        </p:txBody>
      </p:sp>
      <p:sp>
        <p:nvSpPr>
          <p:cNvPr id="6" name="PlaceHolder 5">
            <a:extLst>
              <a:ext uri="{FF2B5EF4-FFF2-40B4-BE49-F238E27FC236}">
                <a16:creationId xmlns:a16="http://schemas.microsoft.com/office/drawing/2014/main" id="{3F74A8AC-D195-4431-A702-D5FB1F916726}"/>
              </a:ext>
            </a:extLst>
          </p:cNvPr>
          <p:cNvSpPr>
            <a:spLocks noGrp="1"/>
          </p:cNvSpPr>
          <p:nvPr>
            <p:ph type="ftr" idx="13"/>
          </p:nvPr>
        </p:nvSpPr>
        <p:spPr>
          <a:xfrm>
            <a:off x="2207520" y="6489000"/>
            <a:ext cx="7776360" cy="359640"/>
          </a:xfrm>
          <a:prstGeom prst="rect">
            <a:avLst/>
          </a:prstGeom>
        </p:spPr>
        <p:txBody>
          <a:bodyPr anchor="ctr">
            <a:noAutofit/>
          </a:bodyPr>
          <a:lstStyle>
            <a:lvl1pPr>
              <a:defRPr/>
            </a:lvl1p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AE06A5FE-CACA-4091-BEAC-B49067C18D26}"/>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6" name="Fußzeilenplatzhalter 5">
            <a:extLst>
              <a:ext uri="{FF2B5EF4-FFF2-40B4-BE49-F238E27FC236}">
                <a16:creationId xmlns:a16="http://schemas.microsoft.com/office/drawing/2014/main" id="{E3E430B7-29BF-4838-9F96-CB62CFD60B7C}"/>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7" name="Foliennummernplatzhalter 6">
            <a:extLst>
              <a:ext uri="{FF2B5EF4-FFF2-40B4-BE49-F238E27FC236}">
                <a16:creationId xmlns:a16="http://schemas.microsoft.com/office/drawing/2014/main" id="{C8BBFB00-EC11-49E1-98FD-9E2C05AA9088}"/>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‹Nr.›</a:t>
            </a:fld>
            <a:endParaRPr lang="de-DE" sz="1200" b="0" strike="noStrike" spc="-1">
              <a:latin typeface="Times New Roman"/>
            </a:endParaRPr>
          </a:p>
        </p:txBody>
      </p:sp>
    </p:spTree>
    <p:extLst>
      <p:ext uri="{BB962C8B-B14F-4D97-AF65-F5344CB8AC3E}">
        <p14:creationId xmlns:p14="http://schemas.microsoft.com/office/powerpoint/2010/main" val="2566380589"/>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192240" y="719280"/>
            <a:ext cx="11807640" cy="45360"/>
          </a:xfrm>
          <a:prstGeom prst="rect">
            <a:avLst/>
          </a:prstGeom>
          <a:solidFill>
            <a:srgbClr val="C50259"/>
          </a:solidFill>
          <a:ln>
            <a:noFill/>
          </a:ln>
        </p:spPr>
        <p:style>
          <a:lnRef idx="2">
            <a:schemeClr val="accent1">
              <a:shade val="50000"/>
            </a:schemeClr>
          </a:lnRef>
          <a:fillRef idx="1">
            <a:schemeClr val="accent1"/>
          </a:fillRef>
          <a:effectRef idx="0">
            <a:schemeClr val="accent1"/>
          </a:effectRef>
          <a:fontRef idx="minor"/>
        </p:style>
      </p:sp>
      <p:pic>
        <p:nvPicPr>
          <p:cNvPr id="46" name="Picture 7" descr="ifw-logo"/>
          <p:cNvPicPr/>
          <p:nvPr/>
        </p:nvPicPr>
        <p:blipFill>
          <a:blip r:embed="rId7"/>
          <a:stretch/>
        </p:blipFill>
        <p:spPr>
          <a:xfrm>
            <a:off x="1229751" y="239288"/>
            <a:ext cx="505790" cy="368241"/>
          </a:xfrm>
          <a:prstGeom prst="rect">
            <a:avLst/>
          </a:prstGeom>
          <a:ln>
            <a:noFill/>
          </a:ln>
        </p:spPr>
      </p:pic>
      <p:sp>
        <p:nvSpPr>
          <p:cNvPr id="47" name="PlaceHolder 2"/>
          <p:cNvSpPr>
            <a:spLocks noGrp="1"/>
          </p:cNvSpPr>
          <p:nvPr>
            <p:ph type="body"/>
          </p:nvPr>
        </p:nvSpPr>
        <p:spPr>
          <a:xfrm>
            <a:off x="192240" y="981000"/>
            <a:ext cx="11807640" cy="5471640"/>
          </a:xfrm>
          <a:prstGeom prst="rect">
            <a:avLst/>
          </a:prstGeom>
        </p:spPr>
        <p:txBody>
          <a:bodyPr lIns="108000" tIns="72000" rIns="108000" bIns="72000">
            <a:noAutofit/>
          </a:bodyPr>
          <a:lstStyle/>
          <a:p>
            <a:pPr>
              <a:lnSpc>
                <a:spcPts val="2401"/>
              </a:lnSpc>
              <a:tabLst>
                <a:tab pos="0" algn="l"/>
              </a:tabLst>
            </a:pPr>
            <a:r>
              <a:rPr lang="de-DE" sz="1800" b="1" strike="noStrike" spc="-1" dirty="0">
                <a:solidFill>
                  <a:srgbClr val="000000"/>
                </a:solidFill>
                <a:latin typeface="Calibri"/>
              </a:rPr>
              <a:t>Mastertextformat bearbeiten</a:t>
            </a:r>
            <a:endParaRPr lang="de-DE" sz="1800" b="1" strike="noStrike" spc="-1" dirty="0">
              <a:solidFill>
                <a:srgbClr val="000000"/>
              </a:solidFill>
              <a:latin typeface="Arial"/>
            </a:endParaRPr>
          </a:p>
          <a:p>
            <a:pPr marL="36000" lvl="1">
              <a:lnSpc>
                <a:spcPts val="2401"/>
              </a:lnSpc>
              <a:spcBef>
                <a:spcPts val="201"/>
              </a:spcBef>
              <a:buClr>
                <a:srgbClr val="000000"/>
              </a:buClr>
              <a:buFont typeface="Arial"/>
              <a:buChar char="•"/>
              <a:tabLst>
                <a:tab pos="0" algn="l"/>
              </a:tabLst>
            </a:pPr>
            <a:r>
              <a:rPr lang="de-DE" sz="1600" b="0" strike="noStrike" spc="-1" dirty="0">
                <a:solidFill>
                  <a:srgbClr val="000000"/>
                </a:solidFill>
                <a:latin typeface="Calibri"/>
              </a:rPr>
              <a:t>Zweite Ebene</a:t>
            </a:r>
            <a:endParaRPr lang="de-DE" sz="1600" b="0" strike="noStrike" spc="-1" dirty="0">
              <a:solidFill>
                <a:srgbClr val="000000"/>
              </a:solidFill>
              <a:latin typeface="Arial"/>
            </a:endParaRPr>
          </a:p>
          <a:p>
            <a:pPr marL="360000" lvl="2" indent="180000">
              <a:lnSpc>
                <a:spcPts val="2401"/>
              </a:lnSpc>
              <a:spcBef>
                <a:spcPts val="201"/>
              </a:spcBef>
              <a:buClr>
                <a:srgbClr val="C5005A"/>
              </a:buClr>
              <a:buFont typeface="Symbol"/>
              <a:buChar char="-"/>
              <a:tabLst>
                <a:tab pos="0" algn="l"/>
              </a:tabLst>
            </a:pPr>
            <a:r>
              <a:rPr lang="de-DE" sz="1400" b="0" strike="noStrike" spc="-1" dirty="0">
                <a:solidFill>
                  <a:srgbClr val="000000"/>
                </a:solidFill>
                <a:latin typeface="Calibri"/>
              </a:rPr>
              <a:t>Dritte Ebene</a:t>
            </a:r>
            <a:endParaRPr lang="de-DE" sz="1400" b="0" strike="noStrike" spc="-1" dirty="0">
              <a:solidFill>
                <a:srgbClr val="000000"/>
              </a:solidFill>
              <a:latin typeface="Arial"/>
            </a:endParaRPr>
          </a:p>
          <a:p>
            <a:pPr marL="720000" lvl="3" indent="180000">
              <a:lnSpc>
                <a:spcPts val="2401"/>
              </a:lnSpc>
              <a:spcBef>
                <a:spcPts val="201"/>
              </a:spcBef>
              <a:buClr>
                <a:srgbClr val="C5005A"/>
              </a:buClr>
              <a:buFont typeface="Arial"/>
              <a:buChar char="&gt;"/>
              <a:tabLst>
                <a:tab pos="0" algn="l"/>
              </a:tabLst>
            </a:pPr>
            <a:r>
              <a:rPr lang="de-DE" sz="1200" b="0" strike="noStrike" spc="-1" dirty="0">
                <a:solidFill>
                  <a:srgbClr val="000000"/>
                </a:solidFill>
                <a:latin typeface="Calibri"/>
              </a:rPr>
              <a:t>Vierte Ebene</a:t>
            </a:r>
            <a:endParaRPr lang="de-DE" sz="1200" b="0" strike="noStrike" spc="-1" dirty="0">
              <a:solidFill>
                <a:srgbClr val="000000"/>
              </a:solidFill>
              <a:latin typeface="Arial"/>
            </a:endParaRPr>
          </a:p>
        </p:txBody>
      </p:sp>
      <p:sp>
        <p:nvSpPr>
          <p:cNvPr id="48" name="PlaceHolder 3"/>
          <p:cNvSpPr>
            <a:spLocks noGrp="1"/>
          </p:cNvSpPr>
          <p:nvPr>
            <p:ph type="title"/>
          </p:nvPr>
        </p:nvSpPr>
        <p:spPr>
          <a:xfrm>
            <a:off x="1828800" y="189000"/>
            <a:ext cx="10104285" cy="502920"/>
          </a:xfrm>
          <a:prstGeom prst="rect">
            <a:avLst/>
          </a:prstGeom>
        </p:spPr>
        <p:txBody>
          <a:bodyPr anchor="ctr">
            <a:noAutofit/>
          </a:bodyPr>
          <a:lstStyle/>
          <a:p>
            <a:pPr>
              <a:lnSpc>
                <a:spcPct val="100000"/>
              </a:lnSpc>
            </a:pPr>
            <a:r>
              <a:rPr lang="de-DE" sz="2800" b="1" strike="noStrike" spc="-1" dirty="0">
                <a:solidFill>
                  <a:srgbClr val="000000"/>
                </a:solidFill>
                <a:latin typeface="Calibri"/>
              </a:rPr>
              <a:t>Mastertitelformat bearbeiten</a:t>
            </a:r>
            <a:endParaRPr lang="de-DE" sz="2800" b="0" strike="noStrike" spc="-1" dirty="0">
              <a:solidFill>
                <a:srgbClr val="000000"/>
              </a:solidFill>
              <a:latin typeface="Arial"/>
            </a:endParaRPr>
          </a:p>
        </p:txBody>
      </p:sp>
      <p:sp>
        <p:nvSpPr>
          <p:cNvPr id="49" name="PlaceHolder 4"/>
          <p:cNvSpPr>
            <a:spLocks noGrp="1"/>
          </p:cNvSpPr>
          <p:nvPr>
            <p:ph type="dt"/>
          </p:nvPr>
        </p:nvSpPr>
        <p:spPr>
          <a:xfrm>
            <a:off x="192240" y="6489000"/>
            <a:ext cx="1943280" cy="359640"/>
          </a:xfrm>
          <a:prstGeom prst="rect">
            <a:avLst/>
          </a:prstGeom>
        </p:spPr>
        <p:txBody>
          <a:bodyPr anchor="ctr">
            <a:noAutofit/>
          </a:bodyPr>
          <a:lstStyle/>
          <a:p>
            <a:pPr>
              <a:lnSpc>
                <a:spcPct val="100000"/>
              </a:lnSpc>
            </a:pPr>
            <a:fld id="{521E05E8-E928-4AFF-A34B-A7DF793012F7}"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50" name="PlaceHolder 5"/>
          <p:cNvSpPr>
            <a:spLocks noGrp="1"/>
          </p:cNvSpPr>
          <p:nvPr>
            <p:ph type="ftr"/>
          </p:nvPr>
        </p:nvSpPr>
        <p:spPr>
          <a:xfrm>
            <a:off x="2207520" y="6489000"/>
            <a:ext cx="7776360" cy="359640"/>
          </a:xfrm>
          <a:prstGeom prst="rect">
            <a:avLst/>
          </a:prstGeom>
        </p:spPr>
        <p:txBody>
          <a:bodyPr anchor="ctr">
            <a:noAutofit/>
          </a:bodyPr>
          <a:lstStyle>
            <a:lvl1pPr>
              <a:defRPr/>
            </a:lvl1p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
        <p:nvSpPr>
          <p:cNvPr id="51" name="PlaceHolder 6"/>
          <p:cNvSpPr>
            <a:spLocks noGrp="1"/>
          </p:cNvSpPr>
          <p:nvPr>
            <p:ph type="sldNum"/>
          </p:nvPr>
        </p:nvSpPr>
        <p:spPr>
          <a:xfrm>
            <a:off x="10056600" y="6489000"/>
            <a:ext cx="1943280" cy="359640"/>
          </a:xfrm>
          <a:prstGeom prst="rect">
            <a:avLst/>
          </a:prstGeom>
        </p:spPr>
        <p:txBody>
          <a:bodyPr anchor="ctr">
            <a:noAutofit/>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a:solidFill>
                  <a:srgbClr val="8B8B8B"/>
                </a:solidFill>
                <a:latin typeface="Arial"/>
              </a:rPr>
              <a:t>‹Nr.›</a:t>
            </a:fld>
            <a:endParaRPr lang="de-DE" sz="1200" b="0" strike="noStrike" spc="-1">
              <a:latin typeface="Times New Roman"/>
            </a:endParaRPr>
          </a:p>
        </p:txBody>
      </p:sp>
      <p:pic>
        <p:nvPicPr>
          <p:cNvPr id="9" name="Grafik 8">
            <a:extLst>
              <a:ext uri="{FF2B5EF4-FFF2-40B4-BE49-F238E27FC236}">
                <a16:creationId xmlns:a16="http://schemas.microsoft.com/office/drawing/2014/main" id="{D85803D0-8E6B-4AD7-87D5-A4B41971F353}"/>
              </a:ext>
            </a:extLst>
          </p:cNvPr>
          <p:cNvPicPr>
            <a:picLocks noChangeAspect="1"/>
          </p:cNvPicPr>
          <p:nvPr userDrawn="1"/>
        </p:nvPicPr>
        <p:blipFill>
          <a:blip r:embed="rId8" cstate="hqprint">
            <a:extLst>
              <a:ext uri="{28A0092B-C50C-407E-A947-70E740481C1C}">
                <a14:useLocalDpi xmlns:a14="http://schemas.microsoft.com/office/drawing/2010/main" val="0"/>
              </a:ext>
            </a:extLst>
          </a:blip>
          <a:srcRect/>
          <a:stretch/>
        </p:blipFill>
        <p:spPr>
          <a:xfrm>
            <a:off x="192240" y="239288"/>
            <a:ext cx="994989" cy="371811"/>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79DFB46A-921B-4A7F-A46E-A737336B2708}"/>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439689" y="179670"/>
            <a:ext cx="3560071" cy="489510"/>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64" r:id="rId2"/>
    <p:sldLayoutId id="2147483665" r:id="rId3"/>
    <p:sldLayoutId id="2147483662" r:id="rId4"/>
    <p:sldLayoutId id="2147483687" r:id="rId5"/>
  </p:sldLayoutIdLs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630.png"/><Relationship Id="rId18" Type="http://schemas.openxmlformats.org/officeDocument/2006/relationships/image" Target="../media/image68.png"/><Relationship Id="rId26" Type="http://schemas.openxmlformats.org/officeDocument/2006/relationships/image" Target="../media/image76.png"/><Relationship Id="rId3" Type="http://schemas.openxmlformats.org/officeDocument/2006/relationships/image" Target="../media/image530.png"/><Relationship Id="rId21" Type="http://schemas.openxmlformats.org/officeDocument/2006/relationships/image" Target="../media/image71.png"/><Relationship Id="rId34" Type="http://schemas.openxmlformats.org/officeDocument/2006/relationships/image" Target="../media/image84.png"/><Relationship Id="rId7" Type="http://schemas.openxmlformats.org/officeDocument/2006/relationships/image" Target="../media/image570.png"/><Relationship Id="rId12" Type="http://schemas.openxmlformats.org/officeDocument/2006/relationships/image" Target="../media/image620.png"/><Relationship Id="rId17" Type="http://schemas.openxmlformats.org/officeDocument/2006/relationships/image" Target="../media/image67.png"/><Relationship Id="rId25" Type="http://schemas.openxmlformats.org/officeDocument/2006/relationships/image" Target="../media/image75.png"/><Relationship Id="rId33" Type="http://schemas.openxmlformats.org/officeDocument/2006/relationships/image" Target="../media/image83.png"/><Relationship Id="rId2" Type="http://schemas.openxmlformats.org/officeDocument/2006/relationships/image" Target="../media/image60.png"/><Relationship Id="rId16" Type="http://schemas.openxmlformats.org/officeDocument/2006/relationships/image" Target="../media/image66.png"/><Relationship Id="rId20" Type="http://schemas.openxmlformats.org/officeDocument/2006/relationships/image" Target="../media/image70.png"/><Relationship Id="rId29" Type="http://schemas.openxmlformats.org/officeDocument/2006/relationships/image" Target="../media/image79.png"/><Relationship Id="rId1" Type="http://schemas.openxmlformats.org/officeDocument/2006/relationships/slideLayout" Target="../slideLayouts/slideLayout5.xml"/><Relationship Id="rId6" Type="http://schemas.openxmlformats.org/officeDocument/2006/relationships/image" Target="../media/image560.png"/><Relationship Id="rId11" Type="http://schemas.openxmlformats.org/officeDocument/2006/relationships/image" Target="../media/image610.png"/><Relationship Id="rId24" Type="http://schemas.openxmlformats.org/officeDocument/2006/relationships/image" Target="../media/image74.png"/><Relationship Id="rId32" Type="http://schemas.openxmlformats.org/officeDocument/2006/relationships/image" Target="../media/image82.png"/><Relationship Id="rId5" Type="http://schemas.openxmlformats.org/officeDocument/2006/relationships/image" Target="../media/image550.png"/><Relationship Id="rId15" Type="http://schemas.openxmlformats.org/officeDocument/2006/relationships/image" Target="../media/image650.png"/><Relationship Id="rId23" Type="http://schemas.openxmlformats.org/officeDocument/2006/relationships/image" Target="../media/image73.png"/><Relationship Id="rId28" Type="http://schemas.openxmlformats.org/officeDocument/2006/relationships/image" Target="../media/image78.png"/><Relationship Id="rId10" Type="http://schemas.openxmlformats.org/officeDocument/2006/relationships/image" Target="../media/image600.png"/><Relationship Id="rId19" Type="http://schemas.openxmlformats.org/officeDocument/2006/relationships/image" Target="../media/image69.png"/><Relationship Id="rId31" Type="http://schemas.openxmlformats.org/officeDocument/2006/relationships/image" Target="../media/image81.png"/><Relationship Id="rId4" Type="http://schemas.openxmlformats.org/officeDocument/2006/relationships/image" Target="../media/image540.png"/><Relationship Id="rId9" Type="http://schemas.openxmlformats.org/officeDocument/2006/relationships/image" Target="../media/image590.png"/><Relationship Id="rId14" Type="http://schemas.openxmlformats.org/officeDocument/2006/relationships/image" Target="../media/image640.png"/><Relationship Id="rId22" Type="http://schemas.openxmlformats.org/officeDocument/2006/relationships/image" Target="../media/image72.png"/><Relationship Id="rId27" Type="http://schemas.openxmlformats.org/officeDocument/2006/relationships/image" Target="../media/image77.png"/><Relationship Id="rId30" Type="http://schemas.openxmlformats.org/officeDocument/2006/relationships/image" Target="../media/image80.png"/><Relationship Id="rId8" Type="http://schemas.openxmlformats.org/officeDocument/2006/relationships/image" Target="../media/image580.png"/></Relationships>
</file>

<file path=ppt/slides/_rels/slide11.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6.png"/><Relationship Id="rId7" Type="http://schemas.openxmlformats.org/officeDocument/2006/relationships/image" Target="../media/image89.png"/><Relationship Id="rId2" Type="http://schemas.openxmlformats.org/officeDocument/2006/relationships/image" Target="../media/image85.png"/><Relationship Id="rId1" Type="http://schemas.openxmlformats.org/officeDocument/2006/relationships/slideLayout" Target="../slideLayouts/slideLayout5.xml"/><Relationship Id="rId6" Type="http://schemas.openxmlformats.org/officeDocument/2006/relationships/image" Target="../media/image880.png"/><Relationship Id="rId5" Type="http://schemas.openxmlformats.org/officeDocument/2006/relationships/image" Target="../media/image88.png"/><Relationship Id="rId4" Type="http://schemas.openxmlformats.org/officeDocument/2006/relationships/image" Target="../media/image87.png"/></Relationships>
</file>

<file path=ppt/slides/_rels/slide1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5.xml"/><Relationship Id="rId5" Type="http://schemas.openxmlformats.org/officeDocument/2006/relationships/image" Target="../media/image64.png"/><Relationship Id="rId4" Type="http://schemas.openxmlformats.org/officeDocument/2006/relationships/image" Target="../media/image63.png"/></Relationships>
</file>

<file path=ppt/slides/_rels/slide13.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63.png"/><Relationship Id="rId7" Type="http://schemas.openxmlformats.org/officeDocument/2006/relationships/image" Target="../media/image93.png"/><Relationship Id="rId2" Type="http://schemas.openxmlformats.org/officeDocument/2006/relationships/image" Target="../media/image62.png"/><Relationship Id="rId1" Type="http://schemas.openxmlformats.org/officeDocument/2006/relationships/slideLayout" Target="../slideLayouts/slideLayout5.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65.png"/></Relationships>
</file>

<file path=ppt/slides/_rels/slide14.xml.rels><?xml version="1.0" encoding="UTF-8" standalone="yes"?>
<Relationships xmlns="http://schemas.openxmlformats.org/package/2006/relationships"><Relationship Id="rId2" Type="http://schemas.openxmlformats.org/officeDocument/2006/relationships/image" Target="../media/image9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4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4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1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102.png"/><Relationship Id="rId1" Type="http://schemas.openxmlformats.org/officeDocument/2006/relationships/slideLayout" Target="../slideLayouts/slideLayout5.xml"/><Relationship Id="rId5" Type="http://schemas.openxmlformats.org/officeDocument/2006/relationships/image" Target="../media/image99.png"/><Relationship Id="rId4" Type="http://schemas.openxmlformats.org/officeDocument/2006/relationships/image" Target="../media/image10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0.png"/><Relationship Id="rId7" Type="http://schemas.openxmlformats.org/officeDocument/2006/relationships/image" Target="../media/image210.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60.png"/></Relationships>
</file>

<file path=ppt/slides/_rels/slide4.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240.png"/><Relationship Id="rId5" Type="http://schemas.openxmlformats.org/officeDocument/2006/relationships/image" Target="../media/image111.png"/></Relationships>
</file>

<file path=ppt/slides/_rels/slide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40.png"/><Relationship Id="rId5" Type="http://schemas.openxmlformats.org/officeDocument/2006/relationships/image" Target="../media/image111.png"/></Relationships>
</file>

<file path=ppt/slides/_rels/slide6.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image" Target="../media/image151.png"/><Relationship Id="rId7" Type="http://schemas.openxmlformats.org/officeDocument/2006/relationships/image" Target="../media/image191.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81.png"/><Relationship Id="rId5" Type="http://schemas.openxmlformats.org/officeDocument/2006/relationships/image" Target="../media/image170.png"/><Relationship Id="rId4" Type="http://schemas.openxmlformats.org/officeDocument/2006/relationships/image" Target="../media/image162.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8.png"/><Relationship Id="rId3" Type="http://schemas.openxmlformats.org/officeDocument/2006/relationships/image" Target="../media/image11.png"/><Relationship Id="rId21" Type="http://schemas.openxmlformats.org/officeDocument/2006/relationships/image" Target="../media/image3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notesSlide" Target="../notesSlides/notesSlide5.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4.png"/><Relationship Id="rId5" Type="http://schemas.openxmlformats.org/officeDocument/2006/relationships/image" Target="../media/image13.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18.png"/><Relationship Id="rId19" Type="http://schemas.openxmlformats.org/officeDocument/2006/relationships/image" Target="../media/image29.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2.png"/></Relationships>
</file>

<file path=ppt/slides/_rels/slide8.xml.rels><?xml version="1.0" encoding="UTF-8" standalone="yes"?>
<Relationships xmlns="http://schemas.openxmlformats.org/package/2006/relationships"><Relationship Id="rId8" Type="http://schemas.openxmlformats.org/officeDocument/2006/relationships/image" Target="../media/image400.png"/><Relationship Id="rId18" Type="http://schemas.openxmlformats.org/officeDocument/2006/relationships/image" Target="../media/image46.png"/><Relationship Id="rId3" Type="http://schemas.openxmlformats.org/officeDocument/2006/relationships/image" Target="../media/image350.png"/><Relationship Id="rId21" Type="http://schemas.openxmlformats.org/officeDocument/2006/relationships/image" Target="../media/image351.png"/><Relationship Id="rId7" Type="http://schemas.openxmlformats.org/officeDocument/2006/relationships/image" Target="../media/image390.png"/><Relationship Id="rId17" Type="http://schemas.openxmlformats.org/officeDocument/2006/relationships/image" Target="../media/image45.png"/><Relationship Id="rId2" Type="http://schemas.openxmlformats.org/officeDocument/2006/relationships/image" Target="../media/image36.png"/><Relationship Id="rId16" Type="http://schemas.openxmlformats.org/officeDocument/2006/relationships/image" Target="../media/image441.png"/><Relationship Id="rId20" Type="http://schemas.openxmlformats.org/officeDocument/2006/relationships/image" Target="../media/image48.png"/><Relationship Id="rId1" Type="http://schemas.openxmlformats.org/officeDocument/2006/relationships/slideLayout" Target="../slideLayouts/slideLayout5.xml"/><Relationship Id="rId6" Type="http://schemas.openxmlformats.org/officeDocument/2006/relationships/image" Target="../media/image380.png"/><Relationship Id="rId5" Type="http://schemas.openxmlformats.org/officeDocument/2006/relationships/image" Target="../media/image370.png"/><Relationship Id="rId15" Type="http://schemas.openxmlformats.org/officeDocument/2006/relationships/image" Target="../media/image431.png"/><Relationship Id="rId10" Type="http://schemas.openxmlformats.org/officeDocument/2006/relationships/image" Target="../media/image420.png"/><Relationship Id="rId19" Type="http://schemas.openxmlformats.org/officeDocument/2006/relationships/image" Target="../media/image47.png"/><Relationship Id="rId4" Type="http://schemas.openxmlformats.org/officeDocument/2006/relationships/image" Target="../media/image360.png"/><Relationship Id="rId9" Type="http://schemas.openxmlformats.org/officeDocument/2006/relationships/image" Target="../media/image410.png"/><Relationship Id="rId14" Type="http://schemas.openxmlformats.org/officeDocument/2006/relationships/image" Target="../media/image430.pn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image" Target="../media/image37.png"/><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5.xml"/><Relationship Id="rId6" Type="http://schemas.openxmlformats.org/officeDocument/2006/relationships/image" Target="../media/image41.png"/><Relationship Id="rId11" Type="http://schemas.openxmlformats.org/officeDocument/2006/relationships/image" Target="../media/image50.png"/><Relationship Id="rId5" Type="http://schemas.openxmlformats.org/officeDocument/2006/relationships/image" Target="../media/image40.png"/><Relationship Id="rId15" Type="http://schemas.openxmlformats.org/officeDocument/2006/relationships/image" Target="../media/image54.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1B360326-EE61-4FAB-8E17-93007711BB8B}"/>
              </a:ext>
            </a:extLst>
          </p:cNvPr>
          <p:cNvPicPr>
            <a:picLocks noChangeAspect="1"/>
          </p:cNvPicPr>
          <p:nvPr/>
        </p:nvPicPr>
        <p:blipFill rotWithShape="1">
          <a:blip r:embed="rId3"/>
          <a:srcRect l="4693" b="3734"/>
          <a:stretch/>
        </p:blipFill>
        <p:spPr>
          <a:xfrm>
            <a:off x="2860006" y="3103426"/>
            <a:ext cx="4848599" cy="3371972"/>
          </a:xfrm>
          <a:prstGeom prst="rect">
            <a:avLst/>
          </a:prstGeom>
        </p:spPr>
      </p:pic>
      <p:sp>
        <p:nvSpPr>
          <p:cNvPr id="137" name="TextShape 1"/>
          <p:cNvSpPr txBox="1"/>
          <p:nvPr/>
        </p:nvSpPr>
        <p:spPr>
          <a:xfrm>
            <a:off x="623520" y="1278127"/>
            <a:ext cx="8217360" cy="1710400"/>
          </a:xfrm>
          <a:prstGeom prst="rect">
            <a:avLst/>
          </a:prstGeom>
          <a:noFill/>
          <a:ln>
            <a:noFill/>
          </a:ln>
        </p:spPr>
        <p:txBody>
          <a:bodyPr anchor="b">
            <a:noAutofit/>
          </a:bodyPr>
          <a:lstStyle/>
          <a:p>
            <a:pPr algn="ctr">
              <a:lnSpc>
                <a:spcPct val="100000"/>
              </a:lnSpc>
            </a:pPr>
            <a:r>
              <a:rPr lang="de-DE" sz="2900" b="1" spc="-1" dirty="0">
                <a:solidFill>
                  <a:srgbClr val="000000"/>
                </a:solidFill>
                <a:latin typeface="Calibri"/>
              </a:rPr>
              <a:t>Quality Modeling </a:t>
            </a:r>
            <a:r>
              <a:rPr lang="de-DE" sz="2900" b="1" spc="-1" dirty="0" err="1">
                <a:solidFill>
                  <a:srgbClr val="000000"/>
                </a:solidFill>
                <a:latin typeface="Calibri"/>
              </a:rPr>
              <a:t>Injection</a:t>
            </a:r>
            <a:r>
              <a:rPr lang="de-DE" sz="2900" b="1" spc="-1" dirty="0">
                <a:solidFill>
                  <a:srgbClr val="000000"/>
                </a:solidFill>
                <a:latin typeface="Calibri"/>
              </a:rPr>
              <a:t> </a:t>
            </a:r>
            <a:r>
              <a:rPr lang="de-DE" sz="2900" b="1" spc="-1" dirty="0" err="1">
                <a:solidFill>
                  <a:srgbClr val="000000"/>
                </a:solidFill>
                <a:latin typeface="Calibri"/>
              </a:rPr>
              <a:t>Molding</a:t>
            </a:r>
            <a:endParaRPr lang="de-DE" sz="2900" b="1" strike="noStrike" spc="-1" dirty="0">
              <a:solidFill>
                <a:srgbClr val="000000"/>
              </a:solidFill>
              <a:latin typeface="Calibri"/>
            </a:endParaRPr>
          </a:p>
          <a:p>
            <a:pPr algn="ctr">
              <a:lnSpc>
                <a:spcPct val="100000"/>
              </a:lnSpc>
            </a:pPr>
            <a:endParaRPr lang="en-US" sz="2900" b="1" spc="-1" dirty="0">
              <a:solidFill>
                <a:srgbClr val="000000"/>
              </a:solidFill>
              <a:latin typeface="Calibri"/>
            </a:endParaRPr>
          </a:p>
          <a:p>
            <a:pPr algn="ctr">
              <a:lnSpc>
                <a:spcPct val="100000"/>
              </a:lnSpc>
            </a:pPr>
            <a:r>
              <a:rPr lang="en-US" b="1" strike="noStrike" spc="-1" dirty="0">
                <a:solidFill>
                  <a:srgbClr val="000000"/>
                </a:solidFill>
                <a:latin typeface="Calibri"/>
              </a:rPr>
              <a:t>21.01.2022</a:t>
            </a:r>
            <a:endParaRPr lang="en-US" sz="2900" b="0" strike="noStrike" spc="-1" dirty="0">
              <a:solidFill>
                <a:srgbClr val="000000"/>
              </a:solidFill>
              <a:latin typeface="Arial"/>
            </a:endParaRPr>
          </a:p>
        </p:txBody>
      </p:sp>
      <p:sp>
        <p:nvSpPr>
          <p:cNvPr id="2" name="Textfeld 1">
            <a:extLst>
              <a:ext uri="{FF2B5EF4-FFF2-40B4-BE49-F238E27FC236}">
                <a16:creationId xmlns:a16="http://schemas.microsoft.com/office/drawing/2014/main" id="{6B602FD7-DF60-432C-AF72-40332DABAFAE}"/>
              </a:ext>
            </a:extLst>
          </p:cNvPr>
          <p:cNvSpPr txBox="1"/>
          <p:nvPr/>
        </p:nvSpPr>
        <p:spPr>
          <a:xfrm>
            <a:off x="2985570" y="6229177"/>
            <a:ext cx="341523" cy="246221"/>
          </a:xfrm>
          <a:prstGeom prst="rect">
            <a:avLst/>
          </a:prstGeom>
          <a:noFill/>
        </p:spPr>
        <p:txBody>
          <a:bodyPr wrap="square" rtlCol="0">
            <a:spAutoFit/>
          </a:bodyPr>
          <a:lstStyle/>
          <a:p>
            <a:r>
              <a:rPr lang="de-DE" sz="1000" dirty="0"/>
              <a:t>[1]</a:t>
            </a:r>
          </a:p>
        </p:txBody>
      </p:sp>
    </p:spTree>
    <p:extLst>
      <p:ext uri="{BB962C8B-B14F-4D97-AF65-F5344CB8AC3E}">
        <p14:creationId xmlns:p14="http://schemas.microsoft.com/office/powerpoint/2010/main" val="2760695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 name="Inhaltsplatzhalter 64">
                <a:extLst>
                  <a:ext uri="{FF2B5EF4-FFF2-40B4-BE49-F238E27FC236}">
                    <a16:creationId xmlns:a16="http://schemas.microsoft.com/office/drawing/2014/main" id="{DD2DD9A6-BFC7-4E9B-8FF6-C1181C833175}"/>
                  </a:ext>
                </a:extLst>
              </p:cNvPr>
              <p:cNvSpPr txBox="1">
                <a:spLocks/>
              </p:cNvSpPr>
              <p:nvPr/>
            </p:nvSpPr>
            <p:spPr>
              <a:xfrm>
                <a:off x="192240" y="981075"/>
                <a:ext cx="11807673" cy="5507925"/>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sz="2000" dirty="0"/>
              </a:p>
              <a:p>
                <a:pPr marL="0" indent="0">
                  <a:buNone/>
                </a:pPr>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r>
                  <a:rPr lang="en-GB" sz="2000" dirty="0" err="1"/>
                  <a:t>Gegeben</a:t>
                </a:r>
                <a:r>
                  <a:rPr lang="en-GB" sz="2000" dirty="0"/>
                  <a:t> </a:t>
                </a:r>
                <a:r>
                  <a:rPr lang="en-GB" sz="2000" dirty="0" err="1"/>
                  <a:t>eine</a:t>
                </a:r>
                <a:r>
                  <a:rPr lang="en-GB" sz="2000" dirty="0"/>
                  <a:t> </a:t>
                </a:r>
                <a:r>
                  <a:rPr lang="en-GB" sz="2000" dirty="0" err="1"/>
                  <a:t>geforderte</a:t>
                </a:r>
                <a:r>
                  <a:rPr lang="en-GB" sz="2000" dirty="0"/>
                  <a:t> </a:t>
                </a:r>
                <a:r>
                  <a:rPr lang="en-GB" sz="2000" dirty="0" err="1"/>
                  <a:t>Bauteilqualität</a:t>
                </a:r>
                <a:r>
                  <a:rPr lang="en-GB" sz="2000" dirty="0"/>
                  <a:t> </a:t>
                </a:r>
                <a14:m>
                  <m:oMath xmlns:m="http://schemas.openxmlformats.org/officeDocument/2006/math">
                    <m:sSub>
                      <m:sSubPr>
                        <m:ctrlPr>
                          <a:rPr lang="de-DE" sz="2000" b="0" i="1" smtClean="0">
                            <a:latin typeface="Cambria Math" panose="02040503050406030204" pitchFamily="18" charset="0"/>
                            <a:cs typeface="Calibri" panose="020F0502020204030204" pitchFamily="34" charset="0"/>
                          </a:rPr>
                        </m:ctrlPr>
                      </m:sSubPr>
                      <m:e>
                        <m:r>
                          <a:rPr lang="de-DE" sz="2000" b="0" i="1" smtClean="0">
                            <a:latin typeface="Cambria Math" panose="02040503050406030204" pitchFamily="18" charset="0"/>
                            <a:cs typeface="Calibri" panose="020F0502020204030204" pitchFamily="34" charset="0"/>
                          </a:rPr>
                          <m:t>𝑄</m:t>
                        </m:r>
                      </m:e>
                      <m:sub>
                        <m:r>
                          <a:rPr lang="de-DE" sz="2000" b="0" i="1" smtClean="0">
                            <a:latin typeface="Cambria Math" panose="02040503050406030204" pitchFamily="18" charset="0"/>
                            <a:cs typeface="Calibri" panose="020F0502020204030204" pitchFamily="34" charset="0"/>
                          </a:rPr>
                          <m:t>𝑇</m:t>
                        </m:r>
                      </m:sub>
                    </m:sSub>
                  </m:oMath>
                </a14:m>
                <a:r>
                  <a:rPr lang="en-GB" sz="2000" dirty="0"/>
                  <a:t> </a:t>
                </a:r>
                <a:r>
                  <a:rPr lang="en-GB" sz="2000" dirty="0" err="1"/>
                  <a:t>können</a:t>
                </a:r>
                <a:r>
                  <a:rPr lang="en-GB" sz="2000" dirty="0"/>
                  <a:t> die </a:t>
                </a:r>
                <a:r>
                  <a:rPr lang="en-GB" sz="2000" dirty="0" err="1"/>
                  <a:t>Modelle</a:t>
                </a:r>
                <a:r>
                  <a:rPr lang="en-GB" sz="2000" dirty="0"/>
                  <a:t> </a:t>
                </a:r>
                <a:r>
                  <a:rPr lang="en-GB" sz="2000" dirty="0" err="1"/>
                  <a:t>genutzt</a:t>
                </a:r>
                <a:r>
                  <a:rPr lang="en-GB" sz="2000" dirty="0"/>
                  <a:t> </a:t>
                </a:r>
                <a:r>
                  <a:rPr lang="en-GB" sz="2000" dirty="0" err="1"/>
                  <a:t>werden</a:t>
                </a:r>
                <a:r>
                  <a:rPr lang="en-GB" sz="2000" dirty="0"/>
                  <a:t> um </a:t>
                </a:r>
                <a14:m>
                  <m:oMath xmlns:m="http://schemas.openxmlformats.org/officeDocument/2006/math">
                    <m:sSubSup>
                      <m:sSubSupPr>
                        <m:ctrlPr>
                          <a:rPr lang="ar-AE" sz="2000" b="1" i="1">
                            <a:latin typeface="Cambria Math" panose="02040503050406030204" pitchFamily="18" charset="0"/>
                            <a:cs typeface="Calibri" panose="020F0502020204030204" pitchFamily="34" charset="0"/>
                          </a:rPr>
                        </m:ctrlPr>
                      </m:sSubSupPr>
                      <m:e>
                        <m:r>
                          <a:rPr lang="ar-AE" sz="2000" b="1" i="1">
                            <a:latin typeface="Cambria Math" panose="02040503050406030204" pitchFamily="18" charset="0"/>
                            <a:cs typeface="Calibri" panose="020F0502020204030204" pitchFamily="34" charset="0"/>
                          </a:rPr>
                          <m:t>[</m:t>
                        </m:r>
                        <m:sSub>
                          <m:sSubPr>
                            <m:ctrlPr>
                              <a:rPr lang="ar-AE" sz="2000" b="1" i="1">
                                <a:latin typeface="Cambria Math" panose="02040503050406030204" pitchFamily="18" charset="0"/>
                                <a:cs typeface="Calibri" panose="020F0502020204030204" pitchFamily="34" charset="0"/>
                              </a:rPr>
                            </m:ctrlPr>
                          </m:sSubPr>
                          <m:e>
                            <m:r>
                              <a:rPr lang="ar-AE" sz="2000" b="1" i="1">
                                <a:latin typeface="Cambria Math" panose="02040503050406030204" pitchFamily="18" charset="0"/>
                                <a:cs typeface="Calibri" panose="020F0502020204030204" pitchFamily="34" charset="0"/>
                              </a:rPr>
                              <m:t>𝒙</m:t>
                            </m:r>
                          </m:e>
                          <m:sub>
                            <m:r>
                              <a:rPr lang="ar-AE" sz="2000" b="1" i="1">
                                <a:latin typeface="Cambria Math" panose="02040503050406030204" pitchFamily="18" charset="0"/>
                                <a:cs typeface="Calibri" panose="020F0502020204030204" pitchFamily="34" charset="0"/>
                              </a:rPr>
                              <m:t>𝒌</m:t>
                            </m:r>
                          </m:sub>
                        </m:sSub>
                        <m:r>
                          <a:rPr lang="ar-AE" sz="2000" b="1" i="1">
                            <a:latin typeface="Cambria Math" panose="02040503050406030204" pitchFamily="18" charset="0"/>
                            <a:cs typeface="Calibri" panose="020F0502020204030204" pitchFamily="34" charset="0"/>
                          </a:rPr>
                          <m:t>]</m:t>
                        </m:r>
                      </m:e>
                      <m:sub>
                        <m:r>
                          <a:rPr lang="ar-AE" sz="2000" b="1" i="1">
                            <a:latin typeface="Cambria Math" panose="02040503050406030204" pitchFamily="18" charset="0"/>
                            <a:cs typeface="Calibri" panose="020F0502020204030204" pitchFamily="34" charset="0"/>
                          </a:rPr>
                          <m:t>𝒌</m:t>
                        </m:r>
                        <m:r>
                          <a:rPr lang="ar-AE" sz="2000" b="1" i="1">
                            <a:latin typeface="Cambria Math" panose="02040503050406030204" pitchFamily="18" charset="0"/>
                            <a:cs typeface="Calibri" panose="020F0502020204030204" pitchFamily="34" charset="0"/>
                          </a:rPr>
                          <m:t>=</m:t>
                        </m:r>
                        <m:r>
                          <a:rPr lang="ar-AE" sz="2000" b="1" i="1">
                            <a:latin typeface="Cambria Math" panose="02040503050406030204" pitchFamily="18" charset="0"/>
                            <a:cs typeface="Calibri" panose="020F0502020204030204" pitchFamily="34" charset="0"/>
                          </a:rPr>
                          <m:t>𝟎</m:t>
                        </m:r>
                      </m:sub>
                      <m:sup>
                        <m:r>
                          <a:rPr lang="ar-AE" sz="2000" b="1" i="1">
                            <a:latin typeface="Cambria Math" panose="02040503050406030204" pitchFamily="18" charset="0"/>
                            <a:cs typeface="Calibri" panose="020F0502020204030204" pitchFamily="34" charset="0"/>
                          </a:rPr>
                          <m:t>𝑻</m:t>
                        </m:r>
                      </m:sup>
                    </m:sSubSup>
                  </m:oMath>
                </a14:m>
                <a:r>
                  <a:rPr lang="de-DE" sz="2000" b="1" dirty="0">
                    <a:latin typeface="Calibri" panose="020F0502020204030204" pitchFamily="34" charset="0"/>
                    <a:cs typeface="Calibri" panose="020F0502020204030204" pitchFamily="34" charset="0"/>
                  </a:rPr>
                  <a:t> </a:t>
                </a:r>
                <a:r>
                  <a:rPr lang="de-DE" sz="2000" dirty="0">
                    <a:latin typeface="Calibri" panose="020F0502020204030204" pitchFamily="34" charset="0"/>
                    <a:cs typeface="Calibri" panose="020F0502020204030204" pitchFamily="34" charset="0"/>
                  </a:rPr>
                  <a:t>und</a:t>
                </a:r>
                <a:r>
                  <a:rPr lang="de-DE" sz="2000" b="1" dirty="0">
                    <a:latin typeface="Calibri" panose="020F0502020204030204" pitchFamily="34" charset="0"/>
                    <a:cs typeface="Calibri" panose="020F0502020204030204" pitchFamily="34" charset="0"/>
                  </a:rPr>
                  <a:t> </a:t>
                </a:r>
                <a14:m>
                  <m:oMath xmlns:m="http://schemas.openxmlformats.org/officeDocument/2006/math">
                    <m:sSubSup>
                      <m:sSubSupPr>
                        <m:ctrlPr>
                          <a:rPr lang="ar-AE" sz="2000" b="1" i="1">
                            <a:latin typeface="Cambria Math" panose="02040503050406030204" pitchFamily="18" charset="0"/>
                            <a:cs typeface="Calibri" panose="020F0502020204030204" pitchFamily="34" charset="0"/>
                          </a:rPr>
                        </m:ctrlPr>
                      </m:sSubSupPr>
                      <m:e>
                        <m:r>
                          <a:rPr lang="ar-AE" sz="2000" b="1" i="1">
                            <a:latin typeface="Cambria Math" panose="02040503050406030204" pitchFamily="18" charset="0"/>
                            <a:cs typeface="Calibri" panose="020F0502020204030204" pitchFamily="34" charset="0"/>
                          </a:rPr>
                          <m:t>[</m:t>
                        </m:r>
                        <m:sSub>
                          <m:sSubPr>
                            <m:ctrlPr>
                              <a:rPr lang="ar-AE" sz="2000" b="1" i="1">
                                <a:latin typeface="Cambria Math" panose="02040503050406030204" pitchFamily="18" charset="0"/>
                                <a:cs typeface="Calibri" panose="020F0502020204030204" pitchFamily="34" charset="0"/>
                              </a:rPr>
                            </m:ctrlPr>
                          </m:sSubPr>
                          <m:e>
                            <m:r>
                              <a:rPr lang="de-DE" sz="2000" b="1" i="1" smtClean="0">
                                <a:latin typeface="Cambria Math" panose="02040503050406030204" pitchFamily="18" charset="0"/>
                                <a:cs typeface="Calibri" panose="020F0502020204030204" pitchFamily="34" charset="0"/>
                              </a:rPr>
                              <m:t>𝒘</m:t>
                            </m:r>
                          </m:e>
                          <m:sub>
                            <m:r>
                              <a:rPr lang="ar-AE" sz="2000" b="1" i="1">
                                <a:latin typeface="Cambria Math" panose="02040503050406030204" pitchFamily="18" charset="0"/>
                                <a:cs typeface="Calibri" panose="020F0502020204030204" pitchFamily="34" charset="0"/>
                              </a:rPr>
                              <m:t>𝒌</m:t>
                            </m:r>
                          </m:sub>
                        </m:sSub>
                        <m:r>
                          <a:rPr lang="ar-AE" sz="2000" b="1" i="1">
                            <a:latin typeface="Cambria Math" panose="02040503050406030204" pitchFamily="18" charset="0"/>
                            <a:cs typeface="Calibri" panose="020F0502020204030204" pitchFamily="34" charset="0"/>
                          </a:rPr>
                          <m:t>]</m:t>
                        </m:r>
                      </m:e>
                      <m:sub>
                        <m:r>
                          <a:rPr lang="ar-AE" sz="2000" b="1" i="1">
                            <a:latin typeface="Cambria Math" panose="02040503050406030204" pitchFamily="18" charset="0"/>
                            <a:cs typeface="Calibri" panose="020F0502020204030204" pitchFamily="34" charset="0"/>
                          </a:rPr>
                          <m:t>𝒌</m:t>
                        </m:r>
                        <m:r>
                          <a:rPr lang="ar-AE" sz="2000" b="1" i="1">
                            <a:latin typeface="Cambria Math" panose="02040503050406030204" pitchFamily="18" charset="0"/>
                            <a:cs typeface="Calibri" panose="020F0502020204030204" pitchFamily="34" charset="0"/>
                          </a:rPr>
                          <m:t>=</m:t>
                        </m:r>
                        <m:r>
                          <a:rPr lang="ar-AE" sz="2000" b="1" i="1">
                            <a:latin typeface="Cambria Math" panose="02040503050406030204" pitchFamily="18" charset="0"/>
                            <a:cs typeface="Calibri" panose="020F0502020204030204" pitchFamily="34" charset="0"/>
                          </a:rPr>
                          <m:t>𝟎</m:t>
                        </m:r>
                      </m:sub>
                      <m:sup>
                        <m:r>
                          <a:rPr lang="ar-AE" sz="2000" b="1" i="1">
                            <a:latin typeface="Cambria Math" panose="02040503050406030204" pitchFamily="18" charset="0"/>
                            <a:cs typeface="Calibri" panose="020F0502020204030204" pitchFamily="34" charset="0"/>
                          </a:rPr>
                          <m:t>𝑻</m:t>
                        </m:r>
                      </m:sup>
                    </m:sSubSup>
                  </m:oMath>
                </a14:m>
                <a:r>
                  <a:rPr lang="de-DE" sz="2000" b="1" dirty="0">
                    <a:latin typeface="Calibri" panose="020F0502020204030204" pitchFamily="34" charset="0"/>
                    <a:cs typeface="Calibri" panose="020F0502020204030204" pitchFamily="34" charset="0"/>
                  </a:rPr>
                  <a:t> </a:t>
                </a:r>
                <a:r>
                  <a:rPr lang="de-DE" sz="2000" dirty="0">
                    <a:latin typeface="Calibri" panose="020F0502020204030204" pitchFamily="34" charset="0"/>
                    <a:cs typeface="Calibri" panose="020F0502020204030204" pitchFamily="34" charset="0"/>
                  </a:rPr>
                  <a:t>zu optimieren </a:t>
                </a:r>
                <a:r>
                  <a:rPr lang="de-DE" sz="2000" dirty="0">
                    <a:latin typeface="Calibri" panose="020F0502020204030204" pitchFamily="34" charset="0"/>
                    <a:cs typeface="Calibri" panose="020F0502020204030204" pitchFamily="34" charset="0"/>
                    <a:sym typeface="Wingdings" panose="05000000000000000000" pitchFamily="2" charset="2"/>
                  </a:rPr>
                  <a:t> </a:t>
                </a:r>
                <a:r>
                  <a:rPr lang="de-DE" sz="2000" dirty="0" err="1">
                    <a:latin typeface="Calibri" panose="020F0502020204030204" pitchFamily="34" charset="0"/>
                    <a:cs typeface="Calibri" panose="020F0502020204030204" pitchFamily="34" charset="0"/>
                    <a:sym typeface="Wingdings" panose="05000000000000000000" pitchFamily="2" charset="2"/>
                  </a:rPr>
                  <a:t>Optimalsteuerungsproblem</a:t>
                </a:r>
                <a:endParaRPr lang="en-GB" sz="2000" dirty="0"/>
              </a:p>
              <a:p>
                <a:endParaRPr lang="en-GB" sz="2000" dirty="0"/>
              </a:p>
            </p:txBody>
          </p:sp>
        </mc:Choice>
        <mc:Fallback xmlns="">
          <p:sp>
            <p:nvSpPr>
              <p:cNvPr id="204" name="Inhaltsplatzhalter 64">
                <a:extLst>
                  <a:ext uri="{FF2B5EF4-FFF2-40B4-BE49-F238E27FC236}">
                    <a16:creationId xmlns:a16="http://schemas.microsoft.com/office/drawing/2014/main" id="{DD2DD9A6-BFC7-4E9B-8FF6-C1181C833175}"/>
                  </a:ext>
                </a:extLst>
              </p:cNvPr>
              <p:cNvSpPr txBox="1">
                <a:spLocks noRot="1" noChangeAspect="1" noMove="1" noResize="1" noEditPoints="1" noAdjustHandles="1" noChangeArrowheads="1" noChangeShapeType="1" noTextEdit="1"/>
              </p:cNvSpPr>
              <p:nvPr/>
            </p:nvSpPr>
            <p:spPr>
              <a:xfrm>
                <a:off x="192240" y="981075"/>
                <a:ext cx="11807673" cy="5507925"/>
              </a:xfrm>
              <a:prstGeom prst="rect">
                <a:avLst/>
              </a:prstGeom>
              <a:blipFill>
                <a:blip r:embed="rId2"/>
                <a:stretch>
                  <a:fillRect l="-362" b="-1993"/>
                </a:stretch>
              </a:blipFill>
            </p:spPr>
            <p:txBody>
              <a:bodyPr/>
              <a:lstStyle/>
              <a:p>
                <a:r>
                  <a:rPr lang="en-US">
                    <a:noFill/>
                  </a:rPr>
                  <a:t> </a:t>
                </a:r>
              </a:p>
            </p:txBody>
          </p:sp>
        </mc:Fallback>
      </mc:AlternateContent>
      <p:sp>
        <p:nvSpPr>
          <p:cNvPr id="3" name="Titel 2">
            <a:extLst>
              <a:ext uri="{FF2B5EF4-FFF2-40B4-BE49-F238E27FC236}">
                <a16:creationId xmlns:a16="http://schemas.microsoft.com/office/drawing/2014/main" id="{1CD7C3EB-D9D6-407E-A631-64E1F769B91A}"/>
              </a:ext>
            </a:extLst>
          </p:cNvPr>
          <p:cNvSpPr>
            <a:spLocks noGrp="1"/>
          </p:cNvSpPr>
          <p:nvPr>
            <p:ph type="title" idx="4294967295"/>
          </p:nvPr>
        </p:nvSpPr>
        <p:spPr>
          <a:xfrm>
            <a:off x="1895475" y="189000"/>
            <a:ext cx="10104285" cy="502920"/>
          </a:xfrm>
        </p:spPr>
        <p:txBody>
          <a:bodyPr>
            <a:noAutofit/>
          </a:bodyPr>
          <a:lstStyle/>
          <a:p>
            <a:r>
              <a:rPr lang="de-DE" sz="2800" b="1" dirty="0"/>
              <a:t>Modellauswertung</a:t>
            </a:r>
            <a:endParaRPr lang="en-GB" sz="2800" b="1" dirty="0"/>
          </a:p>
        </p:txBody>
      </p:sp>
      <p:sp>
        <p:nvSpPr>
          <p:cNvPr id="53" name="TextShape 3">
            <a:extLst>
              <a:ext uri="{FF2B5EF4-FFF2-40B4-BE49-F238E27FC236}">
                <a16:creationId xmlns:a16="http://schemas.microsoft.com/office/drawing/2014/main" id="{7DD27390-FB56-40FC-B1B3-215DE8C3E905}"/>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203" name="TextShape 4">
            <a:extLst>
              <a:ext uri="{FF2B5EF4-FFF2-40B4-BE49-F238E27FC236}">
                <a16:creationId xmlns:a16="http://schemas.microsoft.com/office/drawing/2014/main" id="{6908482C-3DCB-4D05-9CCC-2BCAC3E165EA}"/>
              </a:ext>
            </a:extLst>
          </p:cNvPr>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dirty="0">
                <a:solidFill>
                  <a:srgbClr val="8B8B8B"/>
                </a:solidFill>
                <a:latin typeface="Arial"/>
              </a:rPr>
              <a:t> </a:t>
            </a:r>
            <a:fld id="{4606B445-152A-4060-A567-068546D767BF}" type="slidenum">
              <a:rPr lang="de-DE" sz="1200" b="0" strike="noStrike" spc="-1">
                <a:solidFill>
                  <a:srgbClr val="8B8B8B"/>
                </a:solidFill>
                <a:latin typeface="Arial"/>
              </a:rPr>
              <a:t>10</a:t>
            </a:fld>
            <a:endParaRPr lang="de-DE" sz="1200" b="0" strike="noStrike" spc="-1" dirty="0">
              <a:latin typeface="Times New Roman"/>
            </a:endParaRPr>
          </a:p>
        </p:txBody>
      </p:sp>
      <p:grpSp>
        <p:nvGrpSpPr>
          <p:cNvPr id="19" name="Gruppieren 18">
            <a:extLst>
              <a:ext uri="{FF2B5EF4-FFF2-40B4-BE49-F238E27FC236}">
                <a16:creationId xmlns:a16="http://schemas.microsoft.com/office/drawing/2014/main" id="{D6A342C5-39A7-41DD-94D8-54E4FD9A34C8}"/>
              </a:ext>
            </a:extLst>
          </p:cNvPr>
          <p:cNvGrpSpPr/>
          <p:nvPr/>
        </p:nvGrpSpPr>
        <p:grpSpPr>
          <a:xfrm>
            <a:off x="47033" y="916850"/>
            <a:ext cx="12068232" cy="4790848"/>
            <a:chOff x="47033" y="2121514"/>
            <a:chExt cx="12068232" cy="4790848"/>
          </a:xfrm>
        </p:grpSpPr>
        <mc:AlternateContent xmlns:mc="http://schemas.openxmlformats.org/markup-compatibility/2006" xmlns:a14="http://schemas.microsoft.com/office/drawing/2010/main">
          <mc:Choice Requires="a14">
            <p:sp>
              <p:nvSpPr>
                <p:cNvPr id="49" name="Google Shape;62;p14">
                  <a:extLst>
                    <a:ext uri="{FF2B5EF4-FFF2-40B4-BE49-F238E27FC236}">
                      <a16:creationId xmlns:a16="http://schemas.microsoft.com/office/drawing/2014/main" id="{5CC9F45C-F200-4E38-A047-12F953E6E4DB}"/>
                    </a:ext>
                  </a:extLst>
                </p:cNvPr>
                <p:cNvSpPr/>
                <p:nvPr/>
              </p:nvSpPr>
              <p:spPr>
                <a:xfrm>
                  <a:off x="3142806" y="5050710"/>
                  <a:ext cx="15756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cs typeface="Calibri" panose="020F0502020204030204" pitchFamily="34" charset="0"/>
                              </a:rPr>
                            </m:ctrlPr>
                          </m:sSubPr>
                          <m:e>
                            <m:acc>
                              <m:accPr>
                                <m:chr m:val="̂"/>
                                <m:ctrlPr>
                                  <a:rPr lang="de-DE" sz="1200" i="1" smtClean="0">
                                    <a:latin typeface="Cambria Math" panose="02040503050406030204" pitchFamily="18" charset="0"/>
                                    <a:cs typeface="Calibri" panose="020F0502020204030204" pitchFamily="34" charset="0"/>
                                  </a:rPr>
                                </m:ctrlPr>
                              </m:accPr>
                              <m:e>
                                <m:r>
                                  <a:rPr lang="de-DE" sz="1200" b="0" i="1" smtClean="0">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sSub>
                          <m:sSubPr>
                            <m:ctrlPr>
                              <a:rPr lang="de-DE" sz="1200" i="1" smtClean="0">
                                <a:latin typeface="Cambria Math" panose="02040503050406030204" pitchFamily="18" charset="0"/>
                                <a:cs typeface="Calibri" panose="020F0502020204030204" pitchFamily="34" charset="0"/>
                              </a:rPr>
                            </m:ctrlPr>
                          </m:sSubPr>
                          <m:e>
                            <m:r>
                              <a:rPr lang="de-DE" sz="1200" b="0" i="1" smtClean="0">
                                <a:latin typeface="Cambria Math" panose="02040503050406030204" pitchFamily="18" charset="0"/>
                                <a:cs typeface="Calibri" panose="020F0502020204030204" pitchFamily="34" charset="0"/>
                              </a:rPr>
                              <m:t>𝑓</m:t>
                            </m:r>
                          </m:e>
                          <m:sub>
                            <m:r>
                              <a:rPr lang="de-DE" sz="1200" b="0" i="1" smtClean="0">
                                <a:latin typeface="Cambria Math" panose="02040503050406030204" pitchFamily="18" charset="0"/>
                                <a:cs typeface="Calibri" panose="020F0502020204030204" pitchFamily="34" charset="0"/>
                              </a:rPr>
                              <m:t>𝐸𝑖𝑛𝑠𝑝𝑟𝑖𝑡𝑧</m:t>
                            </m:r>
                          </m:sub>
                        </m:sSub>
                        <m:r>
                          <a:rPr lang="de-DE" sz="1200" b="0" i="1" smtClean="0">
                            <a:latin typeface="Cambria Math" panose="02040503050406030204" pitchFamily="18" charset="0"/>
                            <a:cs typeface="Calibri" panose="020F0502020204030204" pitchFamily="34" charset="0"/>
                          </a:rPr>
                          <m:t>(</m:t>
                        </m:r>
                        <m:sSub>
                          <m:sSubPr>
                            <m:ctrlPr>
                              <a:rPr lang="de-DE" sz="1200" i="1" smtClean="0">
                                <a:latin typeface="Cambria Math" panose="02040503050406030204" pitchFamily="18" charset="0"/>
                                <a:cs typeface="Calibri" panose="020F0502020204030204" pitchFamily="34" charset="0"/>
                              </a:rPr>
                            </m:ctrlPr>
                          </m:sSubPr>
                          <m:e>
                            <m:r>
                              <a:rPr lang="de-DE" sz="1200" b="0" i="1" smtClean="0">
                                <a:latin typeface="Cambria Math" panose="02040503050406030204" pitchFamily="18" charset="0"/>
                                <a:cs typeface="Calibri" panose="020F0502020204030204" pitchFamily="34" charset="0"/>
                              </a:rPr>
                              <m:t>𝑥</m:t>
                            </m:r>
                          </m:e>
                          <m:sub>
                            <m:r>
                              <a:rPr lang="de-DE" sz="1200" b="0" i="1" smtClean="0">
                                <a:latin typeface="Cambria Math" panose="02040503050406030204" pitchFamily="18" charset="0"/>
                                <a:cs typeface="Calibri" panose="020F0502020204030204" pitchFamily="34" charset="0"/>
                              </a:rPr>
                              <m:t>0</m:t>
                            </m:r>
                          </m:sub>
                        </m:sSub>
                        <m:r>
                          <a:rPr lang="de-DE" sz="1200" b="0" i="1" smtClean="0">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smtClean="0">
                                <a:latin typeface="Cambria Math" panose="02040503050406030204" pitchFamily="18" charset="0"/>
                                <a:cs typeface="Calibri" panose="020F0502020204030204" pitchFamily="34" charset="0"/>
                              </a:rPr>
                              <m:t>𝑤</m:t>
                            </m:r>
                          </m:e>
                          <m:sub>
                            <m:r>
                              <a:rPr lang="de-DE" sz="1200" b="0" i="1" smtClean="0">
                                <a:latin typeface="Cambria Math" panose="02040503050406030204" pitchFamily="18" charset="0"/>
                                <a:cs typeface="Calibri" panose="020F0502020204030204" pitchFamily="34" charset="0"/>
                              </a:rPr>
                              <m:t>0</m:t>
                            </m:r>
                          </m:sub>
                        </m:sSub>
                        <m:r>
                          <a:rPr lang="de-DE" sz="1200" b="0" i="1" smtClean="0">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xmlns="">
            <p:sp>
              <p:nvSpPr>
                <p:cNvPr id="49" name="Google Shape;62;p14">
                  <a:extLst>
                    <a:ext uri="{FF2B5EF4-FFF2-40B4-BE49-F238E27FC236}">
                      <a16:creationId xmlns:a16="http://schemas.microsoft.com/office/drawing/2014/main" id="{5CC9F45C-F200-4E38-A047-12F953E6E4DB}"/>
                    </a:ext>
                  </a:extLst>
                </p:cNvPr>
                <p:cNvSpPr>
                  <a:spLocks noRot="1" noChangeAspect="1" noMove="1" noResize="1" noEditPoints="1" noAdjustHandles="1" noChangeArrowheads="1" noChangeShapeType="1" noTextEdit="1"/>
                </p:cNvSpPr>
                <p:nvPr/>
              </p:nvSpPr>
              <p:spPr>
                <a:xfrm>
                  <a:off x="3142806" y="5050710"/>
                  <a:ext cx="1575622" cy="631417"/>
                </a:xfrm>
                <a:prstGeom prst="roundRect">
                  <a:avLst>
                    <a:gd name="adj" fmla="val 16667"/>
                  </a:avLst>
                </a:prstGeom>
                <a:blipFill>
                  <a:blip r:embed="rId3"/>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feld 66">
                  <a:extLst>
                    <a:ext uri="{FF2B5EF4-FFF2-40B4-BE49-F238E27FC236}">
                      <a16:creationId xmlns:a16="http://schemas.microsoft.com/office/drawing/2014/main" id="{3FD83430-2CAB-458B-B023-927B29C8CBFB}"/>
                    </a:ext>
                  </a:extLst>
                </p:cNvPr>
                <p:cNvSpPr txBox="1"/>
                <p:nvPr/>
              </p:nvSpPr>
              <p:spPr>
                <a:xfrm>
                  <a:off x="3754443" y="6172447"/>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r>
                              <a:rPr lang="de-DE" sz="1800" b="0" i="1" smtClean="0">
                                <a:latin typeface="Cambria Math" panose="02040503050406030204" pitchFamily="18" charset="0"/>
                                <a:cs typeface="Calibri" panose="020F0502020204030204" pitchFamily="34" charset="0"/>
                              </a:rPr>
                              <m:t>𝑤</m:t>
                            </m:r>
                          </m:e>
                          <m:sub>
                            <m:r>
                              <a:rPr lang="de-DE" sz="1800" b="0" i="1" smtClean="0">
                                <a:latin typeface="Cambria Math" panose="02040503050406030204" pitchFamily="18" charset="0"/>
                                <a:cs typeface="Calibri" panose="020F0502020204030204" pitchFamily="34" charset="0"/>
                              </a:rPr>
                              <m:t>0</m:t>
                            </m:r>
                          </m:sub>
                        </m:sSub>
                      </m:oMath>
                    </m:oMathPara>
                  </a14:m>
                  <a:endParaRPr lang="en-GB" dirty="0"/>
                </a:p>
              </p:txBody>
            </p:sp>
          </mc:Choice>
          <mc:Fallback xmlns="">
            <p:sp>
              <p:nvSpPr>
                <p:cNvPr id="67" name="Textfeld 66">
                  <a:extLst>
                    <a:ext uri="{FF2B5EF4-FFF2-40B4-BE49-F238E27FC236}">
                      <a16:creationId xmlns:a16="http://schemas.microsoft.com/office/drawing/2014/main" id="{3FD83430-2CAB-458B-B023-927B29C8CBFB}"/>
                    </a:ext>
                  </a:extLst>
                </p:cNvPr>
                <p:cNvSpPr txBox="1">
                  <a:spLocks noRot="1" noChangeAspect="1" noMove="1" noResize="1" noEditPoints="1" noAdjustHandles="1" noChangeArrowheads="1" noChangeShapeType="1" noTextEdit="1"/>
                </p:cNvSpPr>
                <p:nvPr/>
              </p:nvSpPr>
              <p:spPr>
                <a:xfrm>
                  <a:off x="3754443" y="6172447"/>
                  <a:ext cx="522994" cy="369332"/>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3" name="Google Shape;62;p14">
                  <a:extLst>
                    <a:ext uri="{FF2B5EF4-FFF2-40B4-BE49-F238E27FC236}">
                      <a16:creationId xmlns:a16="http://schemas.microsoft.com/office/drawing/2014/main" id="{B0D593DB-34FD-475C-9C84-6077C09B1B0F}"/>
                    </a:ext>
                  </a:extLst>
                </p:cNvPr>
                <p:cNvSpPr/>
                <p:nvPr/>
              </p:nvSpPr>
              <p:spPr>
                <a:xfrm>
                  <a:off x="921479" y="2885450"/>
                  <a:ext cx="156546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93" name="Google Shape;62;p14">
                  <a:extLst>
                    <a:ext uri="{FF2B5EF4-FFF2-40B4-BE49-F238E27FC236}">
                      <a16:creationId xmlns:a16="http://schemas.microsoft.com/office/drawing/2014/main" id="{B0D593DB-34FD-475C-9C84-6077C09B1B0F}"/>
                    </a:ext>
                  </a:extLst>
                </p:cNvPr>
                <p:cNvSpPr>
                  <a:spLocks noRot="1" noChangeAspect="1" noMove="1" noResize="1" noEditPoints="1" noAdjustHandles="1" noChangeArrowheads="1" noChangeShapeType="1" noTextEdit="1"/>
                </p:cNvSpPr>
                <p:nvPr/>
              </p:nvSpPr>
              <p:spPr>
                <a:xfrm>
                  <a:off x="921479" y="2885450"/>
                  <a:ext cx="1565462" cy="631417"/>
                </a:xfrm>
                <a:prstGeom prst="roundRect">
                  <a:avLst>
                    <a:gd name="adj" fmla="val 16667"/>
                  </a:avLst>
                </a:prstGeom>
                <a:blipFill>
                  <a:blip r:embed="rId5"/>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95" name="Google Shape;104;p14">
              <a:extLst>
                <a:ext uri="{FF2B5EF4-FFF2-40B4-BE49-F238E27FC236}">
                  <a16:creationId xmlns:a16="http://schemas.microsoft.com/office/drawing/2014/main" id="{85A6E1F6-641A-47B0-9AE9-E70D6116B559}"/>
                </a:ext>
              </a:extLst>
            </p:cNvPr>
            <p:cNvCxnSpPr>
              <a:cxnSpLocks/>
            </p:cNvCxnSpPr>
            <p:nvPr/>
          </p:nvCxnSpPr>
          <p:spPr>
            <a:xfrm>
              <a:off x="2560182" y="3201158"/>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96" name="Textfeld 95">
                  <a:extLst>
                    <a:ext uri="{FF2B5EF4-FFF2-40B4-BE49-F238E27FC236}">
                      <a16:creationId xmlns:a16="http://schemas.microsoft.com/office/drawing/2014/main" id="{E2D5EFA3-5D4F-4124-8F54-B6704B50334B}"/>
                    </a:ext>
                  </a:extLst>
                </p:cNvPr>
                <p:cNvSpPr txBox="1"/>
                <p:nvPr/>
              </p:nvSpPr>
              <p:spPr>
                <a:xfrm>
                  <a:off x="1492279" y="5168796"/>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r>
                              <a:rPr lang="de-DE" sz="1800" b="0" i="1" smtClean="0">
                                <a:latin typeface="Cambria Math" panose="02040503050406030204" pitchFamily="18" charset="0"/>
                                <a:cs typeface="Calibri" panose="020F0502020204030204" pitchFamily="34" charset="0"/>
                              </a:rPr>
                              <m:t>𝑥</m:t>
                            </m:r>
                          </m:e>
                          <m:sub>
                            <m:r>
                              <a:rPr lang="de-DE" sz="1800" b="0" i="1" smtClean="0">
                                <a:latin typeface="Cambria Math" panose="02040503050406030204" pitchFamily="18" charset="0"/>
                                <a:cs typeface="Calibri" panose="020F0502020204030204" pitchFamily="34" charset="0"/>
                              </a:rPr>
                              <m:t>0</m:t>
                            </m:r>
                          </m:sub>
                        </m:sSub>
                      </m:oMath>
                    </m:oMathPara>
                  </a14:m>
                  <a:endParaRPr lang="en-GB" dirty="0"/>
                </a:p>
              </p:txBody>
            </p:sp>
          </mc:Choice>
          <mc:Fallback xmlns="">
            <p:sp>
              <p:nvSpPr>
                <p:cNvPr id="96" name="Textfeld 95">
                  <a:extLst>
                    <a:ext uri="{FF2B5EF4-FFF2-40B4-BE49-F238E27FC236}">
                      <a16:creationId xmlns:a16="http://schemas.microsoft.com/office/drawing/2014/main" id="{E2D5EFA3-5D4F-4124-8F54-B6704B50334B}"/>
                    </a:ext>
                  </a:extLst>
                </p:cNvPr>
                <p:cNvSpPr txBox="1">
                  <a:spLocks noRot="1" noChangeAspect="1" noMove="1" noResize="1" noEditPoints="1" noAdjustHandles="1" noChangeArrowheads="1" noChangeShapeType="1" noTextEdit="1"/>
                </p:cNvSpPr>
                <p:nvPr/>
              </p:nvSpPr>
              <p:spPr>
                <a:xfrm>
                  <a:off x="1492279" y="5168796"/>
                  <a:ext cx="522994" cy="369332"/>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7" name="Textfeld 96">
                  <a:extLst>
                    <a:ext uri="{FF2B5EF4-FFF2-40B4-BE49-F238E27FC236}">
                      <a16:creationId xmlns:a16="http://schemas.microsoft.com/office/drawing/2014/main" id="{F8556FF4-337E-4BB9-B531-7BE0BC73A1E5}"/>
                    </a:ext>
                  </a:extLst>
                </p:cNvPr>
                <p:cNvSpPr txBox="1"/>
                <p:nvPr/>
              </p:nvSpPr>
              <p:spPr>
                <a:xfrm>
                  <a:off x="3689041" y="410838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acc>
                              <m:accPr>
                                <m:chr m:val="̂"/>
                                <m:ctrlPr>
                                  <a:rPr lang="de-DE" sz="1800" i="1" smtClean="0">
                                    <a:latin typeface="Cambria Math" panose="02040503050406030204" pitchFamily="18" charset="0"/>
                                    <a:cs typeface="Calibri" panose="020F0502020204030204" pitchFamily="34" charset="0"/>
                                  </a:rPr>
                                </m:ctrlPr>
                              </m:accPr>
                              <m:e>
                                <m:r>
                                  <a:rPr lang="de-DE" sz="1800" b="0" i="1" smtClean="0">
                                    <a:latin typeface="Cambria Math" panose="02040503050406030204" pitchFamily="18" charset="0"/>
                                    <a:cs typeface="Calibri" panose="020F0502020204030204" pitchFamily="34" charset="0"/>
                                  </a:rPr>
                                  <m:t>𝑥</m:t>
                                </m:r>
                              </m:e>
                            </m:acc>
                          </m:e>
                          <m:sub>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97" name="Textfeld 96">
                  <a:extLst>
                    <a:ext uri="{FF2B5EF4-FFF2-40B4-BE49-F238E27FC236}">
                      <a16:creationId xmlns:a16="http://schemas.microsoft.com/office/drawing/2014/main" id="{F8556FF4-337E-4BB9-B531-7BE0BC73A1E5}"/>
                    </a:ext>
                  </a:extLst>
                </p:cNvPr>
                <p:cNvSpPr txBox="1">
                  <a:spLocks noRot="1" noChangeAspect="1" noMove="1" noResize="1" noEditPoints="1" noAdjustHandles="1" noChangeArrowheads="1" noChangeShapeType="1" noTextEdit="1"/>
                </p:cNvSpPr>
                <p:nvPr/>
              </p:nvSpPr>
              <p:spPr>
                <a:xfrm>
                  <a:off x="3689041" y="4108388"/>
                  <a:ext cx="522994" cy="369332"/>
                </a:xfrm>
                <a:prstGeom prst="rect">
                  <a:avLst/>
                </a:prstGeom>
                <a:blipFill>
                  <a:blip r:embed="rId7"/>
                  <a:stretch>
                    <a:fillRect t="-6557" r="-1744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0" name="Google Shape;62;p14">
                  <a:extLst>
                    <a:ext uri="{FF2B5EF4-FFF2-40B4-BE49-F238E27FC236}">
                      <a16:creationId xmlns:a16="http://schemas.microsoft.com/office/drawing/2014/main" id="{AEFE9FF5-50DE-41EF-AC32-B33E93E9A526}"/>
                    </a:ext>
                  </a:extLst>
                </p:cNvPr>
                <p:cNvSpPr/>
                <p:nvPr/>
              </p:nvSpPr>
              <p:spPr>
                <a:xfrm>
                  <a:off x="3126079" y="2885450"/>
                  <a:ext cx="15756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2</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acc>
                              <m:accPr>
                                <m:chr m:val="̂"/>
                                <m:ctrlPr>
                                  <a:rPr lang="de-DE" sz="1333" i="1">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𝑥</m:t>
                                </m:r>
                              </m:e>
                            </m:acc>
                          </m:e>
                          <m:sub>
                            <m:r>
                              <a:rPr lang="de-DE" sz="1333" i="1">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00" name="Google Shape;62;p14">
                  <a:extLst>
                    <a:ext uri="{FF2B5EF4-FFF2-40B4-BE49-F238E27FC236}">
                      <a16:creationId xmlns:a16="http://schemas.microsoft.com/office/drawing/2014/main" id="{AEFE9FF5-50DE-41EF-AC32-B33E93E9A526}"/>
                    </a:ext>
                  </a:extLst>
                </p:cNvPr>
                <p:cNvSpPr>
                  <a:spLocks noRot="1" noChangeAspect="1" noMove="1" noResize="1" noEditPoints="1" noAdjustHandles="1" noChangeArrowheads="1" noChangeShapeType="1" noTextEdit="1"/>
                </p:cNvSpPr>
                <p:nvPr/>
              </p:nvSpPr>
              <p:spPr>
                <a:xfrm>
                  <a:off x="3126079" y="2885450"/>
                  <a:ext cx="1575622" cy="631417"/>
                </a:xfrm>
                <a:prstGeom prst="roundRect">
                  <a:avLst>
                    <a:gd name="adj" fmla="val 16667"/>
                  </a:avLst>
                </a:prstGeom>
                <a:blipFill>
                  <a:blip r:embed="rId8"/>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101" name="Google Shape;104;p14">
              <a:extLst>
                <a:ext uri="{FF2B5EF4-FFF2-40B4-BE49-F238E27FC236}">
                  <a16:creationId xmlns:a16="http://schemas.microsoft.com/office/drawing/2014/main" id="{22A859D6-B45C-4D9E-8401-6FC8B102B51C}"/>
                </a:ext>
              </a:extLst>
            </p:cNvPr>
            <p:cNvCxnSpPr>
              <a:cxnSpLocks/>
            </p:cNvCxnSpPr>
            <p:nvPr/>
          </p:nvCxnSpPr>
          <p:spPr>
            <a:xfrm>
              <a:off x="4746095" y="3201158"/>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03" name="Google Shape;62;p14">
                  <a:extLst>
                    <a:ext uri="{FF2B5EF4-FFF2-40B4-BE49-F238E27FC236}">
                      <a16:creationId xmlns:a16="http://schemas.microsoft.com/office/drawing/2014/main" id="{BFDF0EDB-428F-47E1-AEF9-421D2B42D220}"/>
                    </a:ext>
                  </a:extLst>
                </p:cNvPr>
                <p:cNvSpPr/>
                <p:nvPr/>
              </p:nvSpPr>
              <p:spPr>
                <a:xfrm>
                  <a:off x="5295802" y="2885450"/>
                  <a:ext cx="1600294"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333" i="1" smtClean="0">
                                <a:latin typeface="Cambria Math" panose="02040503050406030204" pitchFamily="18" charset="0"/>
                                <a:cs typeface="Calibri" panose="020F0502020204030204" pitchFamily="34" charset="0"/>
                              </a:rPr>
                            </m:ctrlPr>
                          </m:sSubPr>
                          <m:e>
                            <m:acc>
                              <m:accPr>
                                <m:chr m:val="̂"/>
                                <m:ctrlPr>
                                  <a:rPr lang="de-DE" sz="1333" i="1">
                                    <a:latin typeface="Cambria Math" panose="02040503050406030204" pitchFamily="18" charset="0"/>
                                    <a:cs typeface="Calibri" panose="020F0502020204030204" pitchFamily="34" charset="0"/>
                                  </a:rPr>
                                </m:ctrlPr>
                              </m:accPr>
                              <m:e>
                                <m:r>
                                  <a:rPr lang="de-DE" sz="1333" i="1">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3</m:t>
                            </m:r>
                          </m:sub>
                        </m:sSub>
                        <m:r>
                          <a:rPr lang="de-DE" sz="1333" i="1">
                            <a:latin typeface="Cambria Math" panose="02040503050406030204" pitchFamily="18" charset="0"/>
                            <a:cs typeface="Calibri" panose="020F0502020204030204" pitchFamily="34" charset="0"/>
                          </a:rPr>
                          <m:t>=</m:t>
                        </m:r>
                        <m:r>
                          <a:rPr lang="de-DE" sz="1333" i="1">
                            <a:latin typeface="Cambria Math" panose="02040503050406030204" pitchFamily="18" charset="0"/>
                            <a:cs typeface="Calibri" panose="020F0502020204030204" pitchFamily="34" charset="0"/>
                          </a:rPr>
                          <m:t>h</m:t>
                        </m:r>
                        <m:r>
                          <a:rPr lang="de-DE" sz="1333" i="1">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acc>
                              <m:accPr>
                                <m:chr m:val="̂"/>
                                <m:ctrlPr>
                                  <a:rPr lang="de-DE" sz="1333" i="1">
                                    <a:latin typeface="Cambria Math" panose="02040503050406030204" pitchFamily="18" charset="0"/>
                                    <a:cs typeface="Calibri" panose="020F0502020204030204" pitchFamily="34" charset="0"/>
                                  </a:rPr>
                                </m:ctrlPr>
                              </m:accPr>
                              <m:e>
                                <m:r>
                                  <a:rPr lang="de-DE" sz="1333" i="1">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2</m:t>
                            </m:r>
                          </m:sub>
                        </m:sSub>
                        <m:r>
                          <a:rPr lang="de-DE" sz="1333" i="1">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acc>
                              <m:accPr>
                                <m:chr m:val="̂"/>
                                <m:ctrlPr>
                                  <a:rPr lang="de-DE" sz="1333" i="1">
                                    <a:latin typeface="Cambria Math" panose="02040503050406030204" pitchFamily="18" charset="0"/>
                                    <a:cs typeface="Calibri" panose="020F0502020204030204" pitchFamily="34" charset="0"/>
                                  </a:rPr>
                                </m:ctrlPr>
                              </m:accPr>
                              <m:e>
                                <m:r>
                                  <a:rPr lang="de-DE" sz="1333" i="1">
                                    <a:latin typeface="Cambria Math" panose="02040503050406030204" pitchFamily="18" charset="0"/>
                                    <a:cs typeface="Calibri" panose="020F0502020204030204" pitchFamily="34" charset="0"/>
                                  </a:rPr>
                                  <m:t>𝑥</m:t>
                                </m:r>
                              </m:e>
                            </m:acc>
                          </m:e>
                          <m:sub>
                            <m:r>
                              <a:rPr lang="de-DE" sz="1333" b="0" i="1" smtClean="0">
                                <a:latin typeface="Cambria Math" panose="02040503050406030204" pitchFamily="18" charset="0"/>
                                <a:cs typeface="Calibri" panose="020F0502020204030204" pitchFamily="34" charset="0"/>
                              </a:rPr>
                              <m:t>2</m:t>
                            </m:r>
                          </m:sub>
                        </m:sSub>
                        <m:r>
                          <a:rPr lang="de-DE" sz="1333" i="1">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03" name="Google Shape;62;p14">
                  <a:extLst>
                    <a:ext uri="{FF2B5EF4-FFF2-40B4-BE49-F238E27FC236}">
                      <a16:creationId xmlns:a16="http://schemas.microsoft.com/office/drawing/2014/main" id="{BFDF0EDB-428F-47E1-AEF9-421D2B42D220}"/>
                    </a:ext>
                  </a:extLst>
                </p:cNvPr>
                <p:cNvSpPr>
                  <a:spLocks noRot="1" noChangeAspect="1" noMove="1" noResize="1" noEditPoints="1" noAdjustHandles="1" noChangeArrowheads="1" noChangeShapeType="1" noTextEdit="1"/>
                </p:cNvSpPr>
                <p:nvPr/>
              </p:nvSpPr>
              <p:spPr>
                <a:xfrm>
                  <a:off x="5295802" y="2885450"/>
                  <a:ext cx="1600294" cy="631417"/>
                </a:xfrm>
                <a:prstGeom prst="roundRect">
                  <a:avLst>
                    <a:gd name="adj" fmla="val 16667"/>
                  </a:avLst>
                </a:prstGeom>
                <a:blipFill>
                  <a:blip r:embed="rId9"/>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106" name="Google Shape;104;p14">
              <a:extLst>
                <a:ext uri="{FF2B5EF4-FFF2-40B4-BE49-F238E27FC236}">
                  <a16:creationId xmlns:a16="http://schemas.microsoft.com/office/drawing/2014/main" id="{714C4D99-7608-445F-9B14-F9F783E576E9}"/>
                </a:ext>
              </a:extLst>
            </p:cNvPr>
            <p:cNvCxnSpPr>
              <a:cxnSpLocks/>
            </p:cNvCxnSpPr>
            <p:nvPr/>
          </p:nvCxnSpPr>
          <p:spPr>
            <a:xfrm>
              <a:off x="6928154" y="3201158"/>
              <a:ext cx="399746"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09" name="Google Shape;62;p14">
                  <a:extLst>
                    <a:ext uri="{FF2B5EF4-FFF2-40B4-BE49-F238E27FC236}">
                      <a16:creationId xmlns:a16="http://schemas.microsoft.com/office/drawing/2014/main" id="{91C54AB5-22D3-4679-BDC1-F0A43CFAB0F2}"/>
                    </a:ext>
                  </a:extLst>
                </p:cNvPr>
                <p:cNvSpPr/>
                <p:nvPr/>
              </p:nvSpPr>
              <p:spPr>
                <a:xfrm>
                  <a:off x="10384088" y="2890667"/>
                  <a:ext cx="16177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𝑇</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09" name="Google Shape;62;p14">
                  <a:extLst>
                    <a:ext uri="{FF2B5EF4-FFF2-40B4-BE49-F238E27FC236}">
                      <a16:creationId xmlns:a16="http://schemas.microsoft.com/office/drawing/2014/main" id="{91C54AB5-22D3-4679-BDC1-F0A43CFAB0F2}"/>
                    </a:ext>
                  </a:extLst>
                </p:cNvPr>
                <p:cNvSpPr>
                  <a:spLocks noRot="1" noChangeAspect="1" noMove="1" noResize="1" noEditPoints="1" noAdjustHandles="1" noChangeArrowheads="1" noChangeShapeType="1" noTextEdit="1"/>
                </p:cNvSpPr>
                <p:nvPr/>
              </p:nvSpPr>
              <p:spPr>
                <a:xfrm>
                  <a:off x="10384088" y="2890667"/>
                  <a:ext cx="1617722" cy="631417"/>
                </a:xfrm>
                <a:prstGeom prst="roundRect">
                  <a:avLst>
                    <a:gd name="adj" fmla="val 16667"/>
                  </a:avLst>
                </a:prstGeom>
                <a:blipFill>
                  <a:blip r:embed="rId10"/>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3" name="Textfeld 112">
                  <a:extLst>
                    <a:ext uri="{FF2B5EF4-FFF2-40B4-BE49-F238E27FC236}">
                      <a16:creationId xmlns:a16="http://schemas.microsoft.com/office/drawing/2014/main" id="{6C13876D-80E2-420C-8195-422100468195}"/>
                    </a:ext>
                  </a:extLst>
                </p:cNvPr>
                <p:cNvSpPr txBox="1"/>
                <p:nvPr/>
              </p:nvSpPr>
              <p:spPr>
                <a:xfrm>
                  <a:off x="7243193" y="2975120"/>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113" name="Textfeld 112">
                  <a:extLst>
                    <a:ext uri="{FF2B5EF4-FFF2-40B4-BE49-F238E27FC236}">
                      <a16:creationId xmlns:a16="http://schemas.microsoft.com/office/drawing/2014/main" id="{6C13876D-80E2-420C-8195-422100468195}"/>
                    </a:ext>
                  </a:extLst>
                </p:cNvPr>
                <p:cNvSpPr txBox="1">
                  <a:spLocks noRot="1" noChangeAspect="1" noMove="1" noResize="1" noEditPoints="1" noAdjustHandles="1" noChangeArrowheads="1" noChangeShapeType="1" noTextEdit="1"/>
                </p:cNvSpPr>
                <p:nvPr/>
              </p:nvSpPr>
              <p:spPr>
                <a:xfrm>
                  <a:off x="7243193" y="2975120"/>
                  <a:ext cx="522994" cy="369332"/>
                </a:xfrm>
                <a:prstGeom prst="rect">
                  <a:avLst/>
                </a:prstGeom>
                <a:blipFill>
                  <a:blip r:embed="rId11"/>
                  <a:stretch>
                    <a:fillRect/>
                  </a:stretch>
                </a:blipFill>
              </p:spPr>
              <p:txBody>
                <a:bodyPr/>
                <a:lstStyle/>
                <a:p>
                  <a:r>
                    <a:rPr lang="en-GB">
                      <a:noFill/>
                    </a:rPr>
                    <a:t> </a:t>
                  </a:r>
                </a:p>
              </p:txBody>
            </p:sp>
          </mc:Fallback>
        </mc:AlternateContent>
        <p:cxnSp>
          <p:nvCxnSpPr>
            <p:cNvPr id="116" name="Google Shape;104;p14">
              <a:extLst>
                <a:ext uri="{FF2B5EF4-FFF2-40B4-BE49-F238E27FC236}">
                  <a16:creationId xmlns:a16="http://schemas.microsoft.com/office/drawing/2014/main" id="{76B87C0B-96A2-4966-BB4A-16BD5DB465BB}"/>
                </a:ext>
              </a:extLst>
            </p:cNvPr>
            <p:cNvCxnSpPr>
              <a:cxnSpLocks/>
            </p:cNvCxnSpPr>
            <p:nvPr/>
          </p:nvCxnSpPr>
          <p:spPr>
            <a:xfrm rot="16200000">
              <a:off x="3623589" y="3852664"/>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17" name="Google Shape;104;p14">
              <a:extLst>
                <a:ext uri="{FF2B5EF4-FFF2-40B4-BE49-F238E27FC236}">
                  <a16:creationId xmlns:a16="http://schemas.microsoft.com/office/drawing/2014/main" id="{628A64BF-4A71-43C7-BD77-99D32DB75653}"/>
                </a:ext>
              </a:extLst>
            </p:cNvPr>
            <p:cNvCxnSpPr>
              <a:cxnSpLocks/>
            </p:cNvCxnSpPr>
            <p:nvPr/>
          </p:nvCxnSpPr>
          <p:spPr>
            <a:xfrm rot="16200000">
              <a:off x="5815420" y="3834090"/>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18" name="Google Shape;104;p14">
              <a:extLst>
                <a:ext uri="{FF2B5EF4-FFF2-40B4-BE49-F238E27FC236}">
                  <a16:creationId xmlns:a16="http://schemas.microsoft.com/office/drawing/2014/main" id="{B22AB2A2-A402-4A25-ADAD-62459C2D0425}"/>
                </a:ext>
              </a:extLst>
            </p:cNvPr>
            <p:cNvCxnSpPr>
              <a:cxnSpLocks/>
            </p:cNvCxnSpPr>
            <p:nvPr/>
          </p:nvCxnSpPr>
          <p:spPr>
            <a:xfrm rot="16200000">
              <a:off x="10979506" y="3834089"/>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19" name="Google Shape;104;p14">
              <a:extLst>
                <a:ext uri="{FF2B5EF4-FFF2-40B4-BE49-F238E27FC236}">
                  <a16:creationId xmlns:a16="http://schemas.microsoft.com/office/drawing/2014/main" id="{D98B2ECA-E73F-4B67-8450-B713F69BD268}"/>
                </a:ext>
              </a:extLst>
            </p:cNvPr>
            <p:cNvCxnSpPr>
              <a:cxnSpLocks/>
            </p:cNvCxnSpPr>
            <p:nvPr/>
          </p:nvCxnSpPr>
          <p:spPr>
            <a:xfrm rot="16200000">
              <a:off x="10980530" y="258585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20" name="Textfeld 119">
                  <a:extLst>
                    <a:ext uri="{FF2B5EF4-FFF2-40B4-BE49-F238E27FC236}">
                      <a16:creationId xmlns:a16="http://schemas.microsoft.com/office/drawing/2014/main" id="{7D4AF234-B810-456E-9FDB-E0EBD27478CF}"/>
                    </a:ext>
                  </a:extLst>
                </p:cNvPr>
                <p:cNvSpPr txBox="1"/>
                <p:nvPr/>
              </p:nvSpPr>
              <p:spPr>
                <a:xfrm>
                  <a:off x="11192949" y="2121514"/>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xmlns="">
            <p:sp>
              <p:nvSpPr>
                <p:cNvPr id="120" name="Textfeld 119">
                  <a:extLst>
                    <a:ext uri="{FF2B5EF4-FFF2-40B4-BE49-F238E27FC236}">
                      <a16:creationId xmlns:a16="http://schemas.microsoft.com/office/drawing/2014/main" id="{7D4AF234-B810-456E-9FDB-E0EBD27478CF}"/>
                    </a:ext>
                  </a:extLst>
                </p:cNvPr>
                <p:cNvSpPr txBox="1">
                  <a:spLocks noRot="1" noChangeAspect="1" noMove="1" noResize="1" noEditPoints="1" noAdjustHandles="1" noChangeArrowheads="1" noChangeShapeType="1" noTextEdit="1"/>
                </p:cNvSpPr>
                <p:nvPr/>
              </p:nvSpPr>
              <p:spPr>
                <a:xfrm>
                  <a:off x="11192949" y="2121514"/>
                  <a:ext cx="320989" cy="303866"/>
                </a:xfrm>
                <a:prstGeom prst="rect">
                  <a:avLst/>
                </a:prstGeom>
                <a:blipFill>
                  <a:blip r:embed="rId12"/>
                  <a:stretch>
                    <a:fillRect t="-2000"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0" name="Textfeld 129">
                  <a:extLst>
                    <a:ext uri="{FF2B5EF4-FFF2-40B4-BE49-F238E27FC236}">
                      <a16:creationId xmlns:a16="http://schemas.microsoft.com/office/drawing/2014/main" id="{E151416B-AC2A-49CC-8438-9E6CAF3D686E}"/>
                    </a:ext>
                  </a:extLst>
                </p:cNvPr>
                <p:cNvSpPr txBox="1"/>
                <p:nvPr/>
              </p:nvSpPr>
              <p:spPr>
                <a:xfrm>
                  <a:off x="2518520" y="2924711"/>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1</m:t>
                            </m:r>
                          </m:sub>
                        </m:sSub>
                      </m:oMath>
                    </m:oMathPara>
                  </a14:m>
                  <a:endParaRPr lang="en-GB" sz="1330" dirty="0"/>
                </a:p>
              </p:txBody>
            </p:sp>
          </mc:Choice>
          <mc:Fallback xmlns="">
            <p:sp>
              <p:nvSpPr>
                <p:cNvPr id="130" name="Textfeld 129">
                  <a:extLst>
                    <a:ext uri="{FF2B5EF4-FFF2-40B4-BE49-F238E27FC236}">
                      <a16:creationId xmlns:a16="http://schemas.microsoft.com/office/drawing/2014/main" id="{E151416B-AC2A-49CC-8438-9E6CAF3D686E}"/>
                    </a:ext>
                  </a:extLst>
                </p:cNvPr>
                <p:cNvSpPr txBox="1">
                  <a:spLocks noRot="1" noChangeAspect="1" noMove="1" noResize="1" noEditPoints="1" noAdjustHandles="1" noChangeArrowheads="1" noChangeShapeType="1" noTextEdit="1"/>
                </p:cNvSpPr>
                <p:nvPr/>
              </p:nvSpPr>
              <p:spPr>
                <a:xfrm>
                  <a:off x="2518520" y="2924711"/>
                  <a:ext cx="621254" cy="303866"/>
                </a:xfrm>
                <a:prstGeom prst="rect">
                  <a:avLst/>
                </a:prstGeom>
                <a:blipFill>
                  <a:blip r:embed="rId13"/>
                  <a:stretch>
                    <a:fillRect t="-2000"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1" name="Textfeld 130">
                  <a:extLst>
                    <a:ext uri="{FF2B5EF4-FFF2-40B4-BE49-F238E27FC236}">
                      <a16:creationId xmlns:a16="http://schemas.microsoft.com/office/drawing/2014/main" id="{76F4B243-9653-46E2-BEA0-7C991AB97949}"/>
                    </a:ext>
                  </a:extLst>
                </p:cNvPr>
                <p:cNvSpPr txBox="1"/>
                <p:nvPr/>
              </p:nvSpPr>
              <p:spPr>
                <a:xfrm>
                  <a:off x="4718428" y="2896433"/>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2</m:t>
                            </m:r>
                          </m:sub>
                        </m:sSub>
                      </m:oMath>
                    </m:oMathPara>
                  </a14:m>
                  <a:endParaRPr lang="en-GB" sz="1330" dirty="0"/>
                </a:p>
              </p:txBody>
            </p:sp>
          </mc:Choice>
          <mc:Fallback xmlns="">
            <p:sp>
              <p:nvSpPr>
                <p:cNvPr id="131" name="Textfeld 130">
                  <a:extLst>
                    <a:ext uri="{FF2B5EF4-FFF2-40B4-BE49-F238E27FC236}">
                      <a16:creationId xmlns:a16="http://schemas.microsoft.com/office/drawing/2014/main" id="{76F4B243-9653-46E2-BEA0-7C991AB97949}"/>
                    </a:ext>
                  </a:extLst>
                </p:cNvPr>
                <p:cNvSpPr txBox="1">
                  <a:spLocks noRot="1" noChangeAspect="1" noMove="1" noResize="1" noEditPoints="1" noAdjustHandles="1" noChangeArrowheads="1" noChangeShapeType="1" noTextEdit="1"/>
                </p:cNvSpPr>
                <p:nvPr/>
              </p:nvSpPr>
              <p:spPr>
                <a:xfrm>
                  <a:off x="4718428" y="2896433"/>
                  <a:ext cx="621254" cy="303866"/>
                </a:xfrm>
                <a:prstGeom prst="rect">
                  <a:avLst/>
                </a:prstGeom>
                <a:blipFill>
                  <a:blip r:embed="rId14"/>
                  <a:stretch>
                    <a:fillRect t="-2041" b="-81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2" name="Textfeld 131">
                  <a:extLst>
                    <a:ext uri="{FF2B5EF4-FFF2-40B4-BE49-F238E27FC236}">
                      <a16:creationId xmlns:a16="http://schemas.microsoft.com/office/drawing/2014/main" id="{4D055AAB-3A77-44F9-AFFA-64CF128655C9}"/>
                    </a:ext>
                  </a:extLst>
                </p:cNvPr>
                <p:cNvSpPr txBox="1"/>
                <p:nvPr/>
              </p:nvSpPr>
              <p:spPr>
                <a:xfrm>
                  <a:off x="6822531" y="2896433"/>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3</m:t>
                            </m:r>
                          </m:sub>
                        </m:sSub>
                      </m:oMath>
                    </m:oMathPara>
                  </a14:m>
                  <a:endParaRPr lang="en-GB" sz="1330" dirty="0"/>
                </a:p>
              </p:txBody>
            </p:sp>
          </mc:Choice>
          <mc:Fallback xmlns="">
            <p:sp>
              <p:nvSpPr>
                <p:cNvPr id="132" name="Textfeld 131">
                  <a:extLst>
                    <a:ext uri="{FF2B5EF4-FFF2-40B4-BE49-F238E27FC236}">
                      <a16:creationId xmlns:a16="http://schemas.microsoft.com/office/drawing/2014/main" id="{4D055AAB-3A77-44F9-AFFA-64CF128655C9}"/>
                    </a:ext>
                  </a:extLst>
                </p:cNvPr>
                <p:cNvSpPr txBox="1">
                  <a:spLocks noRot="1" noChangeAspect="1" noMove="1" noResize="1" noEditPoints="1" noAdjustHandles="1" noChangeArrowheads="1" noChangeShapeType="1" noTextEdit="1"/>
                </p:cNvSpPr>
                <p:nvPr/>
              </p:nvSpPr>
              <p:spPr>
                <a:xfrm>
                  <a:off x="6822531" y="2896433"/>
                  <a:ext cx="621254" cy="303866"/>
                </a:xfrm>
                <a:prstGeom prst="rect">
                  <a:avLst/>
                </a:prstGeom>
                <a:blipFill>
                  <a:blip r:embed="rId15"/>
                  <a:stretch>
                    <a:fillRect t="-2041" b="-81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8" name="Textfeld 137">
                  <a:extLst>
                    <a:ext uri="{FF2B5EF4-FFF2-40B4-BE49-F238E27FC236}">
                      <a16:creationId xmlns:a16="http://schemas.microsoft.com/office/drawing/2014/main" id="{905FB472-F597-4D43-B7A1-DE6F226E4963}"/>
                    </a:ext>
                  </a:extLst>
                </p:cNvPr>
                <p:cNvSpPr txBox="1"/>
                <p:nvPr/>
              </p:nvSpPr>
              <p:spPr>
                <a:xfrm>
                  <a:off x="47033" y="3033522"/>
                  <a:ext cx="297071"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0</m:t>
                            </m:r>
                          </m:sub>
                        </m:sSub>
                      </m:oMath>
                    </m:oMathPara>
                  </a14:m>
                  <a:endParaRPr lang="en-GB" sz="1330" dirty="0"/>
                </a:p>
              </p:txBody>
            </p:sp>
          </mc:Choice>
          <mc:Fallback xmlns="">
            <p:sp>
              <p:nvSpPr>
                <p:cNvPr id="138" name="Textfeld 137">
                  <a:extLst>
                    <a:ext uri="{FF2B5EF4-FFF2-40B4-BE49-F238E27FC236}">
                      <a16:creationId xmlns:a16="http://schemas.microsoft.com/office/drawing/2014/main" id="{905FB472-F597-4D43-B7A1-DE6F226E4963}"/>
                    </a:ext>
                  </a:extLst>
                </p:cNvPr>
                <p:cNvSpPr txBox="1">
                  <a:spLocks noRot="1" noChangeAspect="1" noMove="1" noResize="1" noEditPoints="1" noAdjustHandles="1" noChangeArrowheads="1" noChangeShapeType="1" noTextEdit="1"/>
                </p:cNvSpPr>
                <p:nvPr/>
              </p:nvSpPr>
              <p:spPr>
                <a:xfrm>
                  <a:off x="47033" y="3033522"/>
                  <a:ext cx="297071" cy="303866"/>
                </a:xfrm>
                <a:prstGeom prst="rect">
                  <a:avLst/>
                </a:prstGeom>
                <a:blipFill>
                  <a:blip r:embed="rId16"/>
                  <a:stretch>
                    <a:fillRect t="-2000" r="-8333" b="-8000"/>
                  </a:stretch>
                </a:blipFill>
              </p:spPr>
              <p:txBody>
                <a:bodyPr/>
                <a:lstStyle/>
                <a:p>
                  <a:r>
                    <a:rPr lang="en-GB">
                      <a:noFill/>
                    </a:rPr>
                    <a:t> </a:t>
                  </a:r>
                </a:p>
              </p:txBody>
            </p:sp>
          </mc:Fallback>
        </mc:AlternateContent>
        <p:cxnSp>
          <p:nvCxnSpPr>
            <p:cNvPr id="155" name="Google Shape;104;p14">
              <a:extLst>
                <a:ext uri="{FF2B5EF4-FFF2-40B4-BE49-F238E27FC236}">
                  <a16:creationId xmlns:a16="http://schemas.microsoft.com/office/drawing/2014/main" id="{C803AEC0-9CDF-42EF-B68F-BBA54A1FD7D6}"/>
                </a:ext>
              </a:extLst>
            </p:cNvPr>
            <p:cNvCxnSpPr>
              <a:cxnSpLocks/>
            </p:cNvCxnSpPr>
            <p:nvPr/>
          </p:nvCxnSpPr>
          <p:spPr>
            <a:xfrm>
              <a:off x="344104" y="3197484"/>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58" name="Google Shape;104;p14">
              <a:extLst>
                <a:ext uri="{FF2B5EF4-FFF2-40B4-BE49-F238E27FC236}">
                  <a16:creationId xmlns:a16="http://schemas.microsoft.com/office/drawing/2014/main" id="{8E39B5F8-0D40-4FB1-B6F2-BA458908DBCF}"/>
                </a:ext>
              </a:extLst>
            </p:cNvPr>
            <p:cNvCxnSpPr>
              <a:cxnSpLocks/>
            </p:cNvCxnSpPr>
            <p:nvPr/>
          </p:nvCxnSpPr>
          <p:spPr>
            <a:xfrm flipV="1">
              <a:off x="1700503" y="3560414"/>
              <a:ext cx="0" cy="1608382"/>
            </a:xfrm>
            <a:prstGeom prst="straightConnector1">
              <a:avLst/>
            </a:prstGeom>
            <a:noFill/>
            <a:ln w="9525" cap="flat" cmpd="sng">
              <a:solidFill>
                <a:schemeClr val="dk2"/>
              </a:solidFill>
              <a:prstDash val="solid"/>
              <a:round/>
              <a:headEnd type="none" w="med" len="med"/>
              <a:tailEnd type="triangle" w="med" len="med"/>
            </a:ln>
          </p:spPr>
        </p:cxnSp>
        <p:cxnSp>
          <p:nvCxnSpPr>
            <p:cNvPr id="159" name="Google Shape;104;p14">
              <a:extLst>
                <a:ext uri="{FF2B5EF4-FFF2-40B4-BE49-F238E27FC236}">
                  <a16:creationId xmlns:a16="http://schemas.microsoft.com/office/drawing/2014/main" id="{B5564600-6094-4E89-9732-A8CF3B38DAF4}"/>
                </a:ext>
              </a:extLst>
            </p:cNvPr>
            <p:cNvCxnSpPr>
              <a:cxnSpLocks/>
            </p:cNvCxnSpPr>
            <p:nvPr/>
          </p:nvCxnSpPr>
          <p:spPr>
            <a:xfrm rot="16200000">
              <a:off x="3636492" y="4708641"/>
              <a:ext cx="524235" cy="0"/>
            </a:xfrm>
            <a:prstGeom prst="straightConnector1">
              <a:avLst/>
            </a:prstGeom>
            <a:noFill/>
            <a:ln w="9525" cap="flat" cmpd="sng">
              <a:solidFill>
                <a:schemeClr val="dk2"/>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160" name="Textfeld 159">
                  <a:extLst>
                    <a:ext uri="{FF2B5EF4-FFF2-40B4-BE49-F238E27FC236}">
                      <a16:creationId xmlns:a16="http://schemas.microsoft.com/office/drawing/2014/main" id="{F81E0199-2661-434F-9497-F1205B0C9217}"/>
                    </a:ext>
                  </a:extLst>
                </p:cNvPr>
                <p:cNvSpPr txBox="1"/>
                <p:nvPr/>
              </p:nvSpPr>
              <p:spPr>
                <a:xfrm>
                  <a:off x="5856969" y="410838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acc>
                              <m:accPr>
                                <m:chr m:val="̂"/>
                                <m:ctrlPr>
                                  <a:rPr lang="de-DE" sz="1800" i="1" smtClean="0">
                                    <a:latin typeface="Cambria Math" panose="02040503050406030204" pitchFamily="18" charset="0"/>
                                    <a:cs typeface="Calibri" panose="020F0502020204030204" pitchFamily="34" charset="0"/>
                                  </a:rPr>
                                </m:ctrlPr>
                              </m:accPr>
                              <m:e>
                                <m:r>
                                  <a:rPr lang="de-DE" sz="1800" b="0" i="1" smtClean="0">
                                    <a:latin typeface="Cambria Math" panose="02040503050406030204" pitchFamily="18" charset="0"/>
                                    <a:cs typeface="Calibri" panose="020F0502020204030204" pitchFamily="34" charset="0"/>
                                  </a:rPr>
                                  <m:t>𝑥</m:t>
                                </m:r>
                              </m:e>
                            </m:acc>
                          </m:e>
                          <m:sub>
                            <m:r>
                              <a:rPr lang="de-DE" sz="1800" b="0" i="1" smtClean="0">
                                <a:latin typeface="Cambria Math" panose="02040503050406030204" pitchFamily="18" charset="0"/>
                                <a:cs typeface="Calibri" panose="020F0502020204030204" pitchFamily="34" charset="0"/>
                              </a:rPr>
                              <m:t>2</m:t>
                            </m:r>
                          </m:sub>
                        </m:sSub>
                      </m:oMath>
                    </m:oMathPara>
                  </a14:m>
                  <a:endParaRPr lang="en-GB" dirty="0"/>
                </a:p>
              </p:txBody>
            </p:sp>
          </mc:Choice>
          <mc:Fallback xmlns="">
            <p:sp>
              <p:nvSpPr>
                <p:cNvPr id="160" name="Textfeld 159">
                  <a:extLst>
                    <a:ext uri="{FF2B5EF4-FFF2-40B4-BE49-F238E27FC236}">
                      <a16:creationId xmlns:a16="http://schemas.microsoft.com/office/drawing/2014/main" id="{F81E0199-2661-434F-9497-F1205B0C9217}"/>
                    </a:ext>
                  </a:extLst>
                </p:cNvPr>
                <p:cNvSpPr txBox="1">
                  <a:spLocks noRot="1" noChangeAspect="1" noMove="1" noResize="1" noEditPoints="1" noAdjustHandles="1" noChangeArrowheads="1" noChangeShapeType="1" noTextEdit="1"/>
                </p:cNvSpPr>
                <p:nvPr/>
              </p:nvSpPr>
              <p:spPr>
                <a:xfrm>
                  <a:off x="5856969" y="4108388"/>
                  <a:ext cx="522994" cy="369332"/>
                </a:xfrm>
                <a:prstGeom prst="rect">
                  <a:avLst/>
                </a:prstGeom>
                <a:blipFill>
                  <a:blip r:embed="rId17"/>
                  <a:stretch>
                    <a:fillRect t="-6557" r="-15116"/>
                  </a:stretch>
                </a:blipFill>
              </p:spPr>
              <p:txBody>
                <a:bodyPr/>
                <a:lstStyle/>
                <a:p>
                  <a:r>
                    <a:rPr lang="de-DE">
                      <a:noFill/>
                    </a:rPr>
                    <a:t> </a:t>
                  </a:r>
                </a:p>
              </p:txBody>
            </p:sp>
          </mc:Fallback>
        </mc:AlternateContent>
        <p:cxnSp>
          <p:nvCxnSpPr>
            <p:cNvPr id="161" name="Google Shape;104;p14">
              <a:extLst>
                <a:ext uri="{FF2B5EF4-FFF2-40B4-BE49-F238E27FC236}">
                  <a16:creationId xmlns:a16="http://schemas.microsoft.com/office/drawing/2014/main" id="{82DEE1DB-D4F2-4B34-8582-78786BABBC6A}"/>
                </a:ext>
              </a:extLst>
            </p:cNvPr>
            <p:cNvCxnSpPr>
              <a:cxnSpLocks/>
            </p:cNvCxnSpPr>
            <p:nvPr/>
          </p:nvCxnSpPr>
          <p:spPr>
            <a:xfrm>
              <a:off x="1952089" y="5382030"/>
              <a:ext cx="1154827" cy="0"/>
            </a:xfrm>
            <a:prstGeom prst="straightConnector1">
              <a:avLst/>
            </a:prstGeom>
            <a:noFill/>
            <a:ln w="9525" cap="flat" cmpd="sng">
              <a:solidFill>
                <a:schemeClr val="dk2"/>
              </a:solidFill>
              <a:prstDash val="solid"/>
              <a:round/>
              <a:headEnd type="none" w="med" len="med"/>
              <a:tailEnd type="triangle" w="med" len="med"/>
            </a:ln>
          </p:spPr>
        </p:cxnSp>
        <p:cxnSp>
          <p:nvCxnSpPr>
            <p:cNvPr id="162" name="Google Shape;104;p14">
              <a:extLst>
                <a:ext uri="{FF2B5EF4-FFF2-40B4-BE49-F238E27FC236}">
                  <a16:creationId xmlns:a16="http://schemas.microsoft.com/office/drawing/2014/main" id="{3C9D0831-054B-485F-8F17-EDD048626BD4}"/>
                </a:ext>
              </a:extLst>
            </p:cNvPr>
            <p:cNvCxnSpPr>
              <a:cxnSpLocks/>
            </p:cNvCxnSpPr>
            <p:nvPr/>
          </p:nvCxnSpPr>
          <p:spPr>
            <a:xfrm rot="16200000">
              <a:off x="3655606" y="5957075"/>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63" name="Google Shape;62;p14">
                  <a:extLst>
                    <a:ext uri="{FF2B5EF4-FFF2-40B4-BE49-F238E27FC236}">
                      <a16:creationId xmlns:a16="http://schemas.microsoft.com/office/drawing/2014/main" id="{E52214BE-BE46-41C8-8272-5285F879BE3E}"/>
                    </a:ext>
                  </a:extLst>
                </p:cNvPr>
                <p:cNvSpPr/>
                <p:nvPr/>
              </p:nvSpPr>
              <p:spPr>
                <a:xfrm>
                  <a:off x="8124240" y="2885450"/>
                  <a:ext cx="1660899"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acc>
                              <m:accPr>
                                <m:chr m:val="̂"/>
                                <m:ctrlPr>
                                  <a:rPr lang="de-DE" sz="1333" b="0" i="1" smtClean="0">
                                    <a:latin typeface="Cambria Math" panose="02040503050406030204" pitchFamily="18" charset="0"/>
                                    <a:cs typeface="Calibri" panose="020F0502020204030204" pitchFamily="34" charset="0"/>
                                  </a:rPr>
                                </m:ctrlPr>
                              </m:accPr>
                              <m:e>
                                <m:r>
                                  <a:rPr lang="de-DE" sz="1333" b="0" i="1" smtClean="0">
                                    <a:latin typeface="Cambria Math" panose="02040503050406030204" pitchFamily="18" charset="0"/>
                                    <a:cs typeface="Calibri" panose="020F0502020204030204" pitchFamily="34" charset="0"/>
                                  </a:rPr>
                                  <m:t>𝑄</m:t>
                                </m:r>
                              </m:e>
                            </m:acc>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2</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2</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63" name="Google Shape;62;p14">
                  <a:extLst>
                    <a:ext uri="{FF2B5EF4-FFF2-40B4-BE49-F238E27FC236}">
                      <a16:creationId xmlns:a16="http://schemas.microsoft.com/office/drawing/2014/main" id="{E52214BE-BE46-41C8-8272-5285F879BE3E}"/>
                    </a:ext>
                  </a:extLst>
                </p:cNvPr>
                <p:cNvSpPr>
                  <a:spLocks noRot="1" noChangeAspect="1" noMove="1" noResize="1" noEditPoints="1" noAdjustHandles="1" noChangeArrowheads="1" noChangeShapeType="1" noTextEdit="1"/>
                </p:cNvSpPr>
                <p:nvPr/>
              </p:nvSpPr>
              <p:spPr>
                <a:xfrm>
                  <a:off x="8124240" y="2885450"/>
                  <a:ext cx="1660899" cy="631417"/>
                </a:xfrm>
                <a:prstGeom prst="roundRect">
                  <a:avLst>
                    <a:gd name="adj" fmla="val 16667"/>
                  </a:avLst>
                </a:prstGeom>
                <a:blipFill>
                  <a:blip r:embed="rId18"/>
                  <a:stretch>
                    <a:fillRect l="-3285" r="-1825"/>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p:cxnSp>
          <p:nvCxnSpPr>
            <p:cNvPr id="164" name="Google Shape;104;p14">
              <a:extLst>
                <a:ext uri="{FF2B5EF4-FFF2-40B4-BE49-F238E27FC236}">
                  <a16:creationId xmlns:a16="http://schemas.microsoft.com/office/drawing/2014/main" id="{AB29CE4F-E072-428B-A062-E2B310CDA920}"/>
                </a:ext>
              </a:extLst>
            </p:cNvPr>
            <p:cNvCxnSpPr>
              <a:cxnSpLocks/>
            </p:cNvCxnSpPr>
            <p:nvPr/>
          </p:nvCxnSpPr>
          <p:spPr>
            <a:xfrm>
              <a:off x="9817197" y="3201158"/>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66" name="Google Shape;104;p14">
              <a:extLst>
                <a:ext uri="{FF2B5EF4-FFF2-40B4-BE49-F238E27FC236}">
                  <a16:creationId xmlns:a16="http://schemas.microsoft.com/office/drawing/2014/main" id="{7EA6570F-5426-43B8-BABA-F947125D9E57}"/>
                </a:ext>
              </a:extLst>
            </p:cNvPr>
            <p:cNvCxnSpPr>
              <a:cxnSpLocks/>
            </p:cNvCxnSpPr>
            <p:nvPr/>
          </p:nvCxnSpPr>
          <p:spPr>
            <a:xfrm rot="16200000">
              <a:off x="8704463" y="3834090"/>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67" name="Textfeld 166">
                  <a:extLst>
                    <a:ext uri="{FF2B5EF4-FFF2-40B4-BE49-F238E27FC236}">
                      <a16:creationId xmlns:a16="http://schemas.microsoft.com/office/drawing/2014/main" id="{2379BE42-A016-4E95-9FB6-98D9C1B016A6}"/>
                    </a:ext>
                  </a:extLst>
                </p:cNvPr>
                <p:cNvSpPr txBox="1"/>
                <p:nvPr/>
              </p:nvSpPr>
              <p:spPr>
                <a:xfrm>
                  <a:off x="9749674" y="2896433"/>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1</m:t>
                            </m:r>
                          </m:sub>
                        </m:sSub>
                      </m:oMath>
                    </m:oMathPara>
                  </a14:m>
                  <a:endParaRPr lang="en-GB" sz="1330" dirty="0"/>
                </a:p>
              </p:txBody>
            </p:sp>
          </mc:Choice>
          <mc:Fallback xmlns="">
            <p:sp>
              <p:nvSpPr>
                <p:cNvPr id="167" name="Textfeld 166">
                  <a:extLst>
                    <a:ext uri="{FF2B5EF4-FFF2-40B4-BE49-F238E27FC236}">
                      <a16:creationId xmlns:a16="http://schemas.microsoft.com/office/drawing/2014/main" id="{2379BE42-A016-4E95-9FB6-98D9C1B016A6}"/>
                    </a:ext>
                  </a:extLst>
                </p:cNvPr>
                <p:cNvSpPr txBox="1">
                  <a:spLocks noRot="1" noChangeAspect="1" noMove="1" noResize="1" noEditPoints="1" noAdjustHandles="1" noChangeArrowheads="1" noChangeShapeType="1" noTextEdit="1"/>
                </p:cNvSpPr>
                <p:nvPr/>
              </p:nvSpPr>
              <p:spPr>
                <a:xfrm>
                  <a:off x="9749674" y="2896433"/>
                  <a:ext cx="621254" cy="303866"/>
                </a:xfrm>
                <a:prstGeom prst="rect">
                  <a:avLst/>
                </a:prstGeom>
                <a:blipFill>
                  <a:blip r:embed="rId19"/>
                  <a:stretch>
                    <a:fillRect t="-2041" b="-81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8" name="Textfeld 167">
                  <a:extLst>
                    <a:ext uri="{FF2B5EF4-FFF2-40B4-BE49-F238E27FC236}">
                      <a16:creationId xmlns:a16="http://schemas.microsoft.com/office/drawing/2014/main" id="{6BD3631F-ECBC-4909-B39C-52E9B708DE48}"/>
                    </a:ext>
                  </a:extLst>
                </p:cNvPr>
                <p:cNvSpPr txBox="1"/>
                <p:nvPr/>
              </p:nvSpPr>
              <p:spPr>
                <a:xfrm>
                  <a:off x="8752666" y="410838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acc>
                              <m:accPr>
                                <m:chr m:val="̂"/>
                                <m:ctrlPr>
                                  <a:rPr lang="de-DE" sz="1800" i="1" smtClean="0">
                                    <a:latin typeface="Cambria Math" panose="02040503050406030204" pitchFamily="18" charset="0"/>
                                    <a:cs typeface="Calibri" panose="020F0502020204030204" pitchFamily="34" charset="0"/>
                                  </a:rPr>
                                </m:ctrlPr>
                              </m:accPr>
                              <m:e>
                                <m:r>
                                  <a:rPr lang="de-DE" sz="1800" b="0" i="1" smtClean="0">
                                    <a:latin typeface="Cambria Math" panose="02040503050406030204" pitchFamily="18" charset="0"/>
                                    <a:cs typeface="Calibri" panose="020F0502020204030204" pitchFamily="34" charset="0"/>
                                  </a:rPr>
                                  <m:t>𝑥</m:t>
                                </m:r>
                              </m:e>
                            </m:acc>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2</m:t>
                            </m:r>
                          </m:sub>
                        </m:sSub>
                      </m:oMath>
                    </m:oMathPara>
                  </a14:m>
                  <a:endParaRPr lang="en-GB" dirty="0"/>
                </a:p>
              </p:txBody>
            </p:sp>
          </mc:Choice>
          <mc:Fallback xmlns="">
            <p:sp>
              <p:nvSpPr>
                <p:cNvPr id="168" name="Textfeld 167">
                  <a:extLst>
                    <a:ext uri="{FF2B5EF4-FFF2-40B4-BE49-F238E27FC236}">
                      <a16:creationId xmlns:a16="http://schemas.microsoft.com/office/drawing/2014/main" id="{6BD3631F-ECBC-4909-B39C-52E9B708DE48}"/>
                    </a:ext>
                  </a:extLst>
                </p:cNvPr>
                <p:cNvSpPr txBox="1">
                  <a:spLocks noRot="1" noChangeAspect="1" noMove="1" noResize="1" noEditPoints="1" noAdjustHandles="1" noChangeArrowheads="1" noChangeShapeType="1" noTextEdit="1"/>
                </p:cNvSpPr>
                <p:nvPr/>
              </p:nvSpPr>
              <p:spPr>
                <a:xfrm>
                  <a:off x="8752666" y="4108388"/>
                  <a:ext cx="522994" cy="369332"/>
                </a:xfrm>
                <a:prstGeom prst="rect">
                  <a:avLst/>
                </a:prstGeom>
                <a:blipFill>
                  <a:blip r:embed="rId20"/>
                  <a:stretch>
                    <a:fillRect t="-6557" r="-15116"/>
                  </a:stretch>
                </a:blipFill>
              </p:spPr>
              <p:txBody>
                <a:bodyPr/>
                <a:lstStyle/>
                <a:p>
                  <a:r>
                    <a:rPr lang="en-GB">
                      <a:noFill/>
                    </a:rPr>
                    <a:t> </a:t>
                  </a:r>
                </a:p>
              </p:txBody>
            </p:sp>
          </mc:Fallback>
        </mc:AlternateContent>
        <p:cxnSp>
          <p:nvCxnSpPr>
            <p:cNvPr id="169" name="Google Shape;104;p14">
              <a:extLst>
                <a:ext uri="{FF2B5EF4-FFF2-40B4-BE49-F238E27FC236}">
                  <a16:creationId xmlns:a16="http://schemas.microsoft.com/office/drawing/2014/main" id="{4303EA23-A63F-40A7-9FCC-5BFC28446F92}"/>
                </a:ext>
              </a:extLst>
            </p:cNvPr>
            <p:cNvCxnSpPr>
              <a:cxnSpLocks/>
            </p:cNvCxnSpPr>
            <p:nvPr/>
          </p:nvCxnSpPr>
          <p:spPr>
            <a:xfrm>
              <a:off x="7711334" y="3198343"/>
              <a:ext cx="399746"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70" name="Textfeld 169">
                  <a:extLst>
                    <a:ext uri="{FF2B5EF4-FFF2-40B4-BE49-F238E27FC236}">
                      <a16:creationId xmlns:a16="http://schemas.microsoft.com/office/drawing/2014/main" id="{4C1B00BD-E0D2-4AB2-B2C6-70A88E24C265}"/>
                    </a:ext>
                  </a:extLst>
                </p:cNvPr>
                <p:cNvSpPr txBox="1"/>
                <p:nvPr/>
              </p:nvSpPr>
              <p:spPr>
                <a:xfrm>
                  <a:off x="7561261" y="2893618"/>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𝑄</m:t>
                                </m:r>
                              </m:e>
                            </m:acc>
                          </m:e>
                          <m:sub>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2</m:t>
                            </m:r>
                          </m:sub>
                        </m:sSub>
                      </m:oMath>
                    </m:oMathPara>
                  </a14:m>
                  <a:endParaRPr lang="en-GB" sz="1330" dirty="0"/>
                </a:p>
              </p:txBody>
            </p:sp>
          </mc:Choice>
          <mc:Fallback xmlns="">
            <p:sp>
              <p:nvSpPr>
                <p:cNvPr id="170" name="Textfeld 169">
                  <a:extLst>
                    <a:ext uri="{FF2B5EF4-FFF2-40B4-BE49-F238E27FC236}">
                      <a16:creationId xmlns:a16="http://schemas.microsoft.com/office/drawing/2014/main" id="{4C1B00BD-E0D2-4AB2-B2C6-70A88E24C265}"/>
                    </a:ext>
                  </a:extLst>
                </p:cNvPr>
                <p:cNvSpPr txBox="1">
                  <a:spLocks noRot="1" noChangeAspect="1" noMove="1" noResize="1" noEditPoints="1" noAdjustHandles="1" noChangeArrowheads="1" noChangeShapeType="1" noTextEdit="1"/>
                </p:cNvSpPr>
                <p:nvPr/>
              </p:nvSpPr>
              <p:spPr>
                <a:xfrm>
                  <a:off x="7561261" y="2893618"/>
                  <a:ext cx="621254" cy="303866"/>
                </a:xfrm>
                <a:prstGeom prst="rect">
                  <a:avLst/>
                </a:prstGeom>
                <a:blipFill>
                  <a:blip r:embed="rId21"/>
                  <a:stretch>
                    <a:fillRect t="-2000"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1" name="Google Shape;62;p14">
                  <a:extLst>
                    <a:ext uri="{FF2B5EF4-FFF2-40B4-BE49-F238E27FC236}">
                      <a16:creationId xmlns:a16="http://schemas.microsoft.com/office/drawing/2014/main" id="{9ECD1F2F-EE18-4AA0-B792-B769E39468ED}"/>
                    </a:ext>
                  </a:extLst>
                </p:cNvPr>
                <p:cNvSpPr/>
                <p:nvPr/>
              </p:nvSpPr>
              <p:spPr>
                <a:xfrm>
                  <a:off x="5314915" y="5043160"/>
                  <a:ext cx="15756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2</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𝑓</m:t>
                            </m:r>
                          </m:e>
                          <m:sub>
                            <m:r>
                              <a:rPr lang="de-DE" sz="1200" b="0" i="1">
                                <a:latin typeface="Cambria Math" panose="02040503050406030204" pitchFamily="18" charset="0"/>
                                <a:cs typeface="Calibri" panose="020F0502020204030204" pitchFamily="34" charset="0"/>
                              </a:rPr>
                              <m:t>𝐸𝑖𝑛𝑠𝑝𝑟𝑖𝑡𝑧</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a:latin typeface="Cambria Math" panose="02040503050406030204" pitchFamily="18" charset="0"/>
                                <a:cs typeface="Calibri" panose="020F0502020204030204" pitchFamily="34" charset="0"/>
                              </a:rPr>
                              <m:t>1</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𝑤</m:t>
                            </m:r>
                          </m:e>
                          <m:sub>
                            <m:r>
                              <a:rPr lang="de-DE" sz="1200" b="0" i="1" smtClean="0">
                                <a:latin typeface="Cambria Math" panose="02040503050406030204" pitchFamily="18" charset="0"/>
                                <a:cs typeface="Calibri" panose="020F0502020204030204" pitchFamily="34" charset="0"/>
                              </a:rPr>
                              <m:t>1</m:t>
                            </m:r>
                          </m:sub>
                        </m:sSub>
                        <m:r>
                          <a:rPr lang="de-DE" sz="1200" b="0" i="1">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xmlns="">
            <p:sp>
              <p:nvSpPr>
                <p:cNvPr id="171" name="Google Shape;62;p14">
                  <a:extLst>
                    <a:ext uri="{FF2B5EF4-FFF2-40B4-BE49-F238E27FC236}">
                      <a16:creationId xmlns:a16="http://schemas.microsoft.com/office/drawing/2014/main" id="{9ECD1F2F-EE18-4AA0-B792-B769E39468ED}"/>
                    </a:ext>
                  </a:extLst>
                </p:cNvPr>
                <p:cNvSpPr>
                  <a:spLocks noRot="1" noChangeAspect="1" noMove="1" noResize="1" noEditPoints="1" noAdjustHandles="1" noChangeArrowheads="1" noChangeShapeType="1" noTextEdit="1"/>
                </p:cNvSpPr>
                <p:nvPr/>
              </p:nvSpPr>
              <p:spPr>
                <a:xfrm>
                  <a:off x="5314915" y="5043160"/>
                  <a:ext cx="1575622" cy="631417"/>
                </a:xfrm>
                <a:prstGeom prst="roundRect">
                  <a:avLst>
                    <a:gd name="adj" fmla="val 16667"/>
                  </a:avLst>
                </a:prstGeom>
                <a:blipFill>
                  <a:blip r:embed="rId22"/>
                  <a:stretch>
                    <a:fillRect/>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2" name="Textfeld 171">
                  <a:extLst>
                    <a:ext uri="{FF2B5EF4-FFF2-40B4-BE49-F238E27FC236}">
                      <a16:creationId xmlns:a16="http://schemas.microsoft.com/office/drawing/2014/main" id="{7431310F-5D70-4D27-AEDD-10272270D5AD}"/>
                    </a:ext>
                  </a:extLst>
                </p:cNvPr>
                <p:cNvSpPr txBox="1"/>
                <p:nvPr/>
              </p:nvSpPr>
              <p:spPr>
                <a:xfrm>
                  <a:off x="5926552" y="6164897"/>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r>
                              <a:rPr lang="de-DE" sz="1800" b="0" i="1" smtClean="0">
                                <a:latin typeface="Cambria Math" panose="02040503050406030204" pitchFamily="18" charset="0"/>
                                <a:cs typeface="Calibri" panose="020F0502020204030204" pitchFamily="34" charset="0"/>
                              </a:rPr>
                              <m:t>𝑤</m:t>
                            </m:r>
                          </m:e>
                          <m:sub>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172" name="Textfeld 171">
                  <a:extLst>
                    <a:ext uri="{FF2B5EF4-FFF2-40B4-BE49-F238E27FC236}">
                      <a16:creationId xmlns:a16="http://schemas.microsoft.com/office/drawing/2014/main" id="{7431310F-5D70-4D27-AEDD-10272270D5AD}"/>
                    </a:ext>
                  </a:extLst>
                </p:cNvPr>
                <p:cNvSpPr txBox="1">
                  <a:spLocks noRot="1" noChangeAspect="1" noMove="1" noResize="1" noEditPoints="1" noAdjustHandles="1" noChangeArrowheads="1" noChangeShapeType="1" noTextEdit="1"/>
                </p:cNvSpPr>
                <p:nvPr/>
              </p:nvSpPr>
              <p:spPr>
                <a:xfrm>
                  <a:off x="5926552" y="6164897"/>
                  <a:ext cx="522994" cy="369332"/>
                </a:xfrm>
                <a:prstGeom prst="rect">
                  <a:avLst/>
                </a:prstGeom>
                <a:blipFill>
                  <a:blip r:embed="rId23"/>
                  <a:stretch>
                    <a:fillRect/>
                  </a:stretch>
                </a:blipFill>
              </p:spPr>
              <p:txBody>
                <a:bodyPr/>
                <a:lstStyle/>
                <a:p>
                  <a:r>
                    <a:rPr lang="de-DE">
                      <a:noFill/>
                    </a:rPr>
                    <a:t> </a:t>
                  </a:r>
                </a:p>
              </p:txBody>
            </p:sp>
          </mc:Fallback>
        </mc:AlternateContent>
        <p:cxnSp>
          <p:nvCxnSpPr>
            <p:cNvPr id="173" name="Google Shape;104;p14">
              <a:extLst>
                <a:ext uri="{FF2B5EF4-FFF2-40B4-BE49-F238E27FC236}">
                  <a16:creationId xmlns:a16="http://schemas.microsoft.com/office/drawing/2014/main" id="{FF364E20-6B0A-4A54-9BDF-C5132D7338A1}"/>
                </a:ext>
              </a:extLst>
            </p:cNvPr>
            <p:cNvCxnSpPr>
              <a:cxnSpLocks/>
            </p:cNvCxnSpPr>
            <p:nvPr/>
          </p:nvCxnSpPr>
          <p:spPr>
            <a:xfrm rot="16200000">
              <a:off x="5827715" y="5949525"/>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74" name="Google Shape;104;p14">
              <a:extLst>
                <a:ext uri="{FF2B5EF4-FFF2-40B4-BE49-F238E27FC236}">
                  <a16:creationId xmlns:a16="http://schemas.microsoft.com/office/drawing/2014/main" id="{D498C616-FE0F-4C57-A037-BE4EA11ED9EB}"/>
                </a:ext>
              </a:extLst>
            </p:cNvPr>
            <p:cNvCxnSpPr>
              <a:cxnSpLocks/>
            </p:cNvCxnSpPr>
            <p:nvPr/>
          </p:nvCxnSpPr>
          <p:spPr>
            <a:xfrm>
              <a:off x="4759068" y="5383840"/>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75" name="Textfeld 174">
                  <a:extLst>
                    <a:ext uri="{FF2B5EF4-FFF2-40B4-BE49-F238E27FC236}">
                      <a16:creationId xmlns:a16="http://schemas.microsoft.com/office/drawing/2014/main" id="{00DF3870-E393-40DC-87F6-6943934C9930}"/>
                    </a:ext>
                  </a:extLst>
                </p:cNvPr>
                <p:cNvSpPr txBox="1"/>
                <p:nvPr/>
              </p:nvSpPr>
              <p:spPr>
                <a:xfrm>
                  <a:off x="4731401" y="5079115"/>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i="1" smtClean="0">
                                <a:latin typeface="Cambria Math" panose="02040503050406030204" pitchFamily="18" charset="0"/>
                                <a:cs typeface="Calibri" panose="020F0502020204030204" pitchFamily="34" charset="0"/>
                              </a:rPr>
                            </m:ctrlPr>
                          </m:sSubPr>
                          <m:e>
                            <m:acc>
                              <m:accPr>
                                <m:chr m:val="̂"/>
                                <m:ctrlPr>
                                  <a:rPr lang="de-DE" sz="133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𝑥</m:t>
                                </m:r>
                              </m:e>
                            </m:acc>
                          </m:e>
                          <m:sub>
                            <m:r>
                              <a:rPr lang="de-DE" sz="1330" b="0" i="1" smtClean="0">
                                <a:latin typeface="Cambria Math" panose="02040503050406030204" pitchFamily="18" charset="0"/>
                                <a:cs typeface="Calibri" panose="020F0502020204030204" pitchFamily="34" charset="0"/>
                              </a:rPr>
                              <m:t>1</m:t>
                            </m:r>
                          </m:sub>
                        </m:sSub>
                      </m:oMath>
                    </m:oMathPara>
                  </a14:m>
                  <a:endParaRPr lang="en-GB" sz="1330" dirty="0"/>
                </a:p>
              </p:txBody>
            </p:sp>
          </mc:Choice>
          <mc:Fallback xmlns="">
            <p:sp>
              <p:nvSpPr>
                <p:cNvPr id="175" name="Textfeld 174">
                  <a:extLst>
                    <a:ext uri="{FF2B5EF4-FFF2-40B4-BE49-F238E27FC236}">
                      <a16:creationId xmlns:a16="http://schemas.microsoft.com/office/drawing/2014/main" id="{00DF3870-E393-40DC-87F6-6943934C9930}"/>
                    </a:ext>
                  </a:extLst>
                </p:cNvPr>
                <p:cNvSpPr txBox="1">
                  <a:spLocks noRot="1" noChangeAspect="1" noMove="1" noResize="1" noEditPoints="1" noAdjustHandles="1" noChangeArrowheads="1" noChangeShapeType="1" noTextEdit="1"/>
                </p:cNvSpPr>
                <p:nvPr/>
              </p:nvSpPr>
              <p:spPr>
                <a:xfrm>
                  <a:off x="4731401" y="5079115"/>
                  <a:ext cx="621254" cy="303866"/>
                </a:xfrm>
                <a:prstGeom prst="rect">
                  <a:avLst/>
                </a:prstGeom>
                <a:blipFill>
                  <a:blip r:embed="rId24"/>
                  <a:stretch>
                    <a:fillRect/>
                  </a:stretch>
                </a:blipFill>
              </p:spPr>
              <p:txBody>
                <a:bodyPr/>
                <a:lstStyle/>
                <a:p>
                  <a:r>
                    <a:rPr lang="en-GB">
                      <a:noFill/>
                    </a:rPr>
                    <a:t> </a:t>
                  </a:r>
                </a:p>
              </p:txBody>
            </p:sp>
          </mc:Fallback>
        </mc:AlternateContent>
        <p:cxnSp>
          <p:nvCxnSpPr>
            <p:cNvPr id="179" name="Google Shape;104;p14">
              <a:extLst>
                <a:ext uri="{FF2B5EF4-FFF2-40B4-BE49-F238E27FC236}">
                  <a16:creationId xmlns:a16="http://schemas.microsoft.com/office/drawing/2014/main" id="{6A23EDE8-A2CA-47FD-9614-4B2E75A4F22E}"/>
                </a:ext>
              </a:extLst>
            </p:cNvPr>
            <p:cNvCxnSpPr>
              <a:cxnSpLocks/>
            </p:cNvCxnSpPr>
            <p:nvPr/>
          </p:nvCxnSpPr>
          <p:spPr>
            <a:xfrm>
              <a:off x="6910488" y="5375518"/>
              <a:ext cx="399746"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80" name="Textfeld 179">
                  <a:extLst>
                    <a:ext uri="{FF2B5EF4-FFF2-40B4-BE49-F238E27FC236}">
                      <a16:creationId xmlns:a16="http://schemas.microsoft.com/office/drawing/2014/main" id="{5CB50221-98C3-4535-AE8E-07BB86DFC945}"/>
                    </a:ext>
                  </a:extLst>
                </p:cNvPr>
                <p:cNvSpPr txBox="1"/>
                <p:nvPr/>
              </p:nvSpPr>
              <p:spPr>
                <a:xfrm>
                  <a:off x="7225527" y="5149480"/>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180" name="Textfeld 179">
                  <a:extLst>
                    <a:ext uri="{FF2B5EF4-FFF2-40B4-BE49-F238E27FC236}">
                      <a16:creationId xmlns:a16="http://schemas.microsoft.com/office/drawing/2014/main" id="{5CB50221-98C3-4535-AE8E-07BB86DFC945}"/>
                    </a:ext>
                  </a:extLst>
                </p:cNvPr>
                <p:cNvSpPr txBox="1">
                  <a:spLocks noRot="1" noChangeAspect="1" noMove="1" noResize="1" noEditPoints="1" noAdjustHandles="1" noChangeArrowheads="1" noChangeShapeType="1" noTextEdit="1"/>
                </p:cNvSpPr>
                <p:nvPr/>
              </p:nvSpPr>
              <p:spPr>
                <a:xfrm>
                  <a:off x="7225527" y="5149480"/>
                  <a:ext cx="522994" cy="369332"/>
                </a:xfrm>
                <a:prstGeom prst="rect">
                  <a:avLst/>
                </a:prstGeom>
                <a:blipFill>
                  <a:blip r:embed="rId2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1" name="Textfeld 180">
                  <a:extLst>
                    <a:ext uri="{FF2B5EF4-FFF2-40B4-BE49-F238E27FC236}">
                      <a16:creationId xmlns:a16="http://schemas.microsoft.com/office/drawing/2014/main" id="{BD555AEE-2B16-4940-989B-E582AC1A84FF}"/>
                    </a:ext>
                  </a:extLst>
                </p:cNvPr>
                <p:cNvSpPr txBox="1"/>
                <p:nvPr/>
              </p:nvSpPr>
              <p:spPr>
                <a:xfrm>
                  <a:off x="6804865" y="5070793"/>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𝑥</m:t>
                                </m:r>
                              </m:e>
                            </m:acc>
                          </m:e>
                          <m:sub>
                            <m:r>
                              <a:rPr lang="de-DE" sz="1330" b="0" i="1" smtClean="0">
                                <a:latin typeface="Cambria Math" panose="02040503050406030204" pitchFamily="18" charset="0"/>
                                <a:cs typeface="Calibri" panose="020F0502020204030204" pitchFamily="34" charset="0"/>
                              </a:rPr>
                              <m:t>2</m:t>
                            </m:r>
                          </m:sub>
                        </m:sSub>
                      </m:oMath>
                    </m:oMathPara>
                  </a14:m>
                  <a:endParaRPr lang="en-GB" sz="1330" dirty="0"/>
                </a:p>
              </p:txBody>
            </p:sp>
          </mc:Choice>
          <mc:Fallback xmlns="">
            <p:sp>
              <p:nvSpPr>
                <p:cNvPr id="181" name="Textfeld 180">
                  <a:extLst>
                    <a:ext uri="{FF2B5EF4-FFF2-40B4-BE49-F238E27FC236}">
                      <a16:creationId xmlns:a16="http://schemas.microsoft.com/office/drawing/2014/main" id="{BD555AEE-2B16-4940-989B-E582AC1A84FF}"/>
                    </a:ext>
                  </a:extLst>
                </p:cNvPr>
                <p:cNvSpPr txBox="1">
                  <a:spLocks noRot="1" noChangeAspect="1" noMove="1" noResize="1" noEditPoints="1" noAdjustHandles="1" noChangeArrowheads="1" noChangeShapeType="1" noTextEdit="1"/>
                </p:cNvSpPr>
                <p:nvPr/>
              </p:nvSpPr>
              <p:spPr>
                <a:xfrm>
                  <a:off x="6804865" y="5070793"/>
                  <a:ext cx="621254" cy="303866"/>
                </a:xfrm>
                <a:prstGeom prst="rect">
                  <a:avLst/>
                </a:prstGeom>
                <a:blipFill>
                  <a:blip r:embed="rId26"/>
                  <a:stretch>
                    <a:fillRect/>
                  </a:stretch>
                </a:blipFill>
              </p:spPr>
              <p:txBody>
                <a:bodyPr/>
                <a:lstStyle/>
                <a:p>
                  <a:r>
                    <a:rPr lang="en-GB">
                      <a:noFill/>
                    </a:rPr>
                    <a:t> </a:t>
                  </a:r>
                </a:p>
              </p:txBody>
            </p:sp>
          </mc:Fallback>
        </mc:AlternateContent>
        <p:cxnSp>
          <p:nvCxnSpPr>
            <p:cNvPr id="182" name="Google Shape;104;p14">
              <a:extLst>
                <a:ext uri="{FF2B5EF4-FFF2-40B4-BE49-F238E27FC236}">
                  <a16:creationId xmlns:a16="http://schemas.microsoft.com/office/drawing/2014/main" id="{CAE5A3C2-58BD-43E8-BE10-F8D8CA286372}"/>
                </a:ext>
              </a:extLst>
            </p:cNvPr>
            <p:cNvCxnSpPr>
              <a:cxnSpLocks/>
            </p:cNvCxnSpPr>
            <p:nvPr/>
          </p:nvCxnSpPr>
          <p:spPr>
            <a:xfrm>
              <a:off x="7608844" y="5372703"/>
              <a:ext cx="399746"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83" name="Textfeld 182">
                  <a:extLst>
                    <a:ext uri="{FF2B5EF4-FFF2-40B4-BE49-F238E27FC236}">
                      <a16:creationId xmlns:a16="http://schemas.microsoft.com/office/drawing/2014/main" id="{70DC30B5-5F18-4BC6-811D-4BA3722263CC}"/>
                    </a:ext>
                  </a:extLst>
                </p:cNvPr>
                <p:cNvSpPr txBox="1"/>
                <p:nvPr/>
              </p:nvSpPr>
              <p:spPr>
                <a:xfrm>
                  <a:off x="7458771" y="5067978"/>
                  <a:ext cx="621254"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𝑥</m:t>
                                </m:r>
                              </m:e>
                            </m:acc>
                          </m:e>
                          <m:sub>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3</m:t>
                            </m:r>
                          </m:sub>
                        </m:sSub>
                      </m:oMath>
                    </m:oMathPara>
                  </a14:m>
                  <a:endParaRPr lang="en-GB" sz="1330" dirty="0"/>
                </a:p>
              </p:txBody>
            </p:sp>
          </mc:Choice>
          <mc:Fallback xmlns="">
            <p:sp>
              <p:nvSpPr>
                <p:cNvPr id="183" name="Textfeld 182">
                  <a:extLst>
                    <a:ext uri="{FF2B5EF4-FFF2-40B4-BE49-F238E27FC236}">
                      <a16:creationId xmlns:a16="http://schemas.microsoft.com/office/drawing/2014/main" id="{70DC30B5-5F18-4BC6-811D-4BA3722263CC}"/>
                    </a:ext>
                  </a:extLst>
                </p:cNvPr>
                <p:cNvSpPr txBox="1">
                  <a:spLocks noRot="1" noChangeAspect="1" noMove="1" noResize="1" noEditPoints="1" noAdjustHandles="1" noChangeArrowheads="1" noChangeShapeType="1" noTextEdit="1"/>
                </p:cNvSpPr>
                <p:nvPr/>
              </p:nvSpPr>
              <p:spPr>
                <a:xfrm>
                  <a:off x="7458771" y="5067978"/>
                  <a:ext cx="621254" cy="303866"/>
                </a:xfrm>
                <a:prstGeom prst="rect">
                  <a:avLst/>
                </a:prstGeom>
                <a:blipFill>
                  <a:blip r:embed="rId27"/>
                  <a:stretch>
                    <a:fillRect/>
                  </a:stretch>
                </a:blipFill>
              </p:spPr>
              <p:txBody>
                <a:bodyPr/>
                <a:lstStyle/>
                <a:p>
                  <a:r>
                    <a:rPr lang="en-GB">
                      <a:noFill/>
                    </a:rPr>
                    <a:t> </a:t>
                  </a:r>
                </a:p>
              </p:txBody>
            </p:sp>
          </mc:Fallback>
        </mc:AlternateContent>
        <p:cxnSp>
          <p:nvCxnSpPr>
            <p:cNvPr id="184" name="Google Shape;104;p14">
              <a:extLst>
                <a:ext uri="{FF2B5EF4-FFF2-40B4-BE49-F238E27FC236}">
                  <a16:creationId xmlns:a16="http://schemas.microsoft.com/office/drawing/2014/main" id="{133A9153-4BC8-4712-A2E0-318AD5AA647D}"/>
                </a:ext>
              </a:extLst>
            </p:cNvPr>
            <p:cNvCxnSpPr>
              <a:cxnSpLocks/>
              <a:stCxn id="180" idx="2"/>
            </p:cNvCxnSpPr>
            <p:nvPr/>
          </p:nvCxnSpPr>
          <p:spPr>
            <a:xfrm>
              <a:off x="7487024" y="5518812"/>
              <a:ext cx="11311" cy="1092302"/>
            </a:xfrm>
            <a:prstGeom prst="straightConnector1">
              <a:avLst/>
            </a:prstGeom>
            <a:noFill/>
            <a:ln w="22225" cap="flat" cmpd="sng">
              <a:solidFill>
                <a:schemeClr val="dk2"/>
              </a:solidFill>
              <a:prstDash val="dash"/>
              <a:round/>
              <a:headEnd type="none" w="med" len="med"/>
              <a:tailEnd type="none" w="med" len="med"/>
            </a:ln>
          </p:spPr>
        </p:cxnSp>
        <mc:AlternateContent xmlns:mc="http://schemas.openxmlformats.org/markup-compatibility/2006" xmlns:a14="http://schemas.microsoft.com/office/drawing/2010/main">
          <mc:Choice Requires="a14">
            <p:sp>
              <p:nvSpPr>
                <p:cNvPr id="185" name="Inhaltsplatzhalter 64">
                  <a:extLst>
                    <a:ext uri="{FF2B5EF4-FFF2-40B4-BE49-F238E27FC236}">
                      <a16:creationId xmlns:a16="http://schemas.microsoft.com/office/drawing/2014/main" id="{A448682D-45DB-47D5-BD87-C7AABA5D6D0B}"/>
                    </a:ext>
                  </a:extLst>
                </p:cNvPr>
                <p:cNvSpPr txBox="1">
                  <a:spLocks/>
                </p:cNvSpPr>
                <p:nvPr/>
              </p:nvSpPr>
              <p:spPr>
                <a:xfrm>
                  <a:off x="7347013" y="6425277"/>
                  <a:ext cx="798723" cy="487085"/>
                </a:xfrm>
                <a:prstGeom prst="rect">
                  <a:avLst/>
                </a:prstGeom>
              </p:spPr>
              <p:txBody>
                <a:bodyPr vert="horz" lIns="108000" tIns="72000" rIns="108000" bIns="72000" rtlCol="0">
                  <a:noAutofit/>
                </a:bodyPr>
                <a:lstStyle>
                  <a:lvl1pPr marL="0" indent="0" algn="l" rtl="0" eaLnBrk="1" fontAlgn="base" hangingPunct="1">
                    <a:lnSpc>
                      <a:spcPts val="2400"/>
                    </a:lnSpc>
                    <a:spcBef>
                      <a:spcPts val="0"/>
                    </a:spcBef>
                    <a:spcAft>
                      <a:spcPct val="0"/>
                    </a:spcAft>
                    <a:buNone/>
                    <a:defRPr sz="1800" b="1">
                      <a:solidFill>
                        <a:schemeClr val="tx1"/>
                      </a:solidFill>
                      <a:latin typeface="Calibri" panose="020F0502020204030204" pitchFamily="34" charset="0"/>
                      <a:ea typeface="+mn-ea"/>
                      <a:cs typeface="Calibri" panose="020F0502020204030204" pitchFamily="34" charset="0"/>
                    </a:defRPr>
                  </a:lvl1pPr>
                  <a:lvl2pPr marL="36000" indent="0" algn="l" rtl="0" eaLnBrk="1" fontAlgn="base" hangingPunct="1">
                    <a:lnSpc>
                      <a:spcPts val="2400"/>
                    </a:lnSpc>
                    <a:spcBef>
                      <a:spcPts val="200"/>
                    </a:spcBef>
                    <a:spcAft>
                      <a:spcPct val="0"/>
                    </a:spcAft>
                    <a:buFont typeface="Arial" panose="020B0604020202020204" pitchFamily="34" charset="0"/>
                    <a:buChar char="•"/>
                    <a:defRPr sz="1600">
                      <a:solidFill>
                        <a:schemeClr val="tx1"/>
                      </a:solidFill>
                      <a:latin typeface="Calibri" panose="020F0502020204030204" pitchFamily="34" charset="0"/>
                      <a:cs typeface="Calibri" panose="020F0502020204030204" pitchFamily="34" charset="0"/>
                    </a:defRPr>
                  </a:lvl2pPr>
                  <a:lvl3pPr marL="360000" indent="180000" algn="l" rtl="0" eaLnBrk="1" fontAlgn="base" hangingPunct="1">
                    <a:lnSpc>
                      <a:spcPts val="2400"/>
                    </a:lnSpc>
                    <a:spcBef>
                      <a:spcPts val="200"/>
                    </a:spcBef>
                    <a:spcAft>
                      <a:spcPct val="0"/>
                    </a:spcAft>
                    <a:buClr>
                      <a:srgbClr val="C5005A"/>
                    </a:buClr>
                    <a:buFont typeface="Symbol" panose="05050102010706020507" pitchFamily="18" charset="2"/>
                    <a:buChar char="-"/>
                    <a:defRPr sz="1400">
                      <a:solidFill>
                        <a:schemeClr val="tx1"/>
                      </a:solidFill>
                      <a:latin typeface="Calibri" panose="020F0502020204030204" pitchFamily="34" charset="0"/>
                      <a:cs typeface="Calibri" panose="020F0502020204030204" pitchFamily="34" charset="0"/>
                    </a:defRPr>
                  </a:lvl3pPr>
                  <a:lvl4pPr marL="720000" indent="180000" algn="l" rtl="0" eaLnBrk="1" fontAlgn="base" hangingPunct="1">
                    <a:lnSpc>
                      <a:spcPts val="2400"/>
                    </a:lnSpc>
                    <a:spcBef>
                      <a:spcPts val="200"/>
                    </a:spcBef>
                    <a:spcAft>
                      <a:spcPct val="0"/>
                    </a:spcAft>
                    <a:buClr>
                      <a:srgbClr val="C5005A"/>
                    </a:buClr>
                    <a:buSzPct val="100000"/>
                    <a:buFont typeface="Arial" panose="020B0604020202020204" pitchFamily="34" charset="0"/>
                    <a:buChar char="&gt;"/>
                    <a:defRPr sz="1200" i="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14:m>
                    <m:oMathPara xmlns:m="http://schemas.openxmlformats.org/officeDocument/2006/math">
                      <m:oMathParaPr>
                        <m:jc m:val="left"/>
                      </m:oMathParaPr>
                      <m:oMath xmlns:m="http://schemas.openxmlformats.org/officeDocument/2006/math">
                        <m:sSub>
                          <m:sSubPr>
                            <m:ctrlPr>
                              <a:rPr lang="en-GB" sz="1330" i="1" kern="0" smtClean="0">
                                <a:latin typeface="Cambria Math" panose="02040503050406030204" pitchFamily="18" charset="0"/>
                              </a:rPr>
                            </m:ctrlPr>
                          </m:sSubPr>
                          <m:e>
                            <m:r>
                              <a:rPr lang="de-DE" sz="1330" i="1" kern="0">
                                <a:latin typeface="Cambria Math" panose="02040503050406030204" pitchFamily="18" charset="0"/>
                              </a:rPr>
                              <m:t>𝒕</m:t>
                            </m:r>
                          </m:e>
                          <m:sub>
                            <m:r>
                              <a:rPr lang="de-DE" sz="1330" b="1" i="1" kern="0" smtClean="0">
                                <a:latin typeface="Cambria Math" panose="02040503050406030204" pitchFamily="18" charset="0"/>
                              </a:rPr>
                              <m:t>𝑼𝒎𝒔𝒄𝒉𝒂𝒍𝒕</m:t>
                            </m:r>
                          </m:sub>
                        </m:sSub>
                      </m:oMath>
                    </m:oMathPara>
                  </a14:m>
                  <a:endParaRPr lang="en-GB" sz="1330" kern="0" dirty="0"/>
                </a:p>
              </p:txBody>
            </p:sp>
          </mc:Choice>
          <mc:Fallback xmlns="">
            <p:sp>
              <p:nvSpPr>
                <p:cNvPr id="185" name="Inhaltsplatzhalter 64">
                  <a:extLst>
                    <a:ext uri="{FF2B5EF4-FFF2-40B4-BE49-F238E27FC236}">
                      <a16:creationId xmlns:a16="http://schemas.microsoft.com/office/drawing/2014/main" id="{A448682D-45DB-47D5-BD87-C7AABA5D6D0B}"/>
                    </a:ext>
                  </a:extLst>
                </p:cNvPr>
                <p:cNvSpPr txBox="1">
                  <a:spLocks noRot="1" noChangeAspect="1" noMove="1" noResize="1" noEditPoints="1" noAdjustHandles="1" noChangeArrowheads="1" noChangeShapeType="1" noTextEdit="1"/>
                </p:cNvSpPr>
                <p:nvPr/>
              </p:nvSpPr>
              <p:spPr>
                <a:xfrm>
                  <a:off x="7347013" y="6425277"/>
                  <a:ext cx="798723" cy="487085"/>
                </a:xfrm>
                <a:prstGeom prst="rect">
                  <a:avLst/>
                </a:prstGeom>
                <a:blipFill>
                  <a:blip r:embed="rId2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6" name="Google Shape;62;p14">
                  <a:extLst>
                    <a:ext uri="{FF2B5EF4-FFF2-40B4-BE49-F238E27FC236}">
                      <a16:creationId xmlns:a16="http://schemas.microsoft.com/office/drawing/2014/main" id="{2B5B8870-26F5-4C39-92A6-053CCA29D7E0}"/>
                    </a:ext>
                  </a:extLst>
                </p:cNvPr>
                <p:cNvSpPr/>
                <p:nvPr/>
              </p:nvSpPr>
              <p:spPr>
                <a:xfrm>
                  <a:off x="8052906" y="5079115"/>
                  <a:ext cx="1771189"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2</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𝑓</m:t>
                            </m:r>
                          </m:e>
                          <m:sub>
                            <m:r>
                              <a:rPr lang="de-DE" sz="1200" b="0" i="1" smtClean="0">
                                <a:latin typeface="Cambria Math" panose="02040503050406030204" pitchFamily="18" charset="0"/>
                                <a:cs typeface="Calibri" panose="020F0502020204030204" pitchFamily="34" charset="0"/>
                              </a:rPr>
                              <m:t>𝑁𝑎𝑐</m:t>
                            </m:r>
                            <m:r>
                              <a:rPr lang="de-DE" sz="1200" b="0" i="1" smtClean="0">
                                <a:latin typeface="Cambria Math" panose="02040503050406030204" pitchFamily="18" charset="0"/>
                                <a:cs typeface="Calibri" panose="020F0502020204030204" pitchFamily="34" charset="0"/>
                              </a:rPr>
                              <m:t>h</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1</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𝑤</m:t>
                            </m:r>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3</m:t>
                            </m:r>
                          </m:sub>
                        </m:sSub>
                        <m:r>
                          <a:rPr lang="de-DE" sz="1200" b="0" i="1">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xmlns="">
            <p:sp>
              <p:nvSpPr>
                <p:cNvPr id="186" name="Google Shape;62;p14">
                  <a:extLst>
                    <a:ext uri="{FF2B5EF4-FFF2-40B4-BE49-F238E27FC236}">
                      <a16:creationId xmlns:a16="http://schemas.microsoft.com/office/drawing/2014/main" id="{2B5B8870-26F5-4C39-92A6-053CCA29D7E0}"/>
                    </a:ext>
                  </a:extLst>
                </p:cNvPr>
                <p:cNvSpPr>
                  <a:spLocks noRot="1" noChangeAspect="1" noMove="1" noResize="1" noEditPoints="1" noAdjustHandles="1" noChangeArrowheads="1" noChangeShapeType="1" noTextEdit="1"/>
                </p:cNvSpPr>
                <p:nvPr/>
              </p:nvSpPr>
              <p:spPr>
                <a:xfrm>
                  <a:off x="8052906" y="5079115"/>
                  <a:ext cx="1771189" cy="631417"/>
                </a:xfrm>
                <a:prstGeom prst="roundRect">
                  <a:avLst>
                    <a:gd name="adj" fmla="val 16667"/>
                  </a:avLst>
                </a:prstGeom>
                <a:blipFill>
                  <a:blip r:embed="rId29"/>
                  <a:stretch>
                    <a:fillRect l="-683" r="-341"/>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7" name="Textfeld 186">
                  <a:extLst>
                    <a:ext uri="{FF2B5EF4-FFF2-40B4-BE49-F238E27FC236}">
                      <a16:creationId xmlns:a16="http://schemas.microsoft.com/office/drawing/2014/main" id="{3A475CAA-5B51-4C51-9898-138C18B856D8}"/>
                    </a:ext>
                  </a:extLst>
                </p:cNvPr>
                <p:cNvSpPr txBox="1"/>
                <p:nvPr/>
              </p:nvSpPr>
              <p:spPr>
                <a:xfrm>
                  <a:off x="8803300" y="6200852"/>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r>
                              <a:rPr lang="de-DE" sz="1800" b="0" i="1" smtClean="0">
                                <a:latin typeface="Cambria Math" panose="02040503050406030204" pitchFamily="18" charset="0"/>
                                <a:cs typeface="Calibri" panose="020F0502020204030204" pitchFamily="34" charset="0"/>
                              </a:rPr>
                              <m:t>𝑤</m:t>
                            </m:r>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3</m:t>
                            </m:r>
                          </m:sub>
                        </m:sSub>
                      </m:oMath>
                    </m:oMathPara>
                  </a14:m>
                  <a:endParaRPr lang="en-GB" dirty="0"/>
                </a:p>
              </p:txBody>
            </p:sp>
          </mc:Choice>
          <mc:Fallback xmlns="">
            <p:sp>
              <p:nvSpPr>
                <p:cNvPr id="187" name="Textfeld 186">
                  <a:extLst>
                    <a:ext uri="{FF2B5EF4-FFF2-40B4-BE49-F238E27FC236}">
                      <a16:creationId xmlns:a16="http://schemas.microsoft.com/office/drawing/2014/main" id="{3A475CAA-5B51-4C51-9898-138C18B856D8}"/>
                    </a:ext>
                  </a:extLst>
                </p:cNvPr>
                <p:cNvSpPr txBox="1">
                  <a:spLocks noRot="1" noChangeAspect="1" noMove="1" noResize="1" noEditPoints="1" noAdjustHandles="1" noChangeArrowheads="1" noChangeShapeType="1" noTextEdit="1"/>
                </p:cNvSpPr>
                <p:nvPr/>
              </p:nvSpPr>
              <p:spPr>
                <a:xfrm>
                  <a:off x="8803300" y="6200852"/>
                  <a:ext cx="522994" cy="369332"/>
                </a:xfrm>
                <a:prstGeom prst="rect">
                  <a:avLst/>
                </a:prstGeom>
                <a:blipFill>
                  <a:blip r:embed="rId30"/>
                  <a:stretch>
                    <a:fillRect r="-23256"/>
                  </a:stretch>
                </a:blipFill>
              </p:spPr>
              <p:txBody>
                <a:bodyPr/>
                <a:lstStyle/>
                <a:p>
                  <a:r>
                    <a:rPr lang="de-DE">
                      <a:noFill/>
                    </a:rPr>
                    <a:t> </a:t>
                  </a:r>
                </a:p>
              </p:txBody>
            </p:sp>
          </mc:Fallback>
        </mc:AlternateContent>
        <p:cxnSp>
          <p:nvCxnSpPr>
            <p:cNvPr id="188" name="Google Shape;104;p14">
              <a:extLst>
                <a:ext uri="{FF2B5EF4-FFF2-40B4-BE49-F238E27FC236}">
                  <a16:creationId xmlns:a16="http://schemas.microsoft.com/office/drawing/2014/main" id="{AB7E6E1D-16B3-42A4-8E24-5AE9304FF50F}"/>
                </a:ext>
              </a:extLst>
            </p:cNvPr>
            <p:cNvCxnSpPr>
              <a:cxnSpLocks/>
            </p:cNvCxnSpPr>
            <p:nvPr/>
          </p:nvCxnSpPr>
          <p:spPr>
            <a:xfrm rot="16200000">
              <a:off x="8704463" y="5985480"/>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89" name="Google Shape;104;p14">
              <a:extLst>
                <a:ext uri="{FF2B5EF4-FFF2-40B4-BE49-F238E27FC236}">
                  <a16:creationId xmlns:a16="http://schemas.microsoft.com/office/drawing/2014/main" id="{CAF1E794-9034-47AB-BE14-0B44C0A7133A}"/>
                </a:ext>
              </a:extLst>
            </p:cNvPr>
            <p:cNvCxnSpPr>
              <a:cxnSpLocks/>
            </p:cNvCxnSpPr>
            <p:nvPr/>
          </p:nvCxnSpPr>
          <p:spPr>
            <a:xfrm>
              <a:off x="9854188" y="5411473"/>
              <a:ext cx="460156"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90" name="Textfeld 189">
                  <a:extLst>
                    <a:ext uri="{FF2B5EF4-FFF2-40B4-BE49-F238E27FC236}">
                      <a16:creationId xmlns:a16="http://schemas.microsoft.com/office/drawing/2014/main" id="{0024DFAA-907E-4D69-B669-EBAC72D5DD5B}"/>
                    </a:ext>
                  </a:extLst>
                </p:cNvPr>
                <p:cNvSpPr txBox="1"/>
                <p:nvPr/>
              </p:nvSpPr>
              <p:spPr>
                <a:xfrm>
                  <a:off x="9822148" y="5106748"/>
                  <a:ext cx="524235"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0" i="1" smtClean="0">
                                    <a:latin typeface="Cambria Math" panose="02040503050406030204" pitchFamily="18" charset="0"/>
                                    <a:cs typeface="Calibri" panose="020F0502020204030204" pitchFamily="34" charset="0"/>
                                  </a:rPr>
                                </m:ctrlPr>
                              </m:accPr>
                              <m:e>
                                <m:r>
                                  <a:rPr lang="de-DE" sz="1330" b="0" i="1" smtClean="0">
                                    <a:latin typeface="Cambria Math" panose="02040503050406030204" pitchFamily="18" charset="0"/>
                                    <a:cs typeface="Calibri" panose="020F0502020204030204" pitchFamily="34" charset="0"/>
                                  </a:rPr>
                                  <m:t>𝑥</m:t>
                                </m:r>
                              </m:e>
                            </m:acc>
                          </m:e>
                          <m:sub>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2</m:t>
                            </m:r>
                          </m:sub>
                        </m:sSub>
                      </m:oMath>
                    </m:oMathPara>
                  </a14:m>
                  <a:endParaRPr lang="en-GB" sz="1330" dirty="0"/>
                </a:p>
              </p:txBody>
            </p:sp>
          </mc:Choice>
          <mc:Fallback xmlns="">
            <p:sp>
              <p:nvSpPr>
                <p:cNvPr id="190" name="Textfeld 189">
                  <a:extLst>
                    <a:ext uri="{FF2B5EF4-FFF2-40B4-BE49-F238E27FC236}">
                      <a16:creationId xmlns:a16="http://schemas.microsoft.com/office/drawing/2014/main" id="{0024DFAA-907E-4D69-B669-EBAC72D5DD5B}"/>
                    </a:ext>
                  </a:extLst>
                </p:cNvPr>
                <p:cNvSpPr txBox="1">
                  <a:spLocks noRot="1" noChangeAspect="1" noMove="1" noResize="1" noEditPoints="1" noAdjustHandles="1" noChangeArrowheads="1" noChangeShapeType="1" noTextEdit="1"/>
                </p:cNvSpPr>
                <p:nvPr/>
              </p:nvSpPr>
              <p:spPr>
                <a:xfrm>
                  <a:off x="9822148" y="5106748"/>
                  <a:ext cx="524235" cy="303866"/>
                </a:xfrm>
                <a:prstGeom prst="rect">
                  <a:avLst/>
                </a:prstGeom>
                <a:blipFill>
                  <a:blip r:embed="rId3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1" name="Google Shape;62;p14">
                  <a:extLst>
                    <a:ext uri="{FF2B5EF4-FFF2-40B4-BE49-F238E27FC236}">
                      <a16:creationId xmlns:a16="http://schemas.microsoft.com/office/drawing/2014/main" id="{C5CCE8E0-23C9-40B2-840E-5C532C8CDD7E}"/>
                    </a:ext>
                  </a:extLst>
                </p:cNvPr>
                <p:cNvSpPr/>
                <p:nvPr/>
              </p:nvSpPr>
              <p:spPr>
                <a:xfrm>
                  <a:off x="10341432" y="5079115"/>
                  <a:ext cx="1773833"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1</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𝑓</m:t>
                            </m:r>
                          </m:e>
                          <m:sub>
                            <m:r>
                              <a:rPr lang="de-DE" sz="1200" b="0" i="1" smtClean="0">
                                <a:latin typeface="Cambria Math" panose="02040503050406030204" pitchFamily="18" charset="0"/>
                                <a:cs typeface="Calibri" panose="020F0502020204030204" pitchFamily="34" charset="0"/>
                              </a:rPr>
                              <m:t>𝑁𝑎𝑐</m:t>
                            </m:r>
                            <m:r>
                              <a:rPr lang="de-DE" sz="1200" b="0" i="1" smtClean="0">
                                <a:latin typeface="Cambria Math" panose="02040503050406030204" pitchFamily="18" charset="0"/>
                                <a:cs typeface="Calibri" panose="020F0502020204030204" pitchFamily="34" charset="0"/>
                              </a:rPr>
                              <m:t>h</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b="0" i="1">
                                    <a:latin typeface="Cambria Math" panose="02040503050406030204" pitchFamily="18" charset="0"/>
                                    <a:cs typeface="Calibri" panose="020F0502020204030204" pitchFamily="34" charset="0"/>
                                  </a:rPr>
                                  <m:t>𝑥</m:t>
                                </m:r>
                              </m:e>
                            </m:acc>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2</m:t>
                            </m:r>
                          </m:sub>
                        </m:sSub>
                        <m:r>
                          <a:rPr lang="de-DE" sz="1200" b="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0" i="1">
                                <a:latin typeface="Cambria Math" panose="02040503050406030204" pitchFamily="18" charset="0"/>
                                <a:cs typeface="Calibri" panose="020F0502020204030204" pitchFamily="34" charset="0"/>
                              </a:rPr>
                              <m:t>𝑤</m:t>
                            </m:r>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2</m:t>
                            </m:r>
                          </m:sub>
                        </m:sSub>
                        <m:r>
                          <a:rPr lang="de-DE" sz="1200" b="0" i="1">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xmlns="">
            <p:sp>
              <p:nvSpPr>
                <p:cNvPr id="191" name="Google Shape;62;p14">
                  <a:extLst>
                    <a:ext uri="{FF2B5EF4-FFF2-40B4-BE49-F238E27FC236}">
                      <a16:creationId xmlns:a16="http://schemas.microsoft.com/office/drawing/2014/main" id="{C5CCE8E0-23C9-40B2-840E-5C532C8CDD7E}"/>
                    </a:ext>
                  </a:extLst>
                </p:cNvPr>
                <p:cNvSpPr>
                  <a:spLocks noRot="1" noChangeAspect="1" noMove="1" noResize="1" noEditPoints="1" noAdjustHandles="1" noChangeArrowheads="1" noChangeShapeType="1" noTextEdit="1"/>
                </p:cNvSpPr>
                <p:nvPr/>
              </p:nvSpPr>
              <p:spPr>
                <a:xfrm>
                  <a:off x="10341432" y="5079115"/>
                  <a:ext cx="1773833" cy="631417"/>
                </a:xfrm>
                <a:prstGeom prst="roundRect">
                  <a:avLst>
                    <a:gd name="adj" fmla="val 16667"/>
                  </a:avLst>
                </a:prstGeom>
                <a:blipFill>
                  <a:blip r:embed="rId32"/>
                  <a:stretch>
                    <a:fillRect l="-683" r="-341"/>
                  </a:stretch>
                </a:blipFill>
                <a:ln w="9525" cap="flat" cmpd="sng">
                  <a:solidFill>
                    <a:schemeClr val="dk2"/>
                  </a:solidFill>
                  <a:prstDash val="solid"/>
                  <a:round/>
                  <a:headEnd type="none" w="sm" len="sm"/>
                  <a:tailEnd type="none" w="sm" len="sm"/>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2" name="Textfeld 191">
                  <a:extLst>
                    <a:ext uri="{FF2B5EF4-FFF2-40B4-BE49-F238E27FC236}">
                      <a16:creationId xmlns:a16="http://schemas.microsoft.com/office/drawing/2014/main" id="{A357B13B-4555-4A17-A213-2EDF8491ED05}"/>
                    </a:ext>
                  </a:extLst>
                </p:cNvPr>
                <p:cNvSpPr txBox="1"/>
                <p:nvPr/>
              </p:nvSpPr>
              <p:spPr>
                <a:xfrm>
                  <a:off x="11055713" y="6200852"/>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r>
                              <a:rPr lang="de-DE" sz="1800" b="0" i="1" smtClean="0">
                                <a:latin typeface="Cambria Math" panose="02040503050406030204" pitchFamily="18" charset="0"/>
                                <a:cs typeface="Calibri" panose="020F0502020204030204" pitchFamily="34" charset="0"/>
                              </a:rPr>
                              <m:t>𝑤</m:t>
                            </m:r>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2</m:t>
                            </m:r>
                          </m:sub>
                        </m:sSub>
                      </m:oMath>
                    </m:oMathPara>
                  </a14:m>
                  <a:endParaRPr lang="en-GB" dirty="0"/>
                </a:p>
              </p:txBody>
            </p:sp>
          </mc:Choice>
          <mc:Fallback xmlns="">
            <p:sp>
              <p:nvSpPr>
                <p:cNvPr id="192" name="Textfeld 191">
                  <a:extLst>
                    <a:ext uri="{FF2B5EF4-FFF2-40B4-BE49-F238E27FC236}">
                      <a16:creationId xmlns:a16="http://schemas.microsoft.com/office/drawing/2014/main" id="{A357B13B-4555-4A17-A213-2EDF8491ED05}"/>
                    </a:ext>
                  </a:extLst>
                </p:cNvPr>
                <p:cNvSpPr txBox="1">
                  <a:spLocks noRot="1" noChangeAspect="1" noMove="1" noResize="1" noEditPoints="1" noAdjustHandles="1" noChangeArrowheads="1" noChangeShapeType="1" noTextEdit="1"/>
                </p:cNvSpPr>
                <p:nvPr/>
              </p:nvSpPr>
              <p:spPr>
                <a:xfrm>
                  <a:off x="11055713" y="6200852"/>
                  <a:ext cx="522994" cy="369332"/>
                </a:xfrm>
                <a:prstGeom prst="rect">
                  <a:avLst/>
                </a:prstGeom>
                <a:blipFill>
                  <a:blip r:embed="rId33"/>
                  <a:stretch>
                    <a:fillRect r="-23529"/>
                  </a:stretch>
                </a:blipFill>
              </p:spPr>
              <p:txBody>
                <a:bodyPr/>
                <a:lstStyle/>
                <a:p>
                  <a:r>
                    <a:rPr lang="de-DE">
                      <a:noFill/>
                    </a:rPr>
                    <a:t> </a:t>
                  </a:r>
                </a:p>
              </p:txBody>
            </p:sp>
          </mc:Fallback>
        </mc:AlternateContent>
        <p:cxnSp>
          <p:nvCxnSpPr>
            <p:cNvPr id="193" name="Google Shape;104;p14">
              <a:extLst>
                <a:ext uri="{FF2B5EF4-FFF2-40B4-BE49-F238E27FC236}">
                  <a16:creationId xmlns:a16="http://schemas.microsoft.com/office/drawing/2014/main" id="{96A3C53B-C8BB-4CBE-B4E5-6BFDC1A22026}"/>
                </a:ext>
              </a:extLst>
            </p:cNvPr>
            <p:cNvCxnSpPr>
              <a:cxnSpLocks/>
            </p:cNvCxnSpPr>
            <p:nvPr/>
          </p:nvCxnSpPr>
          <p:spPr>
            <a:xfrm rot="16200000">
              <a:off x="10956876" y="5985480"/>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96" name="Google Shape;104;p14">
              <a:extLst>
                <a:ext uri="{FF2B5EF4-FFF2-40B4-BE49-F238E27FC236}">
                  <a16:creationId xmlns:a16="http://schemas.microsoft.com/office/drawing/2014/main" id="{5E3B4DAD-15C9-4703-95D7-BACB294AC728}"/>
                </a:ext>
              </a:extLst>
            </p:cNvPr>
            <p:cNvCxnSpPr>
              <a:cxnSpLocks/>
            </p:cNvCxnSpPr>
            <p:nvPr/>
          </p:nvCxnSpPr>
          <p:spPr>
            <a:xfrm rot="16200000">
              <a:off x="5810264" y="4708640"/>
              <a:ext cx="524235" cy="0"/>
            </a:xfrm>
            <a:prstGeom prst="straightConnector1">
              <a:avLst/>
            </a:prstGeom>
            <a:noFill/>
            <a:ln w="9525" cap="flat" cmpd="sng">
              <a:solidFill>
                <a:schemeClr val="dk2"/>
              </a:solidFill>
              <a:prstDash val="solid"/>
              <a:round/>
              <a:headEnd type="none" w="med" len="med"/>
              <a:tailEnd type="none" w="med" len="med"/>
            </a:ln>
          </p:spPr>
        </p:cxnSp>
        <p:cxnSp>
          <p:nvCxnSpPr>
            <p:cNvPr id="197" name="Google Shape;104;p14">
              <a:extLst>
                <a:ext uri="{FF2B5EF4-FFF2-40B4-BE49-F238E27FC236}">
                  <a16:creationId xmlns:a16="http://schemas.microsoft.com/office/drawing/2014/main" id="{4699C9DA-7CAC-4345-B45B-C17C9EDF5FA8}"/>
                </a:ext>
              </a:extLst>
            </p:cNvPr>
            <p:cNvCxnSpPr>
              <a:cxnSpLocks/>
            </p:cNvCxnSpPr>
            <p:nvPr/>
          </p:nvCxnSpPr>
          <p:spPr>
            <a:xfrm rot="16200000">
              <a:off x="8704464" y="4744018"/>
              <a:ext cx="524235" cy="0"/>
            </a:xfrm>
            <a:prstGeom prst="straightConnector1">
              <a:avLst/>
            </a:prstGeom>
            <a:noFill/>
            <a:ln w="9525" cap="flat" cmpd="sng">
              <a:solidFill>
                <a:schemeClr val="dk2"/>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201" name="Textfeld 200">
                  <a:extLst>
                    <a:ext uri="{FF2B5EF4-FFF2-40B4-BE49-F238E27FC236}">
                      <a16:creationId xmlns:a16="http://schemas.microsoft.com/office/drawing/2014/main" id="{6F329738-C4A9-42ED-8C0E-16485E3869DC}"/>
                    </a:ext>
                  </a:extLst>
                </p:cNvPr>
                <p:cNvSpPr txBox="1"/>
                <p:nvPr/>
              </p:nvSpPr>
              <p:spPr>
                <a:xfrm>
                  <a:off x="11055713" y="410838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cs typeface="Calibri" panose="020F0502020204030204" pitchFamily="34" charset="0"/>
                              </a:rPr>
                            </m:ctrlPr>
                          </m:sSubPr>
                          <m:e>
                            <m:acc>
                              <m:accPr>
                                <m:chr m:val="̂"/>
                                <m:ctrlPr>
                                  <a:rPr lang="de-DE" sz="1800" i="1" smtClean="0">
                                    <a:latin typeface="Cambria Math" panose="02040503050406030204" pitchFamily="18" charset="0"/>
                                    <a:cs typeface="Calibri" panose="020F0502020204030204" pitchFamily="34" charset="0"/>
                                  </a:rPr>
                                </m:ctrlPr>
                              </m:accPr>
                              <m:e>
                                <m:r>
                                  <a:rPr lang="de-DE" sz="1800" b="0" i="1" smtClean="0">
                                    <a:latin typeface="Cambria Math" panose="02040503050406030204" pitchFamily="18" charset="0"/>
                                    <a:cs typeface="Calibri" panose="020F0502020204030204" pitchFamily="34" charset="0"/>
                                  </a:rPr>
                                  <m:t>𝑥</m:t>
                                </m:r>
                              </m:e>
                            </m:acc>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201" name="Textfeld 200">
                  <a:extLst>
                    <a:ext uri="{FF2B5EF4-FFF2-40B4-BE49-F238E27FC236}">
                      <a16:creationId xmlns:a16="http://schemas.microsoft.com/office/drawing/2014/main" id="{6F329738-C4A9-42ED-8C0E-16485E3869DC}"/>
                    </a:ext>
                  </a:extLst>
                </p:cNvPr>
                <p:cNvSpPr txBox="1">
                  <a:spLocks noRot="1" noChangeAspect="1" noMove="1" noResize="1" noEditPoints="1" noAdjustHandles="1" noChangeArrowheads="1" noChangeShapeType="1" noTextEdit="1"/>
                </p:cNvSpPr>
                <p:nvPr/>
              </p:nvSpPr>
              <p:spPr>
                <a:xfrm>
                  <a:off x="11055713" y="4108388"/>
                  <a:ext cx="522994" cy="369332"/>
                </a:xfrm>
                <a:prstGeom prst="rect">
                  <a:avLst/>
                </a:prstGeom>
                <a:blipFill>
                  <a:blip r:embed="rId34"/>
                  <a:stretch>
                    <a:fillRect t="-6557" r="-16471"/>
                  </a:stretch>
                </a:blipFill>
              </p:spPr>
              <p:txBody>
                <a:bodyPr/>
                <a:lstStyle/>
                <a:p>
                  <a:r>
                    <a:rPr lang="en-GB">
                      <a:noFill/>
                    </a:rPr>
                    <a:t> </a:t>
                  </a:r>
                </a:p>
              </p:txBody>
            </p:sp>
          </mc:Fallback>
        </mc:AlternateContent>
        <p:cxnSp>
          <p:nvCxnSpPr>
            <p:cNvPr id="202" name="Google Shape;104;p14">
              <a:extLst>
                <a:ext uri="{FF2B5EF4-FFF2-40B4-BE49-F238E27FC236}">
                  <a16:creationId xmlns:a16="http://schemas.microsoft.com/office/drawing/2014/main" id="{C2606A06-F515-4944-A999-BAC7C5D3BFED}"/>
                </a:ext>
              </a:extLst>
            </p:cNvPr>
            <p:cNvCxnSpPr>
              <a:cxnSpLocks/>
            </p:cNvCxnSpPr>
            <p:nvPr/>
          </p:nvCxnSpPr>
          <p:spPr>
            <a:xfrm rot="16200000">
              <a:off x="10979507" y="4755887"/>
              <a:ext cx="524235" cy="0"/>
            </a:xfrm>
            <a:prstGeom prst="straightConnector1">
              <a:avLst/>
            </a:prstGeom>
            <a:noFill/>
            <a:ln w="9525" cap="flat" cmpd="sng">
              <a:solidFill>
                <a:schemeClr val="dk2"/>
              </a:solidFill>
              <a:prstDash val="solid"/>
              <a:round/>
              <a:headEnd type="none" w="med" len="med"/>
              <a:tailEnd type="none" w="med" len="med"/>
            </a:ln>
          </p:spPr>
        </p:cxnSp>
      </p:grpSp>
      <p:sp>
        <p:nvSpPr>
          <p:cNvPr id="2" name="Fußzeilenplatzhalter 1">
            <a:extLst>
              <a:ext uri="{FF2B5EF4-FFF2-40B4-BE49-F238E27FC236}">
                <a16:creationId xmlns:a16="http://schemas.microsoft.com/office/drawing/2014/main" id="{8EE10183-2589-4C2C-B348-8E079C68A6DD}"/>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5" name="Foliennummernplatzhalter 4">
            <a:extLst>
              <a:ext uri="{FF2B5EF4-FFF2-40B4-BE49-F238E27FC236}">
                <a16:creationId xmlns:a16="http://schemas.microsoft.com/office/drawing/2014/main" id="{C1D84EB4-B2D1-4967-9848-20F8CEAC6BE7}"/>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10</a:t>
            </a:fld>
            <a:endParaRPr lang="de-DE" sz="1200" b="0" strike="noStrike" spc="-1">
              <a:latin typeface="Times New Roman"/>
            </a:endParaRPr>
          </a:p>
        </p:txBody>
      </p:sp>
      <p:sp>
        <p:nvSpPr>
          <p:cNvPr id="69" name="TextShape 4">
            <a:extLst>
              <a:ext uri="{FF2B5EF4-FFF2-40B4-BE49-F238E27FC236}">
                <a16:creationId xmlns:a16="http://schemas.microsoft.com/office/drawing/2014/main" id="{A3ECBFED-3012-46E1-86A4-D51E43E5485E}"/>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26.01.2021</a:t>
            </a:r>
          </a:p>
        </p:txBody>
      </p:sp>
    </p:spTree>
    <p:extLst>
      <p:ext uri="{BB962C8B-B14F-4D97-AF65-F5344CB8AC3E}">
        <p14:creationId xmlns:p14="http://schemas.microsoft.com/office/powerpoint/2010/main" val="251887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5121697A-3712-425A-888A-9BC28D320ACC}"/>
                  </a:ext>
                </a:extLst>
              </p:cNvPr>
              <p:cNvSpPr>
                <a:spLocks noGrp="1"/>
              </p:cNvSpPr>
              <p:nvPr>
                <p:ph idx="4294967295"/>
              </p:nvPr>
            </p:nvSpPr>
            <p:spPr>
              <a:xfrm>
                <a:off x="0" y="981075"/>
                <a:ext cx="8609013" cy="5472113"/>
              </a:xfrm>
            </p:spPr>
            <p:txBody>
              <a:bodyPr/>
              <a:lstStyle/>
              <a:p>
                <a:pPr marL="0" indent="0">
                  <a:buNone/>
                </a:pPr>
                <a:r>
                  <a:rPr lang="de-DE" sz="2000" dirty="0"/>
                  <a:t>Das Problem des Erreichens einer vorgegebenen Bauteilqualität wird als </a:t>
                </a:r>
                <a:r>
                  <a:rPr lang="de-DE" sz="2000" dirty="0" err="1"/>
                  <a:t>Optimalsteuerungsproblem</a:t>
                </a:r>
                <a:r>
                  <a:rPr lang="de-DE" sz="2000" dirty="0"/>
                  <a:t> in zwei Schritten formuliert:</a:t>
                </a:r>
              </a:p>
              <a:p>
                <a:pPr marL="0" indent="0">
                  <a:buNone/>
                </a:pPr>
                <a:endParaRPr lang="de-DE" sz="2000" dirty="0"/>
              </a:p>
              <a:p>
                <a:pPr marL="378900" lvl="1" indent="-342900">
                  <a:buFont typeface="+mj-lt"/>
                  <a:buAutoNum type="arabicPeriod"/>
                </a:pPr>
                <a:r>
                  <a:rPr lang="de-DE" sz="1800" dirty="0"/>
                  <a:t>Es wird der optimale Verlauf der Prozessgrößen </a:t>
                </a:r>
                <a14:m>
                  <m:oMath xmlns:m="http://schemas.openxmlformats.org/officeDocument/2006/math">
                    <m:r>
                      <a:rPr lang="de-DE" sz="1800" b="1" i="1" smtClean="0">
                        <a:latin typeface="Cambria Math" panose="02040503050406030204" pitchFamily="18" charset="0"/>
                        <a:ea typeface="Cambria Math" panose="02040503050406030204" pitchFamily="18" charset="0"/>
                      </a:rPr>
                      <m:t>𝒙</m:t>
                    </m:r>
                  </m:oMath>
                </a14:m>
                <a:r>
                  <a:rPr lang="de-DE" sz="1800" dirty="0"/>
                  <a:t> ermittelt, um die vorgegebene Bauteilqualität </a:t>
                </a:r>
                <a14:m>
                  <m:oMath xmlns:m="http://schemas.openxmlformats.org/officeDocument/2006/math">
                    <m:sSub>
                      <m:sSubPr>
                        <m:ctrlPr>
                          <a:rPr lang="de-DE" sz="1800" i="1">
                            <a:latin typeface="Cambria Math" panose="02040503050406030204" pitchFamily="18" charset="0"/>
                          </a:rPr>
                        </m:ctrlPr>
                      </m:sSubPr>
                      <m:e>
                        <m:r>
                          <a:rPr lang="de-DE" sz="1800" i="1">
                            <a:latin typeface="Cambria Math" panose="02040503050406030204" pitchFamily="18" charset="0"/>
                          </a:rPr>
                          <m:t>𝑸</m:t>
                        </m:r>
                      </m:e>
                      <m:sub>
                        <m:r>
                          <a:rPr lang="de-DE" sz="1800" i="1">
                            <a:latin typeface="Cambria Math" panose="02040503050406030204" pitchFamily="18" charset="0"/>
                          </a:rPr>
                          <m:t>𝒓𝒆𝒇</m:t>
                        </m:r>
                      </m:sub>
                    </m:sSub>
                  </m:oMath>
                </a14:m>
                <a:r>
                  <a:rPr lang="de-DE" sz="1800" dirty="0"/>
                  <a:t> zu erzielen</a:t>
                </a:r>
              </a:p>
              <a:p>
                <a:pPr lvl="1">
                  <a:buNone/>
                </a:pPr>
                <a:endParaRPr lang="de-DE" sz="1200" b="1" i="1" dirty="0">
                  <a:latin typeface="Cambria Math" panose="02040503050406030204" pitchFamily="18" charset="0"/>
                </a:endParaRPr>
              </a:p>
              <a:p>
                <a:pPr lvl="1" algn="ctr">
                  <a:buNone/>
                </a:pPr>
                <a14:m>
                  <m:oMath xmlns:m="http://schemas.openxmlformats.org/officeDocument/2006/math">
                    <m:func>
                      <m:funcPr>
                        <m:ctrlPr>
                          <a:rPr lang="de-DE" sz="1600" i="1" smtClean="0">
                            <a:latin typeface="Cambria Math" panose="02040503050406030204" pitchFamily="18" charset="0"/>
                          </a:rPr>
                        </m:ctrlPr>
                      </m:funcPr>
                      <m:fName>
                        <m:limLow>
                          <m:limLowPr>
                            <m:ctrlPr>
                              <a:rPr lang="de-DE" sz="1600" i="1" smtClean="0">
                                <a:latin typeface="Cambria Math" panose="02040503050406030204" pitchFamily="18" charset="0"/>
                              </a:rPr>
                            </m:ctrlPr>
                          </m:limLowPr>
                          <m:e>
                            <m:r>
                              <m:rPr>
                                <m:sty m:val="p"/>
                              </m:rPr>
                              <a:rPr lang="de-DE" sz="1600" b="0" i="0" smtClean="0">
                                <a:latin typeface="Cambria Math" panose="02040503050406030204" pitchFamily="18" charset="0"/>
                              </a:rPr>
                              <m:t>arg</m:t>
                            </m:r>
                            <m:r>
                              <a:rPr lang="de-DE" sz="1600" b="0" i="0" smtClean="0">
                                <a:latin typeface="Cambria Math" panose="02040503050406030204" pitchFamily="18" charset="0"/>
                              </a:rPr>
                              <m:t> </m:t>
                            </m:r>
                            <m:r>
                              <m:rPr>
                                <m:sty m:val="p"/>
                              </m:rPr>
                              <a:rPr lang="de-DE" sz="1600" b="0" i="0" smtClean="0">
                                <a:latin typeface="Cambria Math" panose="02040503050406030204" pitchFamily="18" charset="0"/>
                              </a:rPr>
                              <m:t>min</m:t>
                            </m:r>
                          </m:e>
                          <m:lim>
                            <m:r>
                              <a:rPr lang="de-DE" sz="1600" b="0" i="1" smtClean="0">
                                <a:latin typeface="Cambria Math" panose="02040503050406030204" pitchFamily="18" charset="0"/>
                              </a:rPr>
                              <m:t>𝑥</m:t>
                            </m:r>
                          </m:lim>
                        </m:limLow>
                      </m:fName>
                      <m:e>
                        <m:d>
                          <m:dPr>
                            <m:begChr m:val="‖"/>
                            <m:endChr m:val="‖"/>
                            <m:ctrlPr>
                              <a:rPr lang="de-DE" sz="1600" i="1">
                                <a:latin typeface="Cambria Math" panose="02040503050406030204" pitchFamily="18" charset="0"/>
                              </a:rPr>
                            </m:ctrlPr>
                          </m:dPr>
                          <m:e>
                            <m:sSub>
                              <m:sSubPr>
                                <m:ctrlPr>
                                  <a:rPr lang="de-DE" sz="1600" i="1">
                                    <a:latin typeface="Cambria Math" panose="02040503050406030204" pitchFamily="18" charset="0"/>
                                  </a:rPr>
                                </m:ctrlPr>
                              </m:sSubPr>
                              <m:e>
                                <m:r>
                                  <a:rPr lang="de-DE" sz="1600" b="0" i="1">
                                    <a:latin typeface="Cambria Math" panose="02040503050406030204" pitchFamily="18" charset="0"/>
                                  </a:rPr>
                                  <m:t>𝑄</m:t>
                                </m:r>
                              </m:e>
                              <m:sub>
                                <m:r>
                                  <a:rPr lang="de-DE" sz="1600" b="0" i="1">
                                    <a:latin typeface="Cambria Math" panose="02040503050406030204" pitchFamily="18" charset="0"/>
                                  </a:rPr>
                                  <m:t>𝑟𝑒𝑓</m:t>
                                </m:r>
                              </m:sub>
                            </m:sSub>
                            <m:r>
                              <a:rPr lang="de-DE" sz="1600" b="0" i="1">
                                <a:latin typeface="Cambria Math" panose="02040503050406030204" pitchFamily="18" charset="0"/>
                              </a:rPr>
                              <m:t>−</m:t>
                            </m:r>
                            <m:sSub>
                              <m:sSubPr>
                                <m:ctrlPr>
                                  <a:rPr lang="de-DE" sz="1600" b="0" i="1" smtClean="0">
                                    <a:latin typeface="Cambria Math" panose="02040503050406030204" pitchFamily="18" charset="0"/>
                                  </a:rPr>
                                </m:ctrlPr>
                              </m:sSubPr>
                              <m:e>
                                <m:acc>
                                  <m:accPr>
                                    <m:chr m:val="̂"/>
                                    <m:ctrlPr>
                                      <a:rPr lang="de-DE" sz="1600" i="1">
                                        <a:latin typeface="Cambria Math" panose="02040503050406030204" pitchFamily="18" charset="0"/>
                                      </a:rPr>
                                    </m:ctrlPr>
                                  </m:accPr>
                                  <m:e>
                                    <m:r>
                                      <a:rPr lang="de-DE" sz="1600" i="1">
                                        <a:latin typeface="Cambria Math" panose="02040503050406030204" pitchFamily="18" charset="0"/>
                                      </a:rPr>
                                      <m:t>𝑄</m:t>
                                    </m:r>
                                  </m:e>
                                </m:acc>
                              </m:e>
                              <m:sub>
                                <m:r>
                                  <a:rPr lang="de-DE" sz="1600" b="0" i="1" smtClean="0">
                                    <a:latin typeface="Cambria Math" panose="02040503050406030204" pitchFamily="18" charset="0"/>
                                  </a:rPr>
                                  <m:t>𝑇</m:t>
                                </m:r>
                              </m:sub>
                            </m:sSub>
                            <m:r>
                              <a:rPr lang="de-DE" sz="1600" b="0" i="1" smtClean="0">
                                <a:latin typeface="Cambria Math" panose="02040503050406030204" pitchFamily="18" charset="0"/>
                              </a:rPr>
                              <m:t>(</m:t>
                            </m:r>
                            <m:r>
                              <a:rPr lang="de-DE" sz="1600" b="0" i="1" smtClean="0">
                                <a:latin typeface="Cambria Math" panose="02040503050406030204" pitchFamily="18" charset="0"/>
                              </a:rPr>
                              <m:t>𝑥</m:t>
                            </m:r>
                            <m:r>
                              <a:rPr lang="de-DE" sz="1600" b="0" i="1" smtClean="0">
                                <a:latin typeface="Cambria Math" panose="02040503050406030204" pitchFamily="18" charset="0"/>
                              </a:rPr>
                              <m:t>)</m:t>
                            </m:r>
                          </m:e>
                        </m:d>
                      </m:e>
                    </m:func>
                    <m:r>
                      <a:rPr lang="de-DE" sz="1600" b="0" i="1" smtClean="0">
                        <a:latin typeface="Cambria Math" panose="02040503050406030204" pitchFamily="18" charset="0"/>
                        <a:ea typeface="Cambria Math" panose="02040503050406030204" pitchFamily="18" charset="0"/>
                      </a:rPr>
                      <m:t>→</m:t>
                    </m:r>
                  </m:oMath>
                </a14:m>
                <a:r>
                  <a:rPr lang="de-DE" sz="1400" i="1" dirty="0">
                    <a:latin typeface="Cambria Math" panose="02040503050406030204" pitchFamily="18" charset="0"/>
                  </a:rPr>
                  <a:t> </a:t>
                </a:r>
                <a14:m>
                  <m:oMath xmlns:m="http://schemas.openxmlformats.org/officeDocument/2006/math">
                    <m:sSubSup>
                      <m:sSubSupPr>
                        <m:ctrlPr>
                          <a:rPr lang="ar-AE" sz="1400" b="1" i="1">
                            <a:latin typeface="Cambria Math" panose="02040503050406030204" pitchFamily="18" charset="0"/>
                            <a:cs typeface="Calibri" panose="020F0502020204030204" pitchFamily="34" charset="0"/>
                          </a:rPr>
                        </m:ctrlPr>
                      </m:sSubSupPr>
                      <m:e>
                        <m:r>
                          <a:rPr lang="ar-AE" sz="1400" b="1" i="1">
                            <a:latin typeface="Cambria Math" panose="02040503050406030204" pitchFamily="18" charset="0"/>
                            <a:cs typeface="Calibri" panose="020F0502020204030204" pitchFamily="34" charset="0"/>
                          </a:rPr>
                          <m:t>[</m:t>
                        </m:r>
                        <m:sSubSup>
                          <m:sSubSupPr>
                            <m:ctrlPr>
                              <a:rPr lang="ar-AE" sz="1400" b="1" i="1" smtClean="0">
                                <a:latin typeface="Cambria Math" panose="02040503050406030204" pitchFamily="18" charset="0"/>
                                <a:cs typeface="Calibri" panose="020F0502020204030204" pitchFamily="34" charset="0"/>
                              </a:rPr>
                            </m:ctrlPr>
                          </m:sSubSupPr>
                          <m:e>
                            <m:r>
                              <a:rPr lang="de-DE" sz="1400" b="1" i="1" smtClean="0">
                                <a:latin typeface="Cambria Math" panose="02040503050406030204" pitchFamily="18" charset="0"/>
                                <a:cs typeface="Calibri" panose="020F0502020204030204" pitchFamily="34" charset="0"/>
                              </a:rPr>
                              <m:t>𝒙</m:t>
                            </m:r>
                          </m:e>
                          <m:sub>
                            <m:r>
                              <a:rPr lang="de-DE" sz="1400" b="1" i="1" smtClean="0">
                                <a:latin typeface="Cambria Math" panose="02040503050406030204" pitchFamily="18" charset="0"/>
                                <a:cs typeface="Calibri" panose="020F0502020204030204" pitchFamily="34" charset="0"/>
                              </a:rPr>
                              <m:t>𝒌</m:t>
                            </m:r>
                          </m:sub>
                          <m:sup>
                            <m:r>
                              <a:rPr lang="de-DE" sz="1400" b="1" i="1" smtClean="0">
                                <a:latin typeface="Cambria Math" panose="02040503050406030204" pitchFamily="18" charset="0"/>
                                <a:cs typeface="Calibri" panose="020F0502020204030204" pitchFamily="34" charset="0"/>
                              </a:rPr>
                              <m:t>𝒐𝒑𝒕</m:t>
                            </m:r>
                          </m:sup>
                        </m:sSubSup>
                        <m:r>
                          <a:rPr lang="ar-AE" sz="1400" b="1" i="1">
                            <a:latin typeface="Cambria Math" panose="02040503050406030204" pitchFamily="18" charset="0"/>
                            <a:cs typeface="Calibri" panose="020F0502020204030204" pitchFamily="34" charset="0"/>
                          </a:rPr>
                          <m:t>]</m:t>
                        </m:r>
                      </m:e>
                      <m:sub>
                        <m:r>
                          <a:rPr lang="de-DE" sz="1400" b="1" i="1" smtClean="0">
                            <a:latin typeface="Cambria Math" panose="02040503050406030204" pitchFamily="18" charset="0"/>
                            <a:cs typeface="Calibri" panose="020F0502020204030204" pitchFamily="34" charset="0"/>
                          </a:rPr>
                          <m:t>𝒌</m:t>
                        </m:r>
                        <m:r>
                          <a:rPr lang="ar-AE" sz="1400" b="1" i="1">
                            <a:latin typeface="Cambria Math" panose="02040503050406030204" pitchFamily="18" charset="0"/>
                            <a:cs typeface="Calibri" panose="020F0502020204030204" pitchFamily="34" charset="0"/>
                          </a:rPr>
                          <m:t>=</m:t>
                        </m:r>
                        <m:r>
                          <a:rPr lang="ar-AE" sz="1400" b="1" i="1">
                            <a:latin typeface="Cambria Math" panose="02040503050406030204" pitchFamily="18" charset="0"/>
                            <a:cs typeface="Calibri" panose="020F0502020204030204" pitchFamily="34" charset="0"/>
                          </a:rPr>
                          <m:t>𝟎</m:t>
                        </m:r>
                      </m:sub>
                      <m:sup>
                        <m:r>
                          <a:rPr lang="ar-AE" sz="1400" b="1" i="1">
                            <a:latin typeface="Cambria Math" panose="02040503050406030204" pitchFamily="18" charset="0"/>
                            <a:cs typeface="Calibri" panose="020F0502020204030204" pitchFamily="34" charset="0"/>
                          </a:rPr>
                          <m:t>𝑻</m:t>
                        </m:r>
                      </m:sup>
                    </m:sSubSup>
                  </m:oMath>
                </a14:m>
                <a:endParaRPr lang="ar-AE" sz="1400" dirty="0">
                  <a:latin typeface="Calibri" panose="020F0502020204030204" pitchFamily="34" charset="0"/>
                  <a:cs typeface="Calibri" panose="020F0502020204030204" pitchFamily="34" charset="0"/>
                </a:endParaRPr>
              </a:p>
              <a:p>
                <a:pPr lvl="1">
                  <a:buNone/>
                </a:pPr>
                <a:endParaRPr lang="de-DE" sz="1400" i="1" dirty="0">
                  <a:latin typeface="Cambria Math" panose="02040503050406030204" pitchFamily="18" charset="0"/>
                </a:endParaRPr>
              </a:p>
              <a:p>
                <a:pPr marL="378900" lvl="1" indent="-342900">
                  <a:buFont typeface="+mj-lt"/>
                  <a:buAutoNum type="arabicPeriod" startAt="2"/>
                </a:pPr>
                <a:endParaRPr lang="de-DE" sz="1800" dirty="0"/>
              </a:p>
              <a:p>
                <a:pPr marL="378900" lvl="1" indent="-342900">
                  <a:buFont typeface="+mj-lt"/>
                  <a:buAutoNum type="arabicPeriod" startAt="2"/>
                </a:pPr>
                <a:r>
                  <a:rPr lang="de-DE" sz="1800" dirty="0"/>
                  <a:t>Es werden die einzustellenden Führungsgrößen </a:t>
                </a:r>
                <a14:m>
                  <m:oMath xmlns:m="http://schemas.openxmlformats.org/officeDocument/2006/math">
                    <m:sSub>
                      <m:sSubPr>
                        <m:ctrlPr>
                          <a:rPr lang="de-DE" sz="1800" i="1" smtClean="0">
                            <a:latin typeface="Cambria Math" panose="02040503050406030204" pitchFamily="18" charset="0"/>
                            <a:ea typeface="Cambria Math" panose="02040503050406030204" pitchFamily="18" charset="0"/>
                          </a:rPr>
                        </m:ctrlPr>
                      </m:sSubPr>
                      <m:e>
                        <m:r>
                          <a:rPr lang="de-DE" sz="1800" b="0" i="1" smtClean="0">
                            <a:latin typeface="Cambria Math" panose="02040503050406030204" pitchFamily="18" charset="0"/>
                            <a:ea typeface="Cambria Math" panose="02040503050406030204" pitchFamily="18" charset="0"/>
                          </a:rPr>
                          <m:t>𝑤</m:t>
                        </m:r>
                      </m:e>
                      <m:sub>
                        <m:r>
                          <a:rPr lang="de-DE" sz="1800" b="0" i="1" smtClean="0">
                            <a:latin typeface="Cambria Math" panose="02040503050406030204" pitchFamily="18" charset="0"/>
                            <a:ea typeface="Cambria Math" panose="02040503050406030204" pitchFamily="18" charset="0"/>
                          </a:rPr>
                          <m:t>𝑜𝑝𝑡</m:t>
                        </m:r>
                      </m:sub>
                    </m:sSub>
                  </m:oMath>
                </a14:m>
                <a:r>
                  <a:rPr lang="de-DE" sz="1800" dirty="0"/>
                  <a:t> ermittelt, um den optimalen Prozessgrößenverlauf </a:t>
                </a:r>
                <a14:m>
                  <m:oMath xmlns:m="http://schemas.openxmlformats.org/officeDocument/2006/math">
                    <m:sSub>
                      <m:sSubPr>
                        <m:ctrlPr>
                          <a:rPr lang="de-DE" sz="1800" i="1">
                            <a:latin typeface="Cambria Math" panose="02040503050406030204" pitchFamily="18" charset="0"/>
                          </a:rPr>
                        </m:ctrlPr>
                      </m:sSubPr>
                      <m:e>
                        <m:r>
                          <a:rPr lang="de-DE" sz="1800" b="1" i="1">
                            <a:latin typeface="Cambria Math" panose="02040503050406030204" pitchFamily="18" charset="0"/>
                          </a:rPr>
                          <m:t>𝒙</m:t>
                        </m:r>
                      </m:e>
                      <m:sub>
                        <m:r>
                          <a:rPr lang="de-DE" sz="1800" b="1" i="1">
                            <a:latin typeface="Cambria Math" panose="02040503050406030204" pitchFamily="18" charset="0"/>
                          </a:rPr>
                          <m:t>𝒐𝒑𝒕</m:t>
                        </m:r>
                      </m:sub>
                    </m:sSub>
                  </m:oMath>
                </a14:m>
                <a:r>
                  <a:rPr lang="de-DE" sz="1800" dirty="0"/>
                  <a:t> zu erhalten</a:t>
                </a:r>
              </a:p>
              <a:p>
                <a:pPr lvl="1">
                  <a:buNone/>
                </a:pPr>
                <a:endParaRPr lang="de-DE" sz="1800" dirty="0"/>
              </a:p>
              <a:p>
                <a:pPr marL="0" indent="0">
                  <a:buNone/>
                </a:pPr>
                <a14:m>
                  <m:oMathPara xmlns:m="http://schemas.openxmlformats.org/officeDocument/2006/math">
                    <m:oMathParaPr>
                      <m:jc m:val="centerGroup"/>
                    </m:oMathParaPr>
                    <m:oMath xmlns:m="http://schemas.openxmlformats.org/officeDocument/2006/math">
                      <m:func>
                        <m:funcPr>
                          <m:ctrlPr>
                            <a:rPr lang="de-DE" sz="1600" i="1" smtClean="0">
                              <a:latin typeface="Cambria Math" panose="02040503050406030204" pitchFamily="18" charset="0"/>
                            </a:rPr>
                          </m:ctrlPr>
                        </m:funcPr>
                        <m:fName>
                          <m:limLow>
                            <m:limLowPr>
                              <m:ctrlPr>
                                <a:rPr lang="de-DE" sz="1600" i="1" smtClean="0">
                                  <a:latin typeface="Cambria Math" panose="02040503050406030204" pitchFamily="18" charset="0"/>
                                </a:rPr>
                              </m:ctrlPr>
                            </m:limLowPr>
                            <m:e>
                              <m:r>
                                <m:rPr>
                                  <m:sty m:val="p"/>
                                </m:rPr>
                                <a:rPr lang="de-DE" sz="1600" b="0" i="0" smtClean="0">
                                  <a:latin typeface="Cambria Math" panose="02040503050406030204" pitchFamily="18" charset="0"/>
                                </a:rPr>
                                <m:t>arg</m:t>
                              </m:r>
                              <m:r>
                                <a:rPr lang="de-DE" sz="1600" b="0" i="0" smtClean="0">
                                  <a:latin typeface="Cambria Math" panose="02040503050406030204" pitchFamily="18" charset="0"/>
                                </a:rPr>
                                <m:t> </m:t>
                              </m:r>
                              <m:r>
                                <m:rPr>
                                  <m:sty m:val="p"/>
                                </m:rPr>
                                <a:rPr lang="de-DE" sz="1600" b="0" i="0" smtClean="0">
                                  <a:latin typeface="Cambria Math" panose="02040503050406030204" pitchFamily="18" charset="0"/>
                                </a:rPr>
                                <m:t>min</m:t>
                              </m:r>
                            </m:e>
                            <m:lim>
                              <m:r>
                                <a:rPr lang="de-DE" sz="1600" b="0" i="1" smtClean="0">
                                  <a:latin typeface="Cambria Math" panose="02040503050406030204" pitchFamily="18" charset="0"/>
                                </a:rPr>
                                <m:t>𝑤</m:t>
                              </m:r>
                            </m:lim>
                          </m:limLow>
                        </m:fName>
                        <m:e>
                          <m:d>
                            <m:dPr>
                              <m:begChr m:val="‖"/>
                              <m:endChr m:val="‖"/>
                              <m:ctrlPr>
                                <a:rPr lang="de-DE" sz="1600" i="1">
                                  <a:latin typeface="Cambria Math" panose="02040503050406030204" pitchFamily="18" charset="0"/>
                                </a:rPr>
                              </m:ctrlPr>
                            </m:dPr>
                            <m:e>
                              <m:sSubSup>
                                <m:sSubSupPr>
                                  <m:ctrlPr>
                                    <a:rPr lang="ar-AE" sz="1600" i="1">
                                      <a:latin typeface="Cambria Math" panose="02040503050406030204" pitchFamily="18" charset="0"/>
                                      <a:cs typeface="Calibri" panose="020F0502020204030204" pitchFamily="34" charset="0"/>
                                    </a:rPr>
                                  </m:ctrlPr>
                                </m:sSubSupPr>
                                <m:e>
                                  <m:r>
                                    <a:rPr lang="ar-AE" sz="1600" b="0" i="1">
                                      <a:latin typeface="Cambria Math" panose="02040503050406030204" pitchFamily="18" charset="0"/>
                                      <a:cs typeface="Calibri" panose="020F0502020204030204" pitchFamily="34" charset="0"/>
                                    </a:rPr>
                                    <m:t>[</m:t>
                                  </m:r>
                                  <m:sSubSup>
                                    <m:sSubSupPr>
                                      <m:ctrlPr>
                                        <a:rPr lang="ar-AE" sz="1600" i="1">
                                          <a:latin typeface="Cambria Math" panose="02040503050406030204" pitchFamily="18" charset="0"/>
                                          <a:cs typeface="Calibri" panose="020F0502020204030204" pitchFamily="34" charset="0"/>
                                        </a:rPr>
                                      </m:ctrlPr>
                                    </m:sSubSupPr>
                                    <m:e>
                                      <m:r>
                                        <a:rPr lang="de-DE" sz="1600" b="0" i="1">
                                          <a:latin typeface="Cambria Math" panose="02040503050406030204" pitchFamily="18" charset="0"/>
                                          <a:cs typeface="Calibri" panose="020F0502020204030204" pitchFamily="34" charset="0"/>
                                        </a:rPr>
                                        <m:t>𝑥</m:t>
                                      </m:r>
                                    </m:e>
                                    <m:sub>
                                      <m:r>
                                        <a:rPr lang="de-DE" sz="1600" b="0" i="1">
                                          <a:latin typeface="Cambria Math" panose="02040503050406030204" pitchFamily="18" charset="0"/>
                                          <a:cs typeface="Calibri" panose="020F0502020204030204" pitchFamily="34" charset="0"/>
                                        </a:rPr>
                                        <m:t>𝑘</m:t>
                                      </m:r>
                                    </m:sub>
                                    <m:sup>
                                      <m:r>
                                        <a:rPr lang="de-DE" sz="1600" b="0" i="1">
                                          <a:latin typeface="Cambria Math" panose="02040503050406030204" pitchFamily="18" charset="0"/>
                                          <a:cs typeface="Calibri" panose="020F0502020204030204" pitchFamily="34" charset="0"/>
                                        </a:rPr>
                                        <m:t>𝑜𝑝𝑡</m:t>
                                      </m:r>
                                    </m:sup>
                                  </m:sSubSup>
                                  <m:r>
                                    <a:rPr lang="ar-AE" sz="1600" b="0" i="1">
                                      <a:latin typeface="Cambria Math" panose="02040503050406030204" pitchFamily="18" charset="0"/>
                                      <a:cs typeface="Calibri" panose="020F0502020204030204" pitchFamily="34" charset="0"/>
                                    </a:rPr>
                                    <m:t>]</m:t>
                                  </m:r>
                                </m:e>
                                <m:sub>
                                  <m:r>
                                    <a:rPr lang="de-DE" sz="1600" b="0" i="1">
                                      <a:latin typeface="Cambria Math" panose="02040503050406030204" pitchFamily="18" charset="0"/>
                                      <a:cs typeface="Calibri" panose="020F0502020204030204" pitchFamily="34" charset="0"/>
                                    </a:rPr>
                                    <m:t>𝑘</m:t>
                                  </m:r>
                                  <m:r>
                                    <a:rPr lang="ar-AE" sz="1600" b="0" i="1">
                                      <a:latin typeface="Cambria Math" panose="02040503050406030204" pitchFamily="18" charset="0"/>
                                      <a:cs typeface="Calibri" panose="020F0502020204030204" pitchFamily="34" charset="0"/>
                                    </a:rPr>
                                    <m:t>=</m:t>
                                  </m:r>
                                  <m:r>
                                    <a:rPr lang="ar-AE" sz="1600" b="0" i="1">
                                      <a:latin typeface="Cambria Math" panose="02040503050406030204" pitchFamily="18" charset="0"/>
                                      <a:cs typeface="Calibri" panose="020F0502020204030204" pitchFamily="34" charset="0"/>
                                    </a:rPr>
                                    <m:t>0</m:t>
                                  </m:r>
                                </m:sub>
                                <m:sup>
                                  <m:r>
                                    <a:rPr lang="ar-AE" sz="1600" b="0" i="1">
                                      <a:latin typeface="Cambria Math" panose="02040503050406030204" pitchFamily="18" charset="0"/>
                                      <a:cs typeface="Calibri" panose="020F0502020204030204" pitchFamily="34" charset="0"/>
                                    </a:rPr>
                                    <m:t>𝑇</m:t>
                                  </m:r>
                                </m:sup>
                              </m:sSubSup>
                              <m:r>
                                <a:rPr lang="de-DE" sz="1600" b="0" i="1">
                                  <a:latin typeface="Cambria Math" panose="02040503050406030204" pitchFamily="18" charset="0"/>
                                </a:rPr>
                                <m:t>−</m:t>
                              </m:r>
                              <m:sSubSup>
                                <m:sSubSupPr>
                                  <m:ctrlPr>
                                    <a:rPr lang="ar-AE" sz="1600" i="1">
                                      <a:latin typeface="Cambria Math" panose="02040503050406030204" pitchFamily="18" charset="0"/>
                                      <a:cs typeface="Calibri" panose="020F0502020204030204" pitchFamily="34" charset="0"/>
                                    </a:rPr>
                                  </m:ctrlPr>
                                </m:sSubSupPr>
                                <m:e>
                                  <m:r>
                                    <a:rPr lang="ar-AE" sz="1600" i="1">
                                      <a:latin typeface="Cambria Math" panose="02040503050406030204" pitchFamily="18" charset="0"/>
                                      <a:cs typeface="Calibri" panose="020F0502020204030204" pitchFamily="34" charset="0"/>
                                    </a:rPr>
                                    <m:t>[</m:t>
                                  </m:r>
                                  <m:sSub>
                                    <m:sSubPr>
                                      <m:ctrlPr>
                                        <a:rPr lang="ar-AE" sz="1600" i="1" smtClean="0">
                                          <a:latin typeface="Cambria Math" panose="02040503050406030204" pitchFamily="18" charset="0"/>
                                          <a:cs typeface="Calibri" panose="020F0502020204030204" pitchFamily="34" charset="0"/>
                                        </a:rPr>
                                      </m:ctrlPr>
                                    </m:sSubPr>
                                    <m:e>
                                      <m:acc>
                                        <m:accPr>
                                          <m:chr m:val="̂"/>
                                          <m:ctrlPr>
                                            <a:rPr lang="ar-AE" sz="1600" i="1" smtClean="0">
                                              <a:latin typeface="Cambria Math" panose="02040503050406030204" pitchFamily="18" charset="0"/>
                                              <a:cs typeface="Calibri" panose="020F0502020204030204" pitchFamily="34" charset="0"/>
                                            </a:rPr>
                                          </m:ctrlPr>
                                        </m:accPr>
                                        <m:e>
                                          <m:r>
                                            <a:rPr lang="de-DE" sz="1600" b="0" i="1" smtClean="0">
                                              <a:latin typeface="Cambria Math" panose="02040503050406030204" pitchFamily="18" charset="0"/>
                                              <a:cs typeface="Calibri" panose="020F0502020204030204" pitchFamily="34" charset="0"/>
                                            </a:rPr>
                                            <m:t>𝑥</m:t>
                                          </m:r>
                                        </m:e>
                                      </m:acc>
                                    </m:e>
                                    <m:sub>
                                      <m:r>
                                        <a:rPr lang="de-DE" sz="1600" b="0" i="1" smtClean="0">
                                          <a:latin typeface="Cambria Math" panose="02040503050406030204" pitchFamily="18" charset="0"/>
                                          <a:cs typeface="Calibri" panose="020F0502020204030204" pitchFamily="34" charset="0"/>
                                        </a:rPr>
                                        <m:t>𝑘</m:t>
                                      </m:r>
                                    </m:sub>
                                  </m:sSub>
                                  <m:r>
                                    <a:rPr lang="de-DE" sz="1600" b="0" i="1" smtClean="0">
                                      <a:latin typeface="Cambria Math" panose="02040503050406030204" pitchFamily="18" charset="0"/>
                                      <a:cs typeface="Calibri" panose="020F0502020204030204" pitchFamily="34" charset="0"/>
                                    </a:rPr>
                                    <m:t>(</m:t>
                                  </m:r>
                                  <m:r>
                                    <a:rPr lang="de-DE" sz="1600" b="0" i="1" smtClean="0">
                                      <a:latin typeface="Cambria Math" panose="02040503050406030204" pitchFamily="18" charset="0"/>
                                      <a:cs typeface="Calibri" panose="020F0502020204030204" pitchFamily="34" charset="0"/>
                                    </a:rPr>
                                    <m:t>𝑤</m:t>
                                  </m:r>
                                  <m:r>
                                    <a:rPr lang="de-DE" sz="1600" b="0" i="1" smtClean="0">
                                      <a:latin typeface="Cambria Math" panose="02040503050406030204" pitchFamily="18" charset="0"/>
                                      <a:cs typeface="Calibri" panose="020F0502020204030204" pitchFamily="34" charset="0"/>
                                    </a:rPr>
                                    <m:t>)]</m:t>
                                  </m:r>
                                </m:e>
                                <m:sub>
                                  <m:r>
                                    <a:rPr lang="de-DE" sz="1600" i="1">
                                      <a:latin typeface="Cambria Math" panose="02040503050406030204" pitchFamily="18" charset="0"/>
                                      <a:cs typeface="Calibri" panose="020F0502020204030204" pitchFamily="34" charset="0"/>
                                    </a:rPr>
                                    <m:t>𝑘</m:t>
                                  </m:r>
                                  <m:r>
                                    <a:rPr lang="ar-AE" sz="1600" i="1">
                                      <a:latin typeface="Cambria Math" panose="02040503050406030204" pitchFamily="18" charset="0"/>
                                      <a:cs typeface="Calibri" panose="020F0502020204030204" pitchFamily="34" charset="0"/>
                                    </a:rPr>
                                    <m:t>=</m:t>
                                  </m:r>
                                  <m:r>
                                    <a:rPr lang="ar-AE" sz="1600" i="1">
                                      <a:latin typeface="Cambria Math" panose="02040503050406030204" pitchFamily="18" charset="0"/>
                                      <a:cs typeface="Calibri" panose="020F0502020204030204" pitchFamily="34" charset="0"/>
                                    </a:rPr>
                                    <m:t>0</m:t>
                                  </m:r>
                                </m:sub>
                                <m:sup>
                                  <m:r>
                                    <a:rPr lang="ar-AE" sz="1600" i="1">
                                      <a:latin typeface="Cambria Math" panose="02040503050406030204" pitchFamily="18" charset="0"/>
                                      <a:cs typeface="Calibri" panose="020F0502020204030204" pitchFamily="34" charset="0"/>
                                    </a:rPr>
                                    <m:t>𝑇</m:t>
                                  </m:r>
                                </m:sup>
                              </m:sSubSup>
                            </m:e>
                          </m:d>
                        </m:e>
                      </m:func>
                      <m:r>
                        <a:rPr lang="de-DE" sz="1800" b="0" i="1">
                          <a:latin typeface="Cambria Math" panose="02040503050406030204" pitchFamily="18" charset="0"/>
                          <a:ea typeface="Cambria Math" panose="02040503050406030204" pitchFamily="18" charset="0"/>
                        </a:rPr>
                        <m:t>→</m:t>
                      </m:r>
                      <m:sSubSup>
                        <m:sSubSupPr>
                          <m:ctrlPr>
                            <a:rPr lang="ar-AE" sz="1600" i="1">
                              <a:latin typeface="Cambria Math" panose="02040503050406030204" pitchFamily="18" charset="0"/>
                              <a:cs typeface="Calibri" panose="020F0502020204030204" pitchFamily="34" charset="0"/>
                            </a:rPr>
                          </m:ctrlPr>
                        </m:sSubSupPr>
                        <m:e>
                          <m:r>
                            <a:rPr lang="ar-AE" sz="1600" b="0" i="1">
                              <a:latin typeface="Cambria Math" panose="02040503050406030204" pitchFamily="18" charset="0"/>
                              <a:cs typeface="Calibri" panose="020F0502020204030204" pitchFamily="34" charset="0"/>
                            </a:rPr>
                            <m:t>[</m:t>
                          </m:r>
                          <m:sSubSup>
                            <m:sSubSupPr>
                              <m:ctrlPr>
                                <a:rPr lang="ar-AE" sz="1600" i="1">
                                  <a:latin typeface="Cambria Math" panose="02040503050406030204" pitchFamily="18" charset="0"/>
                                  <a:cs typeface="Calibri" panose="020F0502020204030204" pitchFamily="34" charset="0"/>
                                </a:rPr>
                              </m:ctrlPr>
                            </m:sSubSupPr>
                            <m:e>
                              <m:r>
                                <a:rPr lang="de-DE" sz="1600" b="0" i="1" smtClean="0">
                                  <a:latin typeface="Cambria Math" panose="02040503050406030204" pitchFamily="18" charset="0"/>
                                  <a:cs typeface="Calibri" panose="020F0502020204030204" pitchFamily="34" charset="0"/>
                                </a:rPr>
                                <m:t>𝑤</m:t>
                              </m:r>
                            </m:e>
                            <m:sub>
                              <m:r>
                                <a:rPr lang="de-DE" sz="1600" b="0" i="1">
                                  <a:latin typeface="Cambria Math" panose="02040503050406030204" pitchFamily="18" charset="0"/>
                                  <a:cs typeface="Calibri" panose="020F0502020204030204" pitchFamily="34" charset="0"/>
                                </a:rPr>
                                <m:t>𝑘</m:t>
                              </m:r>
                            </m:sub>
                            <m:sup>
                              <m:r>
                                <a:rPr lang="de-DE" sz="1600" b="0" i="1">
                                  <a:latin typeface="Cambria Math" panose="02040503050406030204" pitchFamily="18" charset="0"/>
                                  <a:cs typeface="Calibri" panose="020F0502020204030204" pitchFamily="34" charset="0"/>
                                </a:rPr>
                                <m:t>𝑜𝑝𝑡</m:t>
                              </m:r>
                            </m:sup>
                          </m:sSubSup>
                          <m:r>
                            <a:rPr lang="ar-AE" sz="1600" b="0" i="1">
                              <a:latin typeface="Cambria Math" panose="02040503050406030204" pitchFamily="18" charset="0"/>
                              <a:cs typeface="Calibri" panose="020F0502020204030204" pitchFamily="34" charset="0"/>
                            </a:rPr>
                            <m:t>]</m:t>
                          </m:r>
                        </m:e>
                        <m:sub>
                          <m:r>
                            <a:rPr lang="de-DE" sz="1600" b="0" i="1">
                              <a:latin typeface="Cambria Math" panose="02040503050406030204" pitchFamily="18" charset="0"/>
                              <a:cs typeface="Calibri" panose="020F0502020204030204" pitchFamily="34" charset="0"/>
                            </a:rPr>
                            <m:t>𝑘</m:t>
                          </m:r>
                          <m:r>
                            <a:rPr lang="ar-AE" sz="1600" b="0" i="1">
                              <a:latin typeface="Cambria Math" panose="02040503050406030204" pitchFamily="18" charset="0"/>
                              <a:cs typeface="Calibri" panose="020F0502020204030204" pitchFamily="34" charset="0"/>
                            </a:rPr>
                            <m:t>=</m:t>
                          </m:r>
                          <m:r>
                            <a:rPr lang="ar-AE" sz="1600" b="0" i="1">
                              <a:latin typeface="Cambria Math" panose="02040503050406030204" pitchFamily="18" charset="0"/>
                              <a:cs typeface="Calibri" panose="020F0502020204030204" pitchFamily="34" charset="0"/>
                            </a:rPr>
                            <m:t>0</m:t>
                          </m:r>
                        </m:sub>
                        <m:sup>
                          <m:r>
                            <a:rPr lang="ar-AE" sz="1600" b="0" i="1">
                              <a:latin typeface="Cambria Math" panose="02040503050406030204" pitchFamily="18" charset="0"/>
                              <a:cs typeface="Calibri" panose="020F0502020204030204" pitchFamily="34" charset="0"/>
                            </a:rPr>
                            <m:t>𝑇</m:t>
                          </m:r>
                        </m:sup>
                      </m:sSubSup>
                    </m:oMath>
                  </m:oMathPara>
                </a14:m>
                <a:endParaRPr lang="de-DE" sz="1600" i="1" dirty="0">
                  <a:latin typeface="Cambria Math" panose="02040503050406030204" pitchFamily="18" charset="0"/>
                </a:endParaRPr>
              </a:p>
              <a:p>
                <a:endParaRPr lang="de-DE" sz="1200" i="1" dirty="0">
                  <a:latin typeface="Cambria Math" panose="02040503050406030204" pitchFamily="18" charset="0"/>
                </a:endParaRPr>
              </a:p>
              <a:p>
                <a:pPr marL="0" indent="0">
                  <a:buNone/>
                </a:pPr>
                <a:r>
                  <a:rPr lang="de-DE" sz="2000" dirty="0"/>
                  <a:t>Die </a:t>
                </a:r>
                <a:r>
                  <a:rPr lang="de-DE" sz="2000" dirty="0" err="1"/>
                  <a:t>Optimalsteuerungsprobleme</a:t>
                </a:r>
                <a:r>
                  <a:rPr lang="de-DE" sz="2000" dirty="0"/>
                  <a:t> werden numerisch in </a:t>
                </a:r>
                <a:r>
                  <a:rPr lang="de-DE" sz="2000" dirty="0" err="1"/>
                  <a:t>Casadi</a:t>
                </a:r>
                <a:r>
                  <a:rPr lang="de-DE" sz="2000" dirty="0"/>
                  <a:t> (Python) formuliert und gelöst</a:t>
                </a:r>
              </a:p>
              <a:p>
                <a:endParaRPr lang="de-DE" sz="2000" dirty="0"/>
              </a:p>
              <a:p>
                <a:endParaRPr lang="de-DE" sz="2000" dirty="0"/>
              </a:p>
              <a:p>
                <a:endParaRPr lang="de-DE" sz="2000" dirty="0"/>
              </a:p>
              <a:p>
                <a:endParaRPr lang="de-DE" sz="2000" dirty="0"/>
              </a:p>
              <a:p>
                <a:endParaRPr lang="de-DE" sz="2000" dirty="0"/>
              </a:p>
              <a:p>
                <a:endParaRPr lang="de-DE" sz="2000" dirty="0"/>
              </a:p>
            </p:txBody>
          </p:sp>
        </mc:Choice>
        <mc:Fallback xmlns="">
          <p:sp>
            <p:nvSpPr>
              <p:cNvPr id="2" name="Inhaltsplatzhalter 1">
                <a:extLst>
                  <a:ext uri="{FF2B5EF4-FFF2-40B4-BE49-F238E27FC236}">
                    <a16:creationId xmlns:a16="http://schemas.microsoft.com/office/drawing/2014/main" id="{5121697A-3712-425A-888A-9BC28D320ACC}"/>
                  </a:ext>
                </a:extLst>
              </p:cNvPr>
              <p:cNvSpPr>
                <a:spLocks noGrp="1" noRot="1" noChangeAspect="1" noMove="1" noResize="1" noEditPoints="1" noAdjustHandles="1" noChangeArrowheads="1" noChangeShapeType="1" noTextEdit="1"/>
              </p:cNvSpPr>
              <p:nvPr>
                <p:ph idx="4294967295"/>
              </p:nvPr>
            </p:nvSpPr>
            <p:spPr>
              <a:xfrm>
                <a:off x="0" y="981075"/>
                <a:ext cx="8609013" cy="5472113"/>
              </a:xfrm>
              <a:blipFill>
                <a:blip r:embed="rId2"/>
                <a:stretch>
                  <a:fillRect l="-567" t="-668" r="-992"/>
                </a:stretch>
              </a:blipFill>
            </p:spPr>
            <p:txBody>
              <a:bodyPr/>
              <a:lstStyle/>
              <a:p>
                <a:r>
                  <a:rPr lang="en-GB">
                    <a:noFill/>
                  </a:rPr>
                  <a:t> </a:t>
                </a:r>
              </a:p>
            </p:txBody>
          </p:sp>
        </mc:Fallback>
      </mc:AlternateContent>
      <p:cxnSp>
        <p:nvCxnSpPr>
          <p:cNvPr id="60" name="Google Shape;104;p14">
            <a:extLst>
              <a:ext uri="{FF2B5EF4-FFF2-40B4-BE49-F238E27FC236}">
                <a16:creationId xmlns:a16="http://schemas.microsoft.com/office/drawing/2014/main" id="{F5EE9DE3-3577-466F-8631-5AEFC41327DC}"/>
              </a:ext>
            </a:extLst>
          </p:cNvPr>
          <p:cNvCxnSpPr>
            <a:cxnSpLocks/>
          </p:cNvCxnSpPr>
          <p:nvPr/>
        </p:nvCxnSpPr>
        <p:spPr>
          <a:xfrm>
            <a:off x="760105" y="3301643"/>
            <a:ext cx="11288713" cy="0"/>
          </a:xfrm>
          <a:prstGeom prst="straightConnector1">
            <a:avLst/>
          </a:prstGeom>
          <a:noFill/>
          <a:ln w="22225" cap="flat" cmpd="sng">
            <a:solidFill>
              <a:schemeClr val="dk2"/>
            </a:solidFill>
            <a:prstDash val="dash"/>
            <a:round/>
            <a:headEnd type="none" w="med" len="med"/>
            <a:tailEnd type="none" w="med" len="med"/>
          </a:ln>
        </p:spPr>
      </p:cxnSp>
      <p:grpSp>
        <p:nvGrpSpPr>
          <p:cNvPr id="7" name="Gruppieren 6">
            <a:extLst>
              <a:ext uri="{FF2B5EF4-FFF2-40B4-BE49-F238E27FC236}">
                <a16:creationId xmlns:a16="http://schemas.microsoft.com/office/drawing/2014/main" id="{825EA542-43AD-4DDF-8431-42D8B5F53996}"/>
              </a:ext>
            </a:extLst>
          </p:cNvPr>
          <p:cNvGrpSpPr/>
          <p:nvPr/>
        </p:nvGrpSpPr>
        <p:grpSpPr>
          <a:xfrm>
            <a:off x="9091534" y="1296344"/>
            <a:ext cx="2623249" cy="1515032"/>
            <a:chOff x="9091534" y="1296344"/>
            <a:chExt cx="2623249" cy="1515032"/>
          </a:xfrm>
        </p:grpSpPr>
        <p:sp>
          <p:nvSpPr>
            <p:cNvPr id="47" name="Google Shape;62;p14">
              <a:extLst>
                <a:ext uri="{FF2B5EF4-FFF2-40B4-BE49-F238E27FC236}">
                  <a16:creationId xmlns:a16="http://schemas.microsoft.com/office/drawing/2014/main" id="{A1A40792-9168-40AB-83BA-A06E23129519}"/>
                </a:ext>
              </a:extLst>
            </p:cNvPr>
            <p:cNvSpPr/>
            <p:nvPr/>
          </p:nvSpPr>
          <p:spPr>
            <a:xfrm>
              <a:off x="9993234" y="1526488"/>
              <a:ext cx="914400" cy="5073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Calibri" panose="020F0502020204030204" pitchFamily="34" charset="0"/>
                  <a:cs typeface="Calibri" panose="020F0502020204030204" pitchFamily="34" charset="0"/>
                </a:rPr>
                <a:t>Optimierung</a:t>
              </a:r>
              <a:endParaRPr sz="1000" dirty="0">
                <a:latin typeface="Calibri" panose="020F0502020204030204" pitchFamily="34" charset="0"/>
                <a:cs typeface="Calibri" panose="020F0502020204030204" pitchFamily="34" charset="0"/>
              </a:endParaRPr>
            </a:p>
          </p:txBody>
        </p:sp>
        <p:sp>
          <p:nvSpPr>
            <p:cNvPr id="48" name="Google Shape;62;p14">
              <a:extLst>
                <a:ext uri="{FF2B5EF4-FFF2-40B4-BE49-F238E27FC236}">
                  <a16:creationId xmlns:a16="http://schemas.microsoft.com/office/drawing/2014/main" id="{320CFD64-6A6C-452B-84A8-CAE755E50B84}"/>
                </a:ext>
              </a:extLst>
            </p:cNvPr>
            <p:cNvSpPr/>
            <p:nvPr/>
          </p:nvSpPr>
          <p:spPr>
            <a:xfrm>
              <a:off x="9993234" y="2304076"/>
              <a:ext cx="914400" cy="5073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Calibri" panose="020F0502020204030204" pitchFamily="34" charset="0"/>
                  <a:cs typeface="Calibri" panose="020F0502020204030204" pitchFamily="34" charset="0"/>
                </a:rPr>
                <a:t>Qualitäts-modell</a:t>
              </a:r>
              <a:endParaRPr sz="1000" dirty="0">
                <a:latin typeface="Calibri" panose="020F0502020204030204" pitchFamily="34" charset="0"/>
                <a:cs typeface="Calibri" panose="020F0502020204030204" pitchFamily="34" charset="0"/>
              </a:endParaRPr>
            </a:p>
          </p:txBody>
        </p:sp>
        <p:cxnSp>
          <p:nvCxnSpPr>
            <p:cNvPr id="49" name="Verbinder: gewinkelt 48">
              <a:extLst>
                <a:ext uri="{FF2B5EF4-FFF2-40B4-BE49-F238E27FC236}">
                  <a16:creationId xmlns:a16="http://schemas.microsoft.com/office/drawing/2014/main" id="{2DFF1D28-5B53-4B38-B3FE-0B883188E240}"/>
                </a:ext>
              </a:extLst>
            </p:cNvPr>
            <p:cNvCxnSpPr>
              <a:cxnSpLocks/>
              <a:stCxn id="47" idx="1"/>
              <a:endCxn id="48" idx="1"/>
            </p:cNvCxnSpPr>
            <p:nvPr/>
          </p:nvCxnSpPr>
          <p:spPr>
            <a:xfrm rot="10800000" flipV="1">
              <a:off x="9993234" y="1780138"/>
              <a:ext cx="12700" cy="777588"/>
            </a:xfrm>
            <a:prstGeom prst="bentConnector3">
              <a:avLst>
                <a:gd name="adj1" fmla="val 25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Verbinder: gewinkelt 52">
              <a:extLst>
                <a:ext uri="{FF2B5EF4-FFF2-40B4-BE49-F238E27FC236}">
                  <a16:creationId xmlns:a16="http://schemas.microsoft.com/office/drawing/2014/main" id="{E79FF6A7-CAC7-4BEF-A2A8-3A3E9BCD0C56}"/>
                </a:ext>
              </a:extLst>
            </p:cNvPr>
            <p:cNvCxnSpPr>
              <a:cxnSpLocks/>
              <a:stCxn id="48" idx="3"/>
              <a:endCxn id="47" idx="3"/>
            </p:cNvCxnSpPr>
            <p:nvPr/>
          </p:nvCxnSpPr>
          <p:spPr>
            <a:xfrm flipV="1">
              <a:off x="10907634" y="1780138"/>
              <a:ext cx="12700" cy="777588"/>
            </a:xfrm>
            <a:prstGeom prst="bentConnector3">
              <a:avLst>
                <a:gd name="adj1" fmla="val 22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Google Shape;104;p14">
              <a:extLst>
                <a:ext uri="{FF2B5EF4-FFF2-40B4-BE49-F238E27FC236}">
                  <a16:creationId xmlns:a16="http://schemas.microsoft.com/office/drawing/2014/main" id="{A6721329-379E-404B-8369-F1A363F11F42}"/>
                </a:ext>
              </a:extLst>
            </p:cNvPr>
            <p:cNvCxnSpPr>
              <a:cxnSpLocks/>
            </p:cNvCxnSpPr>
            <p:nvPr/>
          </p:nvCxnSpPr>
          <p:spPr>
            <a:xfrm flipH="1">
              <a:off x="10919390" y="1623397"/>
              <a:ext cx="585160" cy="7948"/>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58" name="Google Shape;102;p14">
                  <a:extLst>
                    <a:ext uri="{FF2B5EF4-FFF2-40B4-BE49-F238E27FC236}">
                      <a16:creationId xmlns:a16="http://schemas.microsoft.com/office/drawing/2014/main" id="{3DF9A3A5-BF3F-412B-8FEF-A6108DFC64C8}"/>
                    </a:ext>
                  </a:extLst>
                </p:cNvPr>
                <p:cNvSpPr txBox="1"/>
                <p:nvPr/>
              </p:nvSpPr>
              <p:spPr>
                <a:xfrm>
                  <a:off x="11370183" y="1296344"/>
                  <a:ext cx="34460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de-DE" sz="1200" b="1"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𝑸</m:t>
                            </m:r>
                          </m:e>
                          <m:sub>
                            <m:r>
                              <a:rPr lang="de-DE" sz="1200" b="1" i="1" smtClean="0">
                                <a:latin typeface="Cambria Math" panose="02040503050406030204" pitchFamily="18" charset="0"/>
                                <a:cs typeface="Calibri" panose="020F0502020204030204" pitchFamily="34" charset="0"/>
                              </a:rPr>
                              <m:t>𝒓𝒆𝒇</m:t>
                            </m:r>
                          </m:sub>
                        </m:sSub>
                      </m:oMath>
                    </m:oMathPara>
                  </a14:m>
                  <a:endParaRPr sz="1200" b="1" dirty="0">
                    <a:latin typeface="Calibri" panose="020F0502020204030204" pitchFamily="34" charset="0"/>
                    <a:cs typeface="Calibri" panose="020F0502020204030204" pitchFamily="34" charset="0"/>
                  </a:endParaRPr>
                </a:p>
              </p:txBody>
            </p:sp>
          </mc:Choice>
          <mc:Fallback xmlns="">
            <p:sp>
              <p:nvSpPr>
                <p:cNvPr id="58" name="Google Shape;102;p14">
                  <a:extLst>
                    <a:ext uri="{FF2B5EF4-FFF2-40B4-BE49-F238E27FC236}">
                      <a16:creationId xmlns:a16="http://schemas.microsoft.com/office/drawing/2014/main" id="{3DF9A3A5-BF3F-412B-8FEF-A6108DFC64C8}"/>
                    </a:ext>
                  </a:extLst>
                </p:cNvPr>
                <p:cNvSpPr txBox="1">
                  <a:spLocks noRot="1" noChangeAspect="1" noMove="1" noResize="1" noEditPoints="1" noAdjustHandles="1" noChangeArrowheads="1" noChangeShapeType="1" noTextEdit="1"/>
                </p:cNvSpPr>
                <p:nvPr/>
              </p:nvSpPr>
              <p:spPr>
                <a:xfrm>
                  <a:off x="11370183" y="1296344"/>
                  <a:ext cx="344600" cy="322800"/>
                </a:xfrm>
                <a:prstGeom prst="rect">
                  <a:avLst/>
                </a:prstGeom>
                <a:blipFill>
                  <a:blip r:embed="rId3"/>
                  <a:stretch>
                    <a:fillRect l="-17544" r="-1754" b="-7547"/>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1" name="Google Shape;102;p14">
                  <a:extLst>
                    <a:ext uri="{FF2B5EF4-FFF2-40B4-BE49-F238E27FC236}">
                      <a16:creationId xmlns:a16="http://schemas.microsoft.com/office/drawing/2014/main" id="{C7E3F47A-FE4D-4175-A7EA-A0F6119FB6D8}"/>
                    </a:ext>
                  </a:extLst>
                </p:cNvPr>
                <p:cNvSpPr txBox="1"/>
                <p:nvPr/>
              </p:nvSpPr>
              <p:spPr>
                <a:xfrm>
                  <a:off x="9091534" y="1974265"/>
                  <a:ext cx="62315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ar-AE" sz="1200" b="1" i="1" smtClean="0">
                                <a:latin typeface="Cambria Math" panose="02040503050406030204" pitchFamily="18" charset="0"/>
                                <a:cs typeface="Calibri" panose="020F0502020204030204" pitchFamily="34" charset="0"/>
                              </a:rPr>
                            </m:ctrlPr>
                          </m:sSubSupPr>
                          <m:e>
                            <m:r>
                              <a:rPr lang="ar-AE" sz="1200" b="1" i="1">
                                <a:latin typeface="Cambria Math" panose="02040503050406030204" pitchFamily="18" charset="0"/>
                                <a:cs typeface="Calibri" panose="020F0502020204030204" pitchFamily="34" charset="0"/>
                              </a:rPr>
                              <m:t>[</m:t>
                            </m:r>
                            <m:sSub>
                              <m:sSubPr>
                                <m:ctrlPr>
                                  <a:rPr lang="ar-AE" sz="1200" b="1"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𝒙</m:t>
                                </m:r>
                              </m:e>
                              <m:sub>
                                <m:r>
                                  <a:rPr lang="de-DE" sz="1200" b="1" i="1" smtClean="0">
                                    <a:latin typeface="Cambria Math" panose="02040503050406030204" pitchFamily="18" charset="0"/>
                                    <a:cs typeface="Calibri" panose="020F0502020204030204" pitchFamily="34" charset="0"/>
                                  </a:rPr>
                                  <m:t>𝒌</m:t>
                                </m:r>
                              </m:sub>
                            </m:sSub>
                            <m:r>
                              <a:rPr lang="ar-AE" sz="1200" b="1" i="1">
                                <a:latin typeface="Cambria Math" panose="02040503050406030204" pitchFamily="18" charset="0"/>
                                <a:cs typeface="Calibri" panose="020F0502020204030204" pitchFamily="34" charset="0"/>
                              </a:rPr>
                              <m:t>]</m:t>
                            </m:r>
                          </m:e>
                          <m:sub>
                            <m:r>
                              <a:rPr lang="de-DE" sz="1200" b="1" i="1" smtClean="0">
                                <a:latin typeface="Cambria Math" panose="02040503050406030204" pitchFamily="18" charset="0"/>
                                <a:cs typeface="Calibri" panose="020F0502020204030204" pitchFamily="34" charset="0"/>
                              </a:rPr>
                              <m:t>𝒌</m:t>
                            </m:r>
                            <m:r>
                              <a:rPr lang="ar-AE" sz="1200" b="1" i="1">
                                <a:latin typeface="Cambria Math" panose="02040503050406030204" pitchFamily="18" charset="0"/>
                                <a:cs typeface="Calibri" panose="020F0502020204030204" pitchFamily="34" charset="0"/>
                              </a:rPr>
                              <m:t>=</m:t>
                            </m:r>
                            <m:r>
                              <a:rPr lang="ar-AE" sz="1200" b="1" i="1">
                                <a:latin typeface="Cambria Math" panose="02040503050406030204" pitchFamily="18" charset="0"/>
                                <a:cs typeface="Calibri" panose="020F0502020204030204" pitchFamily="34" charset="0"/>
                              </a:rPr>
                              <m:t>𝟎</m:t>
                            </m:r>
                          </m:sub>
                          <m:sup>
                            <m:r>
                              <a:rPr lang="ar-AE" sz="1200" b="1" i="1">
                                <a:latin typeface="Cambria Math" panose="02040503050406030204" pitchFamily="18" charset="0"/>
                                <a:cs typeface="Calibri" panose="020F0502020204030204" pitchFamily="34" charset="0"/>
                              </a:rPr>
                              <m:t>𝑻</m:t>
                            </m:r>
                          </m:sup>
                        </m:sSubSup>
                      </m:oMath>
                    </m:oMathPara>
                  </a14:m>
                  <a:endParaRPr sz="1200" b="1" dirty="0">
                    <a:latin typeface="Calibri" panose="020F0502020204030204" pitchFamily="34" charset="0"/>
                    <a:cs typeface="Calibri" panose="020F0502020204030204" pitchFamily="34" charset="0"/>
                  </a:endParaRPr>
                </a:p>
              </p:txBody>
            </p:sp>
          </mc:Choice>
          <mc:Fallback xmlns="">
            <p:sp>
              <p:nvSpPr>
                <p:cNvPr id="61" name="Google Shape;102;p14">
                  <a:extLst>
                    <a:ext uri="{FF2B5EF4-FFF2-40B4-BE49-F238E27FC236}">
                      <a16:creationId xmlns:a16="http://schemas.microsoft.com/office/drawing/2014/main" id="{C7E3F47A-FE4D-4175-A7EA-A0F6119FB6D8}"/>
                    </a:ext>
                  </a:extLst>
                </p:cNvPr>
                <p:cNvSpPr txBox="1">
                  <a:spLocks noRot="1" noChangeAspect="1" noMove="1" noResize="1" noEditPoints="1" noAdjustHandles="1" noChangeArrowheads="1" noChangeShapeType="1" noTextEdit="1"/>
                </p:cNvSpPr>
                <p:nvPr/>
              </p:nvSpPr>
              <p:spPr>
                <a:xfrm>
                  <a:off x="9091534" y="1974265"/>
                  <a:ext cx="623150" cy="322800"/>
                </a:xfrm>
                <a:prstGeom prst="rect">
                  <a:avLst/>
                </a:prstGeom>
                <a:blipFill>
                  <a:blip r:embed="rId4"/>
                  <a:stretch>
                    <a:fillRect l="-3883" b="-11321"/>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5" name="Google Shape;102;p14">
                  <a:extLst>
                    <a:ext uri="{FF2B5EF4-FFF2-40B4-BE49-F238E27FC236}">
                      <a16:creationId xmlns:a16="http://schemas.microsoft.com/office/drawing/2014/main" id="{0881C8BC-FA8D-4794-B2CA-A23090F5303F}"/>
                    </a:ext>
                  </a:extLst>
                </p:cNvPr>
                <p:cNvSpPr txBox="1"/>
                <p:nvPr/>
              </p:nvSpPr>
              <p:spPr>
                <a:xfrm>
                  <a:off x="11202758" y="1960022"/>
                  <a:ext cx="344600" cy="322800"/>
                </a:xfrm>
                <a:prstGeom prst="rect">
                  <a:avLst/>
                </a:prstGeom>
                <a:noFill/>
                <a:ln>
                  <a:noFill/>
                </a:ln>
              </p:spPr>
              <p:txBody>
                <a:bodyPr spcFirstLastPara="1" wrap="square" lIns="91425" tIns="91425" rIns="91425" bIns="91425" anchor="t" anchorCtr="0">
                  <a:noAutofit/>
                </a:bodyPr>
                <a:lstStyle/>
                <a:p>
                  <a:pPr lvl="0" algn="ctr"/>
                  <a14:m>
                    <m:oMathPara xmlns:m="http://schemas.openxmlformats.org/officeDocument/2006/math">
                      <m:oMathParaPr>
                        <m:jc m:val="centerGroup"/>
                      </m:oMathParaPr>
                      <m:oMath xmlns:m="http://schemas.openxmlformats.org/officeDocument/2006/math">
                        <m:sSub>
                          <m:sSubPr>
                            <m:ctrlPr>
                              <a:rPr lang="de-DE" sz="1200" b="0" i="1" smtClean="0">
                                <a:latin typeface="Cambria Math" panose="02040503050406030204" pitchFamily="18" charset="0"/>
                                <a:cs typeface="Calibri" panose="020F0502020204030204" pitchFamily="34" charset="0"/>
                              </a:rPr>
                            </m:ctrlPr>
                          </m:sSubPr>
                          <m:e>
                            <m:acc>
                              <m:accPr>
                                <m:chr m:val="̂"/>
                                <m:ctrlPr>
                                  <a:rPr lang="de-DE" sz="1200" i="1">
                                    <a:latin typeface="Cambria Math" panose="02040503050406030204" pitchFamily="18" charset="0"/>
                                    <a:cs typeface="Calibri" panose="020F0502020204030204" pitchFamily="34" charset="0"/>
                                  </a:rPr>
                                </m:ctrlPr>
                              </m:accPr>
                              <m:e>
                                <m:r>
                                  <a:rPr lang="de-DE" sz="1200" i="1">
                                    <a:latin typeface="Cambria Math" panose="02040503050406030204" pitchFamily="18" charset="0"/>
                                    <a:cs typeface="Calibri" panose="020F0502020204030204" pitchFamily="34" charset="0"/>
                                  </a:rPr>
                                  <m:t>𝑄</m:t>
                                </m:r>
                              </m:e>
                            </m:acc>
                          </m:e>
                          <m:sub>
                            <m:r>
                              <a:rPr lang="de-DE" sz="1200" b="0" i="1" smtClean="0">
                                <a:latin typeface="Cambria Math" panose="02040503050406030204" pitchFamily="18" charset="0"/>
                                <a:cs typeface="Calibri" panose="020F0502020204030204" pitchFamily="34" charset="0"/>
                              </a:rPr>
                              <m:t>𝑇</m:t>
                            </m:r>
                          </m:sub>
                        </m:sSub>
                      </m:oMath>
                    </m:oMathPara>
                  </a14:m>
                  <a:endParaRPr sz="1200" b="1" dirty="0">
                    <a:latin typeface="Calibri" panose="020F0502020204030204" pitchFamily="34" charset="0"/>
                    <a:cs typeface="Calibri" panose="020F0502020204030204" pitchFamily="34" charset="0"/>
                  </a:endParaRPr>
                </a:p>
              </p:txBody>
            </p:sp>
          </mc:Choice>
          <mc:Fallback xmlns="">
            <p:sp>
              <p:nvSpPr>
                <p:cNvPr id="65" name="Google Shape;102;p14">
                  <a:extLst>
                    <a:ext uri="{FF2B5EF4-FFF2-40B4-BE49-F238E27FC236}">
                      <a16:creationId xmlns:a16="http://schemas.microsoft.com/office/drawing/2014/main" id="{0881C8BC-FA8D-4794-B2CA-A23090F5303F}"/>
                    </a:ext>
                  </a:extLst>
                </p:cNvPr>
                <p:cNvSpPr txBox="1">
                  <a:spLocks noRot="1" noChangeAspect="1" noMove="1" noResize="1" noEditPoints="1" noAdjustHandles="1" noChangeArrowheads="1" noChangeShapeType="1" noTextEdit="1"/>
                </p:cNvSpPr>
                <p:nvPr/>
              </p:nvSpPr>
              <p:spPr>
                <a:xfrm>
                  <a:off x="11202758" y="1960022"/>
                  <a:ext cx="344600" cy="322800"/>
                </a:xfrm>
                <a:prstGeom prst="rect">
                  <a:avLst/>
                </a:prstGeom>
                <a:blipFill>
                  <a:blip r:embed="rId5"/>
                  <a:stretch>
                    <a:fillRect l="-1786" b="-5769"/>
                  </a:stretch>
                </a:blipFill>
                <a:ln>
                  <a:noFill/>
                </a:ln>
              </p:spPr>
              <p:txBody>
                <a:bodyPr/>
                <a:lstStyle/>
                <a:p>
                  <a:r>
                    <a:rPr lang="en-GB">
                      <a:noFill/>
                    </a:rPr>
                    <a:t> </a:t>
                  </a:r>
                </a:p>
              </p:txBody>
            </p:sp>
          </mc:Fallback>
        </mc:AlternateContent>
      </p:grpSp>
      <p:sp>
        <p:nvSpPr>
          <p:cNvPr id="66" name="Google Shape;62;p14">
            <a:extLst>
              <a:ext uri="{FF2B5EF4-FFF2-40B4-BE49-F238E27FC236}">
                <a16:creationId xmlns:a16="http://schemas.microsoft.com/office/drawing/2014/main" id="{4C7AB223-878A-44EC-A8AB-F96C8F613CE6}"/>
              </a:ext>
            </a:extLst>
          </p:cNvPr>
          <p:cNvSpPr/>
          <p:nvPr/>
        </p:nvSpPr>
        <p:spPr>
          <a:xfrm>
            <a:off x="9984433" y="3578406"/>
            <a:ext cx="914400" cy="5073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Calibri" panose="020F0502020204030204" pitchFamily="34" charset="0"/>
                <a:cs typeface="Calibri" panose="020F0502020204030204" pitchFamily="34" charset="0"/>
              </a:rPr>
              <a:t>Optimierung</a:t>
            </a:r>
            <a:endParaRPr sz="1000" dirty="0">
              <a:latin typeface="Calibri" panose="020F0502020204030204" pitchFamily="34" charset="0"/>
              <a:cs typeface="Calibri" panose="020F0502020204030204" pitchFamily="34" charset="0"/>
            </a:endParaRPr>
          </a:p>
        </p:txBody>
      </p:sp>
      <p:sp>
        <p:nvSpPr>
          <p:cNvPr id="67" name="Google Shape;62;p14">
            <a:extLst>
              <a:ext uri="{FF2B5EF4-FFF2-40B4-BE49-F238E27FC236}">
                <a16:creationId xmlns:a16="http://schemas.microsoft.com/office/drawing/2014/main" id="{CD7822A8-68D8-4750-803C-C2A8C8D211E2}"/>
              </a:ext>
            </a:extLst>
          </p:cNvPr>
          <p:cNvSpPr/>
          <p:nvPr/>
        </p:nvSpPr>
        <p:spPr>
          <a:xfrm>
            <a:off x="9984433" y="4355994"/>
            <a:ext cx="914400" cy="5073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Calibri" panose="020F0502020204030204" pitchFamily="34" charset="0"/>
                <a:cs typeface="Calibri" panose="020F0502020204030204" pitchFamily="34" charset="0"/>
              </a:rPr>
              <a:t>Modell Spritzgieß-maschine</a:t>
            </a:r>
            <a:endParaRPr sz="1000" dirty="0">
              <a:latin typeface="Calibri" panose="020F0502020204030204" pitchFamily="34" charset="0"/>
              <a:cs typeface="Calibri" panose="020F0502020204030204" pitchFamily="34" charset="0"/>
            </a:endParaRPr>
          </a:p>
        </p:txBody>
      </p:sp>
      <p:cxnSp>
        <p:nvCxnSpPr>
          <p:cNvPr id="68" name="Verbinder: gewinkelt 67">
            <a:extLst>
              <a:ext uri="{FF2B5EF4-FFF2-40B4-BE49-F238E27FC236}">
                <a16:creationId xmlns:a16="http://schemas.microsoft.com/office/drawing/2014/main" id="{48D4C970-5928-47F4-88D2-D61FA14233A7}"/>
              </a:ext>
            </a:extLst>
          </p:cNvPr>
          <p:cNvCxnSpPr>
            <a:cxnSpLocks/>
            <a:stCxn id="66" idx="1"/>
            <a:endCxn id="67" idx="1"/>
          </p:cNvCxnSpPr>
          <p:nvPr/>
        </p:nvCxnSpPr>
        <p:spPr>
          <a:xfrm rot="10800000" flipV="1">
            <a:off x="9984433" y="3832056"/>
            <a:ext cx="12700" cy="777588"/>
          </a:xfrm>
          <a:prstGeom prst="bentConnector3">
            <a:avLst>
              <a:gd name="adj1" fmla="val 25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Verbinder: gewinkelt 68">
            <a:extLst>
              <a:ext uri="{FF2B5EF4-FFF2-40B4-BE49-F238E27FC236}">
                <a16:creationId xmlns:a16="http://schemas.microsoft.com/office/drawing/2014/main" id="{45AD7C16-126D-474C-AA9E-AFAC2AC98060}"/>
              </a:ext>
            </a:extLst>
          </p:cNvPr>
          <p:cNvCxnSpPr>
            <a:cxnSpLocks/>
            <a:stCxn id="67" idx="3"/>
            <a:endCxn id="66" idx="3"/>
          </p:cNvCxnSpPr>
          <p:nvPr/>
        </p:nvCxnSpPr>
        <p:spPr>
          <a:xfrm flipV="1">
            <a:off x="10898833" y="3832056"/>
            <a:ext cx="12700" cy="777588"/>
          </a:xfrm>
          <a:prstGeom prst="bentConnector3">
            <a:avLst>
              <a:gd name="adj1" fmla="val 22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Google Shape;104;p14">
            <a:extLst>
              <a:ext uri="{FF2B5EF4-FFF2-40B4-BE49-F238E27FC236}">
                <a16:creationId xmlns:a16="http://schemas.microsoft.com/office/drawing/2014/main" id="{5F3303B2-0FB3-4DBB-9649-2D36DB466188}"/>
              </a:ext>
            </a:extLst>
          </p:cNvPr>
          <p:cNvCxnSpPr>
            <a:cxnSpLocks/>
          </p:cNvCxnSpPr>
          <p:nvPr/>
        </p:nvCxnSpPr>
        <p:spPr>
          <a:xfrm flipH="1">
            <a:off x="10910589" y="3675315"/>
            <a:ext cx="585160" cy="7948"/>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1" name="Google Shape;102;p14">
                <a:extLst>
                  <a:ext uri="{FF2B5EF4-FFF2-40B4-BE49-F238E27FC236}">
                    <a16:creationId xmlns:a16="http://schemas.microsoft.com/office/drawing/2014/main" id="{9AF2382A-7F4F-42A2-82E4-9BD78DD0352D}"/>
                  </a:ext>
                </a:extLst>
              </p:cNvPr>
              <p:cNvSpPr txBox="1"/>
              <p:nvPr/>
            </p:nvSpPr>
            <p:spPr>
              <a:xfrm>
                <a:off x="11435677" y="3317179"/>
                <a:ext cx="344600" cy="322800"/>
              </a:xfrm>
              <a:prstGeom prst="rect">
                <a:avLst/>
              </a:prstGeom>
              <a:noFill/>
              <a:ln>
                <a:noFill/>
              </a:ln>
            </p:spPr>
            <p:txBody>
              <a:bodyPr spcFirstLastPara="1" wrap="square" lIns="91425" tIns="91425" rIns="91425" bIns="91425" anchor="t" anchorCtr="0">
                <a:noAutofit/>
              </a:bodyPr>
              <a:lstStyle/>
              <a:p>
                <a:pPr lvl="0" algn="ctr"/>
                <a14:m>
                  <m:oMathPara xmlns:m="http://schemas.openxmlformats.org/officeDocument/2006/math">
                    <m:oMathParaPr>
                      <m:jc m:val="centerGroup"/>
                    </m:oMathParaPr>
                    <m:oMath xmlns:m="http://schemas.openxmlformats.org/officeDocument/2006/math">
                      <m:sSubSup>
                        <m:sSubSupPr>
                          <m:ctrlPr>
                            <a:rPr lang="ar-AE" sz="1200" b="1" i="1">
                              <a:latin typeface="Cambria Math" panose="02040503050406030204" pitchFamily="18" charset="0"/>
                              <a:cs typeface="Calibri" panose="020F0502020204030204" pitchFamily="34" charset="0"/>
                            </a:rPr>
                          </m:ctrlPr>
                        </m:sSubSupPr>
                        <m:e>
                          <m:r>
                            <a:rPr lang="ar-AE" sz="1200" b="1" i="1">
                              <a:latin typeface="Cambria Math" panose="02040503050406030204" pitchFamily="18" charset="0"/>
                              <a:cs typeface="Calibri" panose="020F0502020204030204" pitchFamily="34" charset="0"/>
                            </a:rPr>
                            <m:t>[</m:t>
                          </m:r>
                          <m:sSubSup>
                            <m:sSubSupPr>
                              <m:ctrlPr>
                                <a:rPr lang="ar-AE" sz="1200" b="1" i="1">
                                  <a:latin typeface="Cambria Math" panose="02040503050406030204" pitchFamily="18" charset="0"/>
                                  <a:cs typeface="Calibri" panose="020F0502020204030204" pitchFamily="34" charset="0"/>
                                </a:rPr>
                              </m:ctrlPr>
                            </m:sSubSupPr>
                            <m:e>
                              <m:r>
                                <a:rPr lang="de-DE" sz="1200" b="1" i="1">
                                  <a:latin typeface="Cambria Math" panose="02040503050406030204" pitchFamily="18" charset="0"/>
                                  <a:cs typeface="Calibri" panose="020F0502020204030204" pitchFamily="34" charset="0"/>
                                </a:rPr>
                                <m:t>𝒙</m:t>
                              </m:r>
                            </m:e>
                            <m:sub>
                              <m:r>
                                <a:rPr lang="de-DE" sz="1200" b="1" i="1">
                                  <a:latin typeface="Cambria Math" panose="02040503050406030204" pitchFamily="18" charset="0"/>
                                  <a:cs typeface="Calibri" panose="020F0502020204030204" pitchFamily="34" charset="0"/>
                                </a:rPr>
                                <m:t>𝒌</m:t>
                              </m:r>
                            </m:sub>
                            <m:sup>
                              <m:r>
                                <a:rPr lang="de-DE" sz="1200" b="1" i="1">
                                  <a:latin typeface="Cambria Math" panose="02040503050406030204" pitchFamily="18" charset="0"/>
                                  <a:cs typeface="Calibri" panose="020F0502020204030204" pitchFamily="34" charset="0"/>
                                </a:rPr>
                                <m:t>𝒐𝒑𝒕</m:t>
                              </m:r>
                            </m:sup>
                          </m:sSubSup>
                          <m:r>
                            <a:rPr lang="ar-AE" sz="1200" b="1" i="1">
                              <a:latin typeface="Cambria Math" panose="02040503050406030204" pitchFamily="18" charset="0"/>
                              <a:cs typeface="Calibri" panose="020F0502020204030204" pitchFamily="34" charset="0"/>
                            </a:rPr>
                            <m:t>]</m:t>
                          </m:r>
                        </m:e>
                        <m:sub>
                          <m:r>
                            <a:rPr lang="de-DE" sz="1200" b="1" i="1">
                              <a:latin typeface="Cambria Math" panose="02040503050406030204" pitchFamily="18" charset="0"/>
                              <a:cs typeface="Calibri" panose="020F0502020204030204" pitchFamily="34" charset="0"/>
                            </a:rPr>
                            <m:t>𝒌</m:t>
                          </m:r>
                          <m:r>
                            <a:rPr lang="ar-AE" sz="1200" b="1" i="1">
                              <a:latin typeface="Cambria Math" panose="02040503050406030204" pitchFamily="18" charset="0"/>
                              <a:cs typeface="Calibri" panose="020F0502020204030204" pitchFamily="34" charset="0"/>
                            </a:rPr>
                            <m:t>=</m:t>
                          </m:r>
                          <m:r>
                            <a:rPr lang="ar-AE" sz="1200" b="1" i="1">
                              <a:latin typeface="Cambria Math" panose="02040503050406030204" pitchFamily="18" charset="0"/>
                              <a:cs typeface="Calibri" panose="020F0502020204030204" pitchFamily="34" charset="0"/>
                            </a:rPr>
                            <m:t>𝟎</m:t>
                          </m:r>
                        </m:sub>
                        <m:sup>
                          <m:r>
                            <a:rPr lang="ar-AE" sz="1200" b="1" i="1">
                              <a:latin typeface="Cambria Math" panose="02040503050406030204" pitchFamily="18" charset="0"/>
                              <a:cs typeface="Calibri" panose="020F0502020204030204" pitchFamily="34" charset="0"/>
                            </a:rPr>
                            <m:t>𝑻</m:t>
                          </m:r>
                        </m:sup>
                      </m:sSubSup>
                    </m:oMath>
                  </m:oMathPara>
                </a14:m>
                <a:endParaRPr sz="1200" b="1" dirty="0">
                  <a:latin typeface="Calibri" panose="020F0502020204030204" pitchFamily="34" charset="0"/>
                  <a:cs typeface="Calibri" panose="020F0502020204030204" pitchFamily="34" charset="0"/>
                </a:endParaRPr>
              </a:p>
            </p:txBody>
          </p:sp>
        </mc:Choice>
        <mc:Fallback xmlns="">
          <p:sp>
            <p:nvSpPr>
              <p:cNvPr id="71" name="Google Shape;102;p14">
                <a:extLst>
                  <a:ext uri="{FF2B5EF4-FFF2-40B4-BE49-F238E27FC236}">
                    <a16:creationId xmlns:a16="http://schemas.microsoft.com/office/drawing/2014/main" id="{9AF2382A-7F4F-42A2-82E4-9BD78DD0352D}"/>
                  </a:ext>
                </a:extLst>
              </p:cNvPr>
              <p:cNvSpPr txBox="1">
                <a:spLocks noRot="1" noChangeAspect="1" noMove="1" noResize="1" noEditPoints="1" noAdjustHandles="1" noChangeArrowheads="1" noChangeShapeType="1" noTextEdit="1"/>
              </p:cNvSpPr>
              <p:nvPr/>
            </p:nvSpPr>
            <p:spPr>
              <a:xfrm>
                <a:off x="11435677" y="3317179"/>
                <a:ext cx="344600" cy="322800"/>
              </a:xfrm>
              <a:prstGeom prst="rect">
                <a:avLst/>
              </a:prstGeom>
              <a:blipFill>
                <a:blip r:embed="rId6"/>
                <a:stretch>
                  <a:fillRect l="-66071" r="-42857" b="-16981"/>
                </a:stretch>
              </a:blipFill>
              <a:ln>
                <a:noFill/>
              </a:ln>
            </p:spPr>
            <p:txBody>
              <a:bodyPr/>
              <a:lstStyle/>
              <a:p>
                <a:r>
                  <a:rPr lang="en-GB">
                    <a:noFill/>
                  </a:rPr>
                  <a:t> </a:t>
                </a:r>
              </a:p>
            </p:txBody>
          </p:sp>
        </mc:Fallback>
      </mc:AlternateContent>
      <p:sp>
        <p:nvSpPr>
          <p:cNvPr id="73" name="Google Shape;102;p14">
            <a:extLst>
              <a:ext uri="{FF2B5EF4-FFF2-40B4-BE49-F238E27FC236}">
                <a16:creationId xmlns:a16="http://schemas.microsoft.com/office/drawing/2014/main" id="{29EE366D-5EF6-4131-8009-E5142E64CFA7}"/>
              </a:ext>
            </a:extLst>
          </p:cNvPr>
          <p:cNvSpPr txBox="1"/>
          <p:nvPr/>
        </p:nvSpPr>
        <p:spPr>
          <a:xfrm>
            <a:off x="11193957" y="4011940"/>
            <a:ext cx="34460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b="1" dirty="0">
              <a:latin typeface="Calibri" panose="020F0502020204030204" pitchFamily="34" charset="0"/>
              <a:cs typeface="Calibri" panose="020F0502020204030204" pitchFamily="34" charset="0"/>
            </a:endParaRPr>
          </a:p>
        </p:txBody>
      </p:sp>
      <p:cxnSp>
        <p:nvCxnSpPr>
          <p:cNvPr id="74" name="Google Shape;104;p14">
            <a:extLst>
              <a:ext uri="{FF2B5EF4-FFF2-40B4-BE49-F238E27FC236}">
                <a16:creationId xmlns:a16="http://schemas.microsoft.com/office/drawing/2014/main" id="{9ACDD31E-DF34-47CF-9951-6E1A1A822F7A}"/>
              </a:ext>
            </a:extLst>
          </p:cNvPr>
          <p:cNvCxnSpPr>
            <a:cxnSpLocks/>
          </p:cNvCxnSpPr>
          <p:nvPr/>
        </p:nvCxnSpPr>
        <p:spPr>
          <a:xfrm>
            <a:off x="778429" y="5138056"/>
            <a:ext cx="11288713" cy="0"/>
          </a:xfrm>
          <a:prstGeom prst="straightConnector1">
            <a:avLst/>
          </a:prstGeom>
          <a:noFill/>
          <a:ln w="22225" cap="flat" cmpd="sng">
            <a:solidFill>
              <a:schemeClr val="dk2"/>
            </a:solidFill>
            <a:prstDash val="dash"/>
            <a:round/>
            <a:headEnd type="none" w="med" len="med"/>
            <a:tailEnd type="none" w="med" len="med"/>
          </a:ln>
        </p:spPr>
      </p:cxnSp>
      <p:sp>
        <p:nvSpPr>
          <p:cNvPr id="27" name="TextShape 4">
            <a:extLst>
              <a:ext uri="{FF2B5EF4-FFF2-40B4-BE49-F238E27FC236}">
                <a16:creationId xmlns:a16="http://schemas.microsoft.com/office/drawing/2014/main" id="{432401BA-E0F5-4E28-91E9-814BB752FFCB}"/>
              </a:ext>
            </a:extLst>
          </p:cNvPr>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4606B445-152A-4060-A567-068546D767BF}" type="slidenum">
              <a:rPr lang="de-DE" sz="1200" b="0" strike="noStrike" spc="-1">
                <a:solidFill>
                  <a:srgbClr val="8B8B8B"/>
                </a:solidFill>
                <a:latin typeface="Arial"/>
              </a:rPr>
              <a:t>11</a:t>
            </a:fld>
            <a:endParaRPr lang="de-DE" sz="1200" b="0" strike="noStrike" spc="-1">
              <a:latin typeface="Times New Roman"/>
            </a:endParaRPr>
          </a:p>
        </p:txBody>
      </p:sp>
      <p:sp>
        <p:nvSpPr>
          <p:cNvPr id="28" name="TextShape 3">
            <a:extLst>
              <a:ext uri="{FF2B5EF4-FFF2-40B4-BE49-F238E27FC236}">
                <a16:creationId xmlns:a16="http://schemas.microsoft.com/office/drawing/2014/main" id="{6E8EED98-E7B8-4C02-BBF6-41C0829A3521}"/>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mc:AlternateContent xmlns:mc="http://schemas.openxmlformats.org/markup-compatibility/2006" xmlns:a14="http://schemas.microsoft.com/office/drawing/2010/main">
        <mc:Choice Requires="a14">
          <p:sp>
            <p:nvSpPr>
              <p:cNvPr id="29" name="Google Shape;102;p14">
                <a:extLst>
                  <a:ext uri="{FF2B5EF4-FFF2-40B4-BE49-F238E27FC236}">
                    <a16:creationId xmlns:a16="http://schemas.microsoft.com/office/drawing/2014/main" id="{6BBB6311-7D0D-4F61-A042-E5DAFA508D1E}"/>
                  </a:ext>
                </a:extLst>
              </p:cNvPr>
              <p:cNvSpPr txBox="1"/>
              <p:nvPr/>
            </p:nvSpPr>
            <p:spPr>
              <a:xfrm>
                <a:off x="9062076" y="4069514"/>
                <a:ext cx="62315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ar-AE" sz="1200" b="1" i="1" smtClean="0">
                              <a:latin typeface="Cambria Math" panose="02040503050406030204" pitchFamily="18" charset="0"/>
                              <a:cs typeface="Calibri" panose="020F0502020204030204" pitchFamily="34" charset="0"/>
                            </a:rPr>
                          </m:ctrlPr>
                        </m:sSubSupPr>
                        <m:e>
                          <m:r>
                            <a:rPr lang="ar-AE" sz="1200" b="1" i="1">
                              <a:latin typeface="Cambria Math" panose="02040503050406030204" pitchFamily="18" charset="0"/>
                              <a:cs typeface="Calibri" panose="020F0502020204030204" pitchFamily="34" charset="0"/>
                            </a:rPr>
                            <m:t>[</m:t>
                          </m:r>
                          <m:sSub>
                            <m:sSubPr>
                              <m:ctrlPr>
                                <a:rPr lang="ar-AE" sz="1200" b="1"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𝒘</m:t>
                              </m:r>
                            </m:e>
                            <m:sub>
                              <m:r>
                                <a:rPr lang="de-DE" sz="1200" b="1" i="1" smtClean="0">
                                  <a:latin typeface="Cambria Math" panose="02040503050406030204" pitchFamily="18" charset="0"/>
                                  <a:cs typeface="Calibri" panose="020F0502020204030204" pitchFamily="34" charset="0"/>
                                </a:rPr>
                                <m:t>𝒌</m:t>
                              </m:r>
                            </m:sub>
                          </m:sSub>
                          <m:r>
                            <a:rPr lang="ar-AE" sz="1200" b="1" i="1">
                              <a:latin typeface="Cambria Math" panose="02040503050406030204" pitchFamily="18" charset="0"/>
                              <a:cs typeface="Calibri" panose="020F0502020204030204" pitchFamily="34" charset="0"/>
                            </a:rPr>
                            <m:t>]</m:t>
                          </m:r>
                        </m:e>
                        <m:sub>
                          <m:r>
                            <a:rPr lang="de-DE" sz="1200" b="1" i="1" smtClean="0">
                              <a:latin typeface="Cambria Math" panose="02040503050406030204" pitchFamily="18" charset="0"/>
                              <a:cs typeface="Calibri" panose="020F0502020204030204" pitchFamily="34" charset="0"/>
                            </a:rPr>
                            <m:t>𝒌</m:t>
                          </m:r>
                          <m:r>
                            <a:rPr lang="ar-AE" sz="1200" b="1" i="1">
                              <a:latin typeface="Cambria Math" panose="02040503050406030204" pitchFamily="18" charset="0"/>
                              <a:cs typeface="Calibri" panose="020F0502020204030204" pitchFamily="34" charset="0"/>
                            </a:rPr>
                            <m:t>=</m:t>
                          </m:r>
                          <m:r>
                            <a:rPr lang="ar-AE" sz="1200" b="1" i="1">
                              <a:latin typeface="Cambria Math" panose="02040503050406030204" pitchFamily="18" charset="0"/>
                              <a:cs typeface="Calibri" panose="020F0502020204030204" pitchFamily="34" charset="0"/>
                            </a:rPr>
                            <m:t>𝟎</m:t>
                          </m:r>
                        </m:sub>
                        <m:sup>
                          <m:r>
                            <a:rPr lang="ar-AE" sz="1200" b="1" i="1">
                              <a:latin typeface="Cambria Math" panose="02040503050406030204" pitchFamily="18" charset="0"/>
                              <a:cs typeface="Calibri" panose="020F0502020204030204" pitchFamily="34" charset="0"/>
                            </a:rPr>
                            <m:t>𝑻</m:t>
                          </m:r>
                        </m:sup>
                      </m:sSubSup>
                    </m:oMath>
                  </m:oMathPara>
                </a14:m>
                <a:endParaRPr sz="1200" b="1" dirty="0">
                  <a:latin typeface="Calibri" panose="020F0502020204030204" pitchFamily="34" charset="0"/>
                  <a:cs typeface="Calibri" panose="020F0502020204030204" pitchFamily="34" charset="0"/>
                </a:endParaRPr>
              </a:p>
            </p:txBody>
          </p:sp>
        </mc:Choice>
        <mc:Fallback xmlns="">
          <p:sp>
            <p:nvSpPr>
              <p:cNvPr id="29" name="Google Shape;102;p14">
                <a:extLst>
                  <a:ext uri="{FF2B5EF4-FFF2-40B4-BE49-F238E27FC236}">
                    <a16:creationId xmlns:a16="http://schemas.microsoft.com/office/drawing/2014/main" id="{6BBB6311-7D0D-4F61-A042-E5DAFA508D1E}"/>
                  </a:ext>
                </a:extLst>
              </p:cNvPr>
              <p:cNvSpPr txBox="1">
                <a:spLocks noRot="1" noChangeAspect="1" noMove="1" noResize="1" noEditPoints="1" noAdjustHandles="1" noChangeArrowheads="1" noChangeShapeType="1" noTextEdit="1"/>
              </p:cNvSpPr>
              <p:nvPr/>
            </p:nvSpPr>
            <p:spPr>
              <a:xfrm>
                <a:off x="9062076" y="4069514"/>
                <a:ext cx="623150" cy="322800"/>
              </a:xfrm>
              <a:prstGeom prst="rect">
                <a:avLst/>
              </a:prstGeom>
              <a:blipFill>
                <a:blip r:embed="rId7"/>
                <a:stretch>
                  <a:fillRect l="-7843" b="-11321"/>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Google Shape;102;p14">
                <a:extLst>
                  <a:ext uri="{FF2B5EF4-FFF2-40B4-BE49-F238E27FC236}">
                    <a16:creationId xmlns:a16="http://schemas.microsoft.com/office/drawing/2014/main" id="{2E3651D1-9662-4237-BA4F-F793FFEEEB57}"/>
                  </a:ext>
                </a:extLst>
              </p:cNvPr>
              <p:cNvSpPr txBox="1"/>
              <p:nvPr/>
            </p:nvSpPr>
            <p:spPr>
              <a:xfrm>
                <a:off x="11157127" y="4069514"/>
                <a:ext cx="62315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ar-AE" sz="1200" b="1" i="1" smtClean="0">
                              <a:latin typeface="Cambria Math" panose="02040503050406030204" pitchFamily="18" charset="0"/>
                              <a:cs typeface="Calibri" panose="020F0502020204030204" pitchFamily="34" charset="0"/>
                            </a:rPr>
                          </m:ctrlPr>
                        </m:sSubSupPr>
                        <m:e>
                          <m:r>
                            <a:rPr lang="ar-AE" sz="1200" b="1" i="1">
                              <a:latin typeface="Cambria Math" panose="02040503050406030204" pitchFamily="18" charset="0"/>
                              <a:cs typeface="Calibri" panose="020F0502020204030204" pitchFamily="34" charset="0"/>
                            </a:rPr>
                            <m:t>[</m:t>
                          </m:r>
                          <m:sSub>
                            <m:sSubPr>
                              <m:ctrlPr>
                                <a:rPr lang="ar-AE" sz="1200" b="1" i="1" smtClean="0">
                                  <a:latin typeface="Cambria Math" panose="02040503050406030204" pitchFamily="18" charset="0"/>
                                  <a:cs typeface="Calibri" panose="020F0502020204030204" pitchFamily="34" charset="0"/>
                                </a:rPr>
                              </m:ctrlPr>
                            </m:sSubPr>
                            <m:e>
                              <m:acc>
                                <m:accPr>
                                  <m:chr m:val="̂"/>
                                  <m:ctrlPr>
                                    <a:rPr lang="ar-AE" sz="1200" b="1" i="1" smtClean="0">
                                      <a:latin typeface="Cambria Math" panose="02040503050406030204" pitchFamily="18" charset="0"/>
                                      <a:cs typeface="Calibri" panose="020F0502020204030204" pitchFamily="34" charset="0"/>
                                    </a:rPr>
                                  </m:ctrlPr>
                                </m:accPr>
                                <m:e>
                                  <m:r>
                                    <a:rPr lang="de-DE" sz="1200" b="1" i="1" smtClean="0">
                                      <a:latin typeface="Cambria Math" panose="02040503050406030204" pitchFamily="18" charset="0"/>
                                      <a:cs typeface="Calibri" panose="020F0502020204030204" pitchFamily="34" charset="0"/>
                                    </a:rPr>
                                    <m:t>𝒙</m:t>
                                  </m:r>
                                </m:e>
                              </m:acc>
                            </m:e>
                            <m:sub>
                              <m:r>
                                <a:rPr lang="de-DE" sz="1200" b="1" i="1" smtClean="0">
                                  <a:latin typeface="Cambria Math" panose="02040503050406030204" pitchFamily="18" charset="0"/>
                                  <a:cs typeface="Calibri" panose="020F0502020204030204" pitchFamily="34" charset="0"/>
                                </a:rPr>
                                <m:t>𝒌</m:t>
                              </m:r>
                            </m:sub>
                          </m:sSub>
                          <m:r>
                            <a:rPr lang="ar-AE" sz="1200" b="1" i="1">
                              <a:latin typeface="Cambria Math" panose="02040503050406030204" pitchFamily="18" charset="0"/>
                              <a:cs typeface="Calibri" panose="020F0502020204030204" pitchFamily="34" charset="0"/>
                            </a:rPr>
                            <m:t>]</m:t>
                          </m:r>
                        </m:e>
                        <m:sub>
                          <m:r>
                            <a:rPr lang="de-DE" sz="1200" b="1" i="1" smtClean="0">
                              <a:latin typeface="Cambria Math" panose="02040503050406030204" pitchFamily="18" charset="0"/>
                              <a:cs typeface="Calibri" panose="020F0502020204030204" pitchFamily="34" charset="0"/>
                            </a:rPr>
                            <m:t>𝒌</m:t>
                          </m:r>
                          <m:r>
                            <a:rPr lang="ar-AE" sz="1200" b="1" i="1">
                              <a:latin typeface="Cambria Math" panose="02040503050406030204" pitchFamily="18" charset="0"/>
                              <a:cs typeface="Calibri" panose="020F0502020204030204" pitchFamily="34" charset="0"/>
                            </a:rPr>
                            <m:t>=</m:t>
                          </m:r>
                          <m:r>
                            <a:rPr lang="ar-AE" sz="1200" b="1" i="1">
                              <a:latin typeface="Cambria Math" panose="02040503050406030204" pitchFamily="18" charset="0"/>
                              <a:cs typeface="Calibri" panose="020F0502020204030204" pitchFamily="34" charset="0"/>
                            </a:rPr>
                            <m:t>𝟎</m:t>
                          </m:r>
                        </m:sub>
                        <m:sup>
                          <m:r>
                            <a:rPr lang="ar-AE" sz="1200" b="1" i="1">
                              <a:latin typeface="Cambria Math" panose="02040503050406030204" pitchFamily="18" charset="0"/>
                              <a:cs typeface="Calibri" panose="020F0502020204030204" pitchFamily="34" charset="0"/>
                            </a:rPr>
                            <m:t>𝑻</m:t>
                          </m:r>
                        </m:sup>
                      </m:sSubSup>
                    </m:oMath>
                  </m:oMathPara>
                </a14:m>
                <a:endParaRPr sz="1200" b="1" dirty="0">
                  <a:latin typeface="Calibri" panose="020F0502020204030204" pitchFamily="34" charset="0"/>
                  <a:cs typeface="Calibri" panose="020F0502020204030204" pitchFamily="34" charset="0"/>
                </a:endParaRPr>
              </a:p>
            </p:txBody>
          </p:sp>
        </mc:Choice>
        <mc:Fallback xmlns="">
          <p:sp>
            <p:nvSpPr>
              <p:cNvPr id="30" name="Google Shape;102;p14">
                <a:extLst>
                  <a:ext uri="{FF2B5EF4-FFF2-40B4-BE49-F238E27FC236}">
                    <a16:creationId xmlns:a16="http://schemas.microsoft.com/office/drawing/2014/main" id="{2E3651D1-9662-4237-BA4F-F793FFEEEB57}"/>
                  </a:ext>
                </a:extLst>
              </p:cNvPr>
              <p:cNvSpPr txBox="1">
                <a:spLocks noRot="1" noChangeAspect="1" noMove="1" noResize="1" noEditPoints="1" noAdjustHandles="1" noChangeArrowheads="1" noChangeShapeType="1" noTextEdit="1"/>
              </p:cNvSpPr>
              <p:nvPr/>
            </p:nvSpPr>
            <p:spPr>
              <a:xfrm>
                <a:off x="11157127" y="4069514"/>
                <a:ext cx="623150" cy="322800"/>
              </a:xfrm>
              <a:prstGeom prst="rect">
                <a:avLst/>
              </a:prstGeom>
              <a:blipFill>
                <a:blip r:embed="rId8"/>
                <a:stretch>
                  <a:fillRect l="-3922" b="-11321"/>
                </a:stretch>
              </a:blipFill>
              <a:ln>
                <a:noFill/>
              </a:ln>
            </p:spPr>
            <p:txBody>
              <a:bodyPr/>
              <a:lstStyle/>
              <a:p>
                <a:r>
                  <a:rPr lang="en-GB">
                    <a:noFill/>
                  </a:rPr>
                  <a:t> </a:t>
                </a:r>
              </a:p>
            </p:txBody>
          </p:sp>
        </mc:Fallback>
      </mc:AlternateContent>
      <p:sp>
        <p:nvSpPr>
          <p:cNvPr id="4" name="Fußzeilenplatzhalter 3">
            <a:extLst>
              <a:ext uri="{FF2B5EF4-FFF2-40B4-BE49-F238E27FC236}">
                <a16:creationId xmlns:a16="http://schemas.microsoft.com/office/drawing/2014/main" id="{B9BEC39B-A620-4182-A50E-383F8E3EC1B0}"/>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6" name="Foliennummernplatzhalter 5">
            <a:extLst>
              <a:ext uri="{FF2B5EF4-FFF2-40B4-BE49-F238E27FC236}">
                <a16:creationId xmlns:a16="http://schemas.microsoft.com/office/drawing/2014/main" id="{08D6108E-0272-4312-8F97-67F3F5B7FE6A}"/>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11</a:t>
            </a:fld>
            <a:endParaRPr lang="de-DE" sz="1200" b="0" strike="noStrike" spc="-1">
              <a:latin typeface="Times New Roman"/>
            </a:endParaRPr>
          </a:p>
        </p:txBody>
      </p:sp>
      <p:sp>
        <p:nvSpPr>
          <p:cNvPr id="31" name="Titel 2">
            <a:extLst>
              <a:ext uri="{FF2B5EF4-FFF2-40B4-BE49-F238E27FC236}">
                <a16:creationId xmlns:a16="http://schemas.microsoft.com/office/drawing/2014/main" id="{9272B703-6365-41CA-93F4-505DDF07EFF1}"/>
              </a:ext>
            </a:extLst>
          </p:cNvPr>
          <p:cNvSpPr txBox="1">
            <a:spLocks/>
          </p:cNvSpPr>
          <p:nvPr/>
        </p:nvSpPr>
        <p:spPr>
          <a:xfrm>
            <a:off x="1814286" y="189000"/>
            <a:ext cx="10174514" cy="502920"/>
          </a:xfrm>
          <a:prstGeom prst="rect">
            <a:avLst/>
          </a:prstGeom>
        </p:spPr>
        <p:txBody>
          <a:bodyPr anchor="ctr">
            <a:normAutofit fontScale="90000" lnSpcReduction="10000"/>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3100" b="1" dirty="0" err="1"/>
              <a:t>Optimalsteuerung</a:t>
            </a:r>
            <a:r>
              <a:rPr lang="de-DE" sz="3100" b="1" dirty="0"/>
              <a:t> (1/2)</a:t>
            </a:r>
            <a:endParaRPr lang="en-GB" b="1" dirty="0"/>
          </a:p>
        </p:txBody>
      </p:sp>
      <p:sp>
        <p:nvSpPr>
          <p:cNvPr id="32" name="TextShape 4">
            <a:extLst>
              <a:ext uri="{FF2B5EF4-FFF2-40B4-BE49-F238E27FC236}">
                <a16:creationId xmlns:a16="http://schemas.microsoft.com/office/drawing/2014/main" id="{4332D29B-F47D-47C5-AF2E-17D7C3F4D560}"/>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26.01.2021</a:t>
            </a:r>
          </a:p>
        </p:txBody>
      </p:sp>
    </p:spTree>
    <p:extLst>
      <p:ext uri="{BB962C8B-B14F-4D97-AF65-F5344CB8AC3E}">
        <p14:creationId xmlns:p14="http://schemas.microsoft.com/office/powerpoint/2010/main" val="1562713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16E9B79-D300-41E5-86DC-A2C9EC2D0C68}"/>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9BEE0247-DAED-48DF-B903-B51695200CB4}"/>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79AAE25D-348B-4703-91E2-DCF8128E0A89}"/>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12</a:t>
            </a:fld>
            <a:endParaRPr lang="de-DE" sz="1200" b="0" strike="noStrike" spc="-1">
              <a:latin typeface="Times New Roman"/>
            </a:endParaRPr>
          </a:p>
        </p:txBody>
      </p:sp>
      <p:sp>
        <p:nvSpPr>
          <p:cNvPr id="5" name="Titel 2">
            <a:extLst>
              <a:ext uri="{FF2B5EF4-FFF2-40B4-BE49-F238E27FC236}">
                <a16:creationId xmlns:a16="http://schemas.microsoft.com/office/drawing/2014/main" id="{A0B29C2C-5CEE-40C4-A438-1103691D6FDF}"/>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Rekurrente Modellansätze</a:t>
            </a:r>
            <a:endParaRPr lang="en-GB" sz="2800" b="1" dirty="0"/>
          </a:p>
        </p:txBody>
      </p:sp>
      <p:sp>
        <p:nvSpPr>
          <p:cNvPr id="6" name="Inhaltsplatzhalter 64">
            <a:extLst>
              <a:ext uri="{FF2B5EF4-FFF2-40B4-BE49-F238E27FC236}">
                <a16:creationId xmlns:a16="http://schemas.microsoft.com/office/drawing/2014/main" id="{0693DB5A-D0FD-4009-BE44-876C57EF99A9}"/>
              </a:ext>
            </a:extLst>
          </p:cNvPr>
          <p:cNvSpPr txBox="1">
            <a:spLocks/>
          </p:cNvSpPr>
          <p:nvPr/>
        </p:nvSpPr>
        <p:spPr>
          <a:xfrm>
            <a:off x="192240" y="1003610"/>
            <a:ext cx="11807673" cy="1009185"/>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Rekurrentes Modell = Zustandsraummodell</a:t>
            </a:r>
          </a:p>
          <a:p>
            <a:r>
              <a:rPr lang="de-DE" sz="2000" dirty="0"/>
              <a:t>Meist werden Neuronale Netze verwendet um rekurrente Modellansätze zu realisieren</a:t>
            </a:r>
          </a:p>
          <a:p>
            <a:pPr marL="0" indent="0">
              <a:buNone/>
            </a:pPr>
            <a:endParaRPr lang="en-GB" sz="2000" dirty="0"/>
          </a:p>
        </p:txBody>
      </p:sp>
      <p:sp>
        <p:nvSpPr>
          <p:cNvPr id="8" name="Inhaltsplatzhalter 64">
            <a:extLst>
              <a:ext uri="{FF2B5EF4-FFF2-40B4-BE49-F238E27FC236}">
                <a16:creationId xmlns:a16="http://schemas.microsoft.com/office/drawing/2014/main" id="{D1974360-6F08-4005-9ABF-9DA96D39C6B3}"/>
              </a:ext>
            </a:extLst>
          </p:cNvPr>
          <p:cNvSpPr txBox="1">
            <a:spLocks/>
          </p:cNvSpPr>
          <p:nvPr/>
        </p:nvSpPr>
        <p:spPr>
          <a:xfrm>
            <a:off x="191563" y="2202907"/>
            <a:ext cx="2953081" cy="4286093"/>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Elman-RNN</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r>
              <a:rPr lang="de-DE" sz="2000" dirty="0"/>
              <a:t>Wenige Parameter</a:t>
            </a:r>
          </a:p>
          <a:p>
            <a:r>
              <a:rPr lang="de-DE" sz="2000" dirty="0"/>
              <a:t>Schwierig zu trainieren</a:t>
            </a:r>
          </a:p>
        </p:txBody>
      </p:sp>
      <p:sp>
        <p:nvSpPr>
          <p:cNvPr id="9" name="Inhaltsplatzhalter 64">
            <a:extLst>
              <a:ext uri="{FF2B5EF4-FFF2-40B4-BE49-F238E27FC236}">
                <a16:creationId xmlns:a16="http://schemas.microsoft.com/office/drawing/2014/main" id="{28237F85-6382-4F35-868A-CE1BAD5AA7B9}"/>
              </a:ext>
            </a:extLst>
          </p:cNvPr>
          <p:cNvSpPr txBox="1">
            <a:spLocks/>
          </p:cNvSpPr>
          <p:nvPr/>
        </p:nvSpPr>
        <p:spPr>
          <a:xfrm>
            <a:off x="3140156" y="2202906"/>
            <a:ext cx="2953081" cy="4286093"/>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LSTM</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r>
              <a:rPr lang="en-GB" sz="2000" dirty="0" err="1"/>
              <a:t>Einfacher</a:t>
            </a:r>
            <a:r>
              <a:rPr lang="en-GB" sz="2000" dirty="0"/>
              <a:t> </a:t>
            </a:r>
            <a:r>
              <a:rPr lang="en-GB" sz="2000" dirty="0" err="1"/>
              <a:t>zu</a:t>
            </a:r>
            <a:r>
              <a:rPr lang="en-GB" sz="2000" dirty="0"/>
              <a:t> </a:t>
            </a:r>
            <a:r>
              <a:rPr lang="en-GB" sz="2000" dirty="0" err="1"/>
              <a:t>trainieren</a:t>
            </a:r>
            <a:r>
              <a:rPr lang="en-GB" sz="2000" dirty="0"/>
              <a:t>, </a:t>
            </a:r>
            <a:r>
              <a:rPr lang="en-GB" sz="2000" dirty="0" err="1"/>
              <a:t>weniger</a:t>
            </a:r>
            <a:r>
              <a:rPr lang="en-GB" sz="2000" dirty="0"/>
              <a:t> </a:t>
            </a:r>
            <a:r>
              <a:rPr lang="en-GB" sz="2000" dirty="0" err="1"/>
              <a:t>initialisierungsabhängig</a:t>
            </a:r>
            <a:r>
              <a:rPr lang="en-GB" sz="2000" dirty="0"/>
              <a:t> </a:t>
            </a:r>
            <a:r>
              <a:rPr lang="en-GB" sz="2000" dirty="0" err="1"/>
              <a:t>als</a:t>
            </a:r>
            <a:r>
              <a:rPr lang="en-GB" sz="2000" dirty="0"/>
              <a:t> Elman-RNN</a:t>
            </a:r>
          </a:p>
          <a:p>
            <a:r>
              <a:rPr lang="en-GB" sz="2000" dirty="0" err="1"/>
              <a:t>Kann</a:t>
            </a:r>
            <a:r>
              <a:rPr lang="en-GB" sz="2000" dirty="0"/>
              <a:t> </a:t>
            </a:r>
            <a:r>
              <a:rPr lang="en-GB" sz="2000" dirty="0" err="1"/>
              <a:t>integrierendes</a:t>
            </a:r>
            <a:r>
              <a:rPr lang="en-GB" sz="2000" dirty="0"/>
              <a:t> </a:t>
            </a:r>
            <a:r>
              <a:rPr lang="en-GB" sz="2000" dirty="0" err="1"/>
              <a:t>Verhalten</a:t>
            </a:r>
            <a:r>
              <a:rPr lang="en-GB" sz="2000" dirty="0"/>
              <a:t> </a:t>
            </a:r>
            <a:r>
              <a:rPr lang="en-GB" sz="2000" dirty="0" err="1"/>
              <a:t>abbilden</a:t>
            </a:r>
            <a:endParaRPr lang="en-GB" sz="2000" dirty="0"/>
          </a:p>
        </p:txBody>
      </p:sp>
      <p:sp>
        <p:nvSpPr>
          <p:cNvPr id="10" name="Inhaltsplatzhalter 64">
            <a:extLst>
              <a:ext uri="{FF2B5EF4-FFF2-40B4-BE49-F238E27FC236}">
                <a16:creationId xmlns:a16="http://schemas.microsoft.com/office/drawing/2014/main" id="{D02C869A-0075-4DE2-B3D1-76C12E115872}"/>
              </a:ext>
            </a:extLst>
          </p:cNvPr>
          <p:cNvSpPr txBox="1">
            <a:spLocks/>
          </p:cNvSpPr>
          <p:nvPr/>
        </p:nvSpPr>
        <p:spPr>
          <a:xfrm>
            <a:off x="6095623" y="2202906"/>
            <a:ext cx="2953081" cy="4286093"/>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GRU</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r>
              <a:rPr lang="en-GB" sz="2000" dirty="0" err="1"/>
              <a:t>Weniger</a:t>
            </a:r>
            <a:r>
              <a:rPr lang="en-GB" sz="2000" dirty="0"/>
              <a:t> Parameter </a:t>
            </a:r>
            <a:r>
              <a:rPr lang="en-GB" sz="2000" dirty="0" err="1"/>
              <a:t>als</a:t>
            </a:r>
            <a:r>
              <a:rPr lang="en-GB" sz="2000" dirty="0"/>
              <a:t> LSTM, </a:t>
            </a:r>
            <a:r>
              <a:rPr lang="en-GB" sz="2000" dirty="0" err="1"/>
              <a:t>Modellgüte</a:t>
            </a:r>
            <a:r>
              <a:rPr lang="en-GB" sz="2000" dirty="0"/>
              <a:t> </a:t>
            </a:r>
            <a:r>
              <a:rPr lang="en-GB" sz="2000" dirty="0" err="1"/>
              <a:t>aber</a:t>
            </a:r>
            <a:r>
              <a:rPr lang="en-GB" sz="2000" dirty="0"/>
              <a:t> oft </a:t>
            </a:r>
            <a:r>
              <a:rPr lang="en-GB" sz="2000" dirty="0" err="1"/>
              <a:t>genauso</a:t>
            </a:r>
            <a:r>
              <a:rPr lang="en-GB" sz="2000" dirty="0"/>
              <a:t> gut.</a:t>
            </a:r>
          </a:p>
          <a:p>
            <a:r>
              <a:rPr lang="en-GB" sz="2000" dirty="0" err="1"/>
              <a:t>Zustand</a:t>
            </a:r>
            <a:r>
              <a:rPr lang="en-GB" sz="2000" dirty="0"/>
              <a:t> </a:t>
            </a:r>
            <a:r>
              <a:rPr lang="en-GB" sz="2000" dirty="0" err="1"/>
              <a:t>beschränkt</a:t>
            </a:r>
            <a:r>
              <a:rPr lang="en-GB" sz="2000" dirty="0"/>
              <a:t> </a:t>
            </a:r>
            <a:br>
              <a:rPr lang="en-GB" sz="2000" dirty="0"/>
            </a:br>
            <a:r>
              <a:rPr lang="en-GB" sz="2000" dirty="0"/>
              <a:t>[-1,1], </a:t>
            </a:r>
            <a:r>
              <a:rPr lang="en-GB" sz="2000" dirty="0" err="1"/>
              <a:t>integrierendes</a:t>
            </a:r>
            <a:r>
              <a:rPr lang="en-GB" sz="2000" dirty="0"/>
              <a:t> </a:t>
            </a:r>
            <a:r>
              <a:rPr lang="en-GB" sz="2000" dirty="0" err="1"/>
              <a:t>VErhalten</a:t>
            </a:r>
            <a:r>
              <a:rPr lang="en-GB" sz="2000" dirty="0"/>
              <a:t> </a:t>
            </a:r>
            <a:r>
              <a:rPr lang="en-GB" sz="2000" dirty="0" err="1"/>
              <a:t>nicht</a:t>
            </a:r>
            <a:r>
              <a:rPr lang="en-GB" sz="2000" dirty="0"/>
              <a:t> </a:t>
            </a:r>
            <a:r>
              <a:rPr lang="en-GB" sz="2000" dirty="0" err="1"/>
              <a:t>darstellbar</a:t>
            </a:r>
            <a:endParaRPr lang="en-GB" sz="2000" dirty="0"/>
          </a:p>
        </p:txBody>
      </p:sp>
      <p:sp>
        <p:nvSpPr>
          <p:cNvPr id="11" name="Inhaltsplatzhalter 64">
            <a:extLst>
              <a:ext uri="{FF2B5EF4-FFF2-40B4-BE49-F238E27FC236}">
                <a16:creationId xmlns:a16="http://schemas.microsoft.com/office/drawing/2014/main" id="{42BD666E-B274-4470-8FAE-A2CE4ADBE304}"/>
              </a:ext>
            </a:extLst>
          </p:cNvPr>
          <p:cNvSpPr txBox="1">
            <a:spLocks/>
          </p:cNvSpPr>
          <p:nvPr/>
        </p:nvSpPr>
        <p:spPr>
          <a:xfrm>
            <a:off x="9046679" y="2202905"/>
            <a:ext cx="2953081" cy="4286093"/>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Echo State</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r>
              <a:rPr lang="de-DE" sz="2000" dirty="0"/>
              <a:t>Rekurrente Gewichte sind fixiert</a:t>
            </a:r>
          </a:p>
          <a:p>
            <a:r>
              <a:rPr lang="de-DE" sz="2000" dirty="0"/>
              <a:t>D.h. es wird nur Ausgabegleichung gelernt</a:t>
            </a:r>
          </a:p>
          <a:p>
            <a:r>
              <a:rPr lang="de-DE" sz="2000" dirty="0"/>
              <a:t>Laut </a:t>
            </a:r>
            <a:r>
              <a:rPr lang="de-DE" sz="2000" dirty="0" err="1"/>
              <a:t>MLern</a:t>
            </a:r>
            <a:r>
              <a:rPr lang="de-DE" sz="2000" dirty="0"/>
              <a:t> geeignet für univariate Zeitreihen</a:t>
            </a:r>
            <a:endParaRPr lang="en-GB" sz="2000" dirty="0"/>
          </a:p>
        </p:txBody>
      </p:sp>
      <p:pic>
        <p:nvPicPr>
          <p:cNvPr id="13" name="Grafik 12">
            <a:extLst>
              <a:ext uri="{FF2B5EF4-FFF2-40B4-BE49-F238E27FC236}">
                <a16:creationId xmlns:a16="http://schemas.microsoft.com/office/drawing/2014/main" id="{6B37EF4D-B4F4-4DED-BA4B-680500AF3E97}"/>
              </a:ext>
            </a:extLst>
          </p:cNvPr>
          <p:cNvPicPr>
            <a:picLocks noChangeAspect="1"/>
          </p:cNvPicPr>
          <p:nvPr/>
        </p:nvPicPr>
        <p:blipFill>
          <a:blip r:embed="rId2"/>
          <a:stretch>
            <a:fillRect/>
          </a:stretch>
        </p:blipFill>
        <p:spPr>
          <a:xfrm>
            <a:off x="806838" y="2936010"/>
            <a:ext cx="1858303" cy="985980"/>
          </a:xfrm>
          <a:prstGeom prst="rect">
            <a:avLst/>
          </a:prstGeom>
        </p:spPr>
      </p:pic>
      <p:pic>
        <p:nvPicPr>
          <p:cNvPr id="15" name="Grafik 14">
            <a:extLst>
              <a:ext uri="{FF2B5EF4-FFF2-40B4-BE49-F238E27FC236}">
                <a16:creationId xmlns:a16="http://schemas.microsoft.com/office/drawing/2014/main" id="{E308C98A-15F3-4475-9061-0C0378D2B447}"/>
              </a:ext>
            </a:extLst>
          </p:cNvPr>
          <p:cNvPicPr>
            <a:picLocks noChangeAspect="1"/>
          </p:cNvPicPr>
          <p:nvPr/>
        </p:nvPicPr>
        <p:blipFill>
          <a:blip r:embed="rId3"/>
          <a:stretch>
            <a:fillRect/>
          </a:stretch>
        </p:blipFill>
        <p:spPr>
          <a:xfrm>
            <a:off x="3277953" y="2554543"/>
            <a:ext cx="2473621" cy="1408774"/>
          </a:xfrm>
          <a:prstGeom prst="rect">
            <a:avLst/>
          </a:prstGeom>
        </p:spPr>
      </p:pic>
      <p:pic>
        <p:nvPicPr>
          <p:cNvPr id="17" name="Grafik 16">
            <a:extLst>
              <a:ext uri="{FF2B5EF4-FFF2-40B4-BE49-F238E27FC236}">
                <a16:creationId xmlns:a16="http://schemas.microsoft.com/office/drawing/2014/main" id="{08B58E3E-8258-41DB-92AE-6519310C4C99}"/>
              </a:ext>
            </a:extLst>
          </p:cNvPr>
          <p:cNvPicPr>
            <a:picLocks noChangeAspect="1"/>
          </p:cNvPicPr>
          <p:nvPr/>
        </p:nvPicPr>
        <p:blipFill>
          <a:blip r:embed="rId4"/>
          <a:stretch>
            <a:fillRect/>
          </a:stretch>
        </p:blipFill>
        <p:spPr>
          <a:xfrm>
            <a:off x="6388185" y="2743043"/>
            <a:ext cx="2524270" cy="1371913"/>
          </a:xfrm>
          <a:prstGeom prst="rect">
            <a:avLst/>
          </a:prstGeom>
        </p:spPr>
      </p:pic>
      <p:pic>
        <p:nvPicPr>
          <p:cNvPr id="19" name="Grafik 18">
            <a:extLst>
              <a:ext uri="{FF2B5EF4-FFF2-40B4-BE49-F238E27FC236}">
                <a16:creationId xmlns:a16="http://schemas.microsoft.com/office/drawing/2014/main" id="{0C0AE716-5AB4-4CF8-943A-9C28FA2B6BF0}"/>
              </a:ext>
            </a:extLst>
          </p:cNvPr>
          <p:cNvPicPr>
            <a:picLocks noChangeAspect="1"/>
          </p:cNvPicPr>
          <p:nvPr/>
        </p:nvPicPr>
        <p:blipFill>
          <a:blip r:embed="rId5"/>
          <a:stretch>
            <a:fillRect/>
          </a:stretch>
        </p:blipFill>
        <p:spPr>
          <a:xfrm>
            <a:off x="9504254" y="2743043"/>
            <a:ext cx="2039955" cy="1320318"/>
          </a:xfrm>
          <a:prstGeom prst="rect">
            <a:avLst/>
          </a:prstGeom>
        </p:spPr>
      </p:pic>
      <p:sp>
        <p:nvSpPr>
          <p:cNvPr id="20" name="Rechteck 19">
            <a:extLst>
              <a:ext uri="{FF2B5EF4-FFF2-40B4-BE49-F238E27FC236}">
                <a16:creationId xmlns:a16="http://schemas.microsoft.com/office/drawing/2014/main" id="{AB55CA2E-A0C7-44F7-8C7F-16D9D7ECE0CB}"/>
              </a:ext>
            </a:extLst>
          </p:cNvPr>
          <p:cNvSpPr/>
          <p:nvPr/>
        </p:nvSpPr>
        <p:spPr>
          <a:xfrm>
            <a:off x="3142619" y="2196797"/>
            <a:ext cx="5903940" cy="4192852"/>
          </a:xfrm>
          <a:prstGeom prst="rect">
            <a:avLst/>
          </a:prstGeom>
          <a:noFill/>
          <a:ln>
            <a:solidFill>
              <a:srgbClr val="B80D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3077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AB54979-E309-46B2-9F30-52E3C18CBCDC}"/>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C5F71561-6166-4624-B1EA-163B7E5C843F}"/>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ACAFEFB2-0A45-47B7-B474-8F64B4E9BF36}"/>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13</a:t>
            </a:fld>
            <a:endParaRPr lang="de-DE" sz="1200" b="0" strike="noStrike" spc="-1">
              <a:latin typeface="Times New Roman"/>
            </a:endParaRPr>
          </a:p>
        </p:txBody>
      </p:sp>
      <p:sp>
        <p:nvSpPr>
          <p:cNvPr id="5" name="Titel 2">
            <a:extLst>
              <a:ext uri="{FF2B5EF4-FFF2-40B4-BE49-F238E27FC236}">
                <a16:creationId xmlns:a16="http://schemas.microsoft.com/office/drawing/2014/main" id="{22E6F936-C6BB-4E46-A085-D87FF1C271DD}"/>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Grenzwertbetrachtung</a:t>
            </a:r>
            <a:endParaRPr lang="en-GB" sz="2800" b="1" dirty="0"/>
          </a:p>
        </p:txBody>
      </p:sp>
      <p:sp>
        <p:nvSpPr>
          <p:cNvPr id="7" name="Inhaltsplatzhalter 64">
            <a:extLst>
              <a:ext uri="{FF2B5EF4-FFF2-40B4-BE49-F238E27FC236}">
                <a16:creationId xmlns:a16="http://schemas.microsoft.com/office/drawing/2014/main" id="{3A3B5D5A-4779-448D-853B-68DA953EF26F}"/>
              </a:ext>
            </a:extLst>
          </p:cNvPr>
          <p:cNvSpPr txBox="1">
            <a:spLocks/>
          </p:cNvSpPr>
          <p:nvPr/>
        </p:nvSpPr>
        <p:spPr>
          <a:xfrm>
            <a:off x="192240" y="903250"/>
            <a:ext cx="5900997" cy="5585750"/>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LSTM</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p:txBody>
      </p:sp>
      <p:sp>
        <p:nvSpPr>
          <p:cNvPr id="8" name="Inhaltsplatzhalter 64">
            <a:extLst>
              <a:ext uri="{FF2B5EF4-FFF2-40B4-BE49-F238E27FC236}">
                <a16:creationId xmlns:a16="http://schemas.microsoft.com/office/drawing/2014/main" id="{2510966D-EB67-43A5-8A4E-AB4C7296BF9D}"/>
              </a:ext>
            </a:extLst>
          </p:cNvPr>
          <p:cNvSpPr txBox="1">
            <a:spLocks/>
          </p:cNvSpPr>
          <p:nvPr/>
        </p:nvSpPr>
        <p:spPr>
          <a:xfrm>
            <a:off x="6095623" y="903250"/>
            <a:ext cx="5900997" cy="5585750"/>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GRU</a:t>
            </a:r>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a:p>
            <a:pPr marL="0" indent="0" algn="ctr">
              <a:buNone/>
            </a:pPr>
            <a:endParaRPr lang="de-DE" sz="2000" dirty="0"/>
          </a:p>
        </p:txBody>
      </p:sp>
      <p:pic>
        <p:nvPicPr>
          <p:cNvPr id="9" name="Grafik 8">
            <a:extLst>
              <a:ext uri="{FF2B5EF4-FFF2-40B4-BE49-F238E27FC236}">
                <a16:creationId xmlns:a16="http://schemas.microsoft.com/office/drawing/2014/main" id="{1DE3EE8A-CC4B-4240-A9D6-1BD0FD01A532}"/>
              </a:ext>
            </a:extLst>
          </p:cNvPr>
          <p:cNvPicPr>
            <a:picLocks noChangeAspect="1"/>
          </p:cNvPicPr>
          <p:nvPr/>
        </p:nvPicPr>
        <p:blipFill>
          <a:blip r:embed="rId2"/>
          <a:stretch>
            <a:fillRect/>
          </a:stretch>
        </p:blipFill>
        <p:spPr>
          <a:xfrm>
            <a:off x="644740" y="1215453"/>
            <a:ext cx="3097531" cy="1764103"/>
          </a:xfrm>
          <a:prstGeom prst="rect">
            <a:avLst/>
          </a:prstGeom>
        </p:spPr>
      </p:pic>
      <p:pic>
        <p:nvPicPr>
          <p:cNvPr id="10" name="Grafik 9">
            <a:extLst>
              <a:ext uri="{FF2B5EF4-FFF2-40B4-BE49-F238E27FC236}">
                <a16:creationId xmlns:a16="http://schemas.microsoft.com/office/drawing/2014/main" id="{6916D955-6200-47EF-965B-C43A7DE5BA8B}"/>
              </a:ext>
            </a:extLst>
          </p:cNvPr>
          <p:cNvPicPr>
            <a:picLocks noChangeAspect="1"/>
          </p:cNvPicPr>
          <p:nvPr/>
        </p:nvPicPr>
        <p:blipFill>
          <a:blip r:embed="rId3"/>
          <a:stretch>
            <a:fillRect/>
          </a:stretch>
        </p:blipFill>
        <p:spPr>
          <a:xfrm>
            <a:off x="8455258" y="1515593"/>
            <a:ext cx="2693640" cy="1463964"/>
          </a:xfrm>
          <a:prstGeom prst="rect">
            <a:avLst/>
          </a:prstGeom>
        </p:spPr>
      </p:pic>
      <p:pic>
        <p:nvPicPr>
          <p:cNvPr id="12" name="Grafik 11">
            <a:extLst>
              <a:ext uri="{FF2B5EF4-FFF2-40B4-BE49-F238E27FC236}">
                <a16:creationId xmlns:a16="http://schemas.microsoft.com/office/drawing/2014/main" id="{16ADCA07-FCC0-4BBD-8336-9D6A88FB8A3E}"/>
              </a:ext>
            </a:extLst>
          </p:cNvPr>
          <p:cNvPicPr>
            <a:picLocks noChangeAspect="1"/>
          </p:cNvPicPr>
          <p:nvPr/>
        </p:nvPicPr>
        <p:blipFill>
          <a:blip r:embed="rId4"/>
          <a:stretch>
            <a:fillRect/>
          </a:stretch>
        </p:blipFill>
        <p:spPr>
          <a:xfrm>
            <a:off x="644740" y="3290010"/>
            <a:ext cx="4995995" cy="412367"/>
          </a:xfrm>
          <a:prstGeom prst="rect">
            <a:avLst/>
          </a:prstGeom>
        </p:spPr>
      </p:pic>
      <p:pic>
        <p:nvPicPr>
          <p:cNvPr id="14" name="Grafik 13">
            <a:extLst>
              <a:ext uri="{FF2B5EF4-FFF2-40B4-BE49-F238E27FC236}">
                <a16:creationId xmlns:a16="http://schemas.microsoft.com/office/drawing/2014/main" id="{41B10E9A-AB05-453F-B2AC-7E18AB81C8C9}"/>
              </a:ext>
            </a:extLst>
          </p:cNvPr>
          <p:cNvPicPr>
            <a:picLocks noChangeAspect="1"/>
          </p:cNvPicPr>
          <p:nvPr/>
        </p:nvPicPr>
        <p:blipFill>
          <a:blip r:embed="rId5"/>
          <a:stretch>
            <a:fillRect/>
          </a:stretch>
        </p:blipFill>
        <p:spPr>
          <a:xfrm>
            <a:off x="4623932" y="1737371"/>
            <a:ext cx="2949665" cy="1020407"/>
          </a:xfrm>
          <a:prstGeom prst="rect">
            <a:avLst/>
          </a:prstGeom>
        </p:spPr>
      </p:pic>
      <p:pic>
        <p:nvPicPr>
          <p:cNvPr id="16" name="Grafik 15">
            <a:extLst>
              <a:ext uri="{FF2B5EF4-FFF2-40B4-BE49-F238E27FC236}">
                <a16:creationId xmlns:a16="http://schemas.microsoft.com/office/drawing/2014/main" id="{99CA52DB-7C79-4E2A-877D-92E266A502C0}"/>
              </a:ext>
            </a:extLst>
          </p:cNvPr>
          <p:cNvPicPr>
            <a:picLocks noChangeAspect="1"/>
          </p:cNvPicPr>
          <p:nvPr/>
        </p:nvPicPr>
        <p:blipFill>
          <a:blip r:embed="rId6"/>
          <a:stretch>
            <a:fillRect/>
          </a:stretch>
        </p:blipFill>
        <p:spPr>
          <a:xfrm>
            <a:off x="6092212" y="3207218"/>
            <a:ext cx="5711861" cy="443564"/>
          </a:xfrm>
          <a:prstGeom prst="rect">
            <a:avLst/>
          </a:prstGeom>
        </p:spPr>
      </p:pic>
      <p:pic>
        <p:nvPicPr>
          <p:cNvPr id="18" name="Grafik 17">
            <a:extLst>
              <a:ext uri="{FF2B5EF4-FFF2-40B4-BE49-F238E27FC236}">
                <a16:creationId xmlns:a16="http://schemas.microsoft.com/office/drawing/2014/main" id="{E074F1CC-F79F-4C2B-AF2D-DCB466767C44}"/>
              </a:ext>
            </a:extLst>
          </p:cNvPr>
          <p:cNvPicPr>
            <a:picLocks noChangeAspect="1"/>
          </p:cNvPicPr>
          <p:nvPr/>
        </p:nvPicPr>
        <p:blipFill>
          <a:blip r:embed="rId7"/>
          <a:stretch>
            <a:fillRect/>
          </a:stretch>
        </p:blipFill>
        <p:spPr>
          <a:xfrm>
            <a:off x="6947617" y="3759411"/>
            <a:ext cx="4718077" cy="2179366"/>
          </a:xfrm>
          <a:prstGeom prst="rect">
            <a:avLst/>
          </a:prstGeom>
        </p:spPr>
      </p:pic>
      <p:pic>
        <p:nvPicPr>
          <p:cNvPr id="20" name="Grafik 19">
            <a:extLst>
              <a:ext uri="{FF2B5EF4-FFF2-40B4-BE49-F238E27FC236}">
                <a16:creationId xmlns:a16="http://schemas.microsoft.com/office/drawing/2014/main" id="{8CD84C36-3F4A-47B0-8FCA-A1ACBA1FDC01}"/>
              </a:ext>
            </a:extLst>
          </p:cNvPr>
          <p:cNvPicPr>
            <a:picLocks noChangeAspect="1"/>
          </p:cNvPicPr>
          <p:nvPr/>
        </p:nvPicPr>
        <p:blipFill>
          <a:blip r:embed="rId8"/>
          <a:stretch>
            <a:fillRect/>
          </a:stretch>
        </p:blipFill>
        <p:spPr>
          <a:xfrm>
            <a:off x="776795" y="3803229"/>
            <a:ext cx="4863940" cy="2010656"/>
          </a:xfrm>
          <a:prstGeom prst="rect">
            <a:avLst/>
          </a:prstGeom>
        </p:spPr>
      </p:pic>
    </p:spTree>
    <p:extLst>
      <p:ext uri="{BB962C8B-B14F-4D97-AF65-F5344CB8AC3E}">
        <p14:creationId xmlns:p14="http://schemas.microsoft.com/office/powerpoint/2010/main" val="281320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4CE82D6-0777-437F-8607-7BC8CE12B283}"/>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A6341631-06F1-42A7-B58A-7C5B74155C70}"/>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DDB16C06-4D4C-4CE0-988C-D3A3CC481D35}"/>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14</a:t>
            </a:fld>
            <a:endParaRPr lang="de-DE" sz="1200" b="0" strike="noStrike" spc="-1">
              <a:latin typeface="Times New Roman"/>
            </a:endParaRPr>
          </a:p>
        </p:txBody>
      </p:sp>
      <p:sp>
        <p:nvSpPr>
          <p:cNvPr id="5" name="Titel 2">
            <a:extLst>
              <a:ext uri="{FF2B5EF4-FFF2-40B4-BE49-F238E27FC236}">
                <a16:creationId xmlns:a16="http://schemas.microsoft.com/office/drawing/2014/main" id="{D7A3DBE0-9389-4B43-B1AC-9FC89B7D661E}"/>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Untersuchungsgegenstand</a:t>
            </a:r>
            <a:endParaRPr lang="en-GB" sz="2800" b="1" dirty="0"/>
          </a:p>
        </p:txBody>
      </p:sp>
      <mc:AlternateContent xmlns:mc="http://schemas.openxmlformats.org/markup-compatibility/2006" xmlns:a14="http://schemas.microsoft.com/office/drawing/2010/main">
        <mc:Choice Requires="a14">
          <p:sp>
            <p:nvSpPr>
              <p:cNvPr id="6" name="Inhaltsplatzhalter 64">
                <a:extLst>
                  <a:ext uri="{FF2B5EF4-FFF2-40B4-BE49-F238E27FC236}">
                    <a16:creationId xmlns:a16="http://schemas.microsoft.com/office/drawing/2014/main" id="{23CB54E8-70A5-450A-BFC5-6C53540243FE}"/>
                  </a:ext>
                </a:extLst>
              </p:cNvPr>
              <p:cNvSpPr txBox="1">
                <a:spLocks/>
              </p:cNvSpPr>
              <p:nvPr/>
            </p:nvSpPr>
            <p:spPr>
              <a:xfrm>
                <a:off x="192240" y="1003610"/>
                <a:ext cx="6502401" cy="2985190"/>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Modellstruktur (LSTM/GRU)?</a:t>
                </a:r>
              </a:p>
              <a:p>
                <a:pPr lvl="1"/>
                <a:r>
                  <a:rPr lang="de-DE" sz="1600" dirty="0"/>
                  <a:t>LSTM</a:t>
                </a:r>
              </a:p>
              <a:p>
                <a:pPr lvl="1"/>
                <a:r>
                  <a:rPr lang="de-DE" sz="1600" dirty="0"/>
                  <a:t>GRU</a:t>
                </a:r>
              </a:p>
              <a:p>
                <a:r>
                  <a:rPr lang="de-DE" sz="2000" dirty="0"/>
                  <a:t>Anzahl Teilmodelle</a:t>
                </a:r>
              </a:p>
              <a:p>
                <a:pPr lvl="1"/>
                <a:r>
                  <a:rPr lang="de-DE" sz="1600" dirty="0"/>
                  <a:t>1 Modell für gesamten Prozess</a:t>
                </a:r>
              </a:p>
              <a:p>
                <a:pPr lvl="1"/>
                <a:r>
                  <a:rPr lang="de-DE" sz="1600" dirty="0"/>
                  <a:t>Je 1 Modell für Einspritz-, Nachdruck- und Abkühlphase</a:t>
                </a:r>
              </a:p>
              <a:p>
                <a:r>
                  <a:rPr lang="de-DE" sz="2000" dirty="0"/>
                  <a:t>Modelleingangsgrößen</a:t>
                </a:r>
              </a:p>
              <a:p>
                <a:pPr lvl="1"/>
                <a:r>
                  <a:rPr lang="de-DE" sz="1600" dirty="0"/>
                  <a:t>Nur bauteilnahe Prozessgrößen: </a:t>
                </a:r>
                <a14:m>
                  <m:oMath xmlns:m="http://schemas.openxmlformats.org/officeDocument/2006/math">
                    <m:sSub>
                      <m:sSubPr>
                        <m:ctrlPr>
                          <a:rPr lang="de-DE"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𝑇</m:t>
                        </m:r>
                      </m:e>
                      <m:sub>
                        <m:r>
                          <a:rPr lang="de-DE" sz="1600" b="0" i="1" smtClean="0">
                            <a:solidFill>
                              <a:sysClr val="windowText" lastClr="000000"/>
                            </a:solidFill>
                            <a:latin typeface="Cambria Math" panose="02040503050406030204" pitchFamily="18" charset="0"/>
                          </a:rPr>
                          <m:t>𝑊𝑘𝑧</m:t>
                        </m:r>
                      </m:sub>
                    </m:sSub>
                  </m:oMath>
                </a14:m>
                <a:r>
                  <a:rPr lang="de-DE" sz="1600" dirty="0"/>
                  <a:t>,</a:t>
                </a:r>
                <a:r>
                  <a:rPr lang="de-DE" sz="1600" dirty="0">
                    <a:solidFill>
                      <a:sysClr val="windowText" lastClr="000000"/>
                    </a:solidFill>
                  </a:rPr>
                  <a:t> </a:t>
                </a:r>
                <a14:m>
                  <m:oMath xmlns:m="http://schemas.openxmlformats.org/officeDocument/2006/math">
                    <m:sSub>
                      <m:sSubPr>
                        <m:ctrlPr>
                          <a:rPr lang="de-DE" sz="1600" i="1">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i="1">
                            <a:solidFill>
                              <a:sysClr val="windowText" lastClr="000000"/>
                            </a:solidFill>
                            <a:latin typeface="Cambria Math" panose="02040503050406030204" pitchFamily="18" charset="0"/>
                          </a:rPr>
                          <m:t>𝑊𝑘𝑧</m:t>
                        </m:r>
                      </m:sub>
                    </m:sSub>
                  </m:oMath>
                </a14:m>
                <a:endParaRPr lang="de-DE" sz="1600" dirty="0"/>
              </a:p>
              <a:p>
                <a:pPr lvl="1"/>
                <a:r>
                  <a:rPr lang="de-DE" sz="1600" dirty="0"/>
                  <a:t>Zusätzlich bauteilferne Prozessgrößen: </a:t>
                </a:r>
                <a14:m>
                  <m:oMath xmlns:m="http://schemas.openxmlformats.org/officeDocument/2006/math">
                    <m:sSub>
                      <m:sSubPr>
                        <m:ctrlPr>
                          <a:rPr lang="de-DE"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b="0" i="1" smtClean="0">
                            <a:solidFill>
                              <a:sysClr val="windowText" lastClr="000000"/>
                            </a:solidFill>
                            <a:latin typeface="Cambria Math" panose="02040503050406030204" pitchFamily="18" charset="0"/>
                          </a:rPr>
                          <m:t>h</m:t>
                        </m:r>
                        <m:r>
                          <a:rPr lang="de-DE" sz="1600" b="0" i="1" smtClean="0">
                            <a:solidFill>
                              <a:sysClr val="windowText" lastClr="000000"/>
                            </a:solidFill>
                            <a:latin typeface="Cambria Math" panose="02040503050406030204" pitchFamily="18" charset="0"/>
                          </a:rPr>
                          <m:t>𝑦𝑑</m:t>
                        </m:r>
                      </m:sub>
                    </m:sSub>
                  </m:oMath>
                </a14:m>
                <a:r>
                  <a:rPr lang="de-DE" sz="1600" dirty="0"/>
                  <a:t>,</a:t>
                </a:r>
                <a:r>
                  <a:rPr lang="de-DE" sz="1600" dirty="0">
                    <a:solidFill>
                      <a:sysClr val="windowText" lastClr="000000"/>
                    </a:solidFill>
                  </a:rPr>
                  <a:t> </a:t>
                </a:r>
                <a14:m>
                  <m:oMath xmlns:m="http://schemas.openxmlformats.org/officeDocument/2006/math">
                    <m:sSub>
                      <m:sSubPr>
                        <m:ctrlPr>
                          <a:rPr lang="de-DE" sz="1600" i="1">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𝑥</m:t>
                        </m:r>
                      </m:e>
                      <m:sub>
                        <m:r>
                          <a:rPr lang="de-DE" sz="1600" b="0" i="1" smtClean="0">
                            <a:solidFill>
                              <a:sysClr val="windowText" lastClr="000000"/>
                            </a:solidFill>
                            <a:latin typeface="Cambria Math" panose="02040503050406030204" pitchFamily="18" charset="0"/>
                          </a:rPr>
                          <m:t>𝑆𝑐</m:t>
                        </m:r>
                        <m:r>
                          <a:rPr lang="de-DE" sz="1600" b="0" i="1" smtClean="0">
                            <a:solidFill>
                              <a:sysClr val="windowText" lastClr="000000"/>
                            </a:solidFill>
                            <a:latin typeface="Cambria Math" panose="02040503050406030204" pitchFamily="18" charset="0"/>
                          </a:rPr>
                          <m:t>h</m:t>
                        </m:r>
                        <m:r>
                          <a:rPr lang="de-DE" sz="1600" b="0" i="1" smtClean="0">
                            <a:solidFill>
                              <a:sysClr val="windowText" lastClr="000000"/>
                            </a:solidFill>
                            <a:latin typeface="Cambria Math" panose="02040503050406030204" pitchFamily="18" charset="0"/>
                          </a:rPr>
                          <m:t>𝑛𝑒𝑐𝑘𝑒</m:t>
                        </m:r>
                      </m:sub>
                    </m:sSub>
                  </m:oMath>
                </a14:m>
                <a:r>
                  <a:rPr lang="de-DE" sz="1600" dirty="0"/>
                  <a:t>, </a:t>
                </a:r>
                <a14:m>
                  <m:oMath xmlns:m="http://schemas.openxmlformats.org/officeDocument/2006/math">
                    <m:sSub>
                      <m:sSubPr>
                        <m:ctrlPr>
                          <a:rPr lang="de-DE" sz="1600" i="1">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𝑣</m:t>
                        </m:r>
                      </m:e>
                      <m:sub>
                        <m:r>
                          <a:rPr lang="de-DE" sz="1600" i="1">
                            <a:solidFill>
                              <a:sysClr val="windowText" lastClr="000000"/>
                            </a:solidFill>
                            <a:latin typeface="Cambria Math" panose="02040503050406030204" pitchFamily="18" charset="0"/>
                          </a:rPr>
                          <m:t>𝑆𝑐</m:t>
                        </m:r>
                        <m:r>
                          <a:rPr lang="de-DE" sz="1600" i="1">
                            <a:solidFill>
                              <a:sysClr val="windowText" lastClr="000000"/>
                            </a:solidFill>
                            <a:latin typeface="Cambria Math" panose="02040503050406030204" pitchFamily="18" charset="0"/>
                          </a:rPr>
                          <m:t>h</m:t>
                        </m:r>
                        <m:r>
                          <a:rPr lang="de-DE" sz="1600" i="1">
                            <a:solidFill>
                              <a:sysClr val="windowText" lastClr="000000"/>
                            </a:solidFill>
                            <a:latin typeface="Cambria Math" panose="02040503050406030204" pitchFamily="18" charset="0"/>
                          </a:rPr>
                          <m:t>𝑛𝑒𝑐𝑘𝑒</m:t>
                        </m:r>
                      </m:sub>
                    </m:sSub>
                  </m:oMath>
                </a14:m>
                <a:r>
                  <a:rPr lang="de-DE" sz="1600" dirty="0"/>
                  <a:t> </a:t>
                </a:r>
              </a:p>
            </p:txBody>
          </p:sp>
        </mc:Choice>
        <mc:Fallback xmlns="">
          <p:sp>
            <p:nvSpPr>
              <p:cNvPr id="6" name="Inhaltsplatzhalter 64">
                <a:extLst>
                  <a:ext uri="{FF2B5EF4-FFF2-40B4-BE49-F238E27FC236}">
                    <a16:creationId xmlns:a16="http://schemas.microsoft.com/office/drawing/2014/main" id="{23CB54E8-70A5-450A-BFC5-6C53540243FE}"/>
                  </a:ext>
                </a:extLst>
              </p:cNvPr>
              <p:cNvSpPr txBox="1">
                <a:spLocks noRot="1" noChangeAspect="1" noMove="1" noResize="1" noEditPoints="1" noAdjustHandles="1" noChangeArrowheads="1" noChangeShapeType="1" noTextEdit="1"/>
              </p:cNvSpPr>
              <p:nvPr/>
            </p:nvSpPr>
            <p:spPr>
              <a:xfrm>
                <a:off x="192240" y="1003610"/>
                <a:ext cx="6502401" cy="2985190"/>
              </a:xfrm>
              <a:prstGeom prst="rect">
                <a:avLst/>
              </a:prstGeom>
              <a:blipFill>
                <a:blip r:embed="rId2"/>
                <a:stretch>
                  <a:fillRect l="-657" t="-1431"/>
                </a:stretch>
              </a:blipFill>
            </p:spPr>
            <p:txBody>
              <a:bodyPr/>
              <a:lstStyle/>
              <a:p>
                <a:r>
                  <a:rPr lang="en-US">
                    <a:noFill/>
                  </a:rPr>
                  <a:t> </a:t>
                </a:r>
              </a:p>
            </p:txBody>
          </p:sp>
        </mc:Fallback>
      </mc:AlternateContent>
      <p:graphicFrame>
        <p:nvGraphicFramePr>
          <p:cNvPr id="7" name="Tabelle 7">
            <a:extLst>
              <a:ext uri="{FF2B5EF4-FFF2-40B4-BE49-F238E27FC236}">
                <a16:creationId xmlns:a16="http://schemas.microsoft.com/office/drawing/2014/main" id="{727FAA3C-D384-4A67-8B4D-ACB0EBE9A851}"/>
              </a:ext>
            </a:extLst>
          </p:cNvPr>
          <p:cNvGraphicFramePr>
            <a:graphicFrameLocks noGrp="1"/>
          </p:cNvGraphicFramePr>
          <p:nvPr>
            <p:extLst>
              <p:ext uri="{D42A27DB-BD31-4B8C-83A1-F6EECF244321}">
                <p14:modId xmlns:p14="http://schemas.microsoft.com/office/powerpoint/2010/main" val="572903555"/>
              </p:ext>
            </p:extLst>
          </p:nvPr>
        </p:nvGraphicFramePr>
        <p:xfrm>
          <a:off x="7644870" y="1511555"/>
          <a:ext cx="3729600" cy="2225040"/>
        </p:xfrm>
        <a:graphic>
          <a:graphicData uri="http://schemas.openxmlformats.org/drawingml/2006/table">
            <a:tbl>
              <a:tblPr firstRow="1" bandRow="1">
                <a:tableStyleId>{5940675A-B579-460E-94D1-54222C63F5DA}</a:tableStyleId>
              </a:tblPr>
              <a:tblGrid>
                <a:gridCol w="1286340">
                  <a:extLst>
                    <a:ext uri="{9D8B030D-6E8A-4147-A177-3AD203B41FA5}">
                      <a16:colId xmlns:a16="http://schemas.microsoft.com/office/drawing/2014/main" val="294277605"/>
                    </a:ext>
                  </a:extLst>
                </a:gridCol>
                <a:gridCol w="506460">
                  <a:extLst>
                    <a:ext uri="{9D8B030D-6E8A-4147-A177-3AD203B41FA5}">
                      <a16:colId xmlns:a16="http://schemas.microsoft.com/office/drawing/2014/main" val="3314140092"/>
                    </a:ext>
                  </a:extLst>
                </a:gridCol>
                <a:gridCol w="1000800">
                  <a:extLst>
                    <a:ext uri="{9D8B030D-6E8A-4147-A177-3AD203B41FA5}">
                      <a16:colId xmlns:a16="http://schemas.microsoft.com/office/drawing/2014/main" val="2412208837"/>
                    </a:ext>
                  </a:extLst>
                </a:gridCol>
                <a:gridCol w="936000">
                  <a:extLst>
                    <a:ext uri="{9D8B030D-6E8A-4147-A177-3AD203B41FA5}">
                      <a16:colId xmlns:a16="http://schemas.microsoft.com/office/drawing/2014/main" val="2090319506"/>
                    </a:ext>
                  </a:extLst>
                </a:gridCol>
              </a:tblGrid>
              <a:tr h="370840">
                <a:tc>
                  <a:txBody>
                    <a:bodyPr/>
                    <a:lstStyle/>
                    <a:p>
                      <a:endParaRPr lang="en-GB" dirty="0">
                        <a:solidFill>
                          <a:schemeClr val="tx1"/>
                        </a:solidFill>
                      </a:endParaRPr>
                    </a:p>
                  </a:txBody>
                  <a:tcPr/>
                </a:tc>
                <a:tc>
                  <a:txBody>
                    <a:bodyPr/>
                    <a:lstStyle/>
                    <a:p>
                      <a:endParaRPr lang="en-GB" dirty="0">
                        <a:solidFill>
                          <a:schemeClr val="tx1"/>
                        </a:solidFill>
                      </a:endParaRPr>
                    </a:p>
                  </a:txBody>
                  <a:tcPr/>
                </a:tc>
                <a:tc gridSpan="2">
                  <a:txBody>
                    <a:bodyPr/>
                    <a:lstStyle/>
                    <a:p>
                      <a:pPr algn="ctr"/>
                      <a:r>
                        <a:rPr lang="en-GB" dirty="0" err="1">
                          <a:solidFill>
                            <a:schemeClr val="tx1"/>
                          </a:solidFill>
                        </a:rPr>
                        <a:t>Modellstruktur</a:t>
                      </a:r>
                      <a:endParaRPr lang="en-GB" dirty="0">
                        <a:solidFill>
                          <a:schemeClr val="tx1"/>
                        </a:solidFill>
                      </a:endParaRPr>
                    </a:p>
                  </a:txBody>
                  <a:tcPr/>
                </a:tc>
                <a:tc hMerge="1">
                  <a:txBody>
                    <a:bodyPr/>
                    <a:lstStyle/>
                    <a:p>
                      <a:endParaRPr lang="en-GB" dirty="0"/>
                    </a:p>
                  </a:txBody>
                  <a:tcPr/>
                </a:tc>
                <a:extLst>
                  <a:ext uri="{0D108BD9-81ED-4DB2-BD59-A6C34878D82A}">
                    <a16:rowId xmlns:a16="http://schemas.microsoft.com/office/drawing/2014/main" val="3823170443"/>
                  </a:ext>
                </a:extLst>
              </a:tr>
              <a:tr h="370840">
                <a:tc>
                  <a:txBody>
                    <a:bodyPr/>
                    <a:lstStyle/>
                    <a:p>
                      <a:endParaRPr lang="en-GB">
                        <a:solidFill>
                          <a:schemeClr val="tx1"/>
                        </a:solidFill>
                      </a:endParaRPr>
                    </a:p>
                  </a:txBody>
                  <a:tcPr/>
                </a:tc>
                <a:tc>
                  <a:txBody>
                    <a:bodyPr/>
                    <a:lstStyle/>
                    <a:p>
                      <a:endParaRPr lang="en-GB" dirty="0">
                        <a:solidFill>
                          <a:schemeClr val="tx1"/>
                        </a:solidFill>
                      </a:endParaRPr>
                    </a:p>
                  </a:txBody>
                  <a:tcPr/>
                </a:tc>
                <a:tc>
                  <a:txBody>
                    <a:bodyPr/>
                    <a:lstStyle/>
                    <a:p>
                      <a:r>
                        <a:rPr lang="en-GB" dirty="0">
                          <a:solidFill>
                            <a:schemeClr val="tx1"/>
                          </a:solidFill>
                        </a:rPr>
                        <a:t>LSTM</a:t>
                      </a:r>
                    </a:p>
                  </a:txBody>
                  <a:tcPr/>
                </a:tc>
                <a:tc>
                  <a:txBody>
                    <a:bodyPr/>
                    <a:lstStyle/>
                    <a:p>
                      <a:r>
                        <a:rPr lang="en-GB" dirty="0">
                          <a:solidFill>
                            <a:schemeClr val="tx1"/>
                          </a:solidFill>
                        </a:rPr>
                        <a:t>GRU</a:t>
                      </a:r>
                    </a:p>
                  </a:txBody>
                  <a:tcPr/>
                </a:tc>
                <a:extLst>
                  <a:ext uri="{0D108BD9-81ED-4DB2-BD59-A6C34878D82A}">
                    <a16:rowId xmlns:a16="http://schemas.microsoft.com/office/drawing/2014/main" val="3563316358"/>
                  </a:ext>
                </a:extLst>
              </a:tr>
              <a:tr h="370840">
                <a:tc rowSpan="2">
                  <a:txBody>
                    <a:bodyPr/>
                    <a:lstStyle/>
                    <a:p>
                      <a:r>
                        <a:rPr lang="en-GB" dirty="0" err="1">
                          <a:solidFill>
                            <a:schemeClr val="tx1"/>
                          </a:solidFill>
                        </a:rPr>
                        <a:t>Teilmodelle</a:t>
                      </a:r>
                      <a:endParaRPr lang="en-GB" dirty="0">
                        <a:solidFill>
                          <a:schemeClr val="tx1"/>
                        </a:solidFill>
                      </a:endParaRPr>
                    </a:p>
                  </a:txBody>
                  <a:tcPr/>
                </a:tc>
                <a:tc>
                  <a:txBody>
                    <a:bodyPr/>
                    <a:lstStyle/>
                    <a:p>
                      <a:r>
                        <a:rPr lang="en-GB" dirty="0">
                          <a:solidFill>
                            <a:schemeClr val="tx1"/>
                          </a:solidFill>
                        </a:rPr>
                        <a:t>1</a:t>
                      </a:r>
                    </a:p>
                  </a:txBody>
                  <a:tcPr/>
                </a:tc>
                <a:tc>
                  <a:txBody>
                    <a:bodyPr/>
                    <a:lstStyle/>
                    <a:p>
                      <a:endParaRPr lang="en-GB" dirty="0">
                        <a:solidFill>
                          <a:schemeClr val="tx1"/>
                        </a:solidFill>
                      </a:endParaRPr>
                    </a:p>
                  </a:txBody>
                  <a:tcPr/>
                </a:tc>
                <a:tc>
                  <a:txBody>
                    <a:bodyPr/>
                    <a:lstStyle/>
                    <a:p>
                      <a:endParaRPr lang="en-GB">
                        <a:solidFill>
                          <a:schemeClr val="tx1"/>
                        </a:solidFill>
                      </a:endParaRPr>
                    </a:p>
                  </a:txBody>
                  <a:tcPr/>
                </a:tc>
                <a:extLst>
                  <a:ext uri="{0D108BD9-81ED-4DB2-BD59-A6C34878D82A}">
                    <a16:rowId xmlns:a16="http://schemas.microsoft.com/office/drawing/2014/main" val="935373255"/>
                  </a:ext>
                </a:extLst>
              </a:tr>
              <a:tr h="370840">
                <a:tc vMerge="1">
                  <a:txBody>
                    <a:bodyPr/>
                    <a:lstStyle/>
                    <a:p>
                      <a:endParaRPr lang="en-GB" dirty="0"/>
                    </a:p>
                  </a:txBody>
                  <a:tcPr/>
                </a:tc>
                <a:tc>
                  <a:txBody>
                    <a:bodyPr/>
                    <a:lstStyle/>
                    <a:p>
                      <a:r>
                        <a:rPr lang="en-GB" dirty="0">
                          <a:solidFill>
                            <a:schemeClr val="tx1"/>
                          </a:solidFill>
                        </a:rPr>
                        <a:t>3</a:t>
                      </a:r>
                    </a:p>
                  </a:txBody>
                  <a:tcPr/>
                </a:tc>
                <a:tc>
                  <a:txBody>
                    <a:bodyPr/>
                    <a:lstStyle/>
                    <a:p>
                      <a:endParaRPr lang="en-GB">
                        <a:solidFill>
                          <a:schemeClr val="tx1"/>
                        </a:solidFill>
                      </a:endParaRPr>
                    </a:p>
                  </a:txBody>
                  <a:tcPr/>
                </a:tc>
                <a:tc>
                  <a:txBody>
                    <a:bodyPr/>
                    <a:lstStyle/>
                    <a:p>
                      <a:endParaRPr lang="en-GB">
                        <a:solidFill>
                          <a:schemeClr val="tx1"/>
                        </a:solidFill>
                      </a:endParaRPr>
                    </a:p>
                  </a:txBody>
                  <a:tcPr/>
                </a:tc>
                <a:extLst>
                  <a:ext uri="{0D108BD9-81ED-4DB2-BD59-A6C34878D82A}">
                    <a16:rowId xmlns:a16="http://schemas.microsoft.com/office/drawing/2014/main" val="3655477084"/>
                  </a:ext>
                </a:extLst>
              </a:tr>
              <a:tr h="370840">
                <a:tc rowSpan="2">
                  <a:txBody>
                    <a:bodyPr/>
                    <a:lstStyle/>
                    <a:p>
                      <a:r>
                        <a:rPr lang="en-GB" dirty="0" err="1">
                          <a:solidFill>
                            <a:schemeClr val="tx1"/>
                          </a:solidFill>
                        </a:rPr>
                        <a:t>Eingänge</a:t>
                      </a:r>
                      <a:endParaRPr lang="en-GB" dirty="0">
                        <a:solidFill>
                          <a:schemeClr val="tx1"/>
                        </a:solidFill>
                      </a:endParaRPr>
                    </a:p>
                  </a:txBody>
                  <a:tcPr/>
                </a:tc>
                <a:tc>
                  <a:txBody>
                    <a:bodyPr/>
                    <a:lstStyle/>
                    <a:p>
                      <a:r>
                        <a:rPr lang="en-GB" dirty="0">
                          <a:solidFill>
                            <a:schemeClr val="tx1"/>
                          </a:solidFill>
                        </a:rPr>
                        <a:t>2</a:t>
                      </a:r>
                    </a:p>
                  </a:txBody>
                  <a:tcPr/>
                </a:tc>
                <a:tc>
                  <a:txBody>
                    <a:bodyPr/>
                    <a:lstStyle/>
                    <a:p>
                      <a:endParaRPr lang="en-GB" dirty="0">
                        <a:solidFill>
                          <a:schemeClr val="tx1"/>
                        </a:solidFill>
                      </a:endParaRPr>
                    </a:p>
                  </a:txBody>
                  <a:tcPr/>
                </a:tc>
                <a:tc>
                  <a:txBody>
                    <a:bodyPr/>
                    <a:lstStyle/>
                    <a:p>
                      <a:endParaRPr lang="en-GB" dirty="0">
                        <a:solidFill>
                          <a:schemeClr val="tx1"/>
                        </a:solidFill>
                      </a:endParaRPr>
                    </a:p>
                  </a:txBody>
                  <a:tcPr/>
                </a:tc>
                <a:extLst>
                  <a:ext uri="{0D108BD9-81ED-4DB2-BD59-A6C34878D82A}">
                    <a16:rowId xmlns:a16="http://schemas.microsoft.com/office/drawing/2014/main" val="2455239527"/>
                  </a:ext>
                </a:extLst>
              </a:tr>
              <a:tr h="370840">
                <a:tc vMerge="1">
                  <a:txBody>
                    <a:bodyPr/>
                    <a:lstStyle/>
                    <a:p>
                      <a:endParaRPr lang="en-GB" dirty="0"/>
                    </a:p>
                  </a:txBody>
                  <a:tcPr/>
                </a:tc>
                <a:tc>
                  <a:txBody>
                    <a:bodyPr/>
                    <a:lstStyle/>
                    <a:p>
                      <a:r>
                        <a:rPr lang="en-GB" dirty="0">
                          <a:solidFill>
                            <a:schemeClr val="tx1"/>
                          </a:solidFill>
                        </a:rPr>
                        <a:t>5</a:t>
                      </a:r>
                    </a:p>
                  </a:txBody>
                  <a:tcPr/>
                </a:tc>
                <a:tc>
                  <a:txBody>
                    <a:bodyPr/>
                    <a:lstStyle/>
                    <a:p>
                      <a:endParaRPr lang="en-GB" dirty="0">
                        <a:solidFill>
                          <a:schemeClr val="tx1"/>
                        </a:solidFill>
                      </a:endParaRPr>
                    </a:p>
                  </a:txBody>
                  <a:tcPr/>
                </a:tc>
                <a:tc>
                  <a:txBody>
                    <a:bodyPr/>
                    <a:lstStyle/>
                    <a:p>
                      <a:endParaRPr lang="en-GB" dirty="0">
                        <a:solidFill>
                          <a:schemeClr val="tx1"/>
                        </a:solidFill>
                      </a:endParaRPr>
                    </a:p>
                  </a:txBody>
                  <a:tcPr/>
                </a:tc>
                <a:extLst>
                  <a:ext uri="{0D108BD9-81ED-4DB2-BD59-A6C34878D82A}">
                    <a16:rowId xmlns:a16="http://schemas.microsoft.com/office/drawing/2014/main" val="2131633540"/>
                  </a:ext>
                </a:extLst>
              </a:tr>
            </a:tbl>
          </a:graphicData>
        </a:graphic>
      </p:graphicFrame>
    </p:spTree>
    <p:extLst>
      <p:ext uri="{BB962C8B-B14F-4D97-AF65-F5344CB8AC3E}">
        <p14:creationId xmlns:p14="http://schemas.microsoft.com/office/powerpoint/2010/main" val="340112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CBA761D-91E4-4079-9658-C77BCC786E53}"/>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55C636C5-6B5F-4F9B-AD7E-E3B75B811804}"/>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E2CC4A48-E804-456F-BFEB-79F53757216E}"/>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15</a:t>
            </a:fld>
            <a:endParaRPr lang="de-DE" sz="1200" b="0" strike="noStrike" spc="-1">
              <a:latin typeface="Times New Roman"/>
            </a:endParaRPr>
          </a:p>
        </p:txBody>
      </p:sp>
      <mc:AlternateContent xmlns:mc="http://schemas.openxmlformats.org/markup-compatibility/2006" xmlns:a14="http://schemas.microsoft.com/office/drawing/2010/main">
        <mc:Choice Requires="a14">
          <p:graphicFrame>
            <p:nvGraphicFramePr>
              <p:cNvPr id="5" name="Tabelle 14">
                <a:extLst>
                  <a:ext uri="{FF2B5EF4-FFF2-40B4-BE49-F238E27FC236}">
                    <a16:creationId xmlns:a16="http://schemas.microsoft.com/office/drawing/2014/main" id="{07EF8FE9-A1B4-4F62-85C9-E3FBE93109F2}"/>
                  </a:ext>
                </a:extLst>
              </p:cNvPr>
              <p:cNvGraphicFramePr>
                <a:graphicFrameLocks noGrp="1"/>
              </p:cNvGraphicFramePr>
              <p:nvPr>
                <p:extLst>
                  <p:ext uri="{D42A27DB-BD31-4B8C-83A1-F6EECF244321}">
                    <p14:modId xmlns:p14="http://schemas.microsoft.com/office/powerpoint/2010/main" val="3449895657"/>
                  </p:ext>
                </p:extLst>
              </p:nvPr>
            </p:nvGraphicFramePr>
            <p:xfrm>
              <a:off x="391846" y="1310429"/>
              <a:ext cx="5703854" cy="4560763"/>
            </p:xfrm>
            <a:graphic>
              <a:graphicData uri="http://schemas.openxmlformats.org/drawingml/2006/table">
                <a:tbl>
                  <a:tblPr firstRow="1" bandRow="1">
                    <a:tableStyleId>{5C22544A-7EE6-4342-B048-85BDC9FD1C3A}</a:tableStyleId>
                  </a:tblPr>
                  <a:tblGrid>
                    <a:gridCol w="663435">
                      <a:extLst>
                        <a:ext uri="{9D8B030D-6E8A-4147-A177-3AD203B41FA5}">
                          <a16:colId xmlns:a16="http://schemas.microsoft.com/office/drawing/2014/main" val="488650060"/>
                        </a:ext>
                      </a:extLst>
                    </a:gridCol>
                    <a:gridCol w="663435">
                      <a:extLst>
                        <a:ext uri="{9D8B030D-6E8A-4147-A177-3AD203B41FA5}">
                          <a16:colId xmlns:a16="http://schemas.microsoft.com/office/drawing/2014/main" val="765125282"/>
                        </a:ext>
                      </a:extLst>
                    </a:gridCol>
                    <a:gridCol w="566502">
                      <a:extLst>
                        <a:ext uri="{9D8B030D-6E8A-4147-A177-3AD203B41FA5}">
                          <a16:colId xmlns:a16="http://schemas.microsoft.com/office/drawing/2014/main" val="1641804962"/>
                        </a:ext>
                      </a:extLst>
                    </a:gridCol>
                    <a:gridCol w="618002">
                      <a:extLst>
                        <a:ext uri="{9D8B030D-6E8A-4147-A177-3AD203B41FA5}">
                          <a16:colId xmlns:a16="http://schemas.microsoft.com/office/drawing/2014/main" val="722125494"/>
                        </a:ext>
                      </a:extLst>
                    </a:gridCol>
                    <a:gridCol w="538740">
                      <a:extLst>
                        <a:ext uri="{9D8B030D-6E8A-4147-A177-3AD203B41FA5}">
                          <a16:colId xmlns:a16="http://schemas.microsoft.com/office/drawing/2014/main" val="3797710476"/>
                        </a:ext>
                      </a:extLst>
                    </a:gridCol>
                    <a:gridCol w="649747">
                      <a:extLst>
                        <a:ext uri="{9D8B030D-6E8A-4147-A177-3AD203B41FA5}">
                          <a16:colId xmlns:a16="http://schemas.microsoft.com/office/drawing/2014/main" val="3045742934"/>
                        </a:ext>
                      </a:extLst>
                    </a:gridCol>
                    <a:gridCol w="677123">
                      <a:extLst>
                        <a:ext uri="{9D8B030D-6E8A-4147-A177-3AD203B41FA5}">
                          <a16:colId xmlns:a16="http://schemas.microsoft.com/office/drawing/2014/main" val="3896921552"/>
                        </a:ext>
                      </a:extLst>
                    </a:gridCol>
                    <a:gridCol w="663435">
                      <a:extLst>
                        <a:ext uri="{9D8B030D-6E8A-4147-A177-3AD203B41FA5}">
                          <a16:colId xmlns:a16="http://schemas.microsoft.com/office/drawing/2014/main" val="1263143936"/>
                        </a:ext>
                      </a:extLst>
                    </a:gridCol>
                    <a:gridCol w="663435">
                      <a:extLst>
                        <a:ext uri="{9D8B030D-6E8A-4147-A177-3AD203B41FA5}">
                          <a16:colId xmlns:a16="http://schemas.microsoft.com/office/drawing/2014/main" val="1997135565"/>
                        </a:ext>
                      </a:extLst>
                    </a:gridCol>
                  </a:tblGrid>
                  <a:tr h="343966">
                    <a:tc>
                      <a:txBody>
                        <a:bodyPr/>
                        <a:lstStyle/>
                        <a:p>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𝑇</m:t>
                                    </m:r>
                                  </m:e>
                                  <m:sub>
                                    <m:r>
                                      <a:rPr lang="de-DE" sz="1600" b="0" i="1" smtClean="0">
                                        <a:solidFill>
                                          <a:sysClr val="windowText" lastClr="000000"/>
                                        </a:solidFill>
                                        <a:latin typeface="Cambria Math" panose="02040503050406030204" pitchFamily="18" charset="0"/>
                                      </a:rPr>
                                      <m:t>𝐷</m:t>
                                    </m:r>
                                    <m:r>
                                      <a:rPr lang="de-DE" sz="1600" b="0" i="1" smtClean="0">
                                        <a:solidFill>
                                          <a:sysClr val="windowText" lastClr="000000"/>
                                        </a:solidFill>
                                        <a:latin typeface="Cambria Math" panose="02040503050406030204" pitchFamily="18" charset="0"/>
                                      </a:rPr>
                                      <m:t>ü</m:t>
                                    </m:r>
                                    <m:r>
                                      <a:rPr lang="de-DE" sz="1600" b="0" i="1" smtClean="0">
                                        <a:solidFill>
                                          <a:sysClr val="windowText" lastClr="000000"/>
                                        </a:solidFill>
                                        <a:latin typeface="Cambria Math" panose="02040503050406030204" pitchFamily="18" charset="0"/>
                                      </a:rPr>
                                      <m:t>𝑠𝑒</m:t>
                                    </m:r>
                                  </m:sub>
                                </m:sSub>
                              </m:oMath>
                            </m:oMathPara>
                          </a14:m>
                          <a:endParaRPr lang="en-US" sz="1600" b="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𝑇</m:t>
                                    </m:r>
                                  </m:e>
                                  <m:sub>
                                    <m:r>
                                      <a:rPr lang="de-DE" sz="1600" b="0" i="1" smtClean="0">
                                        <a:solidFill>
                                          <a:sysClr val="windowText" lastClr="000000"/>
                                        </a:solidFill>
                                        <a:latin typeface="Cambria Math" panose="02040503050406030204" pitchFamily="18" charset="0"/>
                                      </a:rPr>
                                      <m:t>𝑊𝑘𝑧</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𝑣</m:t>
                                    </m:r>
                                  </m:e>
                                  <m:sub>
                                    <m:r>
                                      <a:rPr lang="de-DE" sz="1600" b="0" i="1" smtClean="0">
                                        <a:solidFill>
                                          <a:sysClr val="windowText" lastClr="000000"/>
                                        </a:solidFill>
                                        <a:latin typeface="Cambria Math" panose="02040503050406030204" pitchFamily="18" charset="0"/>
                                      </a:rPr>
                                      <m:t>𝐼𝑛𝑗</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𝑥</m:t>
                                    </m:r>
                                  </m:e>
                                  <m:sub>
                                    <m:r>
                                      <a:rPr lang="de-DE" sz="1600" b="0" i="1" smtClean="0">
                                        <a:solidFill>
                                          <a:sysClr val="windowText" lastClr="000000"/>
                                        </a:solidFill>
                                        <a:latin typeface="Cambria Math" panose="02040503050406030204" pitchFamily="18" charset="0"/>
                                      </a:rPr>
                                      <m:t>𝑈𝑚𝑠𝑐</m:t>
                                    </m:r>
                                    <m:r>
                                      <a:rPr lang="de-DE" sz="1600" b="0" i="1" smtClean="0">
                                        <a:solidFill>
                                          <a:sysClr val="windowText" lastClr="000000"/>
                                        </a:solidFill>
                                        <a:latin typeface="Cambria Math" panose="02040503050406030204" pitchFamily="18" charset="0"/>
                                      </a:rPr>
                                      <m:t>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b="0" i="1" smtClean="0">
                                        <a:solidFill>
                                          <a:sysClr val="windowText" lastClr="000000"/>
                                        </a:solidFill>
                                        <a:latin typeface="Cambria Math" panose="02040503050406030204" pitchFamily="18" charset="0"/>
                                      </a:rPr>
                                      <m:t>𝑁𝑎𝑐</m:t>
                                    </m:r>
                                    <m:r>
                                      <a:rPr lang="de-DE" sz="1600" b="0" i="1" smtClean="0">
                                        <a:solidFill>
                                          <a:sysClr val="windowText" lastClr="000000"/>
                                        </a:solidFill>
                                        <a:latin typeface="Cambria Math" panose="02040503050406030204" pitchFamily="18" charset="0"/>
                                      </a:rPr>
                                      <m:t>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𝑡</m:t>
                                    </m:r>
                                  </m:e>
                                  <m:sub>
                                    <m:r>
                                      <a:rPr lang="de-DE" sz="1600" b="0" i="1" smtClean="0">
                                        <a:solidFill>
                                          <a:sysClr val="windowText" lastClr="000000"/>
                                        </a:solidFill>
                                        <a:latin typeface="Cambria Math" panose="02040503050406030204" pitchFamily="18" charset="0"/>
                                      </a:rPr>
                                      <m:t>𝑁𝑎𝑐</m:t>
                                    </m:r>
                                    <m:r>
                                      <a:rPr lang="de-DE" sz="1600" b="0" i="1" smtClean="0">
                                        <a:solidFill>
                                          <a:sysClr val="windowText" lastClr="000000"/>
                                        </a:solidFill>
                                        <a:latin typeface="Cambria Math" panose="02040503050406030204" pitchFamily="18" charset="0"/>
                                      </a:rPr>
                                      <m:t>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b="0" i="1" smtClean="0">
                                        <a:solidFill>
                                          <a:sysClr val="windowText" lastClr="000000"/>
                                        </a:solidFill>
                                        <a:latin typeface="Cambria Math" panose="02040503050406030204" pitchFamily="18" charset="0"/>
                                      </a:rPr>
                                      <m:t>𝑆𝑡𝑎𝑢</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𝑡</m:t>
                                    </m:r>
                                  </m:e>
                                  <m:sub>
                                    <m:r>
                                      <a:rPr lang="de-DE" sz="1600" b="0" i="1" smtClean="0">
                                        <a:solidFill>
                                          <a:sysClr val="windowText" lastClr="000000"/>
                                        </a:solidFill>
                                        <a:latin typeface="Cambria Math" panose="02040503050406030204" pitchFamily="18" charset="0"/>
                                      </a:rPr>
                                      <m:t>𝐾</m:t>
                                    </m:r>
                                    <m:r>
                                      <a:rPr lang="de-DE" sz="1600" b="0" i="1" smtClean="0">
                                        <a:solidFill>
                                          <a:sysClr val="windowText" lastClr="000000"/>
                                        </a:solidFill>
                                        <a:latin typeface="Cambria Math" panose="02040503050406030204" pitchFamily="18" charset="0"/>
                                      </a:rPr>
                                      <m:t>ü</m:t>
                                    </m:r>
                                    <m:r>
                                      <a:rPr lang="de-DE" sz="1600" b="0" i="1" smtClean="0">
                                        <a:solidFill>
                                          <a:sysClr val="windowText" lastClr="000000"/>
                                        </a:solidFill>
                                        <a:latin typeface="Cambria Math" panose="02040503050406030204" pitchFamily="18" charset="0"/>
                                      </a:rPr>
                                      <m:t>h</m:t>
                                    </m:r>
                                    <m:r>
                                      <a:rPr lang="de-DE" sz="1600" b="0" i="1" smtClean="0">
                                        <a:solidFill>
                                          <a:sysClr val="windowText" lastClr="000000"/>
                                        </a:solidFill>
                                        <a:latin typeface="Cambria Math" panose="02040503050406030204" pitchFamily="18" charset="0"/>
                                      </a:rPr>
                                      <m:t>𝑙</m:t>
                                    </m:r>
                                  </m:sub>
                                </m:sSub>
                              </m:oMath>
                            </m:oMathPara>
                          </a14:m>
                          <a:endParaRPr lang="en-US" sz="1600" dirty="0">
                            <a:solidFill>
                              <a:sysClr val="windowText" lastClr="000000"/>
                            </a:solidFill>
                            <a:latin typeface="+mj-lt"/>
                          </a:endParaRPr>
                        </a:p>
                      </a:txBody>
                      <a:tcPr marL="0" marR="0" marT="0" marB="0">
                        <a:noFill/>
                      </a:tcPr>
                    </a:tc>
                    <a:extLst>
                      <a:ext uri="{0D108BD9-81ED-4DB2-BD59-A6C34878D82A}">
                        <a16:rowId xmlns:a16="http://schemas.microsoft.com/office/drawing/2014/main" val="3347167644"/>
                      </a:ext>
                    </a:extLst>
                  </a:tr>
                  <a:tr h="324369">
                    <a:tc>
                      <a:txBody>
                        <a:bodyPr/>
                        <a:lstStyle/>
                        <a:p>
                          <a:r>
                            <a:rPr lang="en-US" sz="1600" b="1" dirty="0">
                              <a:latin typeface="+mj-lt"/>
                            </a:rPr>
                            <a:t>c1</a:t>
                          </a:r>
                        </a:p>
                      </a:txBody>
                      <a:tcPr marL="0" marR="0" marT="0" marB="0">
                        <a:no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237036397"/>
                      </a:ext>
                    </a:extLst>
                  </a:tr>
                  <a:tr h="324369">
                    <a:tc>
                      <a:txBody>
                        <a:bodyPr/>
                        <a:lstStyle/>
                        <a:p>
                          <a:r>
                            <a:rPr lang="en-US" sz="1600" b="1" dirty="0">
                              <a:latin typeface="+mj-lt"/>
                            </a:rPr>
                            <a:t>c2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568631892"/>
                      </a:ext>
                    </a:extLst>
                  </a:tr>
                  <a:tr h="324369">
                    <a:tc>
                      <a:txBody>
                        <a:bodyPr/>
                        <a:lstStyle/>
                        <a:p>
                          <a:r>
                            <a:rPr lang="en-US" sz="1600" b="1" kern="1200" dirty="0">
                              <a:solidFill>
                                <a:schemeClr val="dk1"/>
                              </a:solidFill>
                              <a:latin typeface="+mn-lt"/>
                              <a:ea typeface="+mn-ea"/>
                              <a:cs typeface="+mn-cs"/>
                            </a:rPr>
                            <a:t>c3</a:t>
                          </a:r>
                          <a:endParaRPr lang="en-US" sz="1600" b="1" dirty="0">
                            <a:latin typeface="+mj-lt"/>
                          </a:endParaRP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2328461050"/>
                      </a:ext>
                    </a:extLst>
                  </a:tr>
                  <a:tr h="324369">
                    <a:tc>
                      <a:txBody>
                        <a:bodyPr/>
                        <a:lstStyle/>
                        <a:p>
                          <a:r>
                            <a:rPr lang="en-US" sz="1600" b="1" dirty="0">
                              <a:latin typeface="+mj-lt"/>
                            </a:rPr>
                            <a:t>c4</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867862911"/>
                      </a:ext>
                    </a:extLst>
                  </a:tr>
                  <a:tr h="324369">
                    <a:tc>
                      <a:txBody>
                        <a:bodyPr/>
                        <a:lstStyle/>
                        <a:p>
                          <a:r>
                            <a:rPr lang="en-US" sz="1600" b="1" dirty="0">
                              <a:latin typeface="+mj-lt"/>
                            </a:rPr>
                            <a:t>c5</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124042166"/>
                      </a:ext>
                    </a:extLst>
                  </a:tr>
                  <a:tr h="324369">
                    <a:tc>
                      <a:txBody>
                        <a:bodyPr/>
                        <a:lstStyle/>
                        <a:p>
                          <a:r>
                            <a:rPr lang="en-US" sz="1600" b="1" dirty="0">
                              <a:latin typeface="+mj-lt"/>
                            </a:rPr>
                            <a:t>c6</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626030829"/>
                      </a:ext>
                    </a:extLst>
                  </a:tr>
                  <a:tr h="324369">
                    <a:tc>
                      <a:txBody>
                        <a:bodyPr/>
                        <a:lstStyle/>
                        <a:p>
                          <a:r>
                            <a:rPr lang="en-US" sz="1600" b="1" kern="1200" dirty="0">
                              <a:solidFill>
                                <a:schemeClr val="dk1"/>
                              </a:solidFill>
                              <a:latin typeface="+mn-lt"/>
                              <a:ea typeface="+mn-ea"/>
                              <a:cs typeface="+mn-cs"/>
                            </a:rPr>
                            <a:t>c7</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48378744"/>
                      </a:ext>
                    </a:extLst>
                  </a:tr>
                  <a:tr h="324369">
                    <a:tc>
                      <a:txBody>
                        <a:bodyPr/>
                        <a:lstStyle/>
                        <a:p>
                          <a:r>
                            <a:rPr lang="en-US" sz="1600" b="1" dirty="0">
                              <a:latin typeface="+mj-lt"/>
                            </a:rPr>
                            <a:t>c8</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448275667"/>
                      </a:ext>
                    </a:extLst>
                  </a:tr>
                  <a:tr h="324369">
                    <a:tc>
                      <a:txBody>
                        <a:bodyPr/>
                        <a:lstStyle/>
                        <a:p>
                          <a:r>
                            <a:rPr lang="en-US" sz="1600" b="1" dirty="0">
                              <a:latin typeface="+mj-lt"/>
                            </a:rPr>
                            <a:t>c9</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937750328"/>
                      </a:ext>
                    </a:extLst>
                  </a:tr>
                  <a:tr h="324369">
                    <a:tc>
                      <a:txBody>
                        <a:bodyPr/>
                        <a:lstStyle/>
                        <a:p>
                          <a:r>
                            <a:rPr lang="en-US" sz="1600" b="1" dirty="0">
                              <a:latin typeface="+mj-lt"/>
                            </a:rPr>
                            <a:t>c10</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002867732"/>
                      </a:ext>
                    </a:extLst>
                  </a:tr>
                  <a:tr h="324369">
                    <a:tc>
                      <a:txBody>
                        <a:bodyPr/>
                        <a:lstStyle/>
                        <a:p>
                          <a:r>
                            <a:rPr lang="en-US" sz="1600" b="1" dirty="0">
                              <a:latin typeface="+mj-lt"/>
                            </a:rPr>
                            <a:t>c11</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84552817"/>
                      </a:ext>
                    </a:extLst>
                  </a:tr>
                  <a:tr h="324369">
                    <a:tc>
                      <a:txBody>
                        <a:bodyPr/>
                        <a:lstStyle/>
                        <a:p>
                          <a:r>
                            <a:rPr lang="en-US" sz="1600" b="1" dirty="0">
                              <a:latin typeface="+mj-lt"/>
                            </a:rPr>
                            <a:t>c12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860430406"/>
                      </a:ext>
                    </a:extLst>
                  </a:tr>
                  <a:tr h="324369">
                    <a:tc>
                      <a:txBody>
                        <a:bodyPr/>
                        <a:lstStyle/>
                        <a:p>
                          <a:r>
                            <a:rPr lang="en-US" sz="1600" b="1" dirty="0">
                              <a:latin typeface="+mj-lt"/>
                            </a:rPr>
                            <a:t>c13</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308396223"/>
                      </a:ext>
                    </a:extLst>
                  </a:tr>
                </a:tbl>
              </a:graphicData>
            </a:graphic>
          </p:graphicFrame>
        </mc:Choice>
        <mc:Fallback xmlns="">
          <p:graphicFrame>
            <p:nvGraphicFramePr>
              <p:cNvPr id="5" name="Tabelle 14">
                <a:extLst>
                  <a:ext uri="{FF2B5EF4-FFF2-40B4-BE49-F238E27FC236}">
                    <a16:creationId xmlns:a16="http://schemas.microsoft.com/office/drawing/2014/main" id="{07EF8FE9-A1B4-4F62-85C9-E3FBE93109F2}"/>
                  </a:ext>
                </a:extLst>
              </p:cNvPr>
              <p:cNvGraphicFramePr>
                <a:graphicFrameLocks noGrp="1"/>
              </p:cNvGraphicFramePr>
              <p:nvPr>
                <p:extLst>
                  <p:ext uri="{D42A27DB-BD31-4B8C-83A1-F6EECF244321}">
                    <p14:modId xmlns:p14="http://schemas.microsoft.com/office/powerpoint/2010/main" val="3449895657"/>
                  </p:ext>
                </p:extLst>
              </p:nvPr>
            </p:nvGraphicFramePr>
            <p:xfrm>
              <a:off x="391846" y="1310429"/>
              <a:ext cx="5703854" cy="4560763"/>
            </p:xfrm>
            <a:graphic>
              <a:graphicData uri="http://schemas.openxmlformats.org/drawingml/2006/table">
                <a:tbl>
                  <a:tblPr firstRow="1" bandRow="1">
                    <a:tableStyleId>{5C22544A-7EE6-4342-B048-85BDC9FD1C3A}</a:tableStyleId>
                  </a:tblPr>
                  <a:tblGrid>
                    <a:gridCol w="663435">
                      <a:extLst>
                        <a:ext uri="{9D8B030D-6E8A-4147-A177-3AD203B41FA5}">
                          <a16:colId xmlns:a16="http://schemas.microsoft.com/office/drawing/2014/main" val="488650060"/>
                        </a:ext>
                      </a:extLst>
                    </a:gridCol>
                    <a:gridCol w="663435">
                      <a:extLst>
                        <a:ext uri="{9D8B030D-6E8A-4147-A177-3AD203B41FA5}">
                          <a16:colId xmlns:a16="http://schemas.microsoft.com/office/drawing/2014/main" val="765125282"/>
                        </a:ext>
                      </a:extLst>
                    </a:gridCol>
                    <a:gridCol w="566502">
                      <a:extLst>
                        <a:ext uri="{9D8B030D-6E8A-4147-A177-3AD203B41FA5}">
                          <a16:colId xmlns:a16="http://schemas.microsoft.com/office/drawing/2014/main" val="1641804962"/>
                        </a:ext>
                      </a:extLst>
                    </a:gridCol>
                    <a:gridCol w="618002">
                      <a:extLst>
                        <a:ext uri="{9D8B030D-6E8A-4147-A177-3AD203B41FA5}">
                          <a16:colId xmlns:a16="http://schemas.microsoft.com/office/drawing/2014/main" val="722125494"/>
                        </a:ext>
                      </a:extLst>
                    </a:gridCol>
                    <a:gridCol w="538740">
                      <a:extLst>
                        <a:ext uri="{9D8B030D-6E8A-4147-A177-3AD203B41FA5}">
                          <a16:colId xmlns:a16="http://schemas.microsoft.com/office/drawing/2014/main" val="3797710476"/>
                        </a:ext>
                      </a:extLst>
                    </a:gridCol>
                    <a:gridCol w="649747">
                      <a:extLst>
                        <a:ext uri="{9D8B030D-6E8A-4147-A177-3AD203B41FA5}">
                          <a16:colId xmlns:a16="http://schemas.microsoft.com/office/drawing/2014/main" val="3045742934"/>
                        </a:ext>
                      </a:extLst>
                    </a:gridCol>
                    <a:gridCol w="677123">
                      <a:extLst>
                        <a:ext uri="{9D8B030D-6E8A-4147-A177-3AD203B41FA5}">
                          <a16:colId xmlns:a16="http://schemas.microsoft.com/office/drawing/2014/main" val="3896921552"/>
                        </a:ext>
                      </a:extLst>
                    </a:gridCol>
                    <a:gridCol w="663435">
                      <a:extLst>
                        <a:ext uri="{9D8B030D-6E8A-4147-A177-3AD203B41FA5}">
                          <a16:colId xmlns:a16="http://schemas.microsoft.com/office/drawing/2014/main" val="1263143936"/>
                        </a:ext>
                      </a:extLst>
                    </a:gridCol>
                    <a:gridCol w="663435">
                      <a:extLst>
                        <a:ext uri="{9D8B030D-6E8A-4147-A177-3AD203B41FA5}">
                          <a16:colId xmlns:a16="http://schemas.microsoft.com/office/drawing/2014/main" val="1997135565"/>
                        </a:ext>
                      </a:extLst>
                    </a:gridCol>
                  </a:tblGrid>
                  <a:tr h="343966">
                    <a:tc>
                      <a:txBody>
                        <a:bodyPr/>
                        <a:lstStyle/>
                        <a:p>
                          <a:endParaRPr lang="en-US" sz="1600" dirty="0">
                            <a:solidFill>
                              <a:sysClr val="windowText" lastClr="000000"/>
                            </a:solidFill>
                            <a:latin typeface="+mj-lt"/>
                          </a:endParaRPr>
                        </a:p>
                      </a:txBody>
                      <a:tcPr marL="0" marR="0" marT="0" marB="0">
                        <a:noFill/>
                      </a:tcPr>
                    </a:tc>
                    <a:tc>
                      <a:txBody>
                        <a:bodyPr/>
                        <a:lstStyle/>
                        <a:p>
                          <a:endParaRPr lang="en-US"/>
                        </a:p>
                      </a:txBody>
                      <a:tcPr marL="0" marR="0" marT="0" marB="0">
                        <a:blipFill>
                          <a:blip r:embed="rId2"/>
                          <a:stretch>
                            <a:fillRect l="-100917" t="-1754" r="-663303" b="-1226316"/>
                          </a:stretch>
                        </a:blipFill>
                      </a:tcPr>
                    </a:tc>
                    <a:tc>
                      <a:txBody>
                        <a:bodyPr/>
                        <a:lstStyle/>
                        <a:p>
                          <a:endParaRPr lang="en-US"/>
                        </a:p>
                      </a:txBody>
                      <a:tcPr marL="0" marR="0" marT="0" marB="0">
                        <a:blipFill>
                          <a:blip r:embed="rId2"/>
                          <a:stretch>
                            <a:fillRect l="-235484" t="-1754" r="-677419" b="-1226316"/>
                          </a:stretch>
                        </a:blipFill>
                      </a:tcPr>
                    </a:tc>
                    <a:tc>
                      <a:txBody>
                        <a:bodyPr/>
                        <a:lstStyle/>
                        <a:p>
                          <a:endParaRPr lang="en-US"/>
                        </a:p>
                      </a:txBody>
                      <a:tcPr marL="0" marR="0" marT="0" marB="0">
                        <a:blipFill>
                          <a:blip r:embed="rId2"/>
                          <a:stretch>
                            <a:fillRect l="-308911" t="-1754" r="-523762" b="-1226316"/>
                          </a:stretch>
                        </a:blipFill>
                      </a:tcPr>
                    </a:tc>
                    <a:tc>
                      <a:txBody>
                        <a:bodyPr/>
                        <a:lstStyle/>
                        <a:p>
                          <a:endParaRPr lang="en-US"/>
                        </a:p>
                      </a:txBody>
                      <a:tcPr marL="0" marR="0" marT="0" marB="0">
                        <a:blipFill>
                          <a:blip r:embed="rId2"/>
                          <a:stretch>
                            <a:fillRect l="-464045" t="-1754" r="-494382" b="-1226316"/>
                          </a:stretch>
                        </a:blipFill>
                      </a:tcPr>
                    </a:tc>
                    <a:tc>
                      <a:txBody>
                        <a:bodyPr/>
                        <a:lstStyle/>
                        <a:p>
                          <a:endParaRPr lang="en-US"/>
                        </a:p>
                      </a:txBody>
                      <a:tcPr marL="0" marR="0" marT="0" marB="0">
                        <a:blipFill>
                          <a:blip r:embed="rId2"/>
                          <a:stretch>
                            <a:fillRect l="-473585" t="-1754" r="-315094" b="-1226316"/>
                          </a:stretch>
                        </a:blipFill>
                      </a:tcPr>
                    </a:tc>
                    <a:tc>
                      <a:txBody>
                        <a:bodyPr/>
                        <a:lstStyle/>
                        <a:p>
                          <a:endParaRPr lang="en-US"/>
                        </a:p>
                      </a:txBody>
                      <a:tcPr marL="0" marR="0" marT="0" marB="0">
                        <a:blipFill>
                          <a:blip r:embed="rId2"/>
                          <a:stretch>
                            <a:fillRect l="-547748" t="-1754" r="-200901" b="-1226316"/>
                          </a:stretch>
                        </a:blipFill>
                      </a:tcPr>
                    </a:tc>
                    <a:tc>
                      <a:txBody>
                        <a:bodyPr/>
                        <a:lstStyle/>
                        <a:p>
                          <a:endParaRPr lang="en-US"/>
                        </a:p>
                      </a:txBody>
                      <a:tcPr marL="0" marR="0" marT="0" marB="0">
                        <a:blipFill>
                          <a:blip r:embed="rId2"/>
                          <a:stretch>
                            <a:fillRect l="-659633" t="-1754" r="-104587" b="-1226316"/>
                          </a:stretch>
                        </a:blipFill>
                      </a:tcPr>
                    </a:tc>
                    <a:tc>
                      <a:txBody>
                        <a:bodyPr/>
                        <a:lstStyle/>
                        <a:p>
                          <a:endParaRPr lang="en-US"/>
                        </a:p>
                      </a:txBody>
                      <a:tcPr marL="0" marR="0" marT="0" marB="0">
                        <a:blipFill>
                          <a:blip r:embed="rId2"/>
                          <a:stretch>
                            <a:fillRect l="-759633" t="-1754" r="-4587" b="-1226316"/>
                          </a:stretch>
                        </a:blipFill>
                      </a:tcPr>
                    </a:tc>
                    <a:extLst>
                      <a:ext uri="{0D108BD9-81ED-4DB2-BD59-A6C34878D82A}">
                        <a16:rowId xmlns:a16="http://schemas.microsoft.com/office/drawing/2014/main" val="3347167644"/>
                      </a:ext>
                    </a:extLst>
                  </a:tr>
                  <a:tr h="324369">
                    <a:tc>
                      <a:txBody>
                        <a:bodyPr/>
                        <a:lstStyle/>
                        <a:p>
                          <a:r>
                            <a:rPr lang="en-US" sz="1600" b="1" dirty="0">
                              <a:latin typeface="+mj-lt"/>
                            </a:rPr>
                            <a:t>c1</a:t>
                          </a:r>
                        </a:p>
                      </a:txBody>
                      <a:tcPr marL="0" marR="0" marT="0" marB="0">
                        <a:no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237036397"/>
                      </a:ext>
                    </a:extLst>
                  </a:tr>
                  <a:tr h="324369">
                    <a:tc>
                      <a:txBody>
                        <a:bodyPr/>
                        <a:lstStyle/>
                        <a:p>
                          <a:r>
                            <a:rPr lang="en-US" sz="1600" b="1" dirty="0">
                              <a:latin typeface="+mj-lt"/>
                            </a:rPr>
                            <a:t>c2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568631892"/>
                      </a:ext>
                    </a:extLst>
                  </a:tr>
                  <a:tr h="324369">
                    <a:tc>
                      <a:txBody>
                        <a:bodyPr/>
                        <a:lstStyle/>
                        <a:p>
                          <a:r>
                            <a:rPr lang="en-US" sz="1600" b="1" kern="1200" dirty="0">
                              <a:solidFill>
                                <a:schemeClr val="dk1"/>
                              </a:solidFill>
                              <a:latin typeface="+mn-lt"/>
                              <a:ea typeface="+mn-ea"/>
                              <a:cs typeface="+mn-cs"/>
                            </a:rPr>
                            <a:t>c3</a:t>
                          </a:r>
                          <a:endParaRPr lang="en-US" sz="1600" b="1" dirty="0">
                            <a:latin typeface="+mj-lt"/>
                          </a:endParaRP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2328461050"/>
                      </a:ext>
                    </a:extLst>
                  </a:tr>
                  <a:tr h="324369">
                    <a:tc>
                      <a:txBody>
                        <a:bodyPr/>
                        <a:lstStyle/>
                        <a:p>
                          <a:r>
                            <a:rPr lang="en-US" sz="1600" b="1" dirty="0">
                              <a:latin typeface="+mj-lt"/>
                            </a:rPr>
                            <a:t>c4</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867862911"/>
                      </a:ext>
                    </a:extLst>
                  </a:tr>
                  <a:tr h="324369">
                    <a:tc>
                      <a:txBody>
                        <a:bodyPr/>
                        <a:lstStyle/>
                        <a:p>
                          <a:r>
                            <a:rPr lang="en-US" sz="1600" b="1" dirty="0">
                              <a:latin typeface="+mj-lt"/>
                            </a:rPr>
                            <a:t>c5</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124042166"/>
                      </a:ext>
                    </a:extLst>
                  </a:tr>
                  <a:tr h="324369">
                    <a:tc>
                      <a:txBody>
                        <a:bodyPr/>
                        <a:lstStyle/>
                        <a:p>
                          <a:r>
                            <a:rPr lang="en-US" sz="1600" b="1" dirty="0">
                              <a:latin typeface="+mj-lt"/>
                            </a:rPr>
                            <a:t>c6</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626030829"/>
                      </a:ext>
                    </a:extLst>
                  </a:tr>
                  <a:tr h="324369">
                    <a:tc>
                      <a:txBody>
                        <a:bodyPr/>
                        <a:lstStyle/>
                        <a:p>
                          <a:r>
                            <a:rPr lang="en-US" sz="1600" b="1" kern="1200" dirty="0">
                              <a:solidFill>
                                <a:schemeClr val="dk1"/>
                              </a:solidFill>
                              <a:latin typeface="+mn-lt"/>
                              <a:ea typeface="+mn-ea"/>
                              <a:cs typeface="+mn-cs"/>
                            </a:rPr>
                            <a:t>c7</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48378744"/>
                      </a:ext>
                    </a:extLst>
                  </a:tr>
                  <a:tr h="324369">
                    <a:tc>
                      <a:txBody>
                        <a:bodyPr/>
                        <a:lstStyle/>
                        <a:p>
                          <a:r>
                            <a:rPr lang="en-US" sz="1600" b="1" dirty="0">
                              <a:latin typeface="+mj-lt"/>
                            </a:rPr>
                            <a:t>c8</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448275667"/>
                      </a:ext>
                    </a:extLst>
                  </a:tr>
                  <a:tr h="324369">
                    <a:tc>
                      <a:txBody>
                        <a:bodyPr/>
                        <a:lstStyle/>
                        <a:p>
                          <a:r>
                            <a:rPr lang="en-US" sz="1600" b="1" dirty="0">
                              <a:latin typeface="+mj-lt"/>
                            </a:rPr>
                            <a:t>c9</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937750328"/>
                      </a:ext>
                    </a:extLst>
                  </a:tr>
                  <a:tr h="324369">
                    <a:tc>
                      <a:txBody>
                        <a:bodyPr/>
                        <a:lstStyle/>
                        <a:p>
                          <a:r>
                            <a:rPr lang="en-US" sz="1600" b="1" dirty="0">
                              <a:latin typeface="+mj-lt"/>
                            </a:rPr>
                            <a:t>c10</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002867732"/>
                      </a:ext>
                    </a:extLst>
                  </a:tr>
                  <a:tr h="324369">
                    <a:tc>
                      <a:txBody>
                        <a:bodyPr/>
                        <a:lstStyle/>
                        <a:p>
                          <a:r>
                            <a:rPr lang="en-US" sz="1600" b="1" dirty="0">
                              <a:latin typeface="+mj-lt"/>
                            </a:rPr>
                            <a:t>c11</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84552817"/>
                      </a:ext>
                    </a:extLst>
                  </a:tr>
                  <a:tr h="324369">
                    <a:tc>
                      <a:txBody>
                        <a:bodyPr/>
                        <a:lstStyle/>
                        <a:p>
                          <a:r>
                            <a:rPr lang="en-US" sz="1600" b="1" dirty="0">
                              <a:latin typeface="+mj-lt"/>
                            </a:rPr>
                            <a:t>c12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860430406"/>
                      </a:ext>
                    </a:extLst>
                  </a:tr>
                  <a:tr h="324369">
                    <a:tc>
                      <a:txBody>
                        <a:bodyPr/>
                        <a:lstStyle/>
                        <a:p>
                          <a:r>
                            <a:rPr lang="en-US" sz="1600" b="1" dirty="0">
                              <a:latin typeface="+mj-lt"/>
                            </a:rPr>
                            <a:t>c13</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308396223"/>
                      </a:ext>
                    </a:extLst>
                  </a:tr>
                </a:tbl>
              </a:graphicData>
            </a:graphic>
          </p:graphicFrame>
        </mc:Fallback>
      </mc:AlternateContent>
      <p:graphicFrame>
        <p:nvGraphicFramePr>
          <p:cNvPr id="6" name="Tabelle 14">
            <a:extLst>
              <a:ext uri="{FF2B5EF4-FFF2-40B4-BE49-F238E27FC236}">
                <a16:creationId xmlns:a16="http://schemas.microsoft.com/office/drawing/2014/main" id="{E6EF964D-1301-4668-AD86-661D55F4EE85}"/>
              </a:ext>
            </a:extLst>
          </p:cNvPr>
          <p:cNvGraphicFramePr>
            <a:graphicFrameLocks noGrp="1"/>
          </p:cNvGraphicFramePr>
          <p:nvPr>
            <p:extLst>
              <p:ext uri="{D42A27DB-BD31-4B8C-83A1-F6EECF244321}">
                <p14:modId xmlns:p14="http://schemas.microsoft.com/office/powerpoint/2010/main" val="3545686874"/>
              </p:ext>
            </p:extLst>
          </p:nvPr>
        </p:nvGraphicFramePr>
        <p:xfrm>
          <a:off x="7043723" y="1325140"/>
          <a:ext cx="4756431" cy="4546052"/>
        </p:xfrm>
        <a:graphic>
          <a:graphicData uri="http://schemas.openxmlformats.org/drawingml/2006/table">
            <a:tbl>
              <a:tblPr firstRow="1" bandRow="1">
                <a:tableStyleId>{5C22544A-7EE6-4342-B048-85BDC9FD1C3A}</a:tableStyleId>
              </a:tblPr>
              <a:tblGrid>
                <a:gridCol w="1256285">
                  <a:extLst>
                    <a:ext uri="{9D8B030D-6E8A-4147-A177-3AD203B41FA5}">
                      <a16:colId xmlns:a16="http://schemas.microsoft.com/office/drawing/2014/main" val="765125282"/>
                    </a:ext>
                  </a:extLst>
                </a:gridCol>
                <a:gridCol w="1215718">
                  <a:extLst>
                    <a:ext uri="{9D8B030D-6E8A-4147-A177-3AD203B41FA5}">
                      <a16:colId xmlns:a16="http://schemas.microsoft.com/office/drawing/2014/main" val="1641804962"/>
                    </a:ext>
                  </a:extLst>
                </a:gridCol>
                <a:gridCol w="1114408">
                  <a:extLst>
                    <a:ext uri="{9D8B030D-6E8A-4147-A177-3AD203B41FA5}">
                      <a16:colId xmlns:a16="http://schemas.microsoft.com/office/drawing/2014/main" val="722125494"/>
                    </a:ext>
                  </a:extLst>
                </a:gridCol>
                <a:gridCol w="1170020">
                  <a:extLst>
                    <a:ext uri="{9D8B030D-6E8A-4147-A177-3AD203B41FA5}">
                      <a16:colId xmlns:a16="http://schemas.microsoft.com/office/drawing/2014/main" val="93954303"/>
                    </a:ext>
                  </a:extLst>
                </a:gridCol>
              </a:tblGrid>
              <a:tr h="324718">
                <a:tc>
                  <a:txBody>
                    <a:bodyPr/>
                    <a:lstStyle/>
                    <a:p>
                      <a:r>
                        <a:rPr lang="en-US" sz="1600" dirty="0">
                          <a:solidFill>
                            <a:sysClr val="windowText" lastClr="000000"/>
                          </a:solidFill>
                          <a:latin typeface="+mj-lt"/>
                        </a:rPr>
                        <a:t>LSTM 2 Inputs</a:t>
                      </a:r>
                    </a:p>
                  </a:txBody>
                  <a:tcPr marL="0" marR="0" marT="0" marB="0">
                    <a:noFill/>
                  </a:tcPr>
                </a:tc>
                <a:tc>
                  <a:txBody>
                    <a:bodyPr/>
                    <a:lstStyle/>
                    <a:p>
                      <a:r>
                        <a:rPr lang="en-US" sz="1600" dirty="0">
                          <a:solidFill>
                            <a:sysClr val="windowText" lastClr="000000"/>
                          </a:solidFill>
                          <a:latin typeface="+mj-lt"/>
                        </a:rPr>
                        <a:t>LSTM 5 Inputs</a:t>
                      </a:r>
                    </a:p>
                  </a:txBody>
                  <a:tcPr marL="0" marR="0" marT="0" marB="0">
                    <a:noFill/>
                  </a:tcPr>
                </a:tc>
                <a:tc>
                  <a:txBody>
                    <a:bodyPr/>
                    <a:lstStyle/>
                    <a:p>
                      <a:r>
                        <a:rPr lang="en-US" sz="1600" dirty="0">
                          <a:solidFill>
                            <a:sysClr val="windowText" lastClr="000000"/>
                          </a:solidFill>
                          <a:latin typeface="+mj-lt"/>
                        </a:rPr>
                        <a:t>GRU 2 Inputs</a:t>
                      </a:r>
                    </a:p>
                  </a:txBody>
                  <a:tcPr marL="0" marR="0" marT="0" marB="0">
                    <a:noFill/>
                  </a:tcPr>
                </a:tc>
                <a:tc>
                  <a:txBody>
                    <a:bodyPr/>
                    <a:lstStyle/>
                    <a:p>
                      <a:r>
                        <a:rPr lang="en-US" sz="1600" dirty="0">
                          <a:solidFill>
                            <a:sysClr val="windowText" lastClr="000000"/>
                          </a:solidFill>
                          <a:latin typeface="+mj-lt"/>
                        </a:rPr>
                        <a:t>GRU 5 Inputs</a:t>
                      </a:r>
                    </a:p>
                  </a:txBody>
                  <a:tcPr marL="0" marR="0" marT="0" marB="0">
                    <a:noFill/>
                  </a:tcPr>
                </a:tc>
                <a:extLst>
                  <a:ext uri="{0D108BD9-81ED-4DB2-BD59-A6C34878D82A}">
                    <a16:rowId xmlns:a16="http://schemas.microsoft.com/office/drawing/2014/main" val="3347167644"/>
                  </a:ext>
                </a:extLst>
              </a:tr>
              <a:tr h="324718">
                <a:tc>
                  <a:txBody>
                    <a:bodyPr/>
                    <a:lstStyle/>
                    <a:p>
                      <a:r>
                        <a:rPr lang="en-US" sz="1600" dirty="0">
                          <a:latin typeface="+mj-lt"/>
                        </a:rPr>
                        <a:t>5</a:t>
                      </a:r>
                    </a:p>
                  </a:txBody>
                  <a:tcPr marL="0" marR="0" marT="0" marB="0">
                    <a:solidFill>
                      <a:srgbClr val="C0000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3237036397"/>
                  </a:ext>
                </a:extLst>
              </a:tr>
              <a:tr h="324718">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568631892"/>
                  </a:ext>
                </a:extLst>
              </a:tr>
              <a:tr h="324718">
                <a:tc>
                  <a:txBody>
                    <a:bodyPr/>
                    <a:lstStyle/>
                    <a:p>
                      <a:r>
                        <a:rPr lang="en-US" sz="1600" dirty="0">
                          <a:latin typeface="+mj-lt"/>
                        </a:rPr>
                        <a:t>81</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97</a:t>
                      </a:r>
                    </a:p>
                  </a:txBody>
                  <a:tcPr marL="0" marR="0" marT="0" marB="0">
                    <a:solidFill>
                      <a:srgbClr val="00B050"/>
                    </a:solidFill>
                  </a:tcPr>
                </a:tc>
                <a:extLst>
                  <a:ext uri="{0D108BD9-81ED-4DB2-BD59-A6C34878D82A}">
                    <a16:rowId xmlns:a16="http://schemas.microsoft.com/office/drawing/2014/main" val="2328461050"/>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95</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867862911"/>
                  </a:ext>
                </a:extLst>
              </a:tr>
              <a:tr h="324718">
                <a:tc>
                  <a:txBody>
                    <a:bodyPr/>
                    <a:lstStyle/>
                    <a:p>
                      <a:r>
                        <a:rPr lang="en-US" sz="1600" dirty="0">
                          <a:latin typeface="+mj-lt"/>
                        </a:rPr>
                        <a:t>30</a:t>
                      </a:r>
                    </a:p>
                  </a:txBody>
                  <a:tcPr marL="0" marR="0" marT="0" marB="0">
                    <a:solidFill>
                      <a:srgbClr val="00B050"/>
                    </a:solidFill>
                  </a:tcPr>
                </a:tc>
                <a:tc>
                  <a:txBody>
                    <a:bodyPr/>
                    <a:lstStyle/>
                    <a:p>
                      <a:r>
                        <a:rPr lang="en-US" sz="1600" dirty="0">
                          <a:latin typeface="+mj-lt"/>
                        </a:rPr>
                        <a:t>90</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96</a:t>
                      </a:r>
                    </a:p>
                  </a:txBody>
                  <a:tcPr marL="0" marR="0" marT="0" marB="0">
                    <a:solidFill>
                      <a:srgbClr val="00B050"/>
                    </a:solidFill>
                  </a:tcPr>
                </a:tc>
                <a:extLst>
                  <a:ext uri="{0D108BD9-81ED-4DB2-BD59-A6C34878D82A}">
                    <a16:rowId xmlns:a16="http://schemas.microsoft.com/office/drawing/2014/main" val="3124042166"/>
                  </a:ext>
                </a:extLst>
              </a:tr>
              <a:tr h="324718">
                <a:tc>
                  <a:txBody>
                    <a:bodyPr/>
                    <a:lstStyle/>
                    <a:p>
                      <a:r>
                        <a:rPr lang="en-US" sz="1600" dirty="0">
                          <a:latin typeface="+mj-lt"/>
                        </a:rPr>
                        <a:t>76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95</a:t>
                      </a:r>
                    </a:p>
                  </a:txBody>
                  <a:tcPr marL="0" marR="0" marT="0" marB="0">
                    <a:solidFill>
                      <a:srgbClr val="00B050"/>
                    </a:solidFill>
                  </a:tcPr>
                </a:tc>
                <a:extLst>
                  <a:ext uri="{0D108BD9-81ED-4DB2-BD59-A6C34878D82A}">
                    <a16:rowId xmlns:a16="http://schemas.microsoft.com/office/drawing/2014/main" val="1626030829"/>
                  </a:ext>
                </a:extLst>
              </a:tr>
              <a:tr h="324718">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extLst>
                  <a:ext uri="{0D108BD9-81ED-4DB2-BD59-A6C34878D82A}">
                    <a16:rowId xmlns:a16="http://schemas.microsoft.com/office/drawing/2014/main" val="1548378744"/>
                  </a:ext>
                </a:extLst>
              </a:tr>
              <a:tr h="324718">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40</a:t>
                      </a:r>
                    </a:p>
                  </a:txBody>
                  <a:tcPr marL="0" marR="0" marT="0" marB="0">
                    <a:solidFill>
                      <a:srgbClr val="C0000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448275667"/>
                  </a:ext>
                </a:extLst>
              </a:tr>
              <a:tr h="324718">
                <a:tc>
                  <a:txBody>
                    <a:bodyPr/>
                    <a:lstStyle/>
                    <a:p>
                      <a:r>
                        <a:rPr lang="en-US" sz="1600" dirty="0">
                          <a:latin typeface="+mj-lt"/>
                        </a:rPr>
                        <a:t>54</a:t>
                      </a:r>
                    </a:p>
                  </a:txBody>
                  <a:tcPr marL="0" marR="0" marT="0" marB="0">
                    <a:solidFill>
                      <a:srgbClr val="C0000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66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937750328"/>
                  </a:ext>
                </a:extLst>
              </a:tr>
              <a:tr h="324718">
                <a:tc>
                  <a:txBody>
                    <a:bodyPr/>
                    <a:lstStyle/>
                    <a:p>
                      <a:r>
                        <a:rPr lang="en-US" sz="1600" dirty="0">
                          <a:latin typeface="+mj-lt"/>
                        </a:rPr>
                        <a:t>27</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tc>
                  <a:txBody>
                    <a:bodyPr/>
                    <a:lstStyle/>
                    <a:p>
                      <a:r>
                        <a:rPr lang="en-US" sz="1600" dirty="0">
                          <a:latin typeface="+mj-lt"/>
                        </a:rPr>
                        <a:t>0</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2002867732"/>
                  </a:ext>
                </a:extLst>
              </a:tr>
              <a:tr h="324718">
                <a:tc>
                  <a:txBody>
                    <a:bodyPr/>
                    <a:lstStyle/>
                    <a:p>
                      <a:endParaRPr lang="en-US" sz="1600" dirty="0">
                        <a:latin typeface="+mj-lt"/>
                      </a:endParaRPr>
                    </a:p>
                  </a:txBody>
                  <a:tcPr marL="0" marR="0" marT="0" marB="0">
                    <a:solidFill>
                      <a:schemeClr val="bg1">
                        <a:lumMod val="65000"/>
                      </a:schemeClr>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21</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1584552817"/>
                  </a:ext>
                </a:extLst>
              </a:tr>
              <a:tr h="324718">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r>
                        <a:rPr lang="en-US" sz="1600" dirty="0">
                          <a:latin typeface="+mj-lt"/>
                        </a:rPr>
                        <a:t>10</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2860430406"/>
                  </a:ext>
                </a:extLst>
              </a:tr>
              <a:tr h="324718">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308396223"/>
                  </a:ext>
                </a:extLst>
              </a:tr>
            </a:tbl>
          </a:graphicData>
        </a:graphic>
      </p:graphicFrame>
    </p:spTree>
    <p:extLst>
      <p:ext uri="{BB962C8B-B14F-4D97-AF65-F5344CB8AC3E}">
        <p14:creationId xmlns:p14="http://schemas.microsoft.com/office/powerpoint/2010/main" val="23142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CBA761D-91E4-4079-9658-C77BCC786E53}"/>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55C636C5-6B5F-4F9B-AD7E-E3B75B811804}"/>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E2CC4A48-E804-456F-BFEB-79F53757216E}"/>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16</a:t>
            </a:fld>
            <a:endParaRPr lang="de-DE" sz="1200" b="0" strike="noStrike" spc="-1">
              <a:latin typeface="Times New Roman"/>
            </a:endParaRPr>
          </a:p>
        </p:txBody>
      </p:sp>
      <mc:AlternateContent xmlns:mc="http://schemas.openxmlformats.org/markup-compatibility/2006" xmlns:a14="http://schemas.microsoft.com/office/drawing/2010/main">
        <mc:Choice Requires="a14">
          <p:graphicFrame>
            <p:nvGraphicFramePr>
              <p:cNvPr id="5" name="Tabelle 14">
                <a:extLst>
                  <a:ext uri="{FF2B5EF4-FFF2-40B4-BE49-F238E27FC236}">
                    <a16:creationId xmlns:a16="http://schemas.microsoft.com/office/drawing/2014/main" id="{07EF8FE9-A1B4-4F62-85C9-E3FBE93109F2}"/>
                  </a:ext>
                </a:extLst>
              </p:cNvPr>
              <p:cNvGraphicFramePr>
                <a:graphicFrameLocks noGrp="1"/>
              </p:cNvGraphicFramePr>
              <p:nvPr/>
            </p:nvGraphicFramePr>
            <p:xfrm>
              <a:off x="391846" y="1310429"/>
              <a:ext cx="5703854" cy="4560763"/>
            </p:xfrm>
            <a:graphic>
              <a:graphicData uri="http://schemas.openxmlformats.org/drawingml/2006/table">
                <a:tbl>
                  <a:tblPr firstRow="1" bandRow="1">
                    <a:tableStyleId>{5C22544A-7EE6-4342-B048-85BDC9FD1C3A}</a:tableStyleId>
                  </a:tblPr>
                  <a:tblGrid>
                    <a:gridCol w="663435">
                      <a:extLst>
                        <a:ext uri="{9D8B030D-6E8A-4147-A177-3AD203B41FA5}">
                          <a16:colId xmlns:a16="http://schemas.microsoft.com/office/drawing/2014/main" val="488650060"/>
                        </a:ext>
                      </a:extLst>
                    </a:gridCol>
                    <a:gridCol w="663435">
                      <a:extLst>
                        <a:ext uri="{9D8B030D-6E8A-4147-A177-3AD203B41FA5}">
                          <a16:colId xmlns:a16="http://schemas.microsoft.com/office/drawing/2014/main" val="765125282"/>
                        </a:ext>
                      </a:extLst>
                    </a:gridCol>
                    <a:gridCol w="566502">
                      <a:extLst>
                        <a:ext uri="{9D8B030D-6E8A-4147-A177-3AD203B41FA5}">
                          <a16:colId xmlns:a16="http://schemas.microsoft.com/office/drawing/2014/main" val="1641804962"/>
                        </a:ext>
                      </a:extLst>
                    </a:gridCol>
                    <a:gridCol w="618002">
                      <a:extLst>
                        <a:ext uri="{9D8B030D-6E8A-4147-A177-3AD203B41FA5}">
                          <a16:colId xmlns:a16="http://schemas.microsoft.com/office/drawing/2014/main" val="722125494"/>
                        </a:ext>
                      </a:extLst>
                    </a:gridCol>
                    <a:gridCol w="538740">
                      <a:extLst>
                        <a:ext uri="{9D8B030D-6E8A-4147-A177-3AD203B41FA5}">
                          <a16:colId xmlns:a16="http://schemas.microsoft.com/office/drawing/2014/main" val="3797710476"/>
                        </a:ext>
                      </a:extLst>
                    </a:gridCol>
                    <a:gridCol w="649747">
                      <a:extLst>
                        <a:ext uri="{9D8B030D-6E8A-4147-A177-3AD203B41FA5}">
                          <a16:colId xmlns:a16="http://schemas.microsoft.com/office/drawing/2014/main" val="3045742934"/>
                        </a:ext>
                      </a:extLst>
                    </a:gridCol>
                    <a:gridCol w="677123">
                      <a:extLst>
                        <a:ext uri="{9D8B030D-6E8A-4147-A177-3AD203B41FA5}">
                          <a16:colId xmlns:a16="http://schemas.microsoft.com/office/drawing/2014/main" val="3896921552"/>
                        </a:ext>
                      </a:extLst>
                    </a:gridCol>
                    <a:gridCol w="663435">
                      <a:extLst>
                        <a:ext uri="{9D8B030D-6E8A-4147-A177-3AD203B41FA5}">
                          <a16:colId xmlns:a16="http://schemas.microsoft.com/office/drawing/2014/main" val="1263143936"/>
                        </a:ext>
                      </a:extLst>
                    </a:gridCol>
                    <a:gridCol w="663435">
                      <a:extLst>
                        <a:ext uri="{9D8B030D-6E8A-4147-A177-3AD203B41FA5}">
                          <a16:colId xmlns:a16="http://schemas.microsoft.com/office/drawing/2014/main" val="1997135565"/>
                        </a:ext>
                      </a:extLst>
                    </a:gridCol>
                  </a:tblGrid>
                  <a:tr h="343966">
                    <a:tc>
                      <a:txBody>
                        <a:bodyPr/>
                        <a:lstStyle/>
                        <a:p>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𝑇</m:t>
                                    </m:r>
                                  </m:e>
                                  <m:sub>
                                    <m:r>
                                      <a:rPr lang="de-DE" sz="1600" b="0" i="1" smtClean="0">
                                        <a:solidFill>
                                          <a:sysClr val="windowText" lastClr="000000"/>
                                        </a:solidFill>
                                        <a:latin typeface="Cambria Math" panose="02040503050406030204" pitchFamily="18" charset="0"/>
                                      </a:rPr>
                                      <m:t>𝐷</m:t>
                                    </m:r>
                                    <m:r>
                                      <a:rPr lang="de-DE" sz="1600" b="0" i="1" smtClean="0">
                                        <a:solidFill>
                                          <a:sysClr val="windowText" lastClr="000000"/>
                                        </a:solidFill>
                                        <a:latin typeface="Cambria Math" panose="02040503050406030204" pitchFamily="18" charset="0"/>
                                      </a:rPr>
                                      <m:t>ü</m:t>
                                    </m:r>
                                    <m:r>
                                      <a:rPr lang="de-DE" sz="1600" b="0" i="1" smtClean="0">
                                        <a:solidFill>
                                          <a:sysClr val="windowText" lastClr="000000"/>
                                        </a:solidFill>
                                        <a:latin typeface="Cambria Math" panose="02040503050406030204" pitchFamily="18" charset="0"/>
                                      </a:rPr>
                                      <m:t>𝑠𝑒</m:t>
                                    </m:r>
                                  </m:sub>
                                </m:sSub>
                              </m:oMath>
                            </m:oMathPara>
                          </a14:m>
                          <a:endParaRPr lang="en-US" sz="1600" b="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𝑇</m:t>
                                    </m:r>
                                  </m:e>
                                  <m:sub>
                                    <m:r>
                                      <a:rPr lang="de-DE" sz="1600" b="0" i="1" smtClean="0">
                                        <a:solidFill>
                                          <a:sysClr val="windowText" lastClr="000000"/>
                                        </a:solidFill>
                                        <a:latin typeface="Cambria Math" panose="02040503050406030204" pitchFamily="18" charset="0"/>
                                      </a:rPr>
                                      <m:t>𝑊𝑘𝑧</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𝑣</m:t>
                                    </m:r>
                                  </m:e>
                                  <m:sub>
                                    <m:r>
                                      <a:rPr lang="de-DE" sz="1600" b="0" i="1" smtClean="0">
                                        <a:solidFill>
                                          <a:sysClr val="windowText" lastClr="000000"/>
                                        </a:solidFill>
                                        <a:latin typeface="Cambria Math" panose="02040503050406030204" pitchFamily="18" charset="0"/>
                                      </a:rPr>
                                      <m:t>𝐼𝑛𝑗</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𝑥</m:t>
                                    </m:r>
                                  </m:e>
                                  <m:sub>
                                    <m:r>
                                      <a:rPr lang="de-DE" sz="1600" b="0" i="1" smtClean="0">
                                        <a:solidFill>
                                          <a:sysClr val="windowText" lastClr="000000"/>
                                        </a:solidFill>
                                        <a:latin typeface="Cambria Math" panose="02040503050406030204" pitchFamily="18" charset="0"/>
                                      </a:rPr>
                                      <m:t>𝑈𝑚𝑠𝑐h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b="0" i="1" smtClean="0">
                                        <a:solidFill>
                                          <a:sysClr val="windowText" lastClr="000000"/>
                                        </a:solidFill>
                                        <a:latin typeface="Cambria Math" panose="02040503050406030204" pitchFamily="18" charset="0"/>
                                      </a:rPr>
                                      <m:t>𝑁𝑎𝑐h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𝑡</m:t>
                                    </m:r>
                                  </m:e>
                                  <m:sub>
                                    <m:r>
                                      <a:rPr lang="de-DE" sz="1600" b="0" i="1" smtClean="0">
                                        <a:solidFill>
                                          <a:sysClr val="windowText" lastClr="000000"/>
                                        </a:solidFill>
                                        <a:latin typeface="Cambria Math" panose="02040503050406030204" pitchFamily="18" charset="0"/>
                                      </a:rPr>
                                      <m:t>𝑁𝑎𝑐h</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𝑝</m:t>
                                    </m:r>
                                  </m:e>
                                  <m:sub>
                                    <m:r>
                                      <a:rPr lang="de-DE" sz="1600" b="0" i="1" smtClean="0">
                                        <a:solidFill>
                                          <a:sysClr val="windowText" lastClr="000000"/>
                                        </a:solidFill>
                                        <a:latin typeface="Cambria Math" panose="02040503050406030204" pitchFamily="18" charset="0"/>
                                      </a:rPr>
                                      <m:t>𝑆𝑡𝑎𝑢</m:t>
                                    </m:r>
                                  </m:sub>
                                </m:sSub>
                              </m:oMath>
                            </m:oMathPara>
                          </a14:m>
                          <a:endParaRPr lang="en-US" sz="1600" dirty="0">
                            <a:solidFill>
                              <a:sysClr val="windowText" lastClr="000000"/>
                            </a:solidFill>
                            <a:latin typeface="+mj-lt"/>
                          </a:endParaRPr>
                        </a:p>
                      </a:txBody>
                      <a:tcPr marL="0" marR="0" marT="0" marB="0">
                        <a:no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ysClr val="windowText" lastClr="000000"/>
                                        </a:solidFill>
                                        <a:latin typeface="Cambria Math" panose="02040503050406030204" pitchFamily="18" charset="0"/>
                                      </a:rPr>
                                    </m:ctrlPr>
                                  </m:sSubPr>
                                  <m:e>
                                    <m:r>
                                      <a:rPr lang="de-DE" sz="1600" b="0" i="1" smtClean="0">
                                        <a:solidFill>
                                          <a:sysClr val="windowText" lastClr="000000"/>
                                        </a:solidFill>
                                        <a:latin typeface="Cambria Math" panose="02040503050406030204" pitchFamily="18" charset="0"/>
                                      </a:rPr>
                                      <m:t>𝑡</m:t>
                                    </m:r>
                                  </m:e>
                                  <m:sub>
                                    <m:r>
                                      <a:rPr lang="de-DE" sz="1600" b="0" i="1" smtClean="0">
                                        <a:solidFill>
                                          <a:sysClr val="windowText" lastClr="000000"/>
                                        </a:solidFill>
                                        <a:latin typeface="Cambria Math" panose="02040503050406030204" pitchFamily="18" charset="0"/>
                                      </a:rPr>
                                      <m:t>𝐾</m:t>
                                    </m:r>
                                    <m:r>
                                      <a:rPr lang="de-DE" sz="1600" b="0" i="1" smtClean="0">
                                        <a:solidFill>
                                          <a:sysClr val="windowText" lastClr="000000"/>
                                        </a:solidFill>
                                        <a:latin typeface="Cambria Math" panose="02040503050406030204" pitchFamily="18" charset="0"/>
                                      </a:rPr>
                                      <m:t>ü</m:t>
                                    </m:r>
                                    <m:r>
                                      <a:rPr lang="de-DE" sz="1600" b="0" i="1" smtClean="0">
                                        <a:solidFill>
                                          <a:sysClr val="windowText" lastClr="000000"/>
                                        </a:solidFill>
                                        <a:latin typeface="Cambria Math" panose="02040503050406030204" pitchFamily="18" charset="0"/>
                                      </a:rPr>
                                      <m:t>h𝑙</m:t>
                                    </m:r>
                                  </m:sub>
                                </m:sSub>
                              </m:oMath>
                            </m:oMathPara>
                          </a14:m>
                          <a:endParaRPr lang="en-US" sz="1600" dirty="0">
                            <a:solidFill>
                              <a:sysClr val="windowText" lastClr="000000"/>
                            </a:solidFill>
                            <a:latin typeface="+mj-lt"/>
                          </a:endParaRPr>
                        </a:p>
                      </a:txBody>
                      <a:tcPr marL="0" marR="0" marT="0" marB="0">
                        <a:noFill/>
                      </a:tcPr>
                    </a:tc>
                    <a:extLst>
                      <a:ext uri="{0D108BD9-81ED-4DB2-BD59-A6C34878D82A}">
                        <a16:rowId xmlns:a16="http://schemas.microsoft.com/office/drawing/2014/main" val="3347167644"/>
                      </a:ext>
                    </a:extLst>
                  </a:tr>
                  <a:tr h="324369">
                    <a:tc>
                      <a:txBody>
                        <a:bodyPr/>
                        <a:lstStyle/>
                        <a:p>
                          <a:r>
                            <a:rPr lang="en-US" sz="1600" b="1" dirty="0">
                              <a:latin typeface="+mj-lt"/>
                            </a:rPr>
                            <a:t>c1</a:t>
                          </a:r>
                        </a:p>
                      </a:txBody>
                      <a:tcPr marL="0" marR="0" marT="0" marB="0">
                        <a:no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237036397"/>
                      </a:ext>
                    </a:extLst>
                  </a:tr>
                  <a:tr h="324369">
                    <a:tc>
                      <a:txBody>
                        <a:bodyPr/>
                        <a:lstStyle/>
                        <a:p>
                          <a:r>
                            <a:rPr lang="en-US" sz="1600" b="1" dirty="0">
                              <a:latin typeface="+mj-lt"/>
                            </a:rPr>
                            <a:t>c2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568631892"/>
                      </a:ext>
                    </a:extLst>
                  </a:tr>
                  <a:tr h="324369">
                    <a:tc>
                      <a:txBody>
                        <a:bodyPr/>
                        <a:lstStyle/>
                        <a:p>
                          <a:r>
                            <a:rPr lang="en-US" sz="1600" b="1" kern="1200" dirty="0">
                              <a:solidFill>
                                <a:schemeClr val="dk1"/>
                              </a:solidFill>
                              <a:latin typeface="+mn-lt"/>
                              <a:ea typeface="+mn-ea"/>
                              <a:cs typeface="+mn-cs"/>
                            </a:rPr>
                            <a:t>c3</a:t>
                          </a:r>
                          <a:endParaRPr lang="en-US" sz="1600" b="1" dirty="0">
                            <a:latin typeface="+mj-lt"/>
                          </a:endParaRP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2328461050"/>
                      </a:ext>
                    </a:extLst>
                  </a:tr>
                  <a:tr h="324369">
                    <a:tc>
                      <a:txBody>
                        <a:bodyPr/>
                        <a:lstStyle/>
                        <a:p>
                          <a:r>
                            <a:rPr lang="en-US" sz="1600" b="1" dirty="0">
                              <a:latin typeface="+mj-lt"/>
                            </a:rPr>
                            <a:t>c4</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867862911"/>
                      </a:ext>
                    </a:extLst>
                  </a:tr>
                  <a:tr h="324369">
                    <a:tc>
                      <a:txBody>
                        <a:bodyPr/>
                        <a:lstStyle/>
                        <a:p>
                          <a:r>
                            <a:rPr lang="en-US" sz="1600" b="1" dirty="0">
                              <a:latin typeface="+mj-lt"/>
                            </a:rPr>
                            <a:t>c5</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124042166"/>
                      </a:ext>
                    </a:extLst>
                  </a:tr>
                  <a:tr h="324369">
                    <a:tc>
                      <a:txBody>
                        <a:bodyPr/>
                        <a:lstStyle/>
                        <a:p>
                          <a:r>
                            <a:rPr lang="en-US" sz="1600" b="1" dirty="0">
                              <a:latin typeface="+mj-lt"/>
                            </a:rPr>
                            <a:t>c6</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626030829"/>
                      </a:ext>
                    </a:extLst>
                  </a:tr>
                  <a:tr h="324369">
                    <a:tc>
                      <a:txBody>
                        <a:bodyPr/>
                        <a:lstStyle/>
                        <a:p>
                          <a:r>
                            <a:rPr lang="en-US" sz="1600" b="1" kern="1200" dirty="0">
                              <a:solidFill>
                                <a:schemeClr val="dk1"/>
                              </a:solidFill>
                              <a:latin typeface="+mn-lt"/>
                              <a:ea typeface="+mn-ea"/>
                              <a:cs typeface="+mn-cs"/>
                            </a:rPr>
                            <a:t>c7</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48378744"/>
                      </a:ext>
                    </a:extLst>
                  </a:tr>
                  <a:tr h="324369">
                    <a:tc>
                      <a:txBody>
                        <a:bodyPr/>
                        <a:lstStyle/>
                        <a:p>
                          <a:r>
                            <a:rPr lang="en-US" sz="1600" b="1" dirty="0">
                              <a:latin typeface="+mj-lt"/>
                            </a:rPr>
                            <a:t>c8</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448275667"/>
                      </a:ext>
                    </a:extLst>
                  </a:tr>
                  <a:tr h="324369">
                    <a:tc>
                      <a:txBody>
                        <a:bodyPr/>
                        <a:lstStyle/>
                        <a:p>
                          <a:r>
                            <a:rPr lang="en-US" sz="1600" b="1" dirty="0">
                              <a:latin typeface="+mj-lt"/>
                            </a:rPr>
                            <a:t>c9</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937750328"/>
                      </a:ext>
                    </a:extLst>
                  </a:tr>
                  <a:tr h="324369">
                    <a:tc>
                      <a:txBody>
                        <a:bodyPr/>
                        <a:lstStyle/>
                        <a:p>
                          <a:r>
                            <a:rPr lang="en-US" sz="1600" b="1" dirty="0">
                              <a:latin typeface="+mj-lt"/>
                            </a:rPr>
                            <a:t>c10</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002867732"/>
                      </a:ext>
                    </a:extLst>
                  </a:tr>
                  <a:tr h="324369">
                    <a:tc>
                      <a:txBody>
                        <a:bodyPr/>
                        <a:lstStyle/>
                        <a:p>
                          <a:r>
                            <a:rPr lang="en-US" sz="1600" b="1" dirty="0">
                              <a:latin typeface="+mj-lt"/>
                            </a:rPr>
                            <a:t>c11</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84552817"/>
                      </a:ext>
                    </a:extLst>
                  </a:tr>
                  <a:tr h="324369">
                    <a:tc>
                      <a:txBody>
                        <a:bodyPr/>
                        <a:lstStyle/>
                        <a:p>
                          <a:r>
                            <a:rPr lang="en-US" sz="1600" b="1" dirty="0">
                              <a:latin typeface="+mj-lt"/>
                            </a:rPr>
                            <a:t>c12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860430406"/>
                      </a:ext>
                    </a:extLst>
                  </a:tr>
                  <a:tr h="324369">
                    <a:tc>
                      <a:txBody>
                        <a:bodyPr/>
                        <a:lstStyle/>
                        <a:p>
                          <a:r>
                            <a:rPr lang="en-US" sz="1600" b="1" dirty="0">
                              <a:latin typeface="+mj-lt"/>
                            </a:rPr>
                            <a:t>c13</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308396223"/>
                      </a:ext>
                    </a:extLst>
                  </a:tr>
                </a:tbl>
              </a:graphicData>
            </a:graphic>
          </p:graphicFrame>
        </mc:Choice>
        <mc:Fallback xmlns="">
          <p:graphicFrame>
            <p:nvGraphicFramePr>
              <p:cNvPr id="5" name="Tabelle 14">
                <a:extLst>
                  <a:ext uri="{FF2B5EF4-FFF2-40B4-BE49-F238E27FC236}">
                    <a16:creationId xmlns:a16="http://schemas.microsoft.com/office/drawing/2014/main" id="{07EF8FE9-A1B4-4F62-85C9-E3FBE93109F2}"/>
                  </a:ext>
                </a:extLst>
              </p:cNvPr>
              <p:cNvGraphicFramePr>
                <a:graphicFrameLocks noGrp="1"/>
              </p:cNvGraphicFramePr>
              <p:nvPr/>
            </p:nvGraphicFramePr>
            <p:xfrm>
              <a:off x="391846" y="1310429"/>
              <a:ext cx="5703854" cy="4560763"/>
            </p:xfrm>
            <a:graphic>
              <a:graphicData uri="http://schemas.openxmlformats.org/drawingml/2006/table">
                <a:tbl>
                  <a:tblPr firstRow="1" bandRow="1">
                    <a:tableStyleId>{5C22544A-7EE6-4342-B048-85BDC9FD1C3A}</a:tableStyleId>
                  </a:tblPr>
                  <a:tblGrid>
                    <a:gridCol w="663435">
                      <a:extLst>
                        <a:ext uri="{9D8B030D-6E8A-4147-A177-3AD203B41FA5}">
                          <a16:colId xmlns:a16="http://schemas.microsoft.com/office/drawing/2014/main" val="488650060"/>
                        </a:ext>
                      </a:extLst>
                    </a:gridCol>
                    <a:gridCol w="663435">
                      <a:extLst>
                        <a:ext uri="{9D8B030D-6E8A-4147-A177-3AD203B41FA5}">
                          <a16:colId xmlns:a16="http://schemas.microsoft.com/office/drawing/2014/main" val="765125282"/>
                        </a:ext>
                      </a:extLst>
                    </a:gridCol>
                    <a:gridCol w="566502">
                      <a:extLst>
                        <a:ext uri="{9D8B030D-6E8A-4147-A177-3AD203B41FA5}">
                          <a16:colId xmlns:a16="http://schemas.microsoft.com/office/drawing/2014/main" val="1641804962"/>
                        </a:ext>
                      </a:extLst>
                    </a:gridCol>
                    <a:gridCol w="618002">
                      <a:extLst>
                        <a:ext uri="{9D8B030D-6E8A-4147-A177-3AD203B41FA5}">
                          <a16:colId xmlns:a16="http://schemas.microsoft.com/office/drawing/2014/main" val="722125494"/>
                        </a:ext>
                      </a:extLst>
                    </a:gridCol>
                    <a:gridCol w="538740">
                      <a:extLst>
                        <a:ext uri="{9D8B030D-6E8A-4147-A177-3AD203B41FA5}">
                          <a16:colId xmlns:a16="http://schemas.microsoft.com/office/drawing/2014/main" val="3797710476"/>
                        </a:ext>
                      </a:extLst>
                    </a:gridCol>
                    <a:gridCol w="649747">
                      <a:extLst>
                        <a:ext uri="{9D8B030D-6E8A-4147-A177-3AD203B41FA5}">
                          <a16:colId xmlns:a16="http://schemas.microsoft.com/office/drawing/2014/main" val="3045742934"/>
                        </a:ext>
                      </a:extLst>
                    </a:gridCol>
                    <a:gridCol w="677123">
                      <a:extLst>
                        <a:ext uri="{9D8B030D-6E8A-4147-A177-3AD203B41FA5}">
                          <a16:colId xmlns:a16="http://schemas.microsoft.com/office/drawing/2014/main" val="3896921552"/>
                        </a:ext>
                      </a:extLst>
                    </a:gridCol>
                    <a:gridCol w="663435">
                      <a:extLst>
                        <a:ext uri="{9D8B030D-6E8A-4147-A177-3AD203B41FA5}">
                          <a16:colId xmlns:a16="http://schemas.microsoft.com/office/drawing/2014/main" val="1263143936"/>
                        </a:ext>
                      </a:extLst>
                    </a:gridCol>
                    <a:gridCol w="663435">
                      <a:extLst>
                        <a:ext uri="{9D8B030D-6E8A-4147-A177-3AD203B41FA5}">
                          <a16:colId xmlns:a16="http://schemas.microsoft.com/office/drawing/2014/main" val="1997135565"/>
                        </a:ext>
                      </a:extLst>
                    </a:gridCol>
                  </a:tblGrid>
                  <a:tr h="343966">
                    <a:tc>
                      <a:txBody>
                        <a:bodyPr/>
                        <a:lstStyle/>
                        <a:p>
                          <a:endParaRPr lang="en-US" sz="1600" dirty="0">
                            <a:solidFill>
                              <a:sysClr val="windowText" lastClr="000000"/>
                            </a:solidFill>
                            <a:latin typeface="+mj-lt"/>
                          </a:endParaRPr>
                        </a:p>
                      </a:txBody>
                      <a:tcPr marL="0" marR="0" marT="0" marB="0">
                        <a:noFill/>
                      </a:tcPr>
                    </a:tc>
                    <a:tc>
                      <a:txBody>
                        <a:bodyPr/>
                        <a:lstStyle/>
                        <a:p>
                          <a:endParaRPr lang="en-US"/>
                        </a:p>
                      </a:txBody>
                      <a:tcPr marL="0" marR="0" marT="0" marB="0">
                        <a:blipFill>
                          <a:blip r:embed="rId2"/>
                          <a:stretch>
                            <a:fillRect l="-100917" t="-1754" r="-663303" b="-1226316"/>
                          </a:stretch>
                        </a:blipFill>
                      </a:tcPr>
                    </a:tc>
                    <a:tc>
                      <a:txBody>
                        <a:bodyPr/>
                        <a:lstStyle/>
                        <a:p>
                          <a:endParaRPr lang="en-US"/>
                        </a:p>
                      </a:txBody>
                      <a:tcPr marL="0" marR="0" marT="0" marB="0">
                        <a:blipFill>
                          <a:blip r:embed="rId2"/>
                          <a:stretch>
                            <a:fillRect l="-235484" t="-1754" r="-677419" b="-1226316"/>
                          </a:stretch>
                        </a:blipFill>
                      </a:tcPr>
                    </a:tc>
                    <a:tc>
                      <a:txBody>
                        <a:bodyPr/>
                        <a:lstStyle/>
                        <a:p>
                          <a:endParaRPr lang="en-US"/>
                        </a:p>
                      </a:txBody>
                      <a:tcPr marL="0" marR="0" marT="0" marB="0">
                        <a:blipFill>
                          <a:blip r:embed="rId2"/>
                          <a:stretch>
                            <a:fillRect l="-308911" t="-1754" r="-523762" b="-1226316"/>
                          </a:stretch>
                        </a:blipFill>
                      </a:tcPr>
                    </a:tc>
                    <a:tc>
                      <a:txBody>
                        <a:bodyPr/>
                        <a:lstStyle/>
                        <a:p>
                          <a:endParaRPr lang="en-US"/>
                        </a:p>
                      </a:txBody>
                      <a:tcPr marL="0" marR="0" marT="0" marB="0">
                        <a:blipFill>
                          <a:blip r:embed="rId2"/>
                          <a:stretch>
                            <a:fillRect l="-464045" t="-1754" r="-494382" b="-1226316"/>
                          </a:stretch>
                        </a:blipFill>
                      </a:tcPr>
                    </a:tc>
                    <a:tc>
                      <a:txBody>
                        <a:bodyPr/>
                        <a:lstStyle/>
                        <a:p>
                          <a:endParaRPr lang="en-US"/>
                        </a:p>
                      </a:txBody>
                      <a:tcPr marL="0" marR="0" marT="0" marB="0">
                        <a:blipFill>
                          <a:blip r:embed="rId2"/>
                          <a:stretch>
                            <a:fillRect l="-473585" t="-1754" r="-315094" b="-1226316"/>
                          </a:stretch>
                        </a:blipFill>
                      </a:tcPr>
                    </a:tc>
                    <a:tc>
                      <a:txBody>
                        <a:bodyPr/>
                        <a:lstStyle/>
                        <a:p>
                          <a:endParaRPr lang="en-US"/>
                        </a:p>
                      </a:txBody>
                      <a:tcPr marL="0" marR="0" marT="0" marB="0">
                        <a:blipFill>
                          <a:blip r:embed="rId2"/>
                          <a:stretch>
                            <a:fillRect l="-547748" t="-1754" r="-200901" b="-1226316"/>
                          </a:stretch>
                        </a:blipFill>
                      </a:tcPr>
                    </a:tc>
                    <a:tc>
                      <a:txBody>
                        <a:bodyPr/>
                        <a:lstStyle/>
                        <a:p>
                          <a:endParaRPr lang="en-US"/>
                        </a:p>
                      </a:txBody>
                      <a:tcPr marL="0" marR="0" marT="0" marB="0">
                        <a:blipFill>
                          <a:blip r:embed="rId2"/>
                          <a:stretch>
                            <a:fillRect l="-659633" t="-1754" r="-104587" b="-1226316"/>
                          </a:stretch>
                        </a:blipFill>
                      </a:tcPr>
                    </a:tc>
                    <a:tc>
                      <a:txBody>
                        <a:bodyPr/>
                        <a:lstStyle/>
                        <a:p>
                          <a:endParaRPr lang="en-US"/>
                        </a:p>
                      </a:txBody>
                      <a:tcPr marL="0" marR="0" marT="0" marB="0">
                        <a:blipFill>
                          <a:blip r:embed="rId2"/>
                          <a:stretch>
                            <a:fillRect l="-759633" t="-1754" r="-4587" b="-1226316"/>
                          </a:stretch>
                        </a:blipFill>
                      </a:tcPr>
                    </a:tc>
                    <a:extLst>
                      <a:ext uri="{0D108BD9-81ED-4DB2-BD59-A6C34878D82A}">
                        <a16:rowId xmlns:a16="http://schemas.microsoft.com/office/drawing/2014/main" val="3347167644"/>
                      </a:ext>
                    </a:extLst>
                  </a:tr>
                  <a:tr h="324369">
                    <a:tc>
                      <a:txBody>
                        <a:bodyPr/>
                        <a:lstStyle/>
                        <a:p>
                          <a:r>
                            <a:rPr lang="en-US" sz="1600" b="1" dirty="0">
                              <a:latin typeface="+mj-lt"/>
                            </a:rPr>
                            <a:t>c1</a:t>
                          </a:r>
                        </a:p>
                      </a:txBody>
                      <a:tcPr marL="0" marR="0" marT="0" marB="0">
                        <a:no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237036397"/>
                      </a:ext>
                    </a:extLst>
                  </a:tr>
                  <a:tr h="324369">
                    <a:tc>
                      <a:txBody>
                        <a:bodyPr/>
                        <a:lstStyle/>
                        <a:p>
                          <a:r>
                            <a:rPr lang="en-US" sz="1600" b="1" dirty="0">
                              <a:latin typeface="+mj-lt"/>
                            </a:rPr>
                            <a:t>c2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568631892"/>
                      </a:ext>
                    </a:extLst>
                  </a:tr>
                  <a:tr h="324369">
                    <a:tc>
                      <a:txBody>
                        <a:bodyPr/>
                        <a:lstStyle/>
                        <a:p>
                          <a:r>
                            <a:rPr lang="en-US" sz="1600" b="1" kern="1200" dirty="0">
                              <a:solidFill>
                                <a:schemeClr val="dk1"/>
                              </a:solidFill>
                              <a:latin typeface="+mn-lt"/>
                              <a:ea typeface="+mn-ea"/>
                              <a:cs typeface="+mn-cs"/>
                            </a:rPr>
                            <a:t>c3</a:t>
                          </a:r>
                          <a:endParaRPr lang="en-US" sz="1600" b="1" dirty="0">
                            <a:latin typeface="+mj-lt"/>
                          </a:endParaRP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2328461050"/>
                      </a:ext>
                    </a:extLst>
                  </a:tr>
                  <a:tr h="324369">
                    <a:tc>
                      <a:txBody>
                        <a:bodyPr/>
                        <a:lstStyle/>
                        <a:p>
                          <a:r>
                            <a:rPr lang="en-US" sz="1600" b="1" dirty="0">
                              <a:latin typeface="+mj-lt"/>
                            </a:rPr>
                            <a:t>c4</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867862911"/>
                      </a:ext>
                    </a:extLst>
                  </a:tr>
                  <a:tr h="324369">
                    <a:tc>
                      <a:txBody>
                        <a:bodyPr/>
                        <a:lstStyle/>
                        <a:p>
                          <a:r>
                            <a:rPr lang="en-US" sz="1600" b="1" dirty="0">
                              <a:latin typeface="+mj-lt"/>
                            </a:rPr>
                            <a:t>c5</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3124042166"/>
                      </a:ext>
                    </a:extLst>
                  </a:tr>
                  <a:tr h="324369">
                    <a:tc>
                      <a:txBody>
                        <a:bodyPr/>
                        <a:lstStyle/>
                        <a:p>
                          <a:r>
                            <a:rPr lang="en-US" sz="1600" b="1" dirty="0">
                              <a:latin typeface="+mj-lt"/>
                            </a:rPr>
                            <a:t>c6</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626030829"/>
                      </a:ext>
                    </a:extLst>
                  </a:tr>
                  <a:tr h="324369">
                    <a:tc>
                      <a:txBody>
                        <a:bodyPr/>
                        <a:lstStyle/>
                        <a:p>
                          <a:r>
                            <a:rPr lang="en-US" sz="1600" b="1" kern="1200" dirty="0">
                              <a:solidFill>
                                <a:schemeClr val="dk1"/>
                              </a:solidFill>
                              <a:latin typeface="+mn-lt"/>
                              <a:ea typeface="+mn-ea"/>
                              <a:cs typeface="+mn-cs"/>
                            </a:rPr>
                            <a:t>c7</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48378744"/>
                      </a:ext>
                    </a:extLst>
                  </a:tr>
                  <a:tr h="324369">
                    <a:tc>
                      <a:txBody>
                        <a:bodyPr/>
                        <a:lstStyle/>
                        <a:p>
                          <a:r>
                            <a:rPr lang="en-US" sz="1600" b="1" dirty="0">
                              <a:latin typeface="+mj-lt"/>
                            </a:rPr>
                            <a:t>c8</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448275667"/>
                      </a:ext>
                    </a:extLst>
                  </a:tr>
                  <a:tr h="324369">
                    <a:tc>
                      <a:txBody>
                        <a:bodyPr/>
                        <a:lstStyle/>
                        <a:p>
                          <a:r>
                            <a:rPr lang="en-US" sz="1600" b="1" dirty="0">
                              <a:latin typeface="+mj-lt"/>
                            </a:rPr>
                            <a:t>c9</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937750328"/>
                      </a:ext>
                    </a:extLst>
                  </a:tr>
                  <a:tr h="324369">
                    <a:tc>
                      <a:txBody>
                        <a:bodyPr/>
                        <a:lstStyle/>
                        <a:p>
                          <a:r>
                            <a:rPr lang="en-US" sz="1600" b="1" dirty="0">
                              <a:latin typeface="+mj-lt"/>
                            </a:rPr>
                            <a:t>c10</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002867732"/>
                      </a:ext>
                    </a:extLst>
                  </a:tr>
                  <a:tr h="324369">
                    <a:tc>
                      <a:txBody>
                        <a:bodyPr/>
                        <a:lstStyle/>
                        <a:p>
                          <a:r>
                            <a:rPr lang="en-US" sz="1600" b="1" dirty="0">
                              <a:latin typeface="+mj-lt"/>
                            </a:rPr>
                            <a:t>c11</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extLst>
                      <a:ext uri="{0D108BD9-81ED-4DB2-BD59-A6C34878D82A}">
                        <a16:rowId xmlns:a16="http://schemas.microsoft.com/office/drawing/2014/main" val="1584552817"/>
                      </a:ext>
                    </a:extLst>
                  </a:tr>
                  <a:tr h="324369">
                    <a:tc>
                      <a:txBody>
                        <a:bodyPr/>
                        <a:lstStyle/>
                        <a:p>
                          <a:r>
                            <a:rPr lang="en-US" sz="1600" b="1" dirty="0">
                              <a:latin typeface="+mj-lt"/>
                            </a:rPr>
                            <a:t>c12</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2860430406"/>
                      </a:ext>
                    </a:extLst>
                  </a:tr>
                  <a:tr h="324369">
                    <a:tc>
                      <a:txBody>
                        <a:bodyPr/>
                        <a:lstStyle/>
                        <a:p>
                          <a:r>
                            <a:rPr lang="en-US" sz="1600" b="1" dirty="0">
                              <a:latin typeface="+mj-lt"/>
                            </a:rPr>
                            <a:t>c13</a:t>
                          </a:r>
                        </a:p>
                      </a:txBody>
                      <a:tcPr marL="0" marR="0" marT="0" marB="0">
                        <a:no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chemeClr val="bg1">
                            <a:lumMod val="50000"/>
                          </a:schemeClr>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tc>
                      <a:txBody>
                        <a:bodyPr/>
                        <a:lstStyle/>
                        <a:p>
                          <a:endParaRPr lang="en-US" sz="1600" dirty="0">
                            <a:latin typeface="+mj-lt"/>
                          </a:endParaRPr>
                        </a:p>
                      </a:txBody>
                      <a:tcPr marL="0" marR="0" marT="0" marB="0">
                        <a:solidFill>
                          <a:srgbClr val="13957C"/>
                        </a:solidFill>
                      </a:tcPr>
                    </a:tc>
                    <a:extLst>
                      <a:ext uri="{0D108BD9-81ED-4DB2-BD59-A6C34878D82A}">
                        <a16:rowId xmlns:a16="http://schemas.microsoft.com/office/drawing/2014/main" val="308396223"/>
                      </a:ext>
                    </a:extLst>
                  </a:tr>
                </a:tbl>
              </a:graphicData>
            </a:graphic>
          </p:graphicFrame>
        </mc:Fallback>
      </mc:AlternateContent>
      <p:graphicFrame>
        <p:nvGraphicFramePr>
          <p:cNvPr id="7" name="Tabelle 14">
            <a:extLst>
              <a:ext uri="{FF2B5EF4-FFF2-40B4-BE49-F238E27FC236}">
                <a16:creationId xmlns:a16="http://schemas.microsoft.com/office/drawing/2014/main" id="{DE47A60D-7D89-47B9-BED2-510C0A411B0D}"/>
              </a:ext>
            </a:extLst>
          </p:cNvPr>
          <p:cNvGraphicFramePr>
            <a:graphicFrameLocks noGrp="1"/>
          </p:cNvGraphicFramePr>
          <p:nvPr>
            <p:extLst>
              <p:ext uri="{D42A27DB-BD31-4B8C-83A1-F6EECF244321}">
                <p14:modId xmlns:p14="http://schemas.microsoft.com/office/powerpoint/2010/main" val="807306012"/>
              </p:ext>
            </p:extLst>
          </p:nvPr>
        </p:nvGraphicFramePr>
        <p:xfrm>
          <a:off x="7043723" y="1325140"/>
          <a:ext cx="4756431" cy="4546052"/>
        </p:xfrm>
        <a:graphic>
          <a:graphicData uri="http://schemas.openxmlformats.org/drawingml/2006/table">
            <a:tbl>
              <a:tblPr firstRow="1" bandRow="1">
                <a:tableStyleId>{5C22544A-7EE6-4342-B048-85BDC9FD1C3A}</a:tableStyleId>
              </a:tblPr>
              <a:tblGrid>
                <a:gridCol w="1256285">
                  <a:extLst>
                    <a:ext uri="{9D8B030D-6E8A-4147-A177-3AD203B41FA5}">
                      <a16:colId xmlns:a16="http://schemas.microsoft.com/office/drawing/2014/main" val="765125282"/>
                    </a:ext>
                  </a:extLst>
                </a:gridCol>
                <a:gridCol w="1215718">
                  <a:extLst>
                    <a:ext uri="{9D8B030D-6E8A-4147-A177-3AD203B41FA5}">
                      <a16:colId xmlns:a16="http://schemas.microsoft.com/office/drawing/2014/main" val="1641804962"/>
                    </a:ext>
                  </a:extLst>
                </a:gridCol>
                <a:gridCol w="1114408">
                  <a:extLst>
                    <a:ext uri="{9D8B030D-6E8A-4147-A177-3AD203B41FA5}">
                      <a16:colId xmlns:a16="http://schemas.microsoft.com/office/drawing/2014/main" val="722125494"/>
                    </a:ext>
                  </a:extLst>
                </a:gridCol>
                <a:gridCol w="1170020">
                  <a:extLst>
                    <a:ext uri="{9D8B030D-6E8A-4147-A177-3AD203B41FA5}">
                      <a16:colId xmlns:a16="http://schemas.microsoft.com/office/drawing/2014/main" val="93954303"/>
                    </a:ext>
                  </a:extLst>
                </a:gridCol>
              </a:tblGrid>
              <a:tr h="324718">
                <a:tc>
                  <a:txBody>
                    <a:bodyPr/>
                    <a:lstStyle/>
                    <a:p>
                      <a:r>
                        <a:rPr lang="en-US" sz="1600" dirty="0">
                          <a:solidFill>
                            <a:sysClr val="windowText" lastClr="000000"/>
                          </a:solidFill>
                          <a:latin typeface="+mj-lt"/>
                        </a:rPr>
                        <a:t>LSTM 2 Inputs</a:t>
                      </a:r>
                    </a:p>
                  </a:txBody>
                  <a:tcPr marL="0" marR="0" marT="0" marB="0">
                    <a:noFill/>
                  </a:tcPr>
                </a:tc>
                <a:tc>
                  <a:txBody>
                    <a:bodyPr/>
                    <a:lstStyle/>
                    <a:p>
                      <a:r>
                        <a:rPr lang="en-US" sz="1600" dirty="0">
                          <a:solidFill>
                            <a:sysClr val="windowText" lastClr="000000"/>
                          </a:solidFill>
                          <a:latin typeface="+mj-lt"/>
                        </a:rPr>
                        <a:t>LSTM 5 Inputs</a:t>
                      </a:r>
                    </a:p>
                  </a:txBody>
                  <a:tcPr marL="0" marR="0" marT="0" marB="0">
                    <a:noFill/>
                  </a:tcPr>
                </a:tc>
                <a:tc>
                  <a:txBody>
                    <a:bodyPr/>
                    <a:lstStyle/>
                    <a:p>
                      <a:r>
                        <a:rPr lang="en-US" sz="1600" dirty="0">
                          <a:solidFill>
                            <a:sysClr val="windowText" lastClr="000000"/>
                          </a:solidFill>
                          <a:latin typeface="+mj-lt"/>
                        </a:rPr>
                        <a:t>GRU 2 Inputs</a:t>
                      </a:r>
                    </a:p>
                  </a:txBody>
                  <a:tcPr marL="0" marR="0" marT="0" marB="0">
                    <a:noFill/>
                  </a:tcPr>
                </a:tc>
                <a:tc>
                  <a:txBody>
                    <a:bodyPr/>
                    <a:lstStyle/>
                    <a:p>
                      <a:r>
                        <a:rPr lang="en-US" sz="1600" dirty="0">
                          <a:solidFill>
                            <a:sysClr val="windowText" lastClr="000000"/>
                          </a:solidFill>
                          <a:latin typeface="+mj-lt"/>
                        </a:rPr>
                        <a:t>GRU 5 Inputs</a:t>
                      </a:r>
                    </a:p>
                  </a:txBody>
                  <a:tcPr marL="0" marR="0" marT="0" marB="0">
                    <a:noFill/>
                  </a:tcPr>
                </a:tc>
                <a:extLst>
                  <a:ext uri="{0D108BD9-81ED-4DB2-BD59-A6C34878D82A}">
                    <a16:rowId xmlns:a16="http://schemas.microsoft.com/office/drawing/2014/main" val="3347167644"/>
                  </a:ext>
                </a:extLst>
              </a:tr>
              <a:tr h="324718">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extLst>
                  <a:ext uri="{0D108BD9-81ED-4DB2-BD59-A6C34878D82A}">
                    <a16:rowId xmlns:a16="http://schemas.microsoft.com/office/drawing/2014/main" val="3237036397"/>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568631892"/>
                  </a:ext>
                </a:extLst>
              </a:tr>
              <a:tr h="324718">
                <a:tc>
                  <a:txBody>
                    <a:bodyPr/>
                    <a:lstStyle/>
                    <a:p>
                      <a:r>
                        <a:rPr lang="en-US" sz="1600" dirty="0">
                          <a:latin typeface="+mj-lt"/>
                        </a:rPr>
                        <a:t>84</a:t>
                      </a:r>
                    </a:p>
                  </a:txBody>
                  <a:tcPr marL="0" marR="0" marT="0" marB="0">
                    <a:solidFill>
                      <a:srgbClr val="92D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91</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2328461050"/>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67</a:t>
                      </a:r>
                    </a:p>
                  </a:txBody>
                  <a:tcPr marL="0" marR="0" marT="0" marB="0">
                    <a:solidFill>
                      <a:srgbClr val="FFC00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3867862911"/>
                  </a:ext>
                </a:extLst>
              </a:tr>
              <a:tr h="324718">
                <a:tc>
                  <a:txBody>
                    <a:bodyPr/>
                    <a:lstStyle/>
                    <a:p>
                      <a:r>
                        <a:rPr lang="en-US" sz="1600" dirty="0">
                          <a:latin typeface="+mj-lt"/>
                        </a:rPr>
                        <a:t>92</a:t>
                      </a:r>
                    </a:p>
                  </a:txBody>
                  <a:tcPr marL="0" marR="0" marT="0" marB="0">
                    <a:solidFill>
                      <a:srgbClr val="00B050"/>
                    </a:solidFill>
                  </a:tcPr>
                </a:tc>
                <a:tc>
                  <a:txBody>
                    <a:bodyPr/>
                    <a:lstStyle/>
                    <a:p>
                      <a:r>
                        <a:rPr lang="en-US" sz="1600" dirty="0">
                          <a:latin typeface="+mj-lt"/>
                        </a:rPr>
                        <a:t>95</a:t>
                      </a:r>
                    </a:p>
                  </a:txBody>
                  <a:tcPr marL="0" marR="0" marT="0" marB="0">
                    <a:solidFill>
                      <a:srgbClr val="00B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74</a:t>
                      </a:r>
                    </a:p>
                  </a:txBody>
                  <a:tcPr marL="0" marR="0" marT="0" marB="0">
                    <a:solidFill>
                      <a:srgbClr val="FFC000"/>
                    </a:solidFill>
                  </a:tcPr>
                </a:tc>
                <a:extLst>
                  <a:ext uri="{0D108BD9-81ED-4DB2-BD59-A6C34878D82A}">
                    <a16:rowId xmlns:a16="http://schemas.microsoft.com/office/drawing/2014/main" val="3124042166"/>
                  </a:ext>
                </a:extLst>
              </a:tr>
              <a:tr h="324718">
                <a:tc>
                  <a:txBody>
                    <a:bodyPr/>
                    <a:lstStyle/>
                    <a:p>
                      <a:r>
                        <a:rPr lang="en-US" sz="1600" dirty="0">
                          <a:latin typeface="+mj-lt"/>
                        </a:rPr>
                        <a:t>83</a:t>
                      </a:r>
                    </a:p>
                  </a:txBody>
                  <a:tcPr marL="0" marR="0" marT="0" marB="0">
                    <a:solidFill>
                      <a:srgbClr val="92D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94</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1626030829"/>
                  </a:ext>
                </a:extLst>
              </a:tr>
              <a:tr h="324718">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42</a:t>
                      </a:r>
                    </a:p>
                  </a:txBody>
                  <a:tcPr marL="0" marR="0" marT="0" marB="0">
                    <a:solidFill>
                      <a:srgbClr val="CC000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24</a:t>
                      </a:r>
                    </a:p>
                  </a:txBody>
                  <a:tcPr marL="0" marR="0" marT="0" marB="0">
                    <a:solidFill>
                      <a:srgbClr val="CC0000"/>
                    </a:solidFill>
                  </a:tcPr>
                </a:tc>
                <a:extLst>
                  <a:ext uri="{0D108BD9-81ED-4DB2-BD59-A6C34878D82A}">
                    <a16:rowId xmlns:a16="http://schemas.microsoft.com/office/drawing/2014/main" val="1548378744"/>
                  </a:ext>
                </a:extLst>
              </a:tr>
              <a:tr h="324718">
                <a:tc>
                  <a:txBody>
                    <a:bodyPr/>
                    <a:lstStyle/>
                    <a:p>
                      <a:r>
                        <a:rPr lang="en-US" sz="1600" dirty="0">
                          <a:latin typeface="+mj-lt"/>
                        </a:rPr>
                        <a:t>94</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90</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448275667"/>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91</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937750328"/>
                  </a:ext>
                </a:extLst>
              </a:tr>
              <a:tr h="324718">
                <a:tc>
                  <a:txBody>
                    <a:bodyPr/>
                    <a:lstStyle/>
                    <a:p>
                      <a:r>
                        <a:rPr lang="en-US" sz="1600" dirty="0">
                          <a:latin typeface="+mj-lt"/>
                        </a:rPr>
                        <a:t>15</a:t>
                      </a:r>
                    </a:p>
                  </a:txBody>
                  <a:tcPr marL="0" marR="0" marT="0" marB="0">
                    <a:solidFill>
                      <a:srgbClr val="CC0000"/>
                    </a:solidFill>
                  </a:tcPr>
                </a:tc>
                <a:tc>
                  <a:txBody>
                    <a:bodyPr/>
                    <a:lstStyle/>
                    <a:p>
                      <a:r>
                        <a:rPr lang="en-US" sz="1600" dirty="0">
                          <a:latin typeface="+mj-lt"/>
                        </a:rPr>
                        <a:t>83</a:t>
                      </a:r>
                    </a:p>
                  </a:txBody>
                  <a:tcPr marL="0" marR="0" marT="0" marB="0">
                    <a:solidFill>
                      <a:srgbClr val="92D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2002867732"/>
                  </a:ext>
                </a:extLst>
              </a:tr>
              <a:tr h="324718">
                <a:tc>
                  <a:txBody>
                    <a:bodyPr/>
                    <a:lstStyle/>
                    <a:p>
                      <a:r>
                        <a:rPr lang="en-US" sz="1600" dirty="0">
                          <a:latin typeface="+mj-lt"/>
                        </a:rPr>
                        <a:t>77</a:t>
                      </a:r>
                    </a:p>
                  </a:txBody>
                  <a:tcPr marL="0" marR="0" marT="0" marB="0">
                    <a:solidFill>
                      <a:srgbClr val="FFC00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91</a:t>
                      </a:r>
                    </a:p>
                  </a:txBody>
                  <a:tcPr marL="0" marR="0" marT="0" marB="0">
                    <a:solidFill>
                      <a:srgbClr val="00B050"/>
                    </a:solidFill>
                  </a:tcPr>
                </a:tc>
                <a:extLst>
                  <a:ext uri="{0D108BD9-81ED-4DB2-BD59-A6C34878D82A}">
                    <a16:rowId xmlns:a16="http://schemas.microsoft.com/office/drawing/2014/main" val="1584552817"/>
                  </a:ext>
                </a:extLst>
              </a:tr>
              <a:tr h="324718">
                <a:tc>
                  <a:txBody>
                    <a:bodyPr/>
                    <a:lstStyle/>
                    <a:p>
                      <a:r>
                        <a:rPr lang="en-US" sz="1600" dirty="0">
                          <a:latin typeface="+mj-lt"/>
                        </a:rPr>
                        <a:t>75</a:t>
                      </a:r>
                    </a:p>
                  </a:txBody>
                  <a:tcPr marL="0" marR="0" marT="0" marB="0">
                    <a:solidFill>
                      <a:srgbClr val="FFC000"/>
                    </a:solidFill>
                  </a:tcPr>
                </a:tc>
                <a:tc>
                  <a:txBody>
                    <a:bodyPr/>
                    <a:lstStyle/>
                    <a:p>
                      <a:r>
                        <a:rPr lang="en-US" sz="1600" dirty="0">
                          <a:latin typeface="+mj-lt"/>
                        </a:rPr>
                        <a:t>25</a:t>
                      </a:r>
                    </a:p>
                  </a:txBody>
                  <a:tcPr marL="0" marR="0" marT="0" marB="0">
                    <a:solidFill>
                      <a:srgbClr val="CC0000"/>
                    </a:solidFill>
                  </a:tcPr>
                </a:tc>
                <a:tc>
                  <a:txBody>
                    <a:bodyPr/>
                    <a:lstStyle/>
                    <a:p>
                      <a:r>
                        <a:rPr lang="en-US" sz="1600" dirty="0">
                          <a:latin typeface="+mj-lt"/>
                        </a:rPr>
                        <a:t>58</a:t>
                      </a:r>
                    </a:p>
                  </a:txBody>
                  <a:tcPr marL="0" marR="0" marT="0" marB="0">
                    <a:solidFill>
                      <a:srgbClr val="CC0000"/>
                    </a:solidFill>
                  </a:tcPr>
                </a:tc>
                <a:tc>
                  <a:txBody>
                    <a:bodyPr/>
                    <a:lstStyle/>
                    <a:p>
                      <a:r>
                        <a:rPr lang="en-US" sz="1600" dirty="0">
                          <a:latin typeface="+mj-lt"/>
                        </a:rPr>
                        <a:t>20</a:t>
                      </a:r>
                    </a:p>
                  </a:txBody>
                  <a:tcPr marL="0" marR="0" marT="0" marB="0">
                    <a:solidFill>
                      <a:srgbClr val="CC0000"/>
                    </a:solidFill>
                  </a:tcPr>
                </a:tc>
                <a:extLst>
                  <a:ext uri="{0D108BD9-81ED-4DB2-BD59-A6C34878D82A}">
                    <a16:rowId xmlns:a16="http://schemas.microsoft.com/office/drawing/2014/main" val="2860430406"/>
                  </a:ext>
                </a:extLst>
              </a:tr>
              <a:tr h="324718">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extLst>
                  <a:ext uri="{0D108BD9-81ED-4DB2-BD59-A6C34878D82A}">
                    <a16:rowId xmlns:a16="http://schemas.microsoft.com/office/drawing/2014/main" val="308396223"/>
                  </a:ext>
                </a:extLst>
              </a:tr>
            </a:tbl>
          </a:graphicData>
        </a:graphic>
      </p:graphicFrame>
    </p:spTree>
    <p:extLst>
      <p:ext uri="{BB962C8B-B14F-4D97-AF65-F5344CB8AC3E}">
        <p14:creationId xmlns:p14="http://schemas.microsoft.com/office/powerpoint/2010/main" val="1668352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79E7C4E-1422-4F73-A585-03D73203639F}"/>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3BE33809-9F1D-493C-8B9E-89E9DC710D70}"/>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2A62DD22-69D4-4F38-A0B7-301D5CEEC63D}"/>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17</a:t>
            </a:fld>
            <a:endParaRPr lang="de-DE" sz="1200" b="0" strike="noStrike" spc="-1">
              <a:latin typeface="Times New Roman"/>
            </a:endParaRPr>
          </a:p>
        </p:txBody>
      </p:sp>
      <p:graphicFrame>
        <p:nvGraphicFramePr>
          <p:cNvPr id="14" name="Tabelle 14">
            <a:extLst>
              <a:ext uri="{FF2B5EF4-FFF2-40B4-BE49-F238E27FC236}">
                <a16:creationId xmlns:a16="http://schemas.microsoft.com/office/drawing/2014/main" id="{91F31189-5F04-4813-9897-AA450113DD33}"/>
              </a:ext>
            </a:extLst>
          </p:cNvPr>
          <p:cNvGraphicFramePr>
            <a:graphicFrameLocks noGrp="1"/>
          </p:cNvGraphicFramePr>
          <p:nvPr>
            <p:extLst>
              <p:ext uri="{D42A27DB-BD31-4B8C-83A1-F6EECF244321}">
                <p14:modId xmlns:p14="http://schemas.microsoft.com/office/powerpoint/2010/main" val="160767891"/>
              </p:ext>
            </p:extLst>
          </p:nvPr>
        </p:nvGraphicFramePr>
        <p:xfrm>
          <a:off x="6223638" y="1151682"/>
          <a:ext cx="4756431" cy="4546052"/>
        </p:xfrm>
        <a:graphic>
          <a:graphicData uri="http://schemas.openxmlformats.org/drawingml/2006/table">
            <a:tbl>
              <a:tblPr firstRow="1" bandRow="1">
                <a:tableStyleId>{5C22544A-7EE6-4342-B048-85BDC9FD1C3A}</a:tableStyleId>
              </a:tblPr>
              <a:tblGrid>
                <a:gridCol w="1256285">
                  <a:extLst>
                    <a:ext uri="{9D8B030D-6E8A-4147-A177-3AD203B41FA5}">
                      <a16:colId xmlns:a16="http://schemas.microsoft.com/office/drawing/2014/main" val="765125282"/>
                    </a:ext>
                  </a:extLst>
                </a:gridCol>
                <a:gridCol w="1215718">
                  <a:extLst>
                    <a:ext uri="{9D8B030D-6E8A-4147-A177-3AD203B41FA5}">
                      <a16:colId xmlns:a16="http://schemas.microsoft.com/office/drawing/2014/main" val="1641804962"/>
                    </a:ext>
                  </a:extLst>
                </a:gridCol>
                <a:gridCol w="1114408">
                  <a:extLst>
                    <a:ext uri="{9D8B030D-6E8A-4147-A177-3AD203B41FA5}">
                      <a16:colId xmlns:a16="http://schemas.microsoft.com/office/drawing/2014/main" val="722125494"/>
                    </a:ext>
                  </a:extLst>
                </a:gridCol>
                <a:gridCol w="1170020">
                  <a:extLst>
                    <a:ext uri="{9D8B030D-6E8A-4147-A177-3AD203B41FA5}">
                      <a16:colId xmlns:a16="http://schemas.microsoft.com/office/drawing/2014/main" val="93954303"/>
                    </a:ext>
                  </a:extLst>
                </a:gridCol>
              </a:tblGrid>
              <a:tr h="324718">
                <a:tc>
                  <a:txBody>
                    <a:bodyPr/>
                    <a:lstStyle/>
                    <a:p>
                      <a:r>
                        <a:rPr lang="en-US" sz="1600" dirty="0">
                          <a:solidFill>
                            <a:sysClr val="windowText" lastClr="000000"/>
                          </a:solidFill>
                          <a:latin typeface="+mj-lt"/>
                        </a:rPr>
                        <a:t>LSTM 2 Inputs</a:t>
                      </a:r>
                    </a:p>
                  </a:txBody>
                  <a:tcPr marL="0" marR="0" marT="0" marB="0">
                    <a:noFill/>
                  </a:tcPr>
                </a:tc>
                <a:tc>
                  <a:txBody>
                    <a:bodyPr/>
                    <a:lstStyle/>
                    <a:p>
                      <a:r>
                        <a:rPr lang="en-US" sz="1600" dirty="0">
                          <a:solidFill>
                            <a:sysClr val="windowText" lastClr="000000"/>
                          </a:solidFill>
                          <a:latin typeface="+mj-lt"/>
                        </a:rPr>
                        <a:t>LSTM 5 Inputs</a:t>
                      </a:r>
                    </a:p>
                  </a:txBody>
                  <a:tcPr marL="0" marR="0" marT="0" marB="0">
                    <a:noFill/>
                  </a:tcPr>
                </a:tc>
                <a:tc>
                  <a:txBody>
                    <a:bodyPr/>
                    <a:lstStyle/>
                    <a:p>
                      <a:r>
                        <a:rPr lang="en-US" sz="1600" dirty="0">
                          <a:solidFill>
                            <a:sysClr val="windowText" lastClr="000000"/>
                          </a:solidFill>
                          <a:latin typeface="+mj-lt"/>
                        </a:rPr>
                        <a:t>GRU 2 Inputs</a:t>
                      </a:r>
                    </a:p>
                  </a:txBody>
                  <a:tcPr marL="0" marR="0" marT="0" marB="0">
                    <a:noFill/>
                  </a:tcPr>
                </a:tc>
                <a:tc>
                  <a:txBody>
                    <a:bodyPr/>
                    <a:lstStyle/>
                    <a:p>
                      <a:r>
                        <a:rPr lang="en-US" sz="1600" dirty="0">
                          <a:solidFill>
                            <a:sysClr val="windowText" lastClr="000000"/>
                          </a:solidFill>
                          <a:latin typeface="+mj-lt"/>
                        </a:rPr>
                        <a:t>GRU 5 Inputs</a:t>
                      </a:r>
                    </a:p>
                  </a:txBody>
                  <a:tcPr marL="0" marR="0" marT="0" marB="0">
                    <a:noFill/>
                  </a:tcPr>
                </a:tc>
                <a:extLst>
                  <a:ext uri="{0D108BD9-81ED-4DB2-BD59-A6C34878D82A}">
                    <a16:rowId xmlns:a16="http://schemas.microsoft.com/office/drawing/2014/main" val="3347167644"/>
                  </a:ext>
                </a:extLst>
              </a:tr>
              <a:tr h="324718">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extLst>
                  <a:ext uri="{0D108BD9-81ED-4DB2-BD59-A6C34878D82A}">
                    <a16:rowId xmlns:a16="http://schemas.microsoft.com/office/drawing/2014/main" val="3237036397"/>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568631892"/>
                  </a:ext>
                </a:extLst>
              </a:tr>
              <a:tr h="324718">
                <a:tc>
                  <a:txBody>
                    <a:bodyPr/>
                    <a:lstStyle/>
                    <a:p>
                      <a:r>
                        <a:rPr lang="en-US" sz="1600" dirty="0">
                          <a:latin typeface="+mj-lt"/>
                        </a:rPr>
                        <a:t>84</a:t>
                      </a:r>
                    </a:p>
                  </a:txBody>
                  <a:tcPr marL="0" marR="0" marT="0" marB="0">
                    <a:solidFill>
                      <a:srgbClr val="92D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91</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2328461050"/>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67</a:t>
                      </a:r>
                    </a:p>
                  </a:txBody>
                  <a:tcPr marL="0" marR="0" marT="0" marB="0">
                    <a:solidFill>
                      <a:srgbClr val="FFC00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3867862911"/>
                  </a:ext>
                </a:extLst>
              </a:tr>
              <a:tr h="324718">
                <a:tc>
                  <a:txBody>
                    <a:bodyPr/>
                    <a:lstStyle/>
                    <a:p>
                      <a:r>
                        <a:rPr lang="en-US" sz="1600" dirty="0">
                          <a:latin typeface="+mj-lt"/>
                        </a:rPr>
                        <a:t>92</a:t>
                      </a:r>
                    </a:p>
                  </a:txBody>
                  <a:tcPr marL="0" marR="0" marT="0" marB="0">
                    <a:solidFill>
                      <a:srgbClr val="00B050"/>
                    </a:solidFill>
                  </a:tcPr>
                </a:tc>
                <a:tc>
                  <a:txBody>
                    <a:bodyPr/>
                    <a:lstStyle/>
                    <a:p>
                      <a:r>
                        <a:rPr lang="en-US" sz="1600" dirty="0">
                          <a:latin typeface="+mj-lt"/>
                        </a:rPr>
                        <a:t>95</a:t>
                      </a:r>
                    </a:p>
                  </a:txBody>
                  <a:tcPr marL="0" marR="0" marT="0" marB="0">
                    <a:solidFill>
                      <a:srgbClr val="00B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74</a:t>
                      </a:r>
                    </a:p>
                  </a:txBody>
                  <a:tcPr marL="0" marR="0" marT="0" marB="0">
                    <a:solidFill>
                      <a:srgbClr val="FFC000"/>
                    </a:solidFill>
                  </a:tcPr>
                </a:tc>
                <a:extLst>
                  <a:ext uri="{0D108BD9-81ED-4DB2-BD59-A6C34878D82A}">
                    <a16:rowId xmlns:a16="http://schemas.microsoft.com/office/drawing/2014/main" val="3124042166"/>
                  </a:ext>
                </a:extLst>
              </a:tr>
              <a:tr h="324718">
                <a:tc>
                  <a:txBody>
                    <a:bodyPr/>
                    <a:lstStyle/>
                    <a:p>
                      <a:r>
                        <a:rPr lang="en-US" sz="1600" dirty="0">
                          <a:latin typeface="+mj-lt"/>
                        </a:rPr>
                        <a:t>83</a:t>
                      </a:r>
                    </a:p>
                  </a:txBody>
                  <a:tcPr marL="0" marR="0" marT="0" marB="0">
                    <a:solidFill>
                      <a:srgbClr val="92D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94</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1626030829"/>
                  </a:ext>
                </a:extLst>
              </a:tr>
              <a:tr h="324718">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42</a:t>
                      </a:r>
                    </a:p>
                  </a:txBody>
                  <a:tcPr marL="0" marR="0" marT="0" marB="0">
                    <a:solidFill>
                      <a:srgbClr val="CC000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24</a:t>
                      </a:r>
                    </a:p>
                  </a:txBody>
                  <a:tcPr marL="0" marR="0" marT="0" marB="0">
                    <a:solidFill>
                      <a:srgbClr val="CC0000"/>
                    </a:solidFill>
                  </a:tcPr>
                </a:tc>
                <a:extLst>
                  <a:ext uri="{0D108BD9-81ED-4DB2-BD59-A6C34878D82A}">
                    <a16:rowId xmlns:a16="http://schemas.microsoft.com/office/drawing/2014/main" val="1548378744"/>
                  </a:ext>
                </a:extLst>
              </a:tr>
              <a:tr h="324718">
                <a:tc>
                  <a:txBody>
                    <a:bodyPr/>
                    <a:lstStyle/>
                    <a:p>
                      <a:r>
                        <a:rPr lang="en-US" sz="1600" dirty="0">
                          <a:latin typeface="+mj-lt"/>
                        </a:rPr>
                        <a:t>94</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90</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448275667"/>
                  </a:ext>
                </a:extLst>
              </a:tr>
              <a:tr h="324718">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91</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937750328"/>
                  </a:ext>
                </a:extLst>
              </a:tr>
              <a:tr h="324718">
                <a:tc>
                  <a:txBody>
                    <a:bodyPr/>
                    <a:lstStyle/>
                    <a:p>
                      <a:r>
                        <a:rPr lang="en-US" sz="1600" dirty="0">
                          <a:latin typeface="+mj-lt"/>
                        </a:rPr>
                        <a:t>15</a:t>
                      </a:r>
                    </a:p>
                  </a:txBody>
                  <a:tcPr marL="0" marR="0" marT="0" marB="0">
                    <a:solidFill>
                      <a:srgbClr val="CC0000"/>
                    </a:solidFill>
                  </a:tcPr>
                </a:tc>
                <a:tc>
                  <a:txBody>
                    <a:bodyPr/>
                    <a:lstStyle/>
                    <a:p>
                      <a:r>
                        <a:rPr lang="en-US" sz="1600" dirty="0">
                          <a:latin typeface="+mj-lt"/>
                        </a:rPr>
                        <a:t>83</a:t>
                      </a:r>
                    </a:p>
                  </a:txBody>
                  <a:tcPr marL="0" marR="0" marT="0" marB="0">
                    <a:solidFill>
                      <a:srgbClr val="92D05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2002867732"/>
                  </a:ext>
                </a:extLst>
              </a:tr>
              <a:tr h="324718">
                <a:tc>
                  <a:txBody>
                    <a:bodyPr/>
                    <a:lstStyle/>
                    <a:p>
                      <a:r>
                        <a:rPr lang="en-US" sz="1600" dirty="0">
                          <a:latin typeface="+mj-lt"/>
                        </a:rPr>
                        <a:t>77</a:t>
                      </a:r>
                    </a:p>
                  </a:txBody>
                  <a:tcPr marL="0" marR="0" marT="0" marB="0">
                    <a:solidFill>
                      <a:srgbClr val="FFC00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91</a:t>
                      </a:r>
                    </a:p>
                  </a:txBody>
                  <a:tcPr marL="0" marR="0" marT="0" marB="0">
                    <a:solidFill>
                      <a:srgbClr val="00B050"/>
                    </a:solidFill>
                  </a:tcPr>
                </a:tc>
                <a:extLst>
                  <a:ext uri="{0D108BD9-81ED-4DB2-BD59-A6C34878D82A}">
                    <a16:rowId xmlns:a16="http://schemas.microsoft.com/office/drawing/2014/main" val="1584552817"/>
                  </a:ext>
                </a:extLst>
              </a:tr>
              <a:tr h="324718">
                <a:tc>
                  <a:txBody>
                    <a:bodyPr/>
                    <a:lstStyle/>
                    <a:p>
                      <a:r>
                        <a:rPr lang="en-US" sz="1600" dirty="0">
                          <a:latin typeface="+mj-lt"/>
                        </a:rPr>
                        <a:t>75</a:t>
                      </a:r>
                    </a:p>
                  </a:txBody>
                  <a:tcPr marL="0" marR="0" marT="0" marB="0">
                    <a:solidFill>
                      <a:srgbClr val="FFC000"/>
                    </a:solidFill>
                  </a:tcPr>
                </a:tc>
                <a:tc>
                  <a:txBody>
                    <a:bodyPr/>
                    <a:lstStyle/>
                    <a:p>
                      <a:r>
                        <a:rPr lang="en-US" sz="1600" dirty="0">
                          <a:latin typeface="+mj-lt"/>
                        </a:rPr>
                        <a:t>25</a:t>
                      </a:r>
                    </a:p>
                  </a:txBody>
                  <a:tcPr marL="0" marR="0" marT="0" marB="0">
                    <a:solidFill>
                      <a:srgbClr val="CC0000"/>
                    </a:solidFill>
                  </a:tcPr>
                </a:tc>
                <a:tc>
                  <a:txBody>
                    <a:bodyPr/>
                    <a:lstStyle/>
                    <a:p>
                      <a:r>
                        <a:rPr lang="en-US" sz="1600" dirty="0">
                          <a:latin typeface="+mj-lt"/>
                        </a:rPr>
                        <a:t>58</a:t>
                      </a:r>
                    </a:p>
                  </a:txBody>
                  <a:tcPr marL="0" marR="0" marT="0" marB="0">
                    <a:solidFill>
                      <a:srgbClr val="CC0000"/>
                    </a:solidFill>
                  </a:tcPr>
                </a:tc>
                <a:tc>
                  <a:txBody>
                    <a:bodyPr/>
                    <a:lstStyle/>
                    <a:p>
                      <a:r>
                        <a:rPr lang="en-US" sz="1600" dirty="0">
                          <a:latin typeface="+mj-lt"/>
                        </a:rPr>
                        <a:t>20</a:t>
                      </a:r>
                    </a:p>
                  </a:txBody>
                  <a:tcPr marL="0" marR="0" marT="0" marB="0">
                    <a:solidFill>
                      <a:srgbClr val="CC0000"/>
                    </a:solidFill>
                  </a:tcPr>
                </a:tc>
                <a:extLst>
                  <a:ext uri="{0D108BD9-81ED-4DB2-BD59-A6C34878D82A}">
                    <a16:rowId xmlns:a16="http://schemas.microsoft.com/office/drawing/2014/main" val="2860430406"/>
                  </a:ext>
                </a:extLst>
              </a:tr>
              <a:tr h="324718">
                <a:tc>
                  <a:txBody>
                    <a:bodyPr/>
                    <a:lstStyle/>
                    <a:p>
                      <a:r>
                        <a:rPr lang="en-US" sz="1600" dirty="0">
                          <a:latin typeface="+mj-lt"/>
                        </a:rPr>
                        <a:t>0</a:t>
                      </a:r>
                    </a:p>
                  </a:txBody>
                  <a:tcPr marL="0" marR="0" marT="0" marB="0">
                    <a:solidFill>
                      <a:srgbClr val="CC0000"/>
                    </a:solidFill>
                  </a:tcPr>
                </a:tc>
                <a:tc>
                  <a:txBody>
                    <a:bodyPr/>
                    <a:lstStyle/>
                    <a:p>
                      <a:r>
                        <a:rPr lang="en-US" sz="1600" dirty="0">
                          <a:latin typeface="+mj-lt"/>
                        </a:rPr>
                        <a:t>93</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0</a:t>
                      </a:r>
                    </a:p>
                  </a:txBody>
                  <a:tcPr marL="0" marR="0" marT="0" marB="0">
                    <a:solidFill>
                      <a:srgbClr val="CC0000"/>
                    </a:solidFill>
                  </a:tcPr>
                </a:tc>
                <a:extLst>
                  <a:ext uri="{0D108BD9-81ED-4DB2-BD59-A6C34878D82A}">
                    <a16:rowId xmlns:a16="http://schemas.microsoft.com/office/drawing/2014/main" val="308396223"/>
                  </a:ext>
                </a:extLst>
              </a:tr>
            </a:tbl>
          </a:graphicData>
        </a:graphic>
      </p:graphicFrame>
      <p:sp>
        <p:nvSpPr>
          <p:cNvPr id="7" name="Titel 2">
            <a:extLst>
              <a:ext uri="{FF2B5EF4-FFF2-40B4-BE49-F238E27FC236}">
                <a16:creationId xmlns:a16="http://schemas.microsoft.com/office/drawing/2014/main" id="{2FE7C974-66A3-4772-81B0-A4274E824F26}"/>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GB" sz="2800" b="1" dirty="0"/>
          </a:p>
        </p:txBody>
      </p:sp>
      <p:graphicFrame>
        <p:nvGraphicFramePr>
          <p:cNvPr id="8" name="Tabelle 14">
            <a:extLst>
              <a:ext uri="{FF2B5EF4-FFF2-40B4-BE49-F238E27FC236}">
                <a16:creationId xmlns:a16="http://schemas.microsoft.com/office/drawing/2014/main" id="{54702D4B-A76F-4C38-968B-D99A97977793}"/>
              </a:ext>
            </a:extLst>
          </p:cNvPr>
          <p:cNvGraphicFramePr>
            <a:graphicFrameLocks noGrp="1"/>
          </p:cNvGraphicFramePr>
          <p:nvPr>
            <p:extLst>
              <p:ext uri="{D42A27DB-BD31-4B8C-83A1-F6EECF244321}">
                <p14:modId xmlns:p14="http://schemas.microsoft.com/office/powerpoint/2010/main" val="1808723326"/>
              </p:ext>
            </p:extLst>
          </p:nvPr>
        </p:nvGraphicFramePr>
        <p:xfrm>
          <a:off x="340711" y="1151682"/>
          <a:ext cx="5627653" cy="4546052"/>
        </p:xfrm>
        <a:graphic>
          <a:graphicData uri="http://schemas.openxmlformats.org/drawingml/2006/table">
            <a:tbl>
              <a:tblPr firstRow="1" bandRow="1">
                <a:tableStyleId>{5C22544A-7EE6-4342-B048-85BDC9FD1C3A}</a:tableStyleId>
              </a:tblPr>
              <a:tblGrid>
                <a:gridCol w="871222">
                  <a:extLst>
                    <a:ext uri="{9D8B030D-6E8A-4147-A177-3AD203B41FA5}">
                      <a16:colId xmlns:a16="http://schemas.microsoft.com/office/drawing/2014/main" val="488650060"/>
                    </a:ext>
                  </a:extLst>
                </a:gridCol>
                <a:gridCol w="1256285">
                  <a:extLst>
                    <a:ext uri="{9D8B030D-6E8A-4147-A177-3AD203B41FA5}">
                      <a16:colId xmlns:a16="http://schemas.microsoft.com/office/drawing/2014/main" val="765125282"/>
                    </a:ext>
                  </a:extLst>
                </a:gridCol>
                <a:gridCol w="1215718">
                  <a:extLst>
                    <a:ext uri="{9D8B030D-6E8A-4147-A177-3AD203B41FA5}">
                      <a16:colId xmlns:a16="http://schemas.microsoft.com/office/drawing/2014/main" val="1641804962"/>
                    </a:ext>
                  </a:extLst>
                </a:gridCol>
                <a:gridCol w="1114408">
                  <a:extLst>
                    <a:ext uri="{9D8B030D-6E8A-4147-A177-3AD203B41FA5}">
                      <a16:colId xmlns:a16="http://schemas.microsoft.com/office/drawing/2014/main" val="722125494"/>
                    </a:ext>
                  </a:extLst>
                </a:gridCol>
                <a:gridCol w="1170020">
                  <a:extLst>
                    <a:ext uri="{9D8B030D-6E8A-4147-A177-3AD203B41FA5}">
                      <a16:colId xmlns:a16="http://schemas.microsoft.com/office/drawing/2014/main" val="93954303"/>
                    </a:ext>
                  </a:extLst>
                </a:gridCol>
              </a:tblGrid>
              <a:tr h="324718">
                <a:tc>
                  <a:txBody>
                    <a:bodyPr/>
                    <a:lstStyle/>
                    <a:p>
                      <a:r>
                        <a:rPr lang="en-US" sz="1600" dirty="0">
                          <a:solidFill>
                            <a:sysClr val="windowText" lastClr="000000"/>
                          </a:solidFill>
                          <a:latin typeface="+mj-lt"/>
                        </a:rPr>
                        <a:t>Variance</a:t>
                      </a:r>
                    </a:p>
                  </a:txBody>
                  <a:tcPr marL="0" marR="0" marT="0" marB="0">
                    <a:noFill/>
                  </a:tcPr>
                </a:tc>
                <a:tc>
                  <a:txBody>
                    <a:bodyPr/>
                    <a:lstStyle/>
                    <a:p>
                      <a:r>
                        <a:rPr lang="en-US" sz="1600" dirty="0">
                          <a:solidFill>
                            <a:sysClr val="windowText" lastClr="000000"/>
                          </a:solidFill>
                          <a:latin typeface="+mj-lt"/>
                        </a:rPr>
                        <a:t>LSTM 2 Inputs</a:t>
                      </a:r>
                    </a:p>
                  </a:txBody>
                  <a:tcPr marL="0" marR="0" marT="0" marB="0">
                    <a:noFill/>
                  </a:tcPr>
                </a:tc>
                <a:tc>
                  <a:txBody>
                    <a:bodyPr/>
                    <a:lstStyle/>
                    <a:p>
                      <a:r>
                        <a:rPr lang="en-US" sz="1600" dirty="0">
                          <a:solidFill>
                            <a:sysClr val="windowText" lastClr="000000"/>
                          </a:solidFill>
                          <a:latin typeface="+mj-lt"/>
                        </a:rPr>
                        <a:t>LSTM 5 Inputs</a:t>
                      </a:r>
                    </a:p>
                  </a:txBody>
                  <a:tcPr marL="0" marR="0" marT="0" marB="0">
                    <a:noFill/>
                  </a:tcPr>
                </a:tc>
                <a:tc>
                  <a:txBody>
                    <a:bodyPr/>
                    <a:lstStyle/>
                    <a:p>
                      <a:r>
                        <a:rPr lang="en-US" sz="1600" dirty="0">
                          <a:solidFill>
                            <a:sysClr val="windowText" lastClr="000000"/>
                          </a:solidFill>
                          <a:latin typeface="+mj-lt"/>
                        </a:rPr>
                        <a:t>GRU 2 Inputs</a:t>
                      </a:r>
                    </a:p>
                  </a:txBody>
                  <a:tcPr marL="0" marR="0" marT="0" marB="0">
                    <a:noFill/>
                  </a:tcPr>
                </a:tc>
                <a:tc>
                  <a:txBody>
                    <a:bodyPr/>
                    <a:lstStyle/>
                    <a:p>
                      <a:r>
                        <a:rPr lang="en-US" sz="1600" dirty="0">
                          <a:solidFill>
                            <a:sysClr val="windowText" lastClr="000000"/>
                          </a:solidFill>
                          <a:latin typeface="+mj-lt"/>
                        </a:rPr>
                        <a:t>GRU 5 Inputs</a:t>
                      </a:r>
                    </a:p>
                  </a:txBody>
                  <a:tcPr marL="0" marR="0" marT="0" marB="0">
                    <a:noFill/>
                  </a:tcPr>
                </a:tc>
                <a:extLst>
                  <a:ext uri="{0D108BD9-81ED-4DB2-BD59-A6C34878D82A}">
                    <a16:rowId xmlns:a16="http://schemas.microsoft.com/office/drawing/2014/main" val="3347167644"/>
                  </a:ext>
                </a:extLst>
              </a:tr>
              <a:tr h="324718">
                <a:tc>
                  <a:txBody>
                    <a:bodyPr/>
                    <a:lstStyle/>
                    <a:p>
                      <a:r>
                        <a:rPr lang="en-US" sz="1600" dirty="0">
                          <a:latin typeface="+mj-lt"/>
                        </a:rPr>
                        <a:t>0.0182</a:t>
                      </a:r>
                    </a:p>
                  </a:txBody>
                  <a:tcPr marL="0" marR="0" marT="0" marB="0">
                    <a:noFill/>
                  </a:tcPr>
                </a:tc>
                <a:tc>
                  <a:txBody>
                    <a:bodyPr/>
                    <a:lstStyle/>
                    <a:p>
                      <a:r>
                        <a:rPr lang="en-US" sz="1600" dirty="0">
                          <a:latin typeface="+mj-lt"/>
                        </a:rPr>
                        <a:t>5</a:t>
                      </a:r>
                    </a:p>
                  </a:txBody>
                  <a:tcPr marL="0" marR="0" marT="0" marB="0">
                    <a:solidFill>
                      <a:srgbClr val="C00000"/>
                    </a:solidFill>
                  </a:tcPr>
                </a:tc>
                <a:tc>
                  <a:txBody>
                    <a:bodyPr/>
                    <a:lstStyle/>
                    <a:p>
                      <a:r>
                        <a:rPr lang="en-US" sz="1600" dirty="0">
                          <a:latin typeface="+mj-lt"/>
                        </a:rPr>
                        <a:t>96</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98</a:t>
                      </a:r>
                    </a:p>
                  </a:txBody>
                  <a:tcPr marL="0" marR="0" marT="0" marB="0">
                    <a:solidFill>
                      <a:srgbClr val="00B050"/>
                    </a:solidFill>
                  </a:tcPr>
                </a:tc>
                <a:extLst>
                  <a:ext uri="{0D108BD9-81ED-4DB2-BD59-A6C34878D82A}">
                    <a16:rowId xmlns:a16="http://schemas.microsoft.com/office/drawing/2014/main" val="3237036397"/>
                  </a:ext>
                </a:extLst>
              </a:tr>
              <a:tr h="324718">
                <a:tc>
                  <a:txBody>
                    <a:bodyPr/>
                    <a:lstStyle/>
                    <a:p>
                      <a:r>
                        <a:rPr lang="en-US" sz="1600" dirty="0">
                          <a:latin typeface="+mj-lt"/>
                        </a:rPr>
                        <a:t>0.0053</a:t>
                      </a:r>
                    </a:p>
                  </a:txBody>
                  <a:tcPr marL="0" marR="0" marT="0" marB="0">
                    <a:no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568631892"/>
                  </a:ext>
                </a:extLst>
              </a:tr>
              <a:tr h="324718">
                <a:tc>
                  <a:txBody>
                    <a:bodyPr/>
                    <a:lstStyle/>
                    <a:p>
                      <a:r>
                        <a:rPr lang="en-US" sz="1600" kern="1200" dirty="0">
                          <a:solidFill>
                            <a:schemeClr val="dk1"/>
                          </a:solidFill>
                          <a:latin typeface="+mn-lt"/>
                          <a:ea typeface="+mn-ea"/>
                          <a:cs typeface="+mn-cs"/>
                        </a:rPr>
                        <a:t>0.0077</a:t>
                      </a:r>
                      <a:endParaRPr lang="en-US" sz="1600" dirty="0">
                        <a:latin typeface="+mj-lt"/>
                      </a:endParaRPr>
                    </a:p>
                  </a:txBody>
                  <a:tcPr marL="0" marR="0" marT="0" marB="0">
                    <a:noFill/>
                  </a:tcPr>
                </a:tc>
                <a:tc>
                  <a:txBody>
                    <a:bodyPr/>
                    <a:lstStyle/>
                    <a:p>
                      <a:r>
                        <a:rPr lang="en-US" sz="1600" dirty="0">
                          <a:latin typeface="+mj-lt"/>
                        </a:rPr>
                        <a:t>81</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97</a:t>
                      </a:r>
                    </a:p>
                  </a:txBody>
                  <a:tcPr marL="0" marR="0" marT="0" marB="0">
                    <a:solidFill>
                      <a:srgbClr val="00B050"/>
                    </a:solidFill>
                  </a:tcPr>
                </a:tc>
                <a:extLst>
                  <a:ext uri="{0D108BD9-81ED-4DB2-BD59-A6C34878D82A}">
                    <a16:rowId xmlns:a16="http://schemas.microsoft.com/office/drawing/2014/main" val="2328461050"/>
                  </a:ext>
                </a:extLst>
              </a:tr>
              <a:tr h="324718">
                <a:tc>
                  <a:txBody>
                    <a:bodyPr/>
                    <a:lstStyle/>
                    <a:p>
                      <a:r>
                        <a:rPr lang="en-US" sz="1600" dirty="0">
                          <a:latin typeface="+mj-lt"/>
                        </a:rPr>
                        <a:t>0.0182</a:t>
                      </a:r>
                    </a:p>
                  </a:txBody>
                  <a:tcPr marL="0" marR="0" marT="0" marB="0">
                    <a:no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95</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3867862911"/>
                  </a:ext>
                </a:extLst>
              </a:tr>
              <a:tr h="324718">
                <a:tc>
                  <a:txBody>
                    <a:bodyPr/>
                    <a:lstStyle/>
                    <a:p>
                      <a:r>
                        <a:rPr lang="en-US" sz="1600" dirty="0">
                          <a:latin typeface="+mj-lt"/>
                        </a:rPr>
                        <a:t>0.0002</a:t>
                      </a:r>
                    </a:p>
                  </a:txBody>
                  <a:tcPr marL="0" marR="0" marT="0" marB="0">
                    <a:noFill/>
                  </a:tcPr>
                </a:tc>
                <a:tc>
                  <a:txBody>
                    <a:bodyPr/>
                    <a:lstStyle/>
                    <a:p>
                      <a:r>
                        <a:rPr lang="en-US" sz="1600" dirty="0">
                          <a:latin typeface="+mj-lt"/>
                        </a:rPr>
                        <a:t>30</a:t>
                      </a:r>
                    </a:p>
                  </a:txBody>
                  <a:tcPr marL="0" marR="0" marT="0" marB="0">
                    <a:solidFill>
                      <a:srgbClr val="00B050"/>
                    </a:solidFill>
                  </a:tcPr>
                </a:tc>
                <a:tc>
                  <a:txBody>
                    <a:bodyPr/>
                    <a:lstStyle/>
                    <a:p>
                      <a:r>
                        <a:rPr lang="en-US" sz="1600" dirty="0">
                          <a:latin typeface="+mj-lt"/>
                        </a:rPr>
                        <a:t>90</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96</a:t>
                      </a:r>
                    </a:p>
                  </a:txBody>
                  <a:tcPr marL="0" marR="0" marT="0" marB="0">
                    <a:solidFill>
                      <a:srgbClr val="00B050"/>
                    </a:solidFill>
                  </a:tcPr>
                </a:tc>
                <a:extLst>
                  <a:ext uri="{0D108BD9-81ED-4DB2-BD59-A6C34878D82A}">
                    <a16:rowId xmlns:a16="http://schemas.microsoft.com/office/drawing/2014/main" val="3124042166"/>
                  </a:ext>
                </a:extLst>
              </a:tr>
              <a:tr h="324718">
                <a:tc>
                  <a:txBody>
                    <a:bodyPr/>
                    <a:lstStyle/>
                    <a:p>
                      <a:r>
                        <a:rPr lang="en-US" sz="1600" dirty="0">
                          <a:latin typeface="+mj-lt"/>
                        </a:rPr>
                        <a:t>0.0002</a:t>
                      </a:r>
                    </a:p>
                  </a:txBody>
                  <a:tcPr marL="0" marR="0" marT="0" marB="0">
                    <a:noFill/>
                  </a:tcPr>
                </a:tc>
                <a:tc>
                  <a:txBody>
                    <a:bodyPr/>
                    <a:lstStyle/>
                    <a:p>
                      <a:r>
                        <a:rPr lang="en-US" sz="1600" dirty="0">
                          <a:latin typeface="+mj-lt"/>
                        </a:rPr>
                        <a:t>76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95</a:t>
                      </a:r>
                    </a:p>
                  </a:txBody>
                  <a:tcPr marL="0" marR="0" marT="0" marB="0">
                    <a:solidFill>
                      <a:srgbClr val="00B050"/>
                    </a:solidFill>
                  </a:tcPr>
                </a:tc>
                <a:extLst>
                  <a:ext uri="{0D108BD9-81ED-4DB2-BD59-A6C34878D82A}">
                    <a16:rowId xmlns:a16="http://schemas.microsoft.com/office/drawing/2014/main" val="1626030829"/>
                  </a:ext>
                </a:extLst>
              </a:tr>
              <a:tr h="324718">
                <a:tc>
                  <a:txBody>
                    <a:bodyPr/>
                    <a:lstStyle/>
                    <a:p>
                      <a:r>
                        <a:rPr lang="en-US" sz="1600" kern="1200" dirty="0">
                          <a:solidFill>
                            <a:schemeClr val="dk1"/>
                          </a:solidFill>
                          <a:latin typeface="+mn-lt"/>
                          <a:ea typeface="+mn-ea"/>
                          <a:cs typeface="+mn-cs"/>
                        </a:rPr>
                        <a:t>2.5e-05</a:t>
                      </a:r>
                    </a:p>
                  </a:txBody>
                  <a:tcPr marL="0" marR="0" marT="0" marB="0">
                    <a:no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0</a:t>
                      </a:r>
                    </a:p>
                  </a:txBody>
                  <a:tcPr marL="0" marR="0" marT="0" marB="0">
                    <a:solidFill>
                      <a:srgbClr val="C00000"/>
                    </a:solidFill>
                  </a:tcPr>
                </a:tc>
                <a:extLst>
                  <a:ext uri="{0D108BD9-81ED-4DB2-BD59-A6C34878D82A}">
                    <a16:rowId xmlns:a16="http://schemas.microsoft.com/office/drawing/2014/main" val="1548378744"/>
                  </a:ext>
                </a:extLst>
              </a:tr>
              <a:tr h="324718">
                <a:tc>
                  <a:txBody>
                    <a:bodyPr/>
                    <a:lstStyle/>
                    <a:p>
                      <a:r>
                        <a:rPr lang="en-US" sz="1600" dirty="0">
                          <a:latin typeface="+mj-lt"/>
                        </a:rPr>
                        <a:t>0.0003</a:t>
                      </a:r>
                    </a:p>
                  </a:txBody>
                  <a:tcPr marL="0" marR="0" marT="0" marB="0">
                    <a:noFill/>
                  </a:tcPr>
                </a:tc>
                <a:tc>
                  <a:txBody>
                    <a:bodyPr/>
                    <a:lstStyle/>
                    <a:p>
                      <a:r>
                        <a:rPr lang="en-US" sz="1600" dirty="0">
                          <a:latin typeface="+mj-lt"/>
                        </a:rPr>
                        <a:t>0</a:t>
                      </a:r>
                    </a:p>
                  </a:txBody>
                  <a:tcPr marL="0" marR="0" marT="0" marB="0">
                    <a:solidFill>
                      <a:srgbClr val="C00000"/>
                    </a:solidFill>
                  </a:tcPr>
                </a:tc>
                <a:tc>
                  <a:txBody>
                    <a:bodyPr/>
                    <a:lstStyle/>
                    <a:p>
                      <a:r>
                        <a:rPr lang="en-US" sz="1600" dirty="0">
                          <a:latin typeface="+mj-lt"/>
                        </a:rPr>
                        <a:t>97</a:t>
                      </a:r>
                    </a:p>
                  </a:txBody>
                  <a:tcPr marL="0" marR="0" marT="0" marB="0">
                    <a:solidFill>
                      <a:srgbClr val="00B050"/>
                    </a:solidFill>
                  </a:tcPr>
                </a:tc>
                <a:tc>
                  <a:txBody>
                    <a:bodyPr/>
                    <a:lstStyle/>
                    <a:p>
                      <a:r>
                        <a:rPr lang="en-US" sz="1600" dirty="0">
                          <a:latin typeface="+mj-lt"/>
                        </a:rPr>
                        <a:t>40</a:t>
                      </a:r>
                    </a:p>
                  </a:txBody>
                  <a:tcPr marL="0" marR="0" marT="0" marB="0">
                    <a:solidFill>
                      <a:srgbClr val="C0000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448275667"/>
                  </a:ext>
                </a:extLst>
              </a:tr>
              <a:tr h="324718">
                <a:tc>
                  <a:txBody>
                    <a:bodyPr/>
                    <a:lstStyle/>
                    <a:p>
                      <a:r>
                        <a:rPr lang="en-US" sz="1600" dirty="0">
                          <a:latin typeface="+mj-lt"/>
                        </a:rPr>
                        <a:t>0.0183</a:t>
                      </a:r>
                    </a:p>
                  </a:txBody>
                  <a:tcPr marL="0" marR="0" marT="0" marB="0">
                    <a:noFill/>
                  </a:tcPr>
                </a:tc>
                <a:tc>
                  <a:txBody>
                    <a:bodyPr/>
                    <a:lstStyle/>
                    <a:p>
                      <a:r>
                        <a:rPr lang="en-US" sz="1600" dirty="0">
                          <a:latin typeface="+mj-lt"/>
                        </a:rPr>
                        <a:t>54</a:t>
                      </a:r>
                    </a:p>
                  </a:txBody>
                  <a:tcPr marL="0" marR="0" marT="0" marB="0">
                    <a:solidFill>
                      <a:srgbClr val="C00000"/>
                    </a:solidFill>
                  </a:tcPr>
                </a:tc>
                <a:tc>
                  <a:txBody>
                    <a:bodyPr/>
                    <a:lstStyle/>
                    <a:p>
                      <a:r>
                        <a:rPr lang="en-US" sz="1600" dirty="0">
                          <a:latin typeface="+mj-lt"/>
                        </a:rPr>
                        <a:t>99</a:t>
                      </a:r>
                    </a:p>
                  </a:txBody>
                  <a:tcPr marL="0" marR="0" marT="0" marB="0">
                    <a:solidFill>
                      <a:srgbClr val="00B050"/>
                    </a:solidFill>
                  </a:tcPr>
                </a:tc>
                <a:tc>
                  <a:txBody>
                    <a:bodyPr/>
                    <a:lstStyle/>
                    <a:p>
                      <a:r>
                        <a:rPr lang="en-US" sz="1600" dirty="0">
                          <a:latin typeface="+mj-lt"/>
                        </a:rPr>
                        <a:t>66</a:t>
                      </a:r>
                    </a:p>
                  </a:txBody>
                  <a:tcPr marL="0" marR="0" marT="0" marB="0">
                    <a:solidFill>
                      <a:srgbClr val="00B050"/>
                    </a:solidFill>
                  </a:tcPr>
                </a:tc>
                <a:tc>
                  <a:txBody>
                    <a:bodyPr/>
                    <a:lstStyle/>
                    <a:p>
                      <a:r>
                        <a:rPr lang="en-US" sz="1600" dirty="0">
                          <a:latin typeface="+mj-lt"/>
                        </a:rPr>
                        <a:t>99</a:t>
                      </a:r>
                    </a:p>
                  </a:txBody>
                  <a:tcPr marL="0" marR="0" marT="0" marB="0">
                    <a:solidFill>
                      <a:srgbClr val="00B050"/>
                    </a:solidFill>
                  </a:tcPr>
                </a:tc>
                <a:extLst>
                  <a:ext uri="{0D108BD9-81ED-4DB2-BD59-A6C34878D82A}">
                    <a16:rowId xmlns:a16="http://schemas.microsoft.com/office/drawing/2014/main" val="937750328"/>
                  </a:ext>
                </a:extLst>
              </a:tr>
              <a:tr h="324718">
                <a:tc>
                  <a:txBody>
                    <a:bodyPr/>
                    <a:lstStyle/>
                    <a:p>
                      <a:r>
                        <a:rPr lang="en-US" sz="1600" dirty="0">
                          <a:latin typeface="+mj-lt"/>
                        </a:rPr>
                        <a:t>0. 0176</a:t>
                      </a:r>
                    </a:p>
                  </a:txBody>
                  <a:tcPr marL="0" marR="0" marT="0" marB="0">
                    <a:noFill/>
                  </a:tcPr>
                </a:tc>
                <a:tc>
                  <a:txBody>
                    <a:bodyPr/>
                    <a:lstStyle/>
                    <a:p>
                      <a:r>
                        <a:rPr lang="en-US" sz="1600" dirty="0">
                          <a:latin typeface="+mj-lt"/>
                        </a:rPr>
                        <a:t>27</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tc>
                  <a:txBody>
                    <a:bodyPr/>
                    <a:lstStyle/>
                    <a:p>
                      <a:r>
                        <a:rPr lang="en-US" sz="1600" dirty="0">
                          <a:latin typeface="+mj-lt"/>
                        </a:rPr>
                        <a:t>0</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2002867732"/>
                  </a:ext>
                </a:extLst>
              </a:tr>
              <a:tr h="324718">
                <a:tc>
                  <a:txBody>
                    <a:bodyPr/>
                    <a:lstStyle/>
                    <a:p>
                      <a:r>
                        <a:rPr lang="en-US" sz="1600" dirty="0">
                          <a:latin typeface="+mj-lt"/>
                        </a:rPr>
                        <a:t>0. 0182</a:t>
                      </a:r>
                    </a:p>
                  </a:txBody>
                  <a:tcPr marL="0" marR="0" marT="0" marB="0">
                    <a:noFill/>
                  </a:tcPr>
                </a:tc>
                <a:tc>
                  <a:txBody>
                    <a:bodyPr/>
                    <a:lstStyle/>
                    <a:p>
                      <a:endParaRPr lang="en-US" sz="1600" dirty="0">
                        <a:latin typeface="+mj-lt"/>
                      </a:endParaRPr>
                    </a:p>
                  </a:txBody>
                  <a:tcPr marL="0" marR="0" marT="0" marB="0">
                    <a:solidFill>
                      <a:schemeClr val="bg1">
                        <a:lumMod val="65000"/>
                      </a:schemeClr>
                    </a:solidFill>
                  </a:tcPr>
                </a:tc>
                <a:tc>
                  <a:txBody>
                    <a:bodyPr/>
                    <a:lstStyle/>
                    <a:p>
                      <a:r>
                        <a:rPr lang="en-US" sz="1600" dirty="0">
                          <a:latin typeface="+mj-lt"/>
                        </a:rPr>
                        <a:t>98</a:t>
                      </a:r>
                    </a:p>
                  </a:txBody>
                  <a:tcPr marL="0" marR="0" marT="0" marB="0">
                    <a:solidFill>
                      <a:srgbClr val="00B050"/>
                    </a:solidFill>
                  </a:tcPr>
                </a:tc>
                <a:tc>
                  <a:txBody>
                    <a:bodyPr/>
                    <a:lstStyle/>
                    <a:p>
                      <a:r>
                        <a:rPr lang="en-US" sz="1600" dirty="0">
                          <a:latin typeface="+mj-lt"/>
                        </a:rPr>
                        <a:t>21</a:t>
                      </a:r>
                    </a:p>
                  </a:txBody>
                  <a:tcPr marL="0" marR="0" marT="0" marB="0">
                    <a:solidFill>
                      <a:srgbClr val="C00000"/>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1584552817"/>
                  </a:ext>
                </a:extLst>
              </a:tr>
              <a:tr h="324718">
                <a:tc>
                  <a:txBody>
                    <a:bodyPr/>
                    <a:lstStyle/>
                    <a:p>
                      <a:r>
                        <a:rPr lang="en-US" sz="1600" dirty="0">
                          <a:latin typeface="+mj-lt"/>
                        </a:rPr>
                        <a:t>0. 0257</a:t>
                      </a:r>
                    </a:p>
                  </a:txBody>
                  <a:tcPr marL="0" marR="0" marT="0" marB="0">
                    <a:no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r>
                        <a:rPr lang="en-US" sz="1600" dirty="0">
                          <a:latin typeface="+mj-lt"/>
                        </a:rPr>
                        <a:t>10</a:t>
                      </a: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2860430406"/>
                  </a:ext>
                </a:extLst>
              </a:tr>
              <a:tr h="324718">
                <a:tc>
                  <a:txBody>
                    <a:bodyPr/>
                    <a:lstStyle/>
                    <a:p>
                      <a:r>
                        <a:rPr lang="en-US" sz="1600" dirty="0">
                          <a:latin typeface="+mj-lt"/>
                        </a:rPr>
                        <a:t>0. 0271</a:t>
                      </a:r>
                    </a:p>
                  </a:txBody>
                  <a:tcPr marL="0" marR="0" marT="0" marB="0">
                    <a:no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tc>
                  <a:txBody>
                    <a:bodyPr/>
                    <a:lstStyle/>
                    <a:p>
                      <a:endParaRPr lang="en-US" sz="1600" dirty="0">
                        <a:latin typeface="+mj-lt"/>
                      </a:endParaRPr>
                    </a:p>
                  </a:txBody>
                  <a:tcPr marL="0" marR="0" marT="0" marB="0">
                    <a:solidFill>
                      <a:schemeClr val="bg1">
                        <a:lumMod val="65000"/>
                      </a:schemeClr>
                    </a:solidFill>
                  </a:tcPr>
                </a:tc>
                <a:extLst>
                  <a:ext uri="{0D108BD9-81ED-4DB2-BD59-A6C34878D82A}">
                    <a16:rowId xmlns:a16="http://schemas.microsoft.com/office/drawing/2014/main" val="308396223"/>
                  </a:ext>
                </a:extLst>
              </a:tr>
            </a:tbl>
          </a:graphicData>
        </a:graphic>
      </p:graphicFrame>
    </p:spTree>
    <p:extLst>
      <p:ext uri="{BB962C8B-B14F-4D97-AF65-F5344CB8AC3E}">
        <p14:creationId xmlns:p14="http://schemas.microsoft.com/office/powerpoint/2010/main" val="3011915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116E4C5-90E3-451E-AD12-9F133AFC3A75}"/>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4AB4FB51-CC0A-4CDB-8833-F18063A0C4AD}"/>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6E2AE00E-41B7-4EE7-92A5-3541174ABCEC}"/>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18</a:t>
            </a:fld>
            <a:endParaRPr lang="de-DE" sz="1200" b="0" strike="noStrike" spc="-1">
              <a:latin typeface="Times New Roman"/>
            </a:endParaRPr>
          </a:p>
        </p:txBody>
      </p:sp>
      <p:sp>
        <p:nvSpPr>
          <p:cNvPr id="10" name="Titel 2">
            <a:extLst>
              <a:ext uri="{FF2B5EF4-FFF2-40B4-BE49-F238E27FC236}">
                <a16:creationId xmlns:a16="http://schemas.microsoft.com/office/drawing/2014/main" id="{7C1B483B-DBF1-44F9-825D-C6BD95FAA998}"/>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LSTM c13</a:t>
            </a:r>
            <a:endParaRPr lang="en-GB" sz="2800" b="1"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804" y="1533034"/>
            <a:ext cx="10058400" cy="4303059"/>
          </a:xfrm>
          <a:prstGeom prst="rect">
            <a:avLst/>
          </a:prstGeom>
        </p:spPr>
      </p:pic>
      <p:sp>
        <p:nvSpPr>
          <p:cNvPr id="7" name="Rechteck 6">
            <a:extLst>
              <a:ext uri="{FF2B5EF4-FFF2-40B4-BE49-F238E27FC236}">
                <a16:creationId xmlns:a16="http://schemas.microsoft.com/office/drawing/2014/main" id="{922BD102-9F04-48CD-AE6A-4AF96BF52909}"/>
              </a:ext>
            </a:extLst>
          </p:cNvPr>
          <p:cNvSpPr/>
          <p:nvPr/>
        </p:nvSpPr>
        <p:spPr>
          <a:xfrm>
            <a:off x="7464346" y="5114616"/>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19FA7003-A36D-49D5-935E-DC6EBA180CB1}"/>
              </a:ext>
            </a:extLst>
          </p:cNvPr>
          <p:cNvSpPr/>
          <p:nvPr/>
        </p:nvSpPr>
        <p:spPr>
          <a:xfrm>
            <a:off x="9799876" y="1929456"/>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6313F0BB-B26F-4C5E-9B87-539FE9FD0DC3}"/>
              </a:ext>
            </a:extLst>
          </p:cNvPr>
          <p:cNvSpPr/>
          <p:nvPr/>
        </p:nvSpPr>
        <p:spPr>
          <a:xfrm>
            <a:off x="3527346" y="3524574"/>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83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FF71E32-04D0-41DD-934F-D57FD4DB2690}"/>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0FEE5617-C69F-4E72-B3E2-02B374AFB633}"/>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4F76B57D-BB85-4D43-A441-758AF46089F0}"/>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19</a:t>
            </a:fld>
            <a:endParaRPr lang="de-DE" sz="1200" b="0" strike="noStrike" spc="-1">
              <a:latin typeface="Times New Roman"/>
            </a:endParaRPr>
          </a:p>
        </p:txBody>
      </p:sp>
      <p:pic>
        <p:nvPicPr>
          <p:cNvPr id="6" name="Grafik 5">
            <a:extLst>
              <a:ext uri="{FF2B5EF4-FFF2-40B4-BE49-F238E27FC236}">
                <a16:creationId xmlns:a16="http://schemas.microsoft.com/office/drawing/2014/main" id="{860A36F8-E54C-4E68-8375-EB55091E56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2466" y="3978411"/>
            <a:ext cx="10468647" cy="2351724"/>
          </a:xfrm>
          <a:prstGeom prst="rect">
            <a:avLst/>
          </a:prstGeom>
        </p:spPr>
      </p:pic>
      <p:pic>
        <p:nvPicPr>
          <p:cNvPr id="8" name="Grafik 7">
            <a:extLst>
              <a:ext uri="{FF2B5EF4-FFF2-40B4-BE49-F238E27FC236}">
                <a16:creationId xmlns:a16="http://schemas.microsoft.com/office/drawing/2014/main" id="{2947BBBB-48E5-44CE-B525-44E1ACC8A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13" y="1650380"/>
            <a:ext cx="10936573" cy="2328031"/>
          </a:xfrm>
          <a:prstGeom prst="rect">
            <a:avLst/>
          </a:prstGeom>
        </p:spPr>
      </p:pic>
      <p:sp>
        <p:nvSpPr>
          <p:cNvPr id="9" name="Titel 2">
            <a:extLst>
              <a:ext uri="{FF2B5EF4-FFF2-40B4-BE49-F238E27FC236}">
                <a16:creationId xmlns:a16="http://schemas.microsoft.com/office/drawing/2014/main" id="{2CEF1EC1-B18E-4FCF-905A-FE57B94B8155}"/>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LSTM c13</a:t>
            </a:r>
            <a:endParaRPr lang="en-GB" sz="2800" b="1" dirty="0"/>
          </a:p>
        </p:txBody>
      </p:sp>
      <p:sp>
        <p:nvSpPr>
          <p:cNvPr id="10" name="Inhaltsplatzhalter 64">
            <a:extLst>
              <a:ext uri="{FF2B5EF4-FFF2-40B4-BE49-F238E27FC236}">
                <a16:creationId xmlns:a16="http://schemas.microsoft.com/office/drawing/2014/main" id="{3A3B5D5A-4779-448D-853B-68DA953EF26F}"/>
              </a:ext>
            </a:extLst>
          </p:cNvPr>
          <p:cNvSpPr txBox="1">
            <a:spLocks/>
          </p:cNvSpPr>
          <p:nvPr/>
        </p:nvSpPr>
        <p:spPr>
          <a:xfrm>
            <a:off x="1141466" y="1344658"/>
            <a:ext cx="9997031" cy="305722"/>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Zustands- und Ausgangsgrößen</a:t>
            </a:r>
            <a:endParaRPr lang="de-DE" sz="2000" dirty="0"/>
          </a:p>
        </p:txBody>
      </p:sp>
      <p:sp>
        <p:nvSpPr>
          <p:cNvPr id="11" name="Inhaltsplatzhalter 64">
            <a:extLst>
              <a:ext uri="{FF2B5EF4-FFF2-40B4-BE49-F238E27FC236}">
                <a16:creationId xmlns:a16="http://schemas.microsoft.com/office/drawing/2014/main" id="{3A3B5D5A-4779-448D-853B-68DA953EF26F}"/>
              </a:ext>
            </a:extLst>
          </p:cNvPr>
          <p:cNvSpPr txBox="1">
            <a:spLocks/>
          </p:cNvSpPr>
          <p:nvPr/>
        </p:nvSpPr>
        <p:spPr>
          <a:xfrm>
            <a:off x="1097184" y="3746118"/>
            <a:ext cx="9997031" cy="305722"/>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Eingangsgrößen</a:t>
            </a:r>
            <a:endParaRPr lang="de-DE" sz="2000" dirty="0"/>
          </a:p>
        </p:txBody>
      </p:sp>
      <p:cxnSp>
        <p:nvCxnSpPr>
          <p:cNvPr id="12" name="Gerader Verbinder 11">
            <a:extLst>
              <a:ext uri="{FF2B5EF4-FFF2-40B4-BE49-F238E27FC236}">
                <a16:creationId xmlns:a16="http://schemas.microsoft.com/office/drawing/2014/main" id="{5CCC8575-3FAE-4016-8516-827C733D1E7C}"/>
              </a:ext>
            </a:extLst>
          </p:cNvPr>
          <p:cNvCxnSpPr>
            <a:cxnSpLocks/>
          </p:cNvCxnSpPr>
          <p:nvPr/>
        </p:nvCxnSpPr>
        <p:spPr>
          <a:xfrm>
            <a:off x="1895475" y="1876425"/>
            <a:ext cx="0" cy="3886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B5D7EE66-9B1D-4645-B40C-C91C745F975E}"/>
              </a:ext>
            </a:extLst>
          </p:cNvPr>
          <p:cNvCxnSpPr>
            <a:cxnSpLocks/>
          </p:cNvCxnSpPr>
          <p:nvPr/>
        </p:nvCxnSpPr>
        <p:spPr>
          <a:xfrm>
            <a:off x="3909320" y="1876425"/>
            <a:ext cx="0" cy="3886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Inhaltsplatzhalter 64">
            <a:extLst>
              <a:ext uri="{FF2B5EF4-FFF2-40B4-BE49-F238E27FC236}">
                <a16:creationId xmlns:a16="http://schemas.microsoft.com/office/drawing/2014/main" id="{C57831D3-ABB0-4FC7-B433-E95B1432C82D}"/>
              </a:ext>
            </a:extLst>
          </p:cNvPr>
          <p:cNvSpPr txBox="1">
            <a:spLocks/>
          </p:cNvSpPr>
          <p:nvPr/>
        </p:nvSpPr>
        <p:spPr>
          <a:xfrm>
            <a:off x="2005762" y="1176000"/>
            <a:ext cx="1630418" cy="348684"/>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200" b="1" dirty="0"/>
              <a:t>Umschaltpunkte für Zyklus 161</a:t>
            </a:r>
          </a:p>
        </p:txBody>
      </p:sp>
      <p:cxnSp>
        <p:nvCxnSpPr>
          <p:cNvPr id="22" name="Gerade Verbindung mit Pfeil 21">
            <a:extLst>
              <a:ext uri="{FF2B5EF4-FFF2-40B4-BE49-F238E27FC236}">
                <a16:creationId xmlns:a16="http://schemas.microsoft.com/office/drawing/2014/main" id="{322D479E-143C-4290-A0E8-EC4604EBD7AD}"/>
              </a:ext>
            </a:extLst>
          </p:cNvPr>
          <p:cNvCxnSpPr>
            <a:cxnSpLocks/>
          </p:cNvCxnSpPr>
          <p:nvPr/>
        </p:nvCxnSpPr>
        <p:spPr>
          <a:xfrm flipH="1">
            <a:off x="1952348" y="1625014"/>
            <a:ext cx="365460" cy="410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Gerade Verbindung mit Pfeil 25">
            <a:extLst>
              <a:ext uri="{FF2B5EF4-FFF2-40B4-BE49-F238E27FC236}">
                <a16:creationId xmlns:a16="http://schemas.microsoft.com/office/drawing/2014/main" id="{17C3C514-A69D-4236-A515-6CC55D64C8E4}"/>
              </a:ext>
            </a:extLst>
          </p:cNvPr>
          <p:cNvCxnSpPr>
            <a:cxnSpLocks/>
          </p:cNvCxnSpPr>
          <p:nvPr/>
        </p:nvCxnSpPr>
        <p:spPr>
          <a:xfrm>
            <a:off x="3220112" y="1576951"/>
            <a:ext cx="608938" cy="497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2627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2"/>
          <p:cNvSpPr txBox="1"/>
          <p:nvPr/>
        </p:nvSpPr>
        <p:spPr>
          <a:xfrm>
            <a:off x="1857828" y="189000"/>
            <a:ext cx="9303971" cy="502920"/>
          </a:xfrm>
          <a:prstGeom prst="rect">
            <a:avLst/>
          </a:prstGeom>
          <a:noFill/>
          <a:ln>
            <a:noFill/>
          </a:ln>
        </p:spPr>
        <p:txBody>
          <a:bodyPr anchor="ctr">
            <a:normAutofit lnSpcReduction="10000"/>
          </a:bodyPr>
          <a:lstStyle/>
          <a:p>
            <a:pPr>
              <a:lnSpc>
                <a:spcPct val="100000"/>
              </a:lnSpc>
            </a:pPr>
            <a:r>
              <a:rPr lang="de-DE" sz="2800" b="1" strike="noStrike" spc="-1" dirty="0">
                <a:solidFill>
                  <a:srgbClr val="000000"/>
                </a:solidFill>
                <a:latin typeface="Calibri"/>
              </a:rPr>
              <a:t>Spritzgießprozess</a:t>
            </a:r>
            <a:endParaRPr lang="de-DE" sz="2800" b="0" strike="noStrike" spc="-1" dirty="0">
              <a:solidFill>
                <a:srgbClr val="000000"/>
              </a:solidFill>
              <a:latin typeface="Arial"/>
            </a:endParaRPr>
          </a:p>
        </p:txBody>
      </p:sp>
      <p:sp>
        <p:nvSpPr>
          <p:cNvPr id="148" name="TextShape 5"/>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63044616-DF84-41B0-AC8D-C5366653DC82}" type="slidenum">
              <a:rPr lang="de-DE" sz="1200" b="0" strike="noStrike" spc="-1">
                <a:solidFill>
                  <a:srgbClr val="8B8B8B"/>
                </a:solidFill>
                <a:latin typeface="Arial"/>
              </a:rPr>
              <a:t>2</a:t>
            </a:fld>
            <a:endParaRPr lang="de-DE" sz="1200" b="0" strike="noStrike" spc="-1">
              <a:latin typeface="Times New Roman"/>
            </a:endParaRPr>
          </a:p>
        </p:txBody>
      </p:sp>
      <p:sp>
        <p:nvSpPr>
          <p:cNvPr id="7" name="TextShape 3">
            <a:extLst>
              <a:ext uri="{FF2B5EF4-FFF2-40B4-BE49-F238E27FC236}">
                <a16:creationId xmlns:a16="http://schemas.microsoft.com/office/drawing/2014/main" id="{5BBB8E7D-5E26-4699-9F7E-943885B3AB9A}"/>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pic>
        <p:nvPicPr>
          <p:cNvPr id="3" name="Grafik 2">
            <a:extLst>
              <a:ext uri="{FF2B5EF4-FFF2-40B4-BE49-F238E27FC236}">
                <a16:creationId xmlns:a16="http://schemas.microsoft.com/office/drawing/2014/main" id="{1701229E-4958-4946-BB2E-71A346EAD0B8}"/>
              </a:ext>
            </a:extLst>
          </p:cNvPr>
          <p:cNvPicPr>
            <a:picLocks noChangeAspect="1"/>
          </p:cNvPicPr>
          <p:nvPr/>
        </p:nvPicPr>
        <p:blipFill rotWithShape="1">
          <a:blip r:embed="rId3"/>
          <a:srcRect l="-1811" t="-1" r="-1818" b="-2317"/>
          <a:stretch/>
        </p:blipFill>
        <p:spPr>
          <a:xfrm>
            <a:off x="192120" y="792233"/>
            <a:ext cx="11807760" cy="2725895"/>
          </a:xfrm>
          <a:prstGeom prst="rect">
            <a:avLst/>
          </a:prstGeom>
        </p:spPr>
      </p:pic>
      <p:pic>
        <p:nvPicPr>
          <p:cNvPr id="23" name="Grafik 22">
            <a:extLst>
              <a:ext uri="{FF2B5EF4-FFF2-40B4-BE49-F238E27FC236}">
                <a16:creationId xmlns:a16="http://schemas.microsoft.com/office/drawing/2014/main" id="{7800A3AC-C38B-4C8B-9FE2-F65B1CF71B22}"/>
              </a:ext>
            </a:extLst>
          </p:cNvPr>
          <p:cNvPicPr>
            <a:picLocks noChangeAspect="1"/>
          </p:cNvPicPr>
          <p:nvPr/>
        </p:nvPicPr>
        <p:blipFill rotWithShape="1">
          <a:blip r:embed="rId3"/>
          <a:srcRect l="33127" r="25040" b="16182"/>
          <a:stretch/>
        </p:blipFill>
        <p:spPr>
          <a:xfrm>
            <a:off x="4173166" y="792232"/>
            <a:ext cx="4766553" cy="2233065"/>
          </a:xfrm>
          <a:prstGeom prst="rect">
            <a:avLst/>
          </a:prstGeom>
        </p:spPr>
      </p:pic>
      <p:pic>
        <p:nvPicPr>
          <p:cNvPr id="26" name="Grafik 25">
            <a:extLst>
              <a:ext uri="{FF2B5EF4-FFF2-40B4-BE49-F238E27FC236}">
                <a16:creationId xmlns:a16="http://schemas.microsoft.com/office/drawing/2014/main" id="{5615A9E5-66E3-4325-B9B8-A9D245E5E8AF}"/>
              </a:ext>
            </a:extLst>
          </p:cNvPr>
          <p:cNvPicPr>
            <a:picLocks noChangeAspect="1"/>
          </p:cNvPicPr>
          <p:nvPr/>
        </p:nvPicPr>
        <p:blipFill rotWithShape="1">
          <a:blip r:embed="rId3"/>
          <a:srcRect l="22200" t="83819" r="16673" b="-2317"/>
          <a:stretch/>
        </p:blipFill>
        <p:spPr>
          <a:xfrm>
            <a:off x="2928026" y="3025297"/>
            <a:ext cx="6965004" cy="492831"/>
          </a:xfrm>
          <a:prstGeom prst="rect">
            <a:avLst/>
          </a:prstGeom>
        </p:spPr>
      </p:pic>
      <p:grpSp>
        <p:nvGrpSpPr>
          <p:cNvPr id="86" name="Gruppieren 85">
            <a:extLst>
              <a:ext uri="{FF2B5EF4-FFF2-40B4-BE49-F238E27FC236}">
                <a16:creationId xmlns:a16="http://schemas.microsoft.com/office/drawing/2014/main" id="{079B469F-8458-4847-9B4A-B49BE5783004}"/>
              </a:ext>
            </a:extLst>
          </p:cNvPr>
          <p:cNvGrpSpPr/>
          <p:nvPr/>
        </p:nvGrpSpPr>
        <p:grpSpPr>
          <a:xfrm>
            <a:off x="124615" y="3568628"/>
            <a:ext cx="11942770" cy="3031926"/>
            <a:chOff x="-1344463" y="3545634"/>
            <a:chExt cx="11942770" cy="3031926"/>
          </a:xfrm>
        </p:grpSpPr>
        <p:grpSp>
          <p:nvGrpSpPr>
            <p:cNvPr id="87" name="Group 3">
              <a:extLst>
                <a:ext uri="{FF2B5EF4-FFF2-40B4-BE49-F238E27FC236}">
                  <a16:creationId xmlns:a16="http://schemas.microsoft.com/office/drawing/2014/main" id="{EAB698BE-9BA2-4F87-87D1-666C8D32BF1D}"/>
                </a:ext>
              </a:extLst>
            </p:cNvPr>
            <p:cNvGrpSpPr/>
            <p:nvPr/>
          </p:nvGrpSpPr>
          <p:grpSpPr>
            <a:xfrm>
              <a:off x="842400" y="3545634"/>
              <a:ext cx="9755907" cy="3031926"/>
              <a:chOff x="1176120" y="1270434"/>
              <a:chExt cx="9755907" cy="3031926"/>
            </a:xfrm>
          </p:grpSpPr>
          <p:sp>
            <p:nvSpPr>
              <p:cNvPr id="90" name="CustomShape 4">
                <a:extLst>
                  <a:ext uri="{FF2B5EF4-FFF2-40B4-BE49-F238E27FC236}">
                    <a16:creationId xmlns:a16="http://schemas.microsoft.com/office/drawing/2014/main" id="{12ABEE07-17FC-43DE-9933-4761FAAE771A}"/>
                  </a:ext>
                </a:extLst>
              </p:cNvPr>
              <p:cNvSpPr/>
              <p:nvPr/>
            </p:nvSpPr>
            <p:spPr>
              <a:xfrm>
                <a:off x="402264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algn="ctr">
                  <a:lnSpc>
                    <a:spcPct val="100000"/>
                  </a:lnSpc>
                </a:pPr>
                <a:r>
                  <a:rPr lang="en" sz="1340" b="0" strike="noStrike" spc="-1" dirty="0">
                    <a:solidFill>
                      <a:srgbClr val="000000"/>
                    </a:solidFill>
                    <a:latin typeface="Calibri"/>
                  </a:rPr>
                  <a:t>Spritzgieß-</a:t>
                </a:r>
                <a:br>
                  <a:rPr dirty="0"/>
                </a:br>
                <a:r>
                  <a:rPr lang="en" sz="1340" b="0" strike="noStrike" spc="-1" dirty="0">
                    <a:solidFill>
                      <a:srgbClr val="000000"/>
                    </a:solidFill>
                    <a:latin typeface="Calibri"/>
                  </a:rPr>
                  <a:t>maschine</a:t>
                </a:r>
                <a:endParaRPr lang="de-DE" sz="1340" b="0" strike="noStrike" spc="-1" dirty="0">
                  <a:latin typeface="Arial"/>
                </a:endParaRPr>
              </a:p>
            </p:txBody>
          </p:sp>
          <mc:AlternateContent xmlns:mc="http://schemas.openxmlformats.org/markup-compatibility/2006" xmlns:a14="http://schemas.microsoft.com/office/drawing/2010/main">
            <mc:Choice Requires="a14">
              <p:sp>
                <p:nvSpPr>
                  <p:cNvPr id="91" name="CustomShape 5">
                    <a:extLst>
                      <a:ext uri="{FF2B5EF4-FFF2-40B4-BE49-F238E27FC236}">
                        <a16:creationId xmlns:a16="http://schemas.microsoft.com/office/drawing/2014/main" id="{A6ACACAD-B973-45EA-83E4-2C50AB5426AA}"/>
                      </a:ext>
                    </a:extLst>
                  </p:cNvPr>
                  <p:cNvSpPr/>
                  <p:nvPr/>
                </p:nvSpPr>
                <p:spPr>
                  <a:xfrm>
                    <a:off x="759996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de-DE" sz="1400" b="1" i="1" smtClean="0">
                              <a:latin typeface="Cambria Math" panose="02040503050406030204" pitchFamily="18" charset="0"/>
                              <a:cs typeface="Calibri" panose="020F0502020204030204" pitchFamily="34" charset="0"/>
                            </a:rPr>
                            <m:t>𝑸</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𝒇</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𝒙</m:t>
                          </m:r>
                          <m:r>
                            <a:rPr lang="de-DE" sz="1400" b="1" i="1" smtClean="0">
                              <a:latin typeface="Cambria Math" panose="02040503050406030204" pitchFamily="18" charset="0"/>
                              <a:cs typeface="Calibri" panose="020F0502020204030204" pitchFamily="34" charset="0"/>
                            </a:rPr>
                            <m:t>)</m:t>
                          </m:r>
                        </m:oMath>
                      </m:oMathPara>
                    </a14:m>
                    <a:endParaRPr lang="de-DE" sz="1400" dirty="0">
                      <a:latin typeface="Calibri" panose="020F0502020204030204" pitchFamily="34" charset="0"/>
                      <a:cs typeface="Calibri" panose="020F0502020204030204" pitchFamily="34" charset="0"/>
                    </a:endParaRPr>
                  </a:p>
                </p:txBody>
              </p:sp>
            </mc:Choice>
            <mc:Fallback xmlns="">
              <p:sp>
                <p:nvSpPr>
                  <p:cNvPr id="91" name="CustomShape 5">
                    <a:extLst>
                      <a:ext uri="{FF2B5EF4-FFF2-40B4-BE49-F238E27FC236}">
                        <a16:creationId xmlns:a16="http://schemas.microsoft.com/office/drawing/2014/main" id="{A6ACACAD-B973-45EA-83E4-2C50AB5426AA}"/>
                      </a:ext>
                    </a:extLst>
                  </p:cNvPr>
                  <p:cNvSpPr>
                    <a:spLocks noRot="1" noChangeAspect="1" noMove="1" noResize="1" noEditPoints="1" noAdjustHandles="1" noChangeArrowheads="1" noChangeShapeType="1" noTextEdit="1"/>
                  </p:cNvSpPr>
                  <p:nvPr/>
                </p:nvSpPr>
                <p:spPr>
                  <a:xfrm>
                    <a:off x="7599960" y="2777040"/>
                    <a:ext cx="1218960" cy="676080"/>
                  </a:xfrm>
                  <a:prstGeom prst="roundRect">
                    <a:avLst>
                      <a:gd name="adj" fmla="val 16667"/>
                    </a:avLst>
                  </a:prstGeom>
                  <a:blipFill>
                    <a:blip r:embed="rId4"/>
                    <a:stretch>
                      <a:fillRect/>
                    </a:stretch>
                  </a:blipFill>
                  <a:ln w="9360">
                    <a:solidFill>
                      <a:schemeClr val="dk2"/>
                    </a:solidFill>
                    <a:round/>
                  </a:ln>
                </p:spPr>
                <p:txBody>
                  <a:bodyPr/>
                  <a:lstStyle/>
                  <a:p>
                    <a:r>
                      <a:rPr lang="en-GB">
                        <a:noFill/>
                      </a:rPr>
                      <a:t> </a:t>
                    </a:r>
                  </a:p>
                </p:txBody>
              </p:sp>
            </mc:Fallback>
          </mc:AlternateContent>
          <p:sp>
            <p:nvSpPr>
              <p:cNvPr id="92" name="CustomShape 6">
                <a:extLst>
                  <a:ext uri="{FF2B5EF4-FFF2-40B4-BE49-F238E27FC236}">
                    <a16:creationId xmlns:a16="http://schemas.microsoft.com/office/drawing/2014/main" id="{DB610162-4A06-483E-BB93-22AF33557701}"/>
                  </a:ext>
                </a:extLst>
              </p:cNvPr>
              <p:cNvSpPr/>
              <p:nvPr/>
            </p:nvSpPr>
            <p:spPr>
              <a:xfrm>
                <a:off x="178704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93" name="Group 7">
                <a:extLst>
                  <a:ext uri="{FF2B5EF4-FFF2-40B4-BE49-F238E27FC236}">
                    <a16:creationId xmlns:a16="http://schemas.microsoft.com/office/drawing/2014/main" id="{60624F31-1BAF-45BB-9A13-48758165F8CC}"/>
                  </a:ext>
                </a:extLst>
              </p:cNvPr>
              <p:cNvGrpSpPr/>
              <p:nvPr/>
            </p:nvGrpSpPr>
            <p:grpSpPr>
              <a:xfrm>
                <a:off x="1857960" y="2354760"/>
                <a:ext cx="493200" cy="446040"/>
                <a:chOff x="1857960" y="2354760"/>
                <a:chExt cx="493200" cy="446040"/>
              </a:xfrm>
            </p:grpSpPr>
            <p:sp>
              <p:nvSpPr>
                <p:cNvPr id="142" name="CustomShape 8">
                  <a:extLst>
                    <a:ext uri="{FF2B5EF4-FFF2-40B4-BE49-F238E27FC236}">
                      <a16:creationId xmlns:a16="http://schemas.microsoft.com/office/drawing/2014/main" id="{90F3CF82-FD08-4E43-9D77-BF8419548973}"/>
                    </a:ext>
                  </a:extLst>
                </p:cNvPr>
                <p:cNvSpPr/>
                <p:nvPr/>
              </p:nvSpPr>
              <p:spPr>
                <a:xfrm rot="10800000">
                  <a:off x="1857960" y="235476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3" name="CustomShape 9">
                  <a:extLst>
                    <a:ext uri="{FF2B5EF4-FFF2-40B4-BE49-F238E27FC236}">
                      <a16:creationId xmlns:a16="http://schemas.microsoft.com/office/drawing/2014/main" id="{A292710F-24A8-416A-ADAD-82AB3AF27A5F}"/>
                    </a:ext>
                  </a:extLst>
                </p:cNvPr>
                <p:cNvSpPr/>
                <p:nvPr/>
              </p:nvSpPr>
              <p:spPr>
                <a:xfrm>
                  <a:off x="1857960" y="280044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4" name="CustomShape 10">
                  <a:extLst>
                    <a:ext uri="{FF2B5EF4-FFF2-40B4-BE49-F238E27FC236}">
                      <a16:creationId xmlns:a16="http://schemas.microsoft.com/office/drawing/2014/main" id="{F8A5E0B4-3B7D-4AA8-8CDD-42512CC4C3A1}"/>
                    </a:ext>
                  </a:extLst>
                </p:cNvPr>
                <p:cNvSpPr/>
                <p:nvPr/>
              </p:nvSpPr>
              <p:spPr>
                <a:xfrm>
                  <a:off x="1863000" y="2518920"/>
                  <a:ext cx="419040" cy="206640"/>
                </a:xfrm>
                <a:custGeom>
                  <a:avLst/>
                  <a:gdLst/>
                  <a:ahLst/>
                  <a:cxnLst/>
                  <a:rect l="l" t="t" r="r" b="b"/>
                  <a:pathLst>
                    <a:path w="23972" h="11835">
                      <a:moveTo>
                        <a:pt x="0" y="11835"/>
                      </a:moveTo>
                      <a:lnTo>
                        <a:pt x="6372" y="11835"/>
                      </a:lnTo>
                      <a:lnTo>
                        <a:pt x="6372" y="5462"/>
                      </a:lnTo>
                      <a:lnTo>
                        <a:pt x="15172" y="5462"/>
                      </a:lnTo>
                      <a:lnTo>
                        <a:pt x="15172" y="0"/>
                      </a:lnTo>
                      <a:lnTo>
                        <a:pt x="23972" y="0"/>
                      </a:lnTo>
                    </a:path>
                  </a:pathLst>
                </a:custGeom>
                <a:noFill/>
                <a:ln w="9360">
                  <a:solidFill>
                    <a:srgbClr val="4A86E8"/>
                  </a:solidFill>
                  <a:round/>
                </a:ln>
              </p:spPr>
              <p:style>
                <a:lnRef idx="0">
                  <a:scrgbClr r="0" g="0" b="0"/>
                </a:lnRef>
                <a:fillRef idx="0">
                  <a:scrgbClr r="0" g="0" b="0"/>
                </a:fillRef>
                <a:effectRef idx="0">
                  <a:scrgbClr r="0" g="0" b="0"/>
                </a:effectRef>
                <a:fontRef idx="minor"/>
              </p:style>
            </p:sp>
          </p:grpSp>
          <p:sp>
            <p:nvSpPr>
              <p:cNvPr id="94" name="CustomShape 11">
                <a:extLst>
                  <a:ext uri="{FF2B5EF4-FFF2-40B4-BE49-F238E27FC236}">
                    <a16:creationId xmlns:a16="http://schemas.microsoft.com/office/drawing/2014/main" id="{EA4A5FF3-C651-4E5C-8A9D-13FDCA8E7E2C}"/>
                  </a:ext>
                </a:extLst>
              </p:cNvPr>
              <p:cNvSpPr/>
              <p:nvPr/>
            </p:nvSpPr>
            <p:spPr>
              <a:xfrm>
                <a:off x="2268000" y="260640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95" name="CustomShape 12">
                <a:extLst>
                  <a:ext uri="{FF2B5EF4-FFF2-40B4-BE49-F238E27FC236}">
                    <a16:creationId xmlns:a16="http://schemas.microsoft.com/office/drawing/2014/main" id="{E4A9F8CB-F6AC-42AD-B823-AA1A23E7BC4D}"/>
                  </a:ext>
                </a:extLst>
              </p:cNvPr>
              <p:cNvSpPr/>
              <p:nvPr/>
            </p:nvSpPr>
            <p:spPr>
              <a:xfrm>
                <a:off x="1935720" y="2129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96" name="Group 13">
                <a:extLst>
                  <a:ext uri="{FF2B5EF4-FFF2-40B4-BE49-F238E27FC236}">
                    <a16:creationId xmlns:a16="http://schemas.microsoft.com/office/drawing/2014/main" id="{7CE86AB9-57FE-4D0E-8C22-DB58DD72A8B2}"/>
                  </a:ext>
                </a:extLst>
              </p:cNvPr>
              <p:cNvGrpSpPr/>
              <p:nvPr/>
            </p:nvGrpSpPr>
            <p:grpSpPr>
              <a:xfrm>
                <a:off x="2006640" y="2169000"/>
                <a:ext cx="618120" cy="488880"/>
                <a:chOff x="2006640" y="2169000"/>
                <a:chExt cx="618120" cy="488880"/>
              </a:xfrm>
            </p:grpSpPr>
            <p:grpSp>
              <p:nvGrpSpPr>
                <p:cNvPr id="138" name="Group 14">
                  <a:extLst>
                    <a:ext uri="{FF2B5EF4-FFF2-40B4-BE49-F238E27FC236}">
                      <a16:creationId xmlns:a16="http://schemas.microsoft.com/office/drawing/2014/main" id="{3541B2C3-23D6-47C3-904F-AFA97524BAEA}"/>
                    </a:ext>
                  </a:extLst>
                </p:cNvPr>
                <p:cNvGrpSpPr/>
                <p:nvPr/>
              </p:nvGrpSpPr>
              <p:grpSpPr>
                <a:xfrm>
                  <a:off x="2006640" y="2169000"/>
                  <a:ext cx="493200" cy="446040"/>
                  <a:chOff x="2006640" y="2169000"/>
                  <a:chExt cx="493200" cy="446040"/>
                </a:xfrm>
              </p:grpSpPr>
              <p:sp>
                <p:nvSpPr>
                  <p:cNvPr id="140" name="CustomShape 15">
                    <a:extLst>
                      <a:ext uri="{FF2B5EF4-FFF2-40B4-BE49-F238E27FC236}">
                        <a16:creationId xmlns:a16="http://schemas.microsoft.com/office/drawing/2014/main" id="{672FCC42-0951-4CC9-B468-A0E0F69F874B}"/>
                      </a:ext>
                    </a:extLst>
                  </p:cNvPr>
                  <p:cNvSpPr/>
                  <p:nvPr/>
                </p:nvSpPr>
                <p:spPr>
                  <a:xfrm rot="10800000">
                    <a:off x="2006640" y="2169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1" name="CustomShape 16">
                    <a:extLst>
                      <a:ext uri="{FF2B5EF4-FFF2-40B4-BE49-F238E27FC236}">
                        <a16:creationId xmlns:a16="http://schemas.microsoft.com/office/drawing/2014/main" id="{92391C03-A79D-49C8-88B5-47C40B8161C3}"/>
                      </a:ext>
                    </a:extLst>
                  </p:cNvPr>
                  <p:cNvSpPr/>
                  <p:nvPr/>
                </p:nvSpPr>
                <p:spPr>
                  <a:xfrm>
                    <a:off x="2006640" y="2614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39" name="CustomShape 17">
                  <a:extLst>
                    <a:ext uri="{FF2B5EF4-FFF2-40B4-BE49-F238E27FC236}">
                      <a16:creationId xmlns:a16="http://schemas.microsoft.com/office/drawing/2014/main" id="{7DBF0165-EBA7-42FF-9E1C-ADE5C68A3502}"/>
                    </a:ext>
                  </a:extLst>
                </p:cNvPr>
                <p:cNvSpPr/>
                <p:nvPr/>
              </p:nvSpPr>
              <p:spPr>
                <a:xfrm>
                  <a:off x="2430360" y="241488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97" name="CustomShape 18">
                <a:extLst>
                  <a:ext uri="{FF2B5EF4-FFF2-40B4-BE49-F238E27FC236}">
                    <a16:creationId xmlns:a16="http://schemas.microsoft.com/office/drawing/2014/main" id="{56E8A86D-91E0-48E7-A903-9BBF13E40B8A}"/>
                  </a:ext>
                </a:extLst>
              </p:cNvPr>
              <p:cNvSpPr/>
              <p:nvPr/>
            </p:nvSpPr>
            <p:spPr>
              <a:xfrm>
                <a:off x="2021400" y="2301120"/>
                <a:ext cx="389160" cy="272520"/>
              </a:xfrm>
              <a:custGeom>
                <a:avLst/>
                <a:gdLst/>
                <a:ahLst/>
                <a:cxnLst/>
                <a:rect l="l" t="t" r="r" b="b"/>
                <a:pathLst>
                  <a:path w="13189" h="9232">
                    <a:moveTo>
                      <a:pt x="0" y="9232"/>
                    </a:moveTo>
                    <a:lnTo>
                      <a:pt x="2638" y="9232"/>
                    </a:lnTo>
                    <a:lnTo>
                      <a:pt x="2638" y="4748"/>
                    </a:lnTo>
                    <a:lnTo>
                      <a:pt x="6858" y="4748"/>
                    </a:lnTo>
                    <a:lnTo>
                      <a:pt x="6858" y="0"/>
                    </a:lnTo>
                    <a:lnTo>
                      <a:pt x="13189" y="0"/>
                    </a:lnTo>
                  </a:path>
                </a:pathLst>
              </a:custGeom>
              <a:noFill/>
              <a:ln w="9360">
                <a:solidFill>
                  <a:srgbClr val="6AA84F"/>
                </a:solidFill>
                <a:round/>
              </a:ln>
            </p:spPr>
            <p:style>
              <a:lnRef idx="0">
                <a:scrgbClr r="0" g="0" b="0"/>
              </a:lnRef>
              <a:fillRef idx="0">
                <a:scrgbClr r="0" g="0" b="0"/>
              </a:fillRef>
              <a:effectRef idx="0">
                <a:scrgbClr r="0" g="0" b="0"/>
              </a:effectRef>
              <a:fontRef idx="minor"/>
            </p:style>
          </p:sp>
          <p:grpSp>
            <p:nvGrpSpPr>
              <p:cNvPr id="98" name="Group 19">
                <a:extLst>
                  <a:ext uri="{FF2B5EF4-FFF2-40B4-BE49-F238E27FC236}">
                    <a16:creationId xmlns:a16="http://schemas.microsoft.com/office/drawing/2014/main" id="{C8DE743C-C5F2-43E2-8198-197B38F7CB0E}"/>
                  </a:ext>
                </a:extLst>
              </p:cNvPr>
              <p:cNvGrpSpPr/>
              <p:nvPr/>
            </p:nvGrpSpPr>
            <p:grpSpPr>
              <a:xfrm>
                <a:off x="5842080" y="2315880"/>
                <a:ext cx="654840" cy="574200"/>
                <a:chOff x="5842080" y="2315880"/>
                <a:chExt cx="654840" cy="574200"/>
              </a:xfrm>
            </p:grpSpPr>
            <p:sp>
              <p:nvSpPr>
                <p:cNvPr id="132" name="CustomShape 20">
                  <a:extLst>
                    <a:ext uri="{FF2B5EF4-FFF2-40B4-BE49-F238E27FC236}">
                      <a16:creationId xmlns:a16="http://schemas.microsoft.com/office/drawing/2014/main" id="{E060385A-341D-4C4D-AE31-7E4A01C803B9}"/>
                    </a:ext>
                  </a:extLst>
                </p:cNvPr>
                <p:cNvSpPr/>
                <p:nvPr/>
              </p:nvSpPr>
              <p:spPr>
                <a:xfrm>
                  <a:off x="584208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33" name="Group 21">
                  <a:extLst>
                    <a:ext uri="{FF2B5EF4-FFF2-40B4-BE49-F238E27FC236}">
                      <a16:creationId xmlns:a16="http://schemas.microsoft.com/office/drawing/2014/main" id="{26B16A52-8D36-4692-B3B2-5C757B5CD505}"/>
                    </a:ext>
                  </a:extLst>
                </p:cNvPr>
                <p:cNvGrpSpPr/>
                <p:nvPr/>
              </p:nvGrpSpPr>
              <p:grpSpPr>
                <a:xfrm>
                  <a:off x="5913000" y="2355120"/>
                  <a:ext cx="520560" cy="446040"/>
                  <a:chOff x="5913000" y="2355120"/>
                  <a:chExt cx="520560" cy="446040"/>
                </a:xfrm>
              </p:grpSpPr>
              <p:grpSp>
                <p:nvGrpSpPr>
                  <p:cNvPr id="134" name="Group 22">
                    <a:extLst>
                      <a:ext uri="{FF2B5EF4-FFF2-40B4-BE49-F238E27FC236}">
                        <a16:creationId xmlns:a16="http://schemas.microsoft.com/office/drawing/2014/main" id="{FE3F6EF4-D94D-4D61-A545-457C79802AE4}"/>
                      </a:ext>
                    </a:extLst>
                  </p:cNvPr>
                  <p:cNvGrpSpPr/>
                  <p:nvPr/>
                </p:nvGrpSpPr>
                <p:grpSpPr>
                  <a:xfrm>
                    <a:off x="5913000" y="2355120"/>
                    <a:ext cx="493200" cy="446040"/>
                    <a:chOff x="5913000" y="2355120"/>
                    <a:chExt cx="493200" cy="446040"/>
                  </a:xfrm>
                </p:grpSpPr>
                <p:sp>
                  <p:nvSpPr>
                    <p:cNvPr id="136" name="CustomShape 23">
                      <a:extLst>
                        <a:ext uri="{FF2B5EF4-FFF2-40B4-BE49-F238E27FC236}">
                          <a16:creationId xmlns:a16="http://schemas.microsoft.com/office/drawing/2014/main" id="{E8147397-6A7A-48EC-B81E-6E799D7B6B11}"/>
                        </a:ext>
                      </a:extLst>
                    </p:cNvPr>
                    <p:cNvSpPr/>
                    <p:nvPr/>
                  </p:nvSpPr>
                  <p:spPr>
                    <a:xfrm rot="10800000">
                      <a:off x="5913000" y="235512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37" name="CustomShape 24">
                      <a:extLst>
                        <a:ext uri="{FF2B5EF4-FFF2-40B4-BE49-F238E27FC236}">
                          <a16:creationId xmlns:a16="http://schemas.microsoft.com/office/drawing/2014/main" id="{29E26348-33D4-4E0B-861E-9DAC4507D27F}"/>
                        </a:ext>
                      </a:extLst>
                    </p:cNvPr>
                    <p:cNvSpPr/>
                    <p:nvPr/>
                  </p:nvSpPr>
                  <p:spPr>
                    <a:xfrm>
                      <a:off x="5913000" y="280080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35" name="CustomShape 25">
                    <a:extLst>
                      <a:ext uri="{FF2B5EF4-FFF2-40B4-BE49-F238E27FC236}">
                        <a16:creationId xmlns:a16="http://schemas.microsoft.com/office/drawing/2014/main" id="{3B7072AD-F905-49CD-B01D-693D75168968}"/>
                      </a:ext>
                    </a:extLst>
                  </p:cNvPr>
                  <p:cNvSpPr/>
                  <p:nvPr/>
                </p:nvSpPr>
                <p:spPr>
                  <a:xfrm>
                    <a:off x="6395760" y="2685240"/>
                    <a:ext cx="3780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grpSp>
          <p:sp>
            <p:nvSpPr>
              <p:cNvPr id="99" name="CustomShape 26">
                <a:extLst>
                  <a:ext uri="{FF2B5EF4-FFF2-40B4-BE49-F238E27FC236}">
                    <a16:creationId xmlns:a16="http://schemas.microsoft.com/office/drawing/2014/main" id="{A985B782-E81F-4C86-8EE1-610E0084A91D}"/>
                  </a:ext>
                </a:extLst>
              </p:cNvPr>
              <p:cNvSpPr/>
              <p:nvPr/>
            </p:nvSpPr>
            <p:spPr>
              <a:xfrm>
                <a:off x="5912280" y="244152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134F5C"/>
                </a:solidFill>
                <a:round/>
              </a:ln>
            </p:spPr>
            <p:style>
              <a:lnRef idx="0">
                <a:scrgbClr r="0" g="0" b="0"/>
              </a:lnRef>
              <a:fillRef idx="0">
                <a:scrgbClr r="0" g="0" b="0"/>
              </a:fillRef>
              <a:effectRef idx="0">
                <a:scrgbClr r="0" g="0" b="0"/>
              </a:effectRef>
              <a:fontRef idx="minor"/>
            </p:style>
          </p:sp>
          <p:sp>
            <p:nvSpPr>
              <p:cNvPr id="100" name="CustomShape 27">
                <a:extLst>
                  <a:ext uri="{FF2B5EF4-FFF2-40B4-BE49-F238E27FC236}">
                    <a16:creationId xmlns:a16="http://schemas.microsoft.com/office/drawing/2014/main" id="{B740164D-53E9-4D1E-91AB-BD46908147B5}"/>
                  </a:ext>
                </a:extLst>
              </p:cNvPr>
              <p:cNvSpPr/>
              <p:nvPr/>
            </p:nvSpPr>
            <p:spPr>
              <a:xfrm>
                <a:off x="5999040" y="21315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01" name="CustomShape 28">
                <a:extLst>
                  <a:ext uri="{FF2B5EF4-FFF2-40B4-BE49-F238E27FC236}">
                    <a16:creationId xmlns:a16="http://schemas.microsoft.com/office/drawing/2014/main" id="{79DECF22-C641-4438-A7A0-C1406D98E1BF}"/>
                  </a:ext>
                </a:extLst>
              </p:cNvPr>
              <p:cNvSpPr/>
              <p:nvPr/>
            </p:nvSpPr>
            <p:spPr>
              <a:xfrm>
                <a:off x="6072120" y="2220480"/>
                <a:ext cx="235800" cy="392760"/>
              </a:xfrm>
              <a:custGeom>
                <a:avLst/>
                <a:gdLst/>
                <a:ahLst/>
                <a:cxnLst/>
                <a:rect l="l" t="t" r="r" b="b"/>
                <a:pathLst>
                  <a:path w="54073" h="68844">
                    <a:moveTo>
                      <a:pt x="0" y="68844"/>
                    </a:moveTo>
                    <a:lnTo>
                      <a:pt x="17145" y="50380"/>
                    </a:lnTo>
                    <a:lnTo>
                      <a:pt x="20574" y="41412"/>
                    </a:lnTo>
                    <a:lnTo>
                      <a:pt x="35609" y="23739"/>
                    </a:lnTo>
                    <a:lnTo>
                      <a:pt x="41412" y="18464"/>
                    </a:lnTo>
                    <a:lnTo>
                      <a:pt x="43522" y="9232"/>
                    </a:lnTo>
                    <a:lnTo>
                      <a:pt x="54073" y="0"/>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02" name="CustomShape 29">
                <a:extLst>
                  <a:ext uri="{FF2B5EF4-FFF2-40B4-BE49-F238E27FC236}">
                    <a16:creationId xmlns:a16="http://schemas.microsoft.com/office/drawing/2014/main" id="{C2C35CF4-D511-48A1-A563-AA1FC475D626}"/>
                  </a:ext>
                </a:extLst>
              </p:cNvPr>
              <p:cNvSpPr/>
              <p:nvPr/>
            </p:nvSpPr>
            <p:spPr>
              <a:xfrm>
                <a:off x="6309000" y="2214360"/>
                <a:ext cx="73440" cy="278280"/>
              </a:xfrm>
              <a:custGeom>
                <a:avLst/>
                <a:gdLst/>
                <a:ahLst/>
                <a:cxnLst/>
                <a:rect l="l" t="t" r="r" b="b"/>
                <a:pathLst>
                  <a:path w="16882" h="48797">
                    <a:moveTo>
                      <a:pt x="0" y="791"/>
                    </a:moveTo>
                    <a:lnTo>
                      <a:pt x="2638" y="1846"/>
                    </a:lnTo>
                    <a:lnTo>
                      <a:pt x="5803" y="0"/>
                    </a:lnTo>
                    <a:lnTo>
                      <a:pt x="10287" y="17409"/>
                    </a:lnTo>
                    <a:lnTo>
                      <a:pt x="10815" y="28751"/>
                    </a:lnTo>
                    <a:lnTo>
                      <a:pt x="16882" y="48797"/>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03" name="CustomShape 30">
                <a:extLst>
                  <a:ext uri="{FF2B5EF4-FFF2-40B4-BE49-F238E27FC236}">
                    <a16:creationId xmlns:a16="http://schemas.microsoft.com/office/drawing/2014/main" id="{D4483B46-BE4C-44A6-8B0C-009874E513E6}"/>
                  </a:ext>
                </a:extLst>
              </p:cNvPr>
              <p:cNvSpPr/>
              <p:nvPr/>
            </p:nvSpPr>
            <p:spPr>
              <a:xfrm>
                <a:off x="6383880" y="2482560"/>
                <a:ext cx="29880" cy="123120"/>
              </a:xfrm>
              <a:custGeom>
                <a:avLst/>
                <a:gdLst/>
                <a:ahLst/>
                <a:cxnLst/>
                <a:rect l="l" t="t" r="r" b="b"/>
                <a:pathLst>
                  <a:path w="5275" h="21629">
                    <a:moveTo>
                      <a:pt x="0" y="0"/>
                    </a:moveTo>
                    <a:lnTo>
                      <a:pt x="5275" y="21629"/>
                    </a:lnTo>
                  </a:path>
                </a:pathLst>
              </a:custGeom>
              <a:noFill/>
              <a:ln w="9360">
                <a:solidFill>
                  <a:srgbClr val="741B47"/>
                </a:solidFill>
                <a:round/>
              </a:ln>
            </p:spPr>
            <p:style>
              <a:lnRef idx="0">
                <a:scrgbClr r="0" g="0" b="0"/>
              </a:lnRef>
              <a:fillRef idx="0">
                <a:scrgbClr r="0" g="0" b="0"/>
              </a:fillRef>
              <a:effectRef idx="0">
                <a:scrgbClr r="0" g="0" b="0"/>
              </a:effectRef>
              <a:fontRef idx="minor"/>
            </p:style>
          </p:sp>
          <p:grpSp>
            <p:nvGrpSpPr>
              <p:cNvPr id="104" name="Group 31">
                <a:extLst>
                  <a:ext uri="{FF2B5EF4-FFF2-40B4-BE49-F238E27FC236}">
                    <a16:creationId xmlns:a16="http://schemas.microsoft.com/office/drawing/2014/main" id="{648563F4-C08C-4603-864B-1AE67324AA2B}"/>
                  </a:ext>
                </a:extLst>
              </p:cNvPr>
              <p:cNvGrpSpPr/>
              <p:nvPr/>
            </p:nvGrpSpPr>
            <p:grpSpPr>
              <a:xfrm>
                <a:off x="6069960" y="2170800"/>
                <a:ext cx="511920" cy="446040"/>
                <a:chOff x="6069960" y="2170800"/>
                <a:chExt cx="511920" cy="446040"/>
              </a:xfrm>
            </p:grpSpPr>
            <p:grpSp>
              <p:nvGrpSpPr>
                <p:cNvPr id="128" name="Group 32">
                  <a:extLst>
                    <a:ext uri="{FF2B5EF4-FFF2-40B4-BE49-F238E27FC236}">
                      <a16:creationId xmlns:a16="http://schemas.microsoft.com/office/drawing/2014/main" id="{D4496BBB-742F-49A6-B509-E85E855596D3}"/>
                    </a:ext>
                  </a:extLst>
                </p:cNvPr>
                <p:cNvGrpSpPr/>
                <p:nvPr/>
              </p:nvGrpSpPr>
              <p:grpSpPr>
                <a:xfrm>
                  <a:off x="6069960" y="2170800"/>
                  <a:ext cx="493200" cy="446040"/>
                  <a:chOff x="6069960" y="2170800"/>
                  <a:chExt cx="493200" cy="446040"/>
                </a:xfrm>
              </p:grpSpPr>
              <p:sp>
                <p:nvSpPr>
                  <p:cNvPr id="130" name="CustomShape 33">
                    <a:extLst>
                      <a:ext uri="{FF2B5EF4-FFF2-40B4-BE49-F238E27FC236}">
                        <a16:creationId xmlns:a16="http://schemas.microsoft.com/office/drawing/2014/main" id="{4C20C3A1-315E-4E37-8A95-C132D7D268F0}"/>
                      </a:ext>
                    </a:extLst>
                  </p:cNvPr>
                  <p:cNvSpPr/>
                  <p:nvPr/>
                </p:nvSpPr>
                <p:spPr>
                  <a:xfrm rot="10800000">
                    <a:off x="6069960" y="21708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31" name="CustomShape 34">
                    <a:extLst>
                      <a:ext uri="{FF2B5EF4-FFF2-40B4-BE49-F238E27FC236}">
                        <a16:creationId xmlns:a16="http://schemas.microsoft.com/office/drawing/2014/main" id="{0B1D43F3-3B60-44D1-A5EE-20B6D8223C1E}"/>
                      </a:ext>
                    </a:extLst>
                  </p:cNvPr>
                  <p:cNvSpPr/>
                  <p:nvPr/>
                </p:nvSpPr>
                <p:spPr>
                  <a:xfrm>
                    <a:off x="6069960" y="26164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29" name="CustomShape 35">
                  <a:extLst>
                    <a:ext uri="{FF2B5EF4-FFF2-40B4-BE49-F238E27FC236}">
                      <a16:creationId xmlns:a16="http://schemas.microsoft.com/office/drawing/2014/main" id="{82B2921E-E052-46A0-B16A-444FD30A01C4}"/>
                    </a:ext>
                  </a:extLst>
                </p:cNvPr>
                <p:cNvSpPr/>
                <p:nvPr/>
              </p:nvSpPr>
              <p:spPr>
                <a:xfrm>
                  <a:off x="6553440" y="2496960"/>
                  <a:ext cx="28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105" name="CustomShape 36">
                <a:extLst>
                  <a:ext uri="{FF2B5EF4-FFF2-40B4-BE49-F238E27FC236}">
                    <a16:creationId xmlns:a16="http://schemas.microsoft.com/office/drawing/2014/main" id="{034F0DFA-84F4-4985-8D4D-96CE3114F5E3}"/>
                  </a:ext>
                </a:extLst>
              </p:cNvPr>
              <p:cNvSpPr/>
              <p:nvPr/>
            </p:nvSpPr>
            <p:spPr>
              <a:xfrm>
                <a:off x="6159600" y="1913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06" name="CustomShape 37">
                <a:extLst>
                  <a:ext uri="{FF2B5EF4-FFF2-40B4-BE49-F238E27FC236}">
                    <a16:creationId xmlns:a16="http://schemas.microsoft.com/office/drawing/2014/main" id="{AB58F0A9-A48B-4C10-A495-F60AB91D9092}"/>
                  </a:ext>
                </a:extLst>
              </p:cNvPr>
              <p:cNvSpPr/>
              <p:nvPr/>
            </p:nvSpPr>
            <p:spPr>
              <a:xfrm rot="10800000">
                <a:off x="6230520" y="1953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07" name="CustomShape 38">
                <a:extLst>
                  <a:ext uri="{FF2B5EF4-FFF2-40B4-BE49-F238E27FC236}">
                    <a16:creationId xmlns:a16="http://schemas.microsoft.com/office/drawing/2014/main" id="{5D9EBEB1-7203-4A88-9B31-B1CACE49892E}"/>
                  </a:ext>
                </a:extLst>
              </p:cNvPr>
              <p:cNvSpPr/>
              <p:nvPr/>
            </p:nvSpPr>
            <p:spPr>
              <a:xfrm>
                <a:off x="6230520" y="2398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08" name="CustomShape 39">
                <a:extLst>
                  <a:ext uri="{FF2B5EF4-FFF2-40B4-BE49-F238E27FC236}">
                    <a16:creationId xmlns:a16="http://schemas.microsoft.com/office/drawing/2014/main" id="{2537CEFC-5D0A-4F34-B7CE-C34C206AC5D7}"/>
                  </a:ext>
                </a:extLst>
              </p:cNvPr>
              <p:cNvSpPr/>
              <p:nvPr/>
            </p:nvSpPr>
            <p:spPr>
              <a:xfrm>
                <a:off x="6717240" y="2268360"/>
                <a:ext cx="37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109" name="CustomShape 40">
                <a:extLst>
                  <a:ext uri="{FF2B5EF4-FFF2-40B4-BE49-F238E27FC236}">
                    <a16:creationId xmlns:a16="http://schemas.microsoft.com/office/drawing/2014/main" id="{0AF318E7-1024-4746-B46C-1546A280BE7B}"/>
                  </a:ext>
                </a:extLst>
              </p:cNvPr>
              <p:cNvSpPr/>
              <p:nvPr/>
            </p:nvSpPr>
            <p:spPr>
              <a:xfrm>
                <a:off x="6229440" y="203940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FF9900"/>
                </a:solidFill>
                <a:round/>
              </a:ln>
            </p:spPr>
            <p:style>
              <a:lnRef idx="0">
                <a:scrgbClr r="0" g="0" b="0"/>
              </a:lnRef>
              <a:fillRef idx="0">
                <a:scrgbClr r="0" g="0" b="0"/>
              </a:fillRef>
              <a:effectRef idx="0">
                <a:scrgbClr r="0" g="0" b="0"/>
              </a:effectRef>
              <a:fontRef idx="minor"/>
            </p:style>
          </p:sp>
          <p:sp>
            <p:nvSpPr>
              <p:cNvPr id="110" name="CustomShape 41">
                <a:extLst>
                  <a:ext uri="{FF2B5EF4-FFF2-40B4-BE49-F238E27FC236}">
                    <a16:creationId xmlns:a16="http://schemas.microsoft.com/office/drawing/2014/main" id="{2E4F6CB4-EA0E-477C-99F0-1FA929C02179}"/>
                  </a:ext>
                </a:extLst>
              </p:cNvPr>
              <p:cNvSpPr/>
              <p:nvPr/>
            </p:nvSpPr>
            <p:spPr>
              <a:xfrm>
                <a:off x="7076520" y="3115440"/>
                <a:ext cx="33408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11" name="CustomShape 42">
                <a:extLst>
                  <a:ext uri="{FF2B5EF4-FFF2-40B4-BE49-F238E27FC236}">
                    <a16:creationId xmlns:a16="http://schemas.microsoft.com/office/drawing/2014/main" id="{4D881155-9057-48B2-A25F-8CF674A59B7A}"/>
                  </a:ext>
                </a:extLst>
              </p:cNvPr>
              <p:cNvSpPr/>
              <p:nvPr/>
            </p:nvSpPr>
            <p:spPr>
              <a:xfrm>
                <a:off x="1176120" y="2900160"/>
                <a:ext cx="2025720" cy="3949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Sollwerttrajektorien</a:t>
                </a:r>
                <a:endParaRPr lang="de-DE" sz="1340" b="1" strike="noStrike" spc="-1" dirty="0">
                  <a:latin typeface="Arial"/>
                </a:endParaRPr>
              </a:p>
            </p:txBody>
          </p:sp>
          <mc:AlternateContent xmlns:mc="http://schemas.openxmlformats.org/markup-compatibility/2006" xmlns:a14="http://schemas.microsoft.com/office/drawing/2010/main">
            <mc:Choice Requires="a14">
              <p:sp>
                <p:nvSpPr>
                  <p:cNvPr id="112" name="CustomShape 43">
                    <a:extLst>
                      <a:ext uri="{FF2B5EF4-FFF2-40B4-BE49-F238E27FC236}">
                        <a16:creationId xmlns:a16="http://schemas.microsoft.com/office/drawing/2014/main" id="{56168CD8-738C-438E-8F37-BCFE72F53E17}"/>
                      </a:ext>
                    </a:extLst>
                  </p:cNvPr>
                  <p:cNvSpPr/>
                  <p:nvPr/>
                </p:nvSpPr>
                <p:spPr>
                  <a:xfrm>
                    <a:off x="5524200" y="2900160"/>
                    <a:ext cx="160848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Prozessgrößen </a:t>
                    </a:r>
                    <a14:m>
                      <m:oMath xmlns:m="http://schemas.openxmlformats.org/officeDocument/2006/math">
                        <m:r>
                          <a:rPr lang="de-DE" sz="1200" b="1" i="1" smtClean="0">
                            <a:latin typeface="Cambria Math" panose="02040503050406030204" pitchFamily="18" charset="0"/>
                            <a:cs typeface="Calibri" panose="020F0502020204030204" pitchFamily="34" charset="0"/>
                          </a:rPr>
                          <m:t>𝒙</m:t>
                        </m:r>
                      </m:oMath>
                    </a14:m>
                    <a:r>
                      <a:rPr lang="en" sz="1340" b="1" strike="noStrike" spc="-1" dirty="0">
                        <a:solidFill>
                          <a:srgbClr val="000000"/>
                        </a:solidFill>
                        <a:latin typeface="Calibri"/>
                      </a:rPr>
                      <a:t> </a:t>
                    </a:r>
                    <a:endParaRPr lang="de-DE" sz="1340" b="0" strike="noStrike" spc="-1" dirty="0">
                      <a:latin typeface="Arial"/>
                    </a:endParaRPr>
                  </a:p>
                </p:txBody>
              </p:sp>
            </mc:Choice>
            <mc:Fallback xmlns="">
              <p:sp>
                <p:nvSpPr>
                  <p:cNvPr id="50" name="CustomShape 43">
                    <a:extLst>
                      <a:ext uri="{FF2B5EF4-FFF2-40B4-BE49-F238E27FC236}">
                        <a16:creationId xmlns:a16="http://schemas.microsoft.com/office/drawing/2014/main" id="{5D714713-DB67-4DD1-8F22-77F86F277662}"/>
                      </a:ext>
                    </a:extLst>
                  </p:cNvPr>
                  <p:cNvSpPr>
                    <a:spLocks noRot="1" noChangeAspect="1" noMove="1" noResize="1" noEditPoints="1" noAdjustHandles="1" noChangeArrowheads="1" noChangeShapeType="1" noTextEdit="1"/>
                  </p:cNvSpPr>
                  <p:nvPr/>
                </p:nvSpPr>
                <p:spPr>
                  <a:xfrm>
                    <a:off x="5524200" y="2900160"/>
                    <a:ext cx="1608480" cy="430200"/>
                  </a:xfrm>
                  <a:prstGeom prst="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3" name="CustomShape 44">
                    <a:extLst>
                      <a:ext uri="{FF2B5EF4-FFF2-40B4-BE49-F238E27FC236}">
                        <a16:creationId xmlns:a16="http://schemas.microsoft.com/office/drawing/2014/main" id="{5D68784E-2306-4DF0-A150-12F311F29D9E}"/>
                      </a:ext>
                    </a:extLst>
                  </p:cNvPr>
                  <p:cNvSpPr/>
                  <p:nvPr/>
                </p:nvSpPr>
                <p:spPr>
                  <a:xfrm>
                    <a:off x="9703173" y="2847228"/>
                    <a:ext cx="12288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Bauteileigen-schaften </a:t>
                    </a:r>
                    <a14:m>
                      <m:oMath xmlns:m="http://schemas.openxmlformats.org/officeDocument/2006/math">
                        <m:r>
                          <a:rPr lang="de-DE" sz="1200" b="1" i="1" smtClean="0">
                            <a:latin typeface="Cambria Math" panose="02040503050406030204" pitchFamily="18" charset="0"/>
                            <a:cs typeface="Calibri" panose="020F0502020204030204" pitchFamily="34" charset="0"/>
                          </a:rPr>
                          <m:t>𝑸</m:t>
                        </m:r>
                      </m:oMath>
                    </a14:m>
                    <a:endParaRPr lang="de-DE" sz="1340" b="0" strike="noStrike" spc="-1" dirty="0">
                      <a:latin typeface="Arial"/>
                    </a:endParaRPr>
                  </a:p>
                </p:txBody>
              </p:sp>
            </mc:Choice>
            <mc:Fallback xmlns="">
              <p:sp>
                <p:nvSpPr>
                  <p:cNvPr id="113" name="CustomShape 44">
                    <a:extLst>
                      <a:ext uri="{FF2B5EF4-FFF2-40B4-BE49-F238E27FC236}">
                        <a16:creationId xmlns:a16="http://schemas.microsoft.com/office/drawing/2014/main" id="{5D68784E-2306-4DF0-A150-12F311F29D9E}"/>
                      </a:ext>
                    </a:extLst>
                  </p:cNvPr>
                  <p:cNvSpPr>
                    <a:spLocks noRot="1" noChangeAspect="1" noMove="1" noResize="1" noEditPoints="1" noAdjustHandles="1" noChangeArrowheads="1" noChangeShapeType="1" noTextEdit="1"/>
                  </p:cNvSpPr>
                  <p:nvPr/>
                </p:nvSpPr>
                <p:spPr>
                  <a:xfrm>
                    <a:off x="9703173" y="2847228"/>
                    <a:ext cx="1228854" cy="430200"/>
                  </a:xfrm>
                  <a:prstGeom prst="rect">
                    <a:avLst/>
                  </a:prstGeom>
                  <a:blipFill>
                    <a:blip r:embed="rId8"/>
                    <a:stretch>
                      <a:fillRect b="-49296"/>
                    </a:stretch>
                  </a:blipFill>
                  <a:ln>
                    <a:noFill/>
                  </a:ln>
                </p:spPr>
                <p:txBody>
                  <a:bodyPr/>
                  <a:lstStyle/>
                  <a:p>
                    <a:r>
                      <a:rPr lang="en-GB">
                        <a:noFill/>
                      </a:rPr>
                      <a:t> </a:t>
                    </a:r>
                  </a:p>
                </p:txBody>
              </p:sp>
            </mc:Fallback>
          </mc:AlternateContent>
          <p:sp>
            <p:nvSpPr>
              <p:cNvPr id="114" name="CustomShape 45">
                <a:extLst>
                  <a:ext uri="{FF2B5EF4-FFF2-40B4-BE49-F238E27FC236}">
                    <a16:creationId xmlns:a16="http://schemas.microsoft.com/office/drawing/2014/main" id="{E97D858E-F219-4F0F-8444-68062257E360}"/>
                  </a:ext>
                </a:extLst>
              </p:cNvPr>
              <p:cNvSpPr/>
              <p:nvPr/>
            </p:nvSpPr>
            <p:spPr>
              <a:xfrm>
                <a:off x="89204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15" name="CustomShape 46">
                <a:extLst>
                  <a:ext uri="{FF2B5EF4-FFF2-40B4-BE49-F238E27FC236}">
                    <a16:creationId xmlns:a16="http://schemas.microsoft.com/office/drawing/2014/main" id="{6A095BBB-772F-49C1-BF33-C76657166D2D}"/>
                  </a:ext>
                </a:extLst>
              </p:cNvPr>
              <p:cNvSpPr/>
              <p:nvPr/>
            </p:nvSpPr>
            <p:spPr>
              <a:xfrm>
                <a:off x="32018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16" name="CustomShape 47">
                <a:extLst>
                  <a:ext uri="{FF2B5EF4-FFF2-40B4-BE49-F238E27FC236}">
                    <a16:creationId xmlns:a16="http://schemas.microsoft.com/office/drawing/2014/main" id="{0021B381-6BDB-42A4-9B23-1A64818E92FA}"/>
                  </a:ext>
                </a:extLst>
              </p:cNvPr>
              <p:cNvSpPr/>
              <p:nvPr/>
            </p:nvSpPr>
            <p:spPr>
              <a:xfrm>
                <a:off x="5329080" y="3115440"/>
                <a:ext cx="267120" cy="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17" name="CustomShape 48">
                <a:extLst>
                  <a:ext uri="{FF2B5EF4-FFF2-40B4-BE49-F238E27FC236}">
                    <a16:creationId xmlns:a16="http://schemas.microsoft.com/office/drawing/2014/main" id="{5BA8827F-5EA4-49A2-999A-C75A12465A1B}"/>
                  </a:ext>
                </a:extLst>
              </p:cNvPr>
              <p:cNvSpPr/>
              <p:nvPr/>
            </p:nvSpPr>
            <p:spPr>
              <a:xfrm>
                <a:off x="442314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18" name="CustomShape 50">
                <a:extLst>
                  <a:ext uri="{FF2B5EF4-FFF2-40B4-BE49-F238E27FC236}">
                    <a16:creationId xmlns:a16="http://schemas.microsoft.com/office/drawing/2014/main" id="{8147FE20-B6D4-4880-A575-EDD667875254}"/>
                  </a:ext>
                </a:extLst>
              </p:cNvPr>
              <p:cNvSpPr/>
              <p:nvPr/>
            </p:nvSpPr>
            <p:spPr>
              <a:xfrm>
                <a:off x="2945877" y="1289154"/>
                <a:ext cx="3372126" cy="7621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1" strike="noStrike" spc="-1" dirty="0">
                  <a:latin typeface="Arial"/>
                </a:endParaRPr>
              </a:p>
              <a:p>
                <a:pPr algn="ctr">
                  <a:lnSpc>
                    <a:spcPct val="100000"/>
                  </a:lnSpc>
                </a:pPr>
                <a:r>
                  <a:rPr lang="en" sz="1340" b="0" strike="noStrike" spc="-1" dirty="0">
                    <a:solidFill>
                      <a:srgbClr val="000000"/>
                    </a:solidFill>
                    <a:latin typeface="Calibri"/>
                  </a:rPr>
                  <a:t>(Verschleiß, Außentemp., Kühlwassertemp., Materialeigenschaften)</a:t>
                </a:r>
                <a:endParaRPr lang="de-DE" sz="1340" b="0" strike="noStrike" spc="-1" dirty="0">
                  <a:latin typeface="Arial"/>
                </a:endParaRPr>
              </a:p>
            </p:txBody>
          </p:sp>
          <p:sp>
            <p:nvSpPr>
              <p:cNvPr id="119" name="CustomShape 51">
                <a:extLst>
                  <a:ext uri="{FF2B5EF4-FFF2-40B4-BE49-F238E27FC236}">
                    <a16:creationId xmlns:a16="http://schemas.microsoft.com/office/drawing/2014/main" id="{10C167C9-23F3-47EE-AF51-EBC6025D3E03}"/>
                  </a:ext>
                </a:extLst>
              </p:cNvPr>
              <p:cNvSpPr/>
              <p:nvPr/>
            </p:nvSpPr>
            <p:spPr>
              <a:xfrm>
                <a:off x="809982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20" name="CustomShape 53">
                <a:extLst>
                  <a:ext uri="{FF2B5EF4-FFF2-40B4-BE49-F238E27FC236}">
                    <a16:creationId xmlns:a16="http://schemas.microsoft.com/office/drawing/2014/main" id="{EDBF9BD7-503F-40D9-9CCA-DA51AEAE5068}"/>
                  </a:ext>
                </a:extLst>
              </p:cNvPr>
              <p:cNvSpPr/>
              <p:nvPr/>
            </p:nvSpPr>
            <p:spPr>
              <a:xfrm>
                <a:off x="7156440" y="1270434"/>
                <a:ext cx="2154600" cy="6177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0" strike="noStrike" spc="-1" dirty="0">
                  <a:latin typeface="Arial"/>
                </a:endParaRPr>
              </a:p>
              <a:p>
                <a:pPr algn="ctr">
                  <a:lnSpc>
                    <a:spcPct val="100000"/>
                  </a:lnSpc>
                </a:pPr>
                <a:r>
                  <a:rPr lang="en" sz="1340" b="0" strike="noStrike" spc="-1" dirty="0">
                    <a:solidFill>
                      <a:srgbClr val="000000"/>
                    </a:solidFill>
                    <a:latin typeface="Calibri"/>
                  </a:rPr>
                  <a:t>(Verschleiß, Außentemp., Materialeigenschaften)</a:t>
                </a:r>
                <a:endParaRPr lang="de-DE" sz="1340" b="0" strike="noStrike" spc="-1" dirty="0">
                  <a:latin typeface="Arial"/>
                </a:endParaRPr>
              </a:p>
            </p:txBody>
          </p:sp>
          <p:sp>
            <p:nvSpPr>
              <p:cNvPr id="121" name="CustomShape 54">
                <a:extLst>
                  <a:ext uri="{FF2B5EF4-FFF2-40B4-BE49-F238E27FC236}">
                    <a16:creationId xmlns:a16="http://schemas.microsoft.com/office/drawing/2014/main" id="{40D3504F-8FA6-40AA-B80A-370031D2541A}"/>
                  </a:ext>
                </a:extLst>
              </p:cNvPr>
              <p:cNvSpPr/>
              <p:nvPr/>
            </p:nvSpPr>
            <p:spPr>
              <a:xfrm rot="5400000">
                <a:off x="4224596" y="1293649"/>
                <a:ext cx="67133" cy="4140915"/>
              </a:xfrm>
              <a:prstGeom prst="bentConnector3">
                <a:avLst>
                  <a:gd name="adj1" fmla="val 1333527"/>
                </a:avLst>
              </a:pr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22" name="CustomShape 55">
                <a:extLst>
                  <a:ext uri="{FF2B5EF4-FFF2-40B4-BE49-F238E27FC236}">
                    <a16:creationId xmlns:a16="http://schemas.microsoft.com/office/drawing/2014/main" id="{436B6001-C64F-459C-8946-DFF0F9CE2394}"/>
                  </a:ext>
                </a:extLst>
              </p:cNvPr>
              <p:cNvSpPr/>
              <p:nvPr/>
            </p:nvSpPr>
            <p:spPr>
              <a:xfrm>
                <a:off x="2737923" y="3872160"/>
                <a:ext cx="30417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Prozessregelung (maschinenintern)</a:t>
                </a:r>
                <a:endParaRPr lang="de-DE" sz="1340" b="0" strike="noStrike" spc="-1" dirty="0">
                  <a:latin typeface="Arial"/>
                </a:endParaRPr>
              </a:p>
            </p:txBody>
          </p:sp>
          <p:sp>
            <p:nvSpPr>
              <p:cNvPr id="123" name="CustomShape 56">
                <a:extLst>
                  <a:ext uri="{FF2B5EF4-FFF2-40B4-BE49-F238E27FC236}">
                    <a16:creationId xmlns:a16="http://schemas.microsoft.com/office/drawing/2014/main" id="{23A8833A-E983-459A-BACE-A0AB965C28CF}"/>
                  </a:ext>
                </a:extLst>
              </p:cNvPr>
              <p:cNvSpPr/>
              <p:nvPr/>
            </p:nvSpPr>
            <p:spPr>
              <a:xfrm>
                <a:off x="9949680" y="2310480"/>
                <a:ext cx="671760" cy="58932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24" name="Group 57">
                <a:extLst>
                  <a:ext uri="{FF2B5EF4-FFF2-40B4-BE49-F238E27FC236}">
                    <a16:creationId xmlns:a16="http://schemas.microsoft.com/office/drawing/2014/main" id="{732EA22F-91F9-49BC-976C-D59D7ED6D95D}"/>
                  </a:ext>
                </a:extLst>
              </p:cNvPr>
              <p:cNvGrpSpPr/>
              <p:nvPr/>
            </p:nvGrpSpPr>
            <p:grpSpPr>
              <a:xfrm>
                <a:off x="10022040" y="2350440"/>
                <a:ext cx="560880" cy="457920"/>
                <a:chOff x="10022040" y="2350440"/>
                <a:chExt cx="560880" cy="457920"/>
              </a:xfrm>
            </p:grpSpPr>
            <p:sp>
              <p:nvSpPr>
                <p:cNvPr id="126" name="CustomShape 58">
                  <a:extLst>
                    <a:ext uri="{FF2B5EF4-FFF2-40B4-BE49-F238E27FC236}">
                      <a16:creationId xmlns:a16="http://schemas.microsoft.com/office/drawing/2014/main" id="{7157A3FC-D043-4796-8FB8-D734BB1093E4}"/>
                    </a:ext>
                  </a:extLst>
                </p:cNvPr>
                <p:cNvSpPr/>
                <p:nvPr/>
              </p:nvSpPr>
              <p:spPr>
                <a:xfrm rot="10800000">
                  <a:off x="10022040" y="2350440"/>
                  <a:ext cx="360" cy="4575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27" name="CustomShape 59">
                  <a:extLst>
                    <a:ext uri="{FF2B5EF4-FFF2-40B4-BE49-F238E27FC236}">
                      <a16:creationId xmlns:a16="http://schemas.microsoft.com/office/drawing/2014/main" id="{6D90F035-E2BB-4890-95A1-CC5BB8EDDAB1}"/>
                    </a:ext>
                  </a:extLst>
                </p:cNvPr>
                <p:cNvSpPr/>
                <p:nvPr/>
              </p:nvSpPr>
              <p:spPr>
                <a:xfrm>
                  <a:off x="10022400" y="2808000"/>
                  <a:ext cx="56052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25" name="CustomShape 60">
                <a:extLst>
                  <a:ext uri="{FF2B5EF4-FFF2-40B4-BE49-F238E27FC236}">
                    <a16:creationId xmlns:a16="http://schemas.microsoft.com/office/drawing/2014/main" id="{A92EAD59-8F43-4166-B929-808E45D5B380}"/>
                  </a:ext>
                </a:extLst>
              </p:cNvPr>
              <p:cNvSpPr/>
              <p:nvPr/>
            </p:nvSpPr>
            <p:spPr>
              <a:xfrm>
                <a:off x="10071720" y="2482920"/>
                <a:ext cx="379800" cy="321840"/>
              </a:xfrm>
              <a:custGeom>
                <a:avLst/>
                <a:gdLst/>
                <a:ahLst/>
                <a:cxnLst/>
                <a:rect l="l" t="t" r="r" b="b"/>
                <a:pathLst>
                  <a:path w="54337" h="39038">
                    <a:moveTo>
                      <a:pt x="0" y="39038"/>
                    </a:moveTo>
                    <a:cubicBezTo>
                      <a:pt x="2374" y="36741"/>
                      <a:pt x="9760" y="31762"/>
                      <a:pt x="14244" y="25256"/>
                    </a:cubicBezTo>
                    <a:cubicBezTo>
                      <a:pt x="18728" y="18750"/>
                      <a:pt x="22817" y="0"/>
                      <a:pt x="26905" y="0"/>
                    </a:cubicBezTo>
                    <a:cubicBezTo>
                      <a:pt x="30993" y="0"/>
                      <a:pt x="34202" y="18750"/>
                      <a:pt x="38774" y="25256"/>
                    </a:cubicBezTo>
                    <a:cubicBezTo>
                      <a:pt x="43346" y="31762"/>
                      <a:pt x="51743" y="36741"/>
                      <a:pt x="54337" y="39038"/>
                    </a:cubicBezTo>
                  </a:path>
                </a:pathLst>
              </a:custGeom>
              <a:solidFill>
                <a:srgbClr val="B7B7B7"/>
              </a:solidFill>
              <a:ln w="9360">
                <a:solidFill>
                  <a:srgbClr val="B7B7B7"/>
                </a:solidFill>
                <a:round/>
              </a:ln>
            </p:spPr>
            <p:style>
              <a:lnRef idx="0">
                <a:scrgbClr r="0" g="0" b="0"/>
              </a:lnRef>
              <a:fillRef idx="0">
                <a:scrgbClr r="0" g="0" b="0"/>
              </a:fillRef>
              <a:effectRef idx="0">
                <a:scrgbClr r="0" g="0" b="0"/>
              </a:effectRef>
              <a:fontRef idx="minor"/>
            </p:style>
          </p:sp>
        </p:grpSp>
        <p:sp>
          <p:nvSpPr>
            <p:cNvPr id="88" name="CustomShape 46">
              <a:extLst>
                <a:ext uri="{FF2B5EF4-FFF2-40B4-BE49-F238E27FC236}">
                  <a16:creationId xmlns:a16="http://schemas.microsoft.com/office/drawing/2014/main" id="{41D4821D-6D1C-4B1D-AE31-02B9A63D7CD4}"/>
                </a:ext>
              </a:extLst>
            </p:cNvPr>
            <p:cNvSpPr/>
            <p:nvPr/>
          </p:nvSpPr>
          <p:spPr>
            <a:xfrm>
              <a:off x="402232" y="53906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89" name="CustomShape 42">
              <a:extLst>
                <a:ext uri="{FF2B5EF4-FFF2-40B4-BE49-F238E27FC236}">
                  <a16:creationId xmlns:a16="http://schemas.microsoft.com/office/drawing/2014/main" id="{D194322D-518F-4B7B-BFA2-C0BB7B224BA0}"/>
                </a:ext>
              </a:extLst>
            </p:cNvPr>
            <p:cNvSpPr/>
            <p:nvPr/>
          </p:nvSpPr>
          <p:spPr>
            <a:xfrm>
              <a:off x="-1344463" y="5175360"/>
              <a:ext cx="202572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Prozessparameter</a:t>
              </a:r>
              <a:endParaRPr lang="de-DE" sz="1340" b="0" strike="noStrike" spc="-1" dirty="0">
                <a:latin typeface="Arial"/>
              </a:endParaRPr>
            </a:p>
          </p:txBody>
        </p:sp>
      </p:grpSp>
      <p:sp>
        <p:nvSpPr>
          <p:cNvPr id="147" name="TextShape 4">
            <a:extLst>
              <a:ext uri="{FF2B5EF4-FFF2-40B4-BE49-F238E27FC236}">
                <a16:creationId xmlns:a16="http://schemas.microsoft.com/office/drawing/2014/main" id="{4DE4A6EE-58B8-41EF-98AC-B35F0E39D97C}"/>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23.11.2021</a:t>
            </a:r>
          </a:p>
        </p:txBody>
      </p:sp>
      <p:sp>
        <p:nvSpPr>
          <p:cNvPr id="149" name="Textfeld 148">
            <a:extLst>
              <a:ext uri="{FF2B5EF4-FFF2-40B4-BE49-F238E27FC236}">
                <a16:creationId xmlns:a16="http://schemas.microsoft.com/office/drawing/2014/main" id="{7CA0E31F-0317-449C-BEA4-A3A82462BF66}"/>
              </a:ext>
            </a:extLst>
          </p:cNvPr>
          <p:cNvSpPr txBox="1"/>
          <p:nvPr/>
        </p:nvSpPr>
        <p:spPr>
          <a:xfrm>
            <a:off x="11482056" y="2832936"/>
            <a:ext cx="341523" cy="246221"/>
          </a:xfrm>
          <a:prstGeom prst="rect">
            <a:avLst/>
          </a:prstGeom>
          <a:noFill/>
        </p:spPr>
        <p:txBody>
          <a:bodyPr wrap="square" rtlCol="0">
            <a:spAutoFit/>
          </a:bodyPr>
          <a:lstStyle/>
          <a:p>
            <a:r>
              <a:rPr lang="de-DE" sz="1000" dirty="0"/>
              <a:t>[7]</a:t>
            </a:r>
          </a:p>
        </p:txBody>
      </p:sp>
    </p:spTree>
    <p:extLst>
      <p:ext uri="{BB962C8B-B14F-4D97-AF65-F5344CB8AC3E}">
        <p14:creationId xmlns:p14="http://schemas.microsoft.com/office/powerpoint/2010/main" val="36375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mph" presetSubtype="0" nodeType="clickEffect">
                                  <p:stCondLst>
                                    <p:cond delay="0"/>
                                  </p:stCondLst>
                                  <p:childTnLst>
                                    <p:set>
                                      <p:cBhvr>
                                        <p:cTn id="10" dur="indefinite"/>
                                        <p:tgtEl>
                                          <p:spTgt spid="3"/>
                                        </p:tgtEl>
                                        <p:attrNameLst>
                                          <p:attrName>style.opacity</p:attrName>
                                        </p:attrNameLst>
                                      </p:cBhvr>
                                      <p:to>
                                        <p:strVal val="0.5"/>
                                      </p:to>
                                    </p:set>
                                    <p:animEffect filter="image" prLst="opacity: 0.5">
                                      <p:cBhvr rctx="IE">
                                        <p:cTn id="11" dur="indefinite"/>
                                        <p:tgtEl>
                                          <p:spTgt spid="3"/>
                                        </p:tgtEl>
                                      </p:cBhvr>
                                    </p:animEffect>
                                  </p:childTnLst>
                                </p:cTn>
                              </p:par>
                              <p:par>
                                <p:cTn id="12" presetID="1" presetClass="entr" presetSubtype="0"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0C65706-BB37-4FCA-8132-D452D4B3A6BA}"/>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6F02395B-C0FE-446D-9669-C565E82C74B8}"/>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B5804A2A-C83A-49F3-AA66-DAFB377C5A1B}"/>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20</a:t>
            </a:fld>
            <a:endParaRPr lang="de-DE" sz="1200" b="0" strike="noStrike" spc="-1">
              <a:latin typeface="Times New Roman"/>
            </a:endParaRPr>
          </a:p>
        </p:txBody>
      </p:sp>
      <p:pic>
        <p:nvPicPr>
          <p:cNvPr id="6" name="Grafik 5">
            <a:extLst>
              <a:ext uri="{FF2B5EF4-FFF2-40B4-BE49-F238E27FC236}">
                <a16:creationId xmlns:a16="http://schemas.microsoft.com/office/drawing/2014/main" id="{C1E22403-DD1C-4510-B9BF-1123311F7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103" y="1568192"/>
            <a:ext cx="4425705" cy="3721615"/>
          </a:xfrm>
          <a:prstGeom prst="rect">
            <a:avLst/>
          </a:prstGeom>
        </p:spPr>
      </p:pic>
      <p:pic>
        <p:nvPicPr>
          <p:cNvPr id="8" name="Grafik 7">
            <a:extLst>
              <a:ext uri="{FF2B5EF4-FFF2-40B4-BE49-F238E27FC236}">
                <a16:creationId xmlns:a16="http://schemas.microsoft.com/office/drawing/2014/main" id="{E514D882-4F27-4988-9D2C-10A4B91EB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194" y="1559048"/>
            <a:ext cx="4425705" cy="3730759"/>
          </a:xfrm>
          <a:prstGeom prst="rect">
            <a:avLst/>
          </a:prstGeom>
        </p:spPr>
      </p:pic>
      <p:sp>
        <p:nvSpPr>
          <p:cNvPr id="9" name="Titel 2">
            <a:extLst>
              <a:ext uri="{FF2B5EF4-FFF2-40B4-BE49-F238E27FC236}">
                <a16:creationId xmlns:a16="http://schemas.microsoft.com/office/drawing/2014/main" id="{827EDB2B-2D65-4070-986F-933BE3A64CD5}"/>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LSTM c13</a:t>
            </a:r>
            <a:endParaRPr lang="en-GB" sz="2800" b="1" dirty="0"/>
          </a:p>
        </p:txBody>
      </p:sp>
    </p:spTree>
    <p:extLst>
      <p:ext uri="{BB962C8B-B14F-4D97-AF65-F5344CB8AC3E}">
        <p14:creationId xmlns:p14="http://schemas.microsoft.com/office/powerpoint/2010/main" val="1630504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116E4C5-90E3-451E-AD12-9F133AFC3A75}"/>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4AB4FB51-CC0A-4CDB-8833-F18063A0C4AD}"/>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6E2AE00E-41B7-4EE7-92A5-3541174ABCEC}"/>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21</a:t>
            </a:fld>
            <a:endParaRPr lang="de-DE" sz="1200" b="0" strike="noStrike" spc="-1">
              <a:latin typeface="Times New Roman"/>
            </a:endParaRPr>
          </a:p>
        </p:txBody>
      </p:sp>
      <p:sp>
        <p:nvSpPr>
          <p:cNvPr id="10" name="Titel 2">
            <a:extLst>
              <a:ext uri="{FF2B5EF4-FFF2-40B4-BE49-F238E27FC236}">
                <a16:creationId xmlns:a16="http://schemas.microsoft.com/office/drawing/2014/main" id="{7C1B483B-DBF1-44F9-825D-C6BD95FAA998}"/>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GRU c13</a:t>
            </a:r>
            <a:endParaRPr lang="en-GB" sz="2800" b="1" dirty="0"/>
          </a:p>
        </p:txBody>
      </p:sp>
      <p:pic>
        <p:nvPicPr>
          <p:cNvPr id="14" name="Grafik 13">
            <a:extLst>
              <a:ext uri="{FF2B5EF4-FFF2-40B4-BE49-F238E27FC236}">
                <a16:creationId xmlns:a16="http://schemas.microsoft.com/office/drawing/2014/main" id="{DA81DA81-8D57-4EBA-A000-AC0853EE9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701" y="1803147"/>
            <a:ext cx="10058400" cy="4295402"/>
          </a:xfrm>
          <a:prstGeom prst="rect">
            <a:avLst/>
          </a:prstGeom>
        </p:spPr>
      </p:pic>
      <p:sp>
        <p:nvSpPr>
          <p:cNvPr id="15" name="Rechteck 14">
            <a:extLst>
              <a:ext uri="{FF2B5EF4-FFF2-40B4-BE49-F238E27FC236}">
                <a16:creationId xmlns:a16="http://schemas.microsoft.com/office/drawing/2014/main" id="{096B0AE5-E29F-4519-9279-495DF8FA932C}"/>
              </a:ext>
            </a:extLst>
          </p:cNvPr>
          <p:cNvSpPr/>
          <p:nvPr/>
        </p:nvSpPr>
        <p:spPr>
          <a:xfrm>
            <a:off x="7527072" y="5387613"/>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a:extLst>
              <a:ext uri="{FF2B5EF4-FFF2-40B4-BE49-F238E27FC236}">
                <a16:creationId xmlns:a16="http://schemas.microsoft.com/office/drawing/2014/main" id="{3234AB5B-2F1A-41E4-A120-3DA255A1D62D}"/>
              </a:ext>
            </a:extLst>
          </p:cNvPr>
          <p:cNvSpPr/>
          <p:nvPr/>
        </p:nvSpPr>
        <p:spPr>
          <a:xfrm>
            <a:off x="9884904" y="2057490"/>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00461923-4B4A-490F-A607-3CD40FA33ACF}"/>
              </a:ext>
            </a:extLst>
          </p:cNvPr>
          <p:cNvSpPr/>
          <p:nvPr/>
        </p:nvSpPr>
        <p:spPr>
          <a:xfrm>
            <a:off x="3590072" y="3674910"/>
            <a:ext cx="245327" cy="256478"/>
          </a:xfrm>
          <a:prstGeom prst="rect">
            <a:avLst/>
          </a:prstGeom>
          <a:noFill/>
          <a:ln>
            <a:solidFill>
              <a:schemeClr val="tx2">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800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FF71E32-04D0-41DD-934F-D57FD4DB2690}"/>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0FEE5617-C69F-4E72-B3E2-02B374AFB633}"/>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4F76B57D-BB85-4D43-A441-758AF46089F0}"/>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22</a:t>
            </a:fld>
            <a:endParaRPr lang="de-DE" sz="1200" b="0" strike="noStrike" spc="-1">
              <a:latin typeface="Times New Roman"/>
            </a:endParaRPr>
          </a:p>
        </p:txBody>
      </p:sp>
      <p:pic>
        <p:nvPicPr>
          <p:cNvPr id="6" name="Grafik 5">
            <a:extLst>
              <a:ext uri="{FF2B5EF4-FFF2-40B4-BE49-F238E27FC236}">
                <a16:creationId xmlns:a16="http://schemas.microsoft.com/office/drawing/2014/main" id="{860A36F8-E54C-4E68-8375-EB55091E56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2466" y="3978411"/>
            <a:ext cx="10468647" cy="2351724"/>
          </a:xfrm>
          <a:prstGeom prst="rect">
            <a:avLst/>
          </a:prstGeom>
        </p:spPr>
      </p:pic>
      <p:pic>
        <p:nvPicPr>
          <p:cNvPr id="8" name="Grafik 7">
            <a:extLst>
              <a:ext uri="{FF2B5EF4-FFF2-40B4-BE49-F238E27FC236}">
                <a16:creationId xmlns:a16="http://schemas.microsoft.com/office/drawing/2014/main" id="{2947BBBB-48E5-44CE-B525-44E1ACC8AB9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4445" y="1081668"/>
            <a:ext cx="10925167" cy="2896743"/>
          </a:xfrm>
          <a:prstGeom prst="rect">
            <a:avLst/>
          </a:prstGeom>
        </p:spPr>
      </p:pic>
      <p:sp>
        <p:nvSpPr>
          <p:cNvPr id="9" name="Titel 2">
            <a:extLst>
              <a:ext uri="{FF2B5EF4-FFF2-40B4-BE49-F238E27FC236}">
                <a16:creationId xmlns:a16="http://schemas.microsoft.com/office/drawing/2014/main" id="{2CEF1EC1-B18E-4FCF-905A-FE57B94B8155}"/>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GRU c13</a:t>
            </a:r>
            <a:endParaRPr lang="en-GB" sz="2800" b="1" dirty="0"/>
          </a:p>
        </p:txBody>
      </p:sp>
      <p:sp>
        <p:nvSpPr>
          <p:cNvPr id="10" name="Inhaltsplatzhalter 64">
            <a:extLst>
              <a:ext uri="{FF2B5EF4-FFF2-40B4-BE49-F238E27FC236}">
                <a16:creationId xmlns:a16="http://schemas.microsoft.com/office/drawing/2014/main" id="{3A3B5D5A-4779-448D-853B-68DA953EF26F}"/>
              </a:ext>
            </a:extLst>
          </p:cNvPr>
          <p:cNvSpPr txBox="1">
            <a:spLocks/>
          </p:cNvSpPr>
          <p:nvPr/>
        </p:nvSpPr>
        <p:spPr>
          <a:xfrm>
            <a:off x="1141466" y="902797"/>
            <a:ext cx="9997031" cy="305722"/>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Zustands- und Ausgangsgrößen</a:t>
            </a:r>
            <a:endParaRPr lang="de-DE" sz="2000" dirty="0"/>
          </a:p>
        </p:txBody>
      </p:sp>
      <p:sp>
        <p:nvSpPr>
          <p:cNvPr id="11" name="Inhaltsplatzhalter 64">
            <a:extLst>
              <a:ext uri="{FF2B5EF4-FFF2-40B4-BE49-F238E27FC236}">
                <a16:creationId xmlns:a16="http://schemas.microsoft.com/office/drawing/2014/main" id="{3A3B5D5A-4779-448D-853B-68DA953EF26F}"/>
              </a:ext>
            </a:extLst>
          </p:cNvPr>
          <p:cNvSpPr txBox="1">
            <a:spLocks/>
          </p:cNvSpPr>
          <p:nvPr/>
        </p:nvSpPr>
        <p:spPr>
          <a:xfrm>
            <a:off x="1097184" y="3746118"/>
            <a:ext cx="9997031" cy="305722"/>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2000" b="1" dirty="0"/>
              <a:t>Eingangsgrößen</a:t>
            </a:r>
            <a:endParaRPr lang="de-DE" sz="2000" dirty="0"/>
          </a:p>
        </p:txBody>
      </p:sp>
      <p:cxnSp>
        <p:nvCxnSpPr>
          <p:cNvPr id="14" name="Gerader Verbinder 13">
            <a:extLst>
              <a:ext uri="{FF2B5EF4-FFF2-40B4-BE49-F238E27FC236}">
                <a16:creationId xmlns:a16="http://schemas.microsoft.com/office/drawing/2014/main" id="{42331D8B-1DA6-404E-92A2-D9E5E45536CD}"/>
              </a:ext>
            </a:extLst>
          </p:cNvPr>
          <p:cNvCxnSpPr>
            <a:cxnSpLocks/>
          </p:cNvCxnSpPr>
          <p:nvPr/>
        </p:nvCxnSpPr>
        <p:spPr>
          <a:xfrm>
            <a:off x="4014095" y="1285875"/>
            <a:ext cx="0" cy="44767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32395EC4-8A41-4ABE-B7BB-00917A7EF955}"/>
              </a:ext>
            </a:extLst>
          </p:cNvPr>
          <p:cNvCxnSpPr>
            <a:cxnSpLocks/>
          </p:cNvCxnSpPr>
          <p:nvPr/>
        </p:nvCxnSpPr>
        <p:spPr>
          <a:xfrm>
            <a:off x="2019296" y="1285875"/>
            <a:ext cx="0" cy="44767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Inhaltsplatzhalter 64">
            <a:extLst>
              <a:ext uri="{FF2B5EF4-FFF2-40B4-BE49-F238E27FC236}">
                <a16:creationId xmlns:a16="http://schemas.microsoft.com/office/drawing/2014/main" id="{447820B2-64CA-4581-9A85-CA13B4625182}"/>
              </a:ext>
            </a:extLst>
          </p:cNvPr>
          <p:cNvSpPr txBox="1">
            <a:spLocks/>
          </p:cNvSpPr>
          <p:nvPr/>
        </p:nvSpPr>
        <p:spPr>
          <a:xfrm>
            <a:off x="2227017" y="1466435"/>
            <a:ext cx="1630418" cy="348684"/>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1200" b="1" dirty="0"/>
              <a:t>Umschaltpunkte für Zyklus 161</a:t>
            </a:r>
          </a:p>
        </p:txBody>
      </p:sp>
      <p:cxnSp>
        <p:nvCxnSpPr>
          <p:cNvPr id="17" name="Gerade Verbindung mit Pfeil 16">
            <a:extLst>
              <a:ext uri="{FF2B5EF4-FFF2-40B4-BE49-F238E27FC236}">
                <a16:creationId xmlns:a16="http://schemas.microsoft.com/office/drawing/2014/main" id="{A2757FDC-BC16-4FD7-94C1-0645BC0CF9D6}"/>
              </a:ext>
            </a:extLst>
          </p:cNvPr>
          <p:cNvCxnSpPr>
            <a:cxnSpLocks/>
          </p:cNvCxnSpPr>
          <p:nvPr/>
        </p:nvCxnSpPr>
        <p:spPr>
          <a:xfrm flipH="1">
            <a:off x="2044287" y="1732188"/>
            <a:ext cx="365460" cy="410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Gerade Verbindung mit Pfeil 17">
            <a:extLst>
              <a:ext uri="{FF2B5EF4-FFF2-40B4-BE49-F238E27FC236}">
                <a16:creationId xmlns:a16="http://schemas.microsoft.com/office/drawing/2014/main" id="{3054CF4B-350A-4577-AA07-3EA9A800D2AD}"/>
              </a:ext>
            </a:extLst>
          </p:cNvPr>
          <p:cNvCxnSpPr>
            <a:cxnSpLocks/>
          </p:cNvCxnSpPr>
          <p:nvPr/>
        </p:nvCxnSpPr>
        <p:spPr>
          <a:xfrm>
            <a:off x="3560909" y="1846593"/>
            <a:ext cx="304469" cy="30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8990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0C65706-BB37-4FCA-8132-D452D4B3A6BA}"/>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6F02395B-C0FE-446D-9669-C565E82C74B8}"/>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B5804A2A-C83A-49F3-AA66-DAFB377C5A1B}"/>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23</a:t>
            </a:fld>
            <a:endParaRPr lang="de-DE" sz="1200" b="0" strike="noStrike" spc="-1">
              <a:latin typeface="Times New Roman"/>
            </a:endParaRPr>
          </a:p>
        </p:txBody>
      </p:sp>
      <p:pic>
        <p:nvPicPr>
          <p:cNvPr id="8" name="Grafik 7">
            <a:extLst>
              <a:ext uri="{FF2B5EF4-FFF2-40B4-BE49-F238E27FC236}">
                <a16:creationId xmlns:a16="http://schemas.microsoft.com/office/drawing/2014/main" id="{E514D882-4F27-4988-9D2C-10A4B91EB1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6440" y="1697856"/>
            <a:ext cx="4855193" cy="3785208"/>
          </a:xfrm>
          <a:prstGeom prst="rect">
            <a:avLst/>
          </a:prstGeom>
        </p:spPr>
      </p:pic>
      <p:sp>
        <p:nvSpPr>
          <p:cNvPr id="9" name="Titel 2">
            <a:extLst>
              <a:ext uri="{FF2B5EF4-FFF2-40B4-BE49-F238E27FC236}">
                <a16:creationId xmlns:a16="http://schemas.microsoft.com/office/drawing/2014/main" id="{827EDB2B-2D65-4070-986F-933BE3A64CD5}"/>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GRU c13</a:t>
            </a:r>
            <a:endParaRPr lang="en-GB" sz="2800" b="1" dirty="0"/>
          </a:p>
        </p:txBody>
      </p:sp>
      <p:pic>
        <p:nvPicPr>
          <p:cNvPr id="11" name="Grafik 10">
            <a:extLst>
              <a:ext uri="{FF2B5EF4-FFF2-40B4-BE49-F238E27FC236}">
                <a16:creationId xmlns:a16="http://schemas.microsoft.com/office/drawing/2014/main" id="{333CA18E-A298-4424-9FF3-F7B1F242F50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18027" y="1751347"/>
            <a:ext cx="4610213" cy="3580853"/>
          </a:xfrm>
          <a:prstGeom prst="rect">
            <a:avLst/>
          </a:prstGeom>
        </p:spPr>
      </p:pic>
    </p:spTree>
    <p:extLst>
      <p:ext uri="{BB962C8B-B14F-4D97-AF65-F5344CB8AC3E}">
        <p14:creationId xmlns:p14="http://schemas.microsoft.com/office/powerpoint/2010/main" val="4044790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9396F17-F345-4021-89AD-D77139D71742}"/>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BB19ABEA-D1B9-41C3-80FD-46E47510766E}"/>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5E494D74-E8C3-4B06-96E4-C5C018A58E21}"/>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24</a:t>
            </a:fld>
            <a:endParaRPr lang="de-DE" sz="1200" b="0" strike="noStrike" spc="-1">
              <a:latin typeface="Times New Roman"/>
            </a:endParaRPr>
          </a:p>
        </p:txBody>
      </p:sp>
      <p:sp>
        <p:nvSpPr>
          <p:cNvPr id="5" name="Titel 2">
            <a:extLst>
              <a:ext uri="{FF2B5EF4-FFF2-40B4-BE49-F238E27FC236}">
                <a16:creationId xmlns:a16="http://schemas.microsoft.com/office/drawing/2014/main" id="{A695D9A9-A5D8-4797-8788-EAD0062AA84A}"/>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LSTM c13 vs. GRU c13</a:t>
            </a:r>
            <a:endParaRPr lang="en-GB" sz="2800" b="1" dirty="0"/>
          </a:p>
        </p:txBody>
      </p:sp>
      <p:pic>
        <p:nvPicPr>
          <p:cNvPr id="10" name="Grafik 9">
            <a:extLst>
              <a:ext uri="{FF2B5EF4-FFF2-40B4-BE49-F238E27FC236}">
                <a16:creationId xmlns:a16="http://schemas.microsoft.com/office/drawing/2014/main" id="{11A3D6BE-200E-4C07-8F4D-A5383C40B7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20086" y="1184567"/>
            <a:ext cx="3584300" cy="2794394"/>
          </a:xfrm>
          <a:prstGeom prst="rect">
            <a:avLst/>
          </a:prstGeom>
        </p:spPr>
      </p:pic>
      <p:pic>
        <p:nvPicPr>
          <p:cNvPr id="11" name="Grafik 10">
            <a:extLst>
              <a:ext uri="{FF2B5EF4-FFF2-40B4-BE49-F238E27FC236}">
                <a16:creationId xmlns:a16="http://schemas.microsoft.com/office/drawing/2014/main" id="{2B174F40-7B96-44E3-BC9B-BCF7DD1AA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873" y="3863982"/>
            <a:ext cx="3323063" cy="2794394"/>
          </a:xfrm>
          <a:prstGeom prst="rect">
            <a:avLst/>
          </a:prstGeom>
        </p:spPr>
      </p:pic>
      <p:pic>
        <p:nvPicPr>
          <p:cNvPr id="12" name="Grafik 11">
            <a:extLst>
              <a:ext uri="{FF2B5EF4-FFF2-40B4-BE49-F238E27FC236}">
                <a16:creationId xmlns:a16="http://schemas.microsoft.com/office/drawing/2014/main" id="{2FCA2A11-C3EE-4573-AF96-68483C87F79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124157" y="3863982"/>
            <a:ext cx="3480229" cy="2703170"/>
          </a:xfrm>
          <a:prstGeom prst="rect">
            <a:avLst/>
          </a:prstGeom>
        </p:spPr>
      </p:pic>
      <p:pic>
        <p:nvPicPr>
          <p:cNvPr id="13" name="Grafik 12">
            <a:extLst>
              <a:ext uri="{FF2B5EF4-FFF2-40B4-BE49-F238E27FC236}">
                <a16:creationId xmlns:a16="http://schemas.microsoft.com/office/drawing/2014/main" id="{33480FE2-C8D2-4EF1-8C35-CF04D374DE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3880" y="1222894"/>
            <a:ext cx="3133056" cy="2641088"/>
          </a:xfrm>
          <a:prstGeom prst="rect">
            <a:avLst/>
          </a:prstGeom>
        </p:spPr>
      </p:pic>
    </p:spTree>
    <p:extLst>
      <p:ext uri="{BB962C8B-B14F-4D97-AF65-F5344CB8AC3E}">
        <p14:creationId xmlns:p14="http://schemas.microsoft.com/office/powerpoint/2010/main" val="1451844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25</a:t>
            </a:fld>
            <a:endParaRPr lang="de-DE" sz="1200" b="0" strike="noStrike" spc="-1">
              <a:latin typeface="Times New Roman"/>
            </a:endParaRPr>
          </a:p>
        </p:txBody>
      </p:sp>
      <p:sp>
        <p:nvSpPr>
          <p:cNvPr id="5" name="Titel 2">
            <a:extLst>
              <a:ext uri="{FF2B5EF4-FFF2-40B4-BE49-F238E27FC236}">
                <a16:creationId xmlns:a16="http://schemas.microsoft.com/office/drawing/2014/main" id="{A695D9A9-A5D8-4797-8788-EAD0062AA84A}"/>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Fazit und Ausblick</a:t>
            </a:r>
            <a:endParaRPr lang="en-GB" sz="2800" b="1" dirty="0"/>
          </a:p>
        </p:txBody>
      </p:sp>
      <p:sp>
        <p:nvSpPr>
          <p:cNvPr id="7" name="Inhaltsplatzhalter 1">
            <a:extLst>
              <a:ext uri="{FF2B5EF4-FFF2-40B4-BE49-F238E27FC236}">
                <a16:creationId xmlns:a16="http://schemas.microsoft.com/office/drawing/2014/main" id="{5121697A-3712-425A-888A-9BC28D320ACC}"/>
              </a:ext>
            </a:extLst>
          </p:cNvPr>
          <p:cNvSpPr txBox="1">
            <a:spLocks/>
          </p:cNvSpPr>
          <p:nvPr/>
        </p:nvSpPr>
        <p:spPr>
          <a:xfrm>
            <a:off x="192240" y="919706"/>
            <a:ext cx="11807520" cy="5472113"/>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Prädiktion der Qualitätsgröße „</a:t>
            </a:r>
            <a:r>
              <a:rPr lang="de-DE" sz="2000" dirty="0" err="1"/>
              <a:t>Durchmesser_innen</a:t>
            </a:r>
            <a:r>
              <a:rPr lang="de-DE" sz="2000" dirty="0"/>
              <a:t>“ mittels nichtlinearer dynamischer Zustandsraummodelle zufriedenstellend</a:t>
            </a:r>
          </a:p>
          <a:p>
            <a:r>
              <a:rPr lang="de-DE" sz="2000" dirty="0"/>
              <a:t>Keine eindeutige Auswahl der Modellstruktur und Regressoren basierend auf den vorliegenden Ergebnissen möglich.</a:t>
            </a:r>
          </a:p>
          <a:p>
            <a:r>
              <a:rPr lang="de-DE" sz="2000" dirty="0"/>
              <a:t>Vergleich mit</a:t>
            </a:r>
          </a:p>
          <a:p>
            <a:pPr lvl="1"/>
            <a:r>
              <a:rPr lang="de-DE" sz="1600" dirty="0"/>
              <a:t>Linearen dynamischen Modellen</a:t>
            </a:r>
          </a:p>
          <a:p>
            <a:pPr lvl="1"/>
            <a:r>
              <a:rPr lang="de-DE" sz="1600" dirty="0"/>
              <a:t>Statischen Modellen Maschinenparameter </a:t>
            </a:r>
            <a:r>
              <a:rPr lang="de-DE" sz="1600" dirty="0">
                <a:sym typeface="Wingdings" panose="05000000000000000000" pitchFamily="2" charset="2"/>
              </a:rPr>
              <a:t> Qualitätsgrößen</a:t>
            </a:r>
          </a:p>
          <a:p>
            <a:pPr lvl="1"/>
            <a:r>
              <a:rPr lang="de-DE" sz="1600" dirty="0">
                <a:sym typeface="Wingdings" panose="05000000000000000000" pitchFamily="2" charset="2"/>
              </a:rPr>
              <a:t>Statischen Modellen Features  Qualitätsgrößen</a:t>
            </a:r>
          </a:p>
          <a:p>
            <a:pPr marL="268288" indent="0">
              <a:buNone/>
            </a:pPr>
            <a:r>
              <a:rPr lang="de-DE" sz="2000" dirty="0">
                <a:sym typeface="Wingdings" panose="05000000000000000000" pitchFamily="2" charset="2"/>
              </a:rPr>
              <a:t>muss noch durchgeführt werden, um den Mehrwert des dynamischen nichtlinearen Ansatzes beurteilen zu können.</a:t>
            </a:r>
          </a:p>
          <a:p>
            <a:endParaRPr lang="de-DE" sz="2000" dirty="0">
              <a:sym typeface="Wingdings" panose="05000000000000000000" pitchFamily="2" charset="2"/>
            </a:endParaRPr>
          </a:p>
          <a:p>
            <a:pPr marL="358775" indent="-342900"/>
            <a:r>
              <a:rPr lang="de-DE" sz="2000" dirty="0">
                <a:sym typeface="Wingdings" panose="05000000000000000000" pitchFamily="2" charset="2"/>
              </a:rPr>
              <a:t>Worauf sollte noch geachtet werden?</a:t>
            </a:r>
          </a:p>
          <a:p>
            <a:pPr marL="358775" indent="-342900"/>
            <a:r>
              <a:rPr lang="de-DE" sz="2000" dirty="0">
                <a:sym typeface="Wingdings" panose="05000000000000000000" pitchFamily="2" charset="2"/>
              </a:rPr>
              <a:t>Ist der Modellierungsansatz aus eurer Sicht sinnvoll?</a:t>
            </a:r>
          </a:p>
          <a:p>
            <a:pPr marL="358775" indent="-342900"/>
            <a:r>
              <a:rPr lang="de-DE" sz="2000" dirty="0">
                <a:sym typeface="Wingdings" panose="05000000000000000000" pitchFamily="2" charset="2"/>
              </a:rPr>
              <a:t>Was habe ich aus eurer Sicht vernachlässigt oder nicht beachtet?</a:t>
            </a:r>
          </a:p>
          <a:p>
            <a:endParaRPr lang="de-DE" sz="2000" dirty="0">
              <a:sym typeface="Wingdings" panose="05000000000000000000" pitchFamily="2" charset="2"/>
            </a:endParaRPr>
          </a:p>
          <a:p>
            <a:pPr marL="0" indent="0">
              <a:buNone/>
            </a:pPr>
            <a:r>
              <a:rPr lang="de-DE" sz="2400" dirty="0"/>
              <a:t> </a:t>
            </a:r>
          </a:p>
        </p:txBody>
      </p:sp>
    </p:spTree>
    <p:extLst>
      <p:ext uri="{BB962C8B-B14F-4D97-AF65-F5344CB8AC3E}">
        <p14:creationId xmlns:p14="http://schemas.microsoft.com/office/powerpoint/2010/main" val="52719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6">
            <a:extLst>
              <a:ext uri="{FF2B5EF4-FFF2-40B4-BE49-F238E27FC236}">
                <a16:creationId xmlns:a16="http://schemas.microsoft.com/office/drawing/2014/main" id="{E9EB9931-6BF3-4789-807D-1BB48881CD1A}"/>
              </a:ext>
            </a:extLst>
          </p:cNvPr>
          <p:cNvSpPr txBox="1"/>
          <p:nvPr/>
        </p:nvSpPr>
        <p:spPr>
          <a:xfrm>
            <a:off x="195604" y="974285"/>
            <a:ext cx="5966839" cy="5526720"/>
          </a:xfrm>
          <a:prstGeom prst="rect">
            <a:avLst/>
          </a:prstGeom>
          <a:noFill/>
          <a:ln>
            <a:noFill/>
          </a:ln>
        </p:spPr>
        <p:txBody>
          <a:bodyPr lIns="108000" tIns="72000" rIns="108000" bIns="72000">
            <a:noAutofit/>
          </a:bodyPr>
          <a:lstStyle/>
          <a:p>
            <a:pPr marL="360">
              <a:lnSpc>
                <a:spcPts val="2401"/>
              </a:lnSpc>
              <a:buClr>
                <a:srgbClr val="000000"/>
              </a:buClr>
              <a:tabLst>
                <a:tab pos="0" algn="l"/>
              </a:tabLst>
            </a:pPr>
            <a:r>
              <a:rPr lang="de-DE" sz="2000" b="1" spc="-1" dirty="0">
                <a:solidFill>
                  <a:srgbClr val="000000"/>
                </a:solidFill>
                <a:latin typeface="Calibri"/>
              </a:rPr>
              <a:t>Prozessmodell</a:t>
            </a: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r>
              <a:rPr lang="de-DE" spc="-1" dirty="0">
                <a:solidFill>
                  <a:srgbClr val="000000"/>
                </a:solidFill>
                <a:latin typeface="Calibri"/>
              </a:rPr>
              <a:t>Grundlegende Modellvorstellung (Hopmann et al. 2013):</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Prozess kann prinzipiell durch zwei verbundene Druckkammern beschrieben werden</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Alle Zustände hängen von den obigen Prozessgrößen ab</a:t>
            </a:r>
          </a:p>
          <a:p>
            <a:pPr marL="285840" indent="-285480">
              <a:lnSpc>
                <a:spcPts val="2401"/>
              </a:lnSpc>
              <a:buClr>
                <a:srgbClr val="000000"/>
              </a:buClr>
              <a:buFont typeface="Arial"/>
              <a:buChar char="•"/>
              <a:tabLst>
                <a:tab pos="0" algn="l"/>
              </a:tabLst>
            </a:pPr>
            <a:r>
              <a:rPr lang="de-DE" spc="-1" dirty="0">
                <a:solidFill>
                  <a:srgbClr val="000000"/>
                </a:solidFill>
                <a:latin typeface="Calibri"/>
              </a:rPr>
              <a:t>Physikalische Beschreibung aller Phänomene (Materialschwund, Wärmeübergang, Drücke aus </a:t>
            </a:r>
            <a:r>
              <a:rPr lang="de-DE" spc="-1" dirty="0" err="1">
                <a:solidFill>
                  <a:srgbClr val="000000"/>
                </a:solidFill>
                <a:latin typeface="Calibri"/>
              </a:rPr>
              <a:t>pvT</a:t>
            </a:r>
            <a:r>
              <a:rPr lang="de-DE" spc="-1" dirty="0">
                <a:solidFill>
                  <a:srgbClr val="000000"/>
                </a:solidFill>
                <a:latin typeface="Calibri"/>
              </a:rPr>
              <a:t>-Diagramm) extrem schwierig</a:t>
            </a:r>
          </a:p>
          <a:p>
            <a:pPr marL="360">
              <a:lnSpc>
                <a:spcPts val="2401"/>
              </a:lnSpc>
              <a:buClr>
                <a:srgbClr val="000000"/>
              </a:buClr>
              <a:tabLst>
                <a:tab pos="0" algn="l"/>
              </a:tabLst>
            </a:pPr>
            <a:r>
              <a:rPr lang="de-DE" spc="-1" dirty="0">
                <a:solidFill>
                  <a:srgbClr val="000000"/>
                </a:solidFill>
                <a:latin typeface="Calibri"/>
                <a:sym typeface="Wingdings" panose="05000000000000000000" pitchFamily="2" charset="2"/>
              </a:rPr>
              <a:t> </a:t>
            </a:r>
            <a:r>
              <a:rPr lang="de-DE" spc="-1" dirty="0">
                <a:solidFill>
                  <a:srgbClr val="000000"/>
                </a:solidFill>
                <a:latin typeface="Calibri"/>
              </a:rPr>
              <a:t>Datengetriebenes adaptives Prozessmodell</a:t>
            </a:r>
          </a:p>
        </p:txBody>
      </p:sp>
      <p:grpSp>
        <p:nvGrpSpPr>
          <p:cNvPr id="17" name="Gruppieren 16">
            <a:extLst>
              <a:ext uri="{FF2B5EF4-FFF2-40B4-BE49-F238E27FC236}">
                <a16:creationId xmlns:a16="http://schemas.microsoft.com/office/drawing/2014/main" id="{AF7C599A-C101-4B78-8B03-1A52EF40B454}"/>
              </a:ext>
            </a:extLst>
          </p:cNvPr>
          <p:cNvGrpSpPr/>
          <p:nvPr/>
        </p:nvGrpSpPr>
        <p:grpSpPr>
          <a:xfrm>
            <a:off x="768956" y="1149118"/>
            <a:ext cx="4506026" cy="2663700"/>
            <a:chOff x="768956" y="815040"/>
            <a:chExt cx="4506026" cy="2663700"/>
          </a:xfrm>
        </p:grpSpPr>
        <p:pic>
          <p:nvPicPr>
            <p:cNvPr id="11" name="Grafik 10">
              <a:extLst>
                <a:ext uri="{FF2B5EF4-FFF2-40B4-BE49-F238E27FC236}">
                  <a16:creationId xmlns:a16="http://schemas.microsoft.com/office/drawing/2014/main" id="{20495960-2CCF-4311-A465-70DC08C2AEC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8956" y="1113120"/>
              <a:ext cx="4493127" cy="2365620"/>
            </a:xfrm>
            <a:prstGeom prst="rect">
              <a:avLst/>
            </a:prstGeom>
          </p:spPr>
        </p:pic>
        <mc:AlternateContent xmlns:mc="http://schemas.openxmlformats.org/markup-compatibility/2006" xmlns:a14="http://schemas.microsoft.com/office/drawing/2010/main">
          <mc:Choice Requires="a14">
            <p:sp>
              <p:nvSpPr>
                <p:cNvPr id="80" name="Textfeld 79">
                  <a:extLst>
                    <a:ext uri="{FF2B5EF4-FFF2-40B4-BE49-F238E27FC236}">
                      <a16:creationId xmlns:a16="http://schemas.microsoft.com/office/drawing/2014/main" id="{9954119A-C183-453F-9191-812E37A030D2}"/>
                    </a:ext>
                  </a:extLst>
                </p:cNvPr>
                <p:cNvSpPr txBox="1"/>
                <p:nvPr/>
              </p:nvSpPr>
              <p:spPr>
                <a:xfrm>
                  <a:off x="2950289" y="2841349"/>
                  <a:ext cx="577808" cy="492443"/>
                </a:xfrm>
                <a:prstGeom prst="rect">
                  <a:avLst/>
                </a:prstGeom>
                <a:noFill/>
              </p:spPr>
              <p:txBody>
                <a:bodyPr wrap="square">
                  <a:spAutoFit/>
                </a:bodyPr>
                <a:lstStyle/>
                <a:p>
                  <a:pPr>
                    <a:spcBef>
                      <a:spcPts val="0"/>
                    </a:spcBef>
                    <a:spcAft>
                      <a:spcPts val="0"/>
                    </a:spcAft>
                  </a:pPr>
                  <a14:m>
                    <m:oMathPara xmlns:m="http://schemas.openxmlformats.org/officeDocument/2006/math">
                      <m:oMathParaPr>
                        <m:jc m:val="left"/>
                      </m:oMathParaPr>
                      <m:oMath xmlns:m="http://schemas.openxmlformats.org/officeDocument/2006/math">
                        <m:r>
                          <a:rPr lang="de-DE" sz="1300" b="1" i="1" smtClean="0">
                            <a:latin typeface="Cambria Math" panose="02040503050406030204" pitchFamily="18" charset="0"/>
                            <a:cs typeface="Calibri" panose="020F0502020204030204" pitchFamily="34" charset="0"/>
                          </a:rPr>
                          <m:t>𝒛</m:t>
                        </m:r>
                        <m:r>
                          <a:rPr lang="de-DE" sz="1300" b="1" i="1" smtClean="0">
                            <a:latin typeface="Cambria Math" panose="02040503050406030204" pitchFamily="18" charset="0"/>
                            <a:cs typeface="Calibri" panose="020F0502020204030204" pitchFamily="34" charset="0"/>
                          </a:rPr>
                          <m:t>(</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a:p>
                  <a:pPr>
                    <a:spcBef>
                      <a:spcPts val="0"/>
                    </a:spcBef>
                    <a:spcAft>
                      <a:spcPts val="0"/>
                    </a:spcAft>
                  </a:pPr>
                  <a14:m>
                    <m:oMathPara xmlns:m="http://schemas.openxmlformats.org/officeDocument/2006/math">
                      <m:oMathParaPr>
                        <m:jc m:val="left"/>
                      </m:oMathParaPr>
                      <m:oMath xmlns:m="http://schemas.openxmlformats.org/officeDocument/2006/math">
                        <m:acc>
                          <m:accPr>
                            <m:chr m:val="̇"/>
                            <m:ctrlPr>
                              <a:rPr lang="de-DE" sz="1300" b="1" i="1" smtClean="0">
                                <a:latin typeface="Cambria Math" panose="02040503050406030204" pitchFamily="18" charset="0"/>
                                <a:cs typeface="Calibri" panose="020F0502020204030204" pitchFamily="34" charset="0"/>
                              </a:rPr>
                            </m:ctrlPr>
                          </m:accPr>
                          <m:e>
                            <m:r>
                              <a:rPr lang="de-DE" sz="1300" b="1" i="1" smtClean="0">
                                <a:latin typeface="Cambria Math" panose="02040503050406030204" pitchFamily="18" charset="0"/>
                                <a:cs typeface="Calibri" panose="020F0502020204030204" pitchFamily="34" charset="0"/>
                              </a:rPr>
                              <m:t>𝒛</m:t>
                            </m:r>
                          </m:e>
                        </m:acc>
                        <m:r>
                          <a:rPr lang="de-DE" sz="1300" b="1" i="1" smtClean="0">
                            <a:latin typeface="Cambria Math" panose="02040503050406030204" pitchFamily="18" charset="0"/>
                            <a:cs typeface="Calibri" panose="020F0502020204030204" pitchFamily="34" charset="0"/>
                          </a:rPr>
                          <m:t>(</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p:txBody>
            </p:sp>
          </mc:Choice>
          <mc:Fallback xmlns="">
            <p:sp>
              <p:nvSpPr>
                <p:cNvPr id="80" name="Textfeld 79">
                  <a:extLst>
                    <a:ext uri="{FF2B5EF4-FFF2-40B4-BE49-F238E27FC236}">
                      <a16:creationId xmlns:a16="http://schemas.microsoft.com/office/drawing/2014/main" id="{9954119A-C183-453F-9191-812E37A030D2}"/>
                    </a:ext>
                  </a:extLst>
                </p:cNvPr>
                <p:cNvSpPr txBox="1">
                  <a:spLocks noRot="1" noChangeAspect="1" noMove="1" noResize="1" noEditPoints="1" noAdjustHandles="1" noChangeArrowheads="1" noChangeShapeType="1" noTextEdit="1"/>
                </p:cNvSpPr>
                <p:nvPr/>
              </p:nvSpPr>
              <p:spPr>
                <a:xfrm>
                  <a:off x="2950289" y="2841349"/>
                  <a:ext cx="577808" cy="492443"/>
                </a:xfrm>
                <a:prstGeom prst="rect">
                  <a:avLst/>
                </a:prstGeom>
                <a:blipFill>
                  <a:blip r:embed="rId3"/>
                  <a:stretch>
                    <a:fillRect b="-493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2" name="Google Shape;100;p14">
                  <a:extLst>
                    <a:ext uri="{FF2B5EF4-FFF2-40B4-BE49-F238E27FC236}">
                      <a16:creationId xmlns:a16="http://schemas.microsoft.com/office/drawing/2014/main" id="{9464516E-24CD-40D3-A314-2C864B532955}"/>
                    </a:ext>
                  </a:extLst>
                </p:cNvPr>
                <p:cNvSpPr txBox="1"/>
                <p:nvPr/>
              </p:nvSpPr>
              <p:spPr>
                <a:xfrm>
                  <a:off x="4320143" y="2029024"/>
                  <a:ext cx="600838" cy="260340"/>
                </a:xfrm>
                <a:prstGeom prst="rect">
                  <a:avLst/>
                </a:prstGeom>
                <a:noFill/>
                <a:ln>
                  <a:noFill/>
                </a:ln>
              </p:spPr>
              <p:txBody>
                <a:bodyPr spcFirstLastPara="1" wrap="square" lIns="0" tIns="0" rIns="0" bIns="0" anchor="t" anchorCtr="0">
                  <a:noAutofit/>
                </a:bodyPr>
                <a:lstStyle/>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33" b="1"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𝒑</m:t>
                            </m:r>
                          </m:e>
                          <m:sub>
                            <m:r>
                              <a:rPr lang="de-DE" sz="1333" b="1" i="1" smtClean="0">
                                <a:latin typeface="Cambria Math" panose="02040503050406030204" pitchFamily="18" charset="0"/>
                                <a:cs typeface="Calibri" panose="020F0502020204030204" pitchFamily="34" charset="0"/>
                              </a:rPr>
                              <m:t>𝒉𝒚𝒅</m:t>
                            </m:r>
                          </m:sub>
                        </m:sSub>
                        <m:d>
                          <m:dPr>
                            <m:ctrlPr>
                              <a:rPr lang="de-DE" sz="1333" b="1" i="1" smtClean="0">
                                <a:latin typeface="Cambria Math" panose="02040503050406030204" pitchFamily="18" charset="0"/>
                                <a:cs typeface="Calibri" panose="020F0502020204030204" pitchFamily="34" charset="0"/>
                              </a:rPr>
                            </m:ctrlPr>
                          </m:dPr>
                          <m:e>
                            <m:r>
                              <a:rPr lang="de-DE" sz="1333" b="1" i="1" smtClean="0">
                                <a:latin typeface="Cambria Math" panose="02040503050406030204" pitchFamily="18" charset="0"/>
                                <a:cs typeface="Calibri" panose="020F0502020204030204" pitchFamily="34" charset="0"/>
                              </a:rPr>
                              <m:t>𝒕</m:t>
                            </m:r>
                          </m:e>
                        </m:d>
                      </m:oMath>
                    </m:oMathPara>
                  </a14:m>
                  <a:endParaRPr lang="de-DE" sz="1333" b="1" dirty="0">
                    <a:latin typeface="Calibri" panose="020F0502020204030204" pitchFamily="34" charset="0"/>
                    <a:cs typeface="Calibri" panose="020F0502020204030204" pitchFamily="34" charset="0"/>
                  </a:endParaRPr>
                </a:p>
                <a:p>
                  <a:pPr>
                    <a:spcBef>
                      <a:spcPts val="0"/>
                    </a:spcBef>
                    <a:spcAft>
                      <a:spcPts val="0"/>
                    </a:spcAft>
                  </a:pPr>
                  <a:endParaRPr sz="1333" b="1" dirty="0">
                    <a:latin typeface="Calibri" panose="020F0502020204030204" pitchFamily="34" charset="0"/>
                    <a:cs typeface="Calibri" panose="020F0502020204030204" pitchFamily="34" charset="0"/>
                  </a:endParaRPr>
                </a:p>
              </p:txBody>
            </p:sp>
          </mc:Choice>
          <mc:Fallback xmlns="">
            <p:sp>
              <p:nvSpPr>
                <p:cNvPr id="82" name="Google Shape;100;p14">
                  <a:extLst>
                    <a:ext uri="{FF2B5EF4-FFF2-40B4-BE49-F238E27FC236}">
                      <a16:creationId xmlns:a16="http://schemas.microsoft.com/office/drawing/2014/main" id="{9464516E-24CD-40D3-A314-2C864B532955}"/>
                    </a:ext>
                  </a:extLst>
                </p:cNvPr>
                <p:cNvSpPr txBox="1">
                  <a:spLocks noRot="1" noChangeAspect="1" noMove="1" noResize="1" noEditPoints="1" noAdjustHandles="1" noChangeArrowheads="1" noChangeShapeType="1" noTextEdit="1"/>
                </p:cNvSpPr>
                <p:nvPr/>
              </p:nvSpPr>
              <p:spPr>
                <a:xfrm>
                  <a:off x="4320143" y="2029024"/>
                  <a:ext cx="600838" cy="260340"/>
                </a:xfrm>
                <a:prstGeom prst="rect">
                  <a:avLst/>
                </a:prstGeom>
                <a:blipFill>
                  <a:blip r:embed="rId4"/>
                  <a:stretch>
                    <a:fillRect l="-11224" b="-6977"/>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3" name="Google Shape;100;p14">
                  <a:extLst>
                    <a:ext uri="{FF2B5EF4-FFF2-40B4-BE49-F238E27FC236}">
                      <a16:creationId xmlns:a16="http://schemas.microsoft.com/office/drawing/2014/main" id="{3582639C-D2B7-40B3-B336-FDA356D0FEFB}"/>
                    </a:ext>
                  </a:extLst>
                </p:cNvPr>
                <p:cNvSpPr txBox="1"/>
                <p:nvPr/>
              </p:nvSpPr>
              <p:spPr>
                <a:xfrm>
                  <a:off x="2919337" y="2197218"/>
                  <a:ext cx="608760" cy="502920"/>
                </a:xfrm>
                <a:prstGeom prst="rect">
                  <a:avLst/>
                </a:prstGeom>
                <a:noFill/>
                <a:ln>
                  <a:noFill/>
                </a:ln>
              </p:spPr>
              <p:txBody>
                <a:bodyPr spcFirstLastPara="1" wrap="square" lIns="0" tIns="0" rIns="0" bIns="0" anchor="t" anchorCtr="0">
                  <a:noAutofit/>
                </a:bodyPr>
                <a:lstStyle/>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33" b="1"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𝒑</m:t>
                            </m:r>
                          </m:e>
                          <m:sub>
                            <m:r>
                              <a:rPr lang="de-DE" sz="1333" b="1" i="1" smtClean="0">
                                <a:latin typeface="Cambria Math" panose="02040503050406030204" pitchFamily="18" charset="0"/>
                                <a:cs typeface="Calibri" panose="020F0502020204030204" pitchFamily="34" charset="0"/>
                              </a:rPr>
                              <m:t>𝒁𝒚𝒍</m:t>
                            </m:r>
                          </m:sub>
                        </m:sSub>
                        <m:d>
                          <m:dPr>
                            <m:ctrlPr>
                              <a:rPr lang="de-DE" sz="1333" b="1" i="1" smtClean="0">
                                <a:latin typeface="Cambria Math" panose="02040503050406030204" pitchFamily="18" charset="0"/>
                                <a:cs typeface="Calibri" panose="020F0502020204030204" pitchFamily="34" charset="0"/>
                              </a:rPr>
                            </m:ctrlPr>
                          </m:dPr>
                          <m:e>
                            <m:r>
                              <a:rPr lang="de-DE" sz="1333" b="1" i="1" smtClean="0">
                                <a:latin typeface="Cambria Math" panose="02040503050406030204" pitchFamily="18" charset="0"/>
                                <a:cs typeface="Calibri" panose="020F0502020204030204" pitchFamily="34" charset="0"/>
                              </a:rPr>
                              <m:t>𝒕</m:t>
                            </m:r>
                          </m:e>
                        </m:d>
                      </m:oMath>
                    </m:oMathPara>
                  </a14:m>
                  <a:endParaRPr lang="de-DE" sz="1333" b="1" dirty="0">
                    <a:latin typeface="Calibri" panose="020F0502020204030204" pitchFamily="34" charset="0"/>
                    <a:cs typeface="Calibri" panose="020F0502020204030204" pitchFamily="34" charset="0"/>
                  </a:endParaRPr>
                </a:p>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33" b="1"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𝑻</m:t>
                            </m:r>
                          </m:e>
                          <m:sub>
                            <m:r>
                              <a:rPr lang="de-DE" sz="1333" b="1" i="1" smtClean="0">
                                <a:latin typeface="Cambria Math" panose="02040503050406030204" pitchFamily="18" charset="0"/>
                                <a:cs typeface="Calibri" panose="020F0502020204030204" pitchFamily="34" charset="0"/>
                              </a:rPr>
                              <m:t>𝒁𝒚𝒍</m:t>
                            </m:r>
                          </m:sub>
                        </m:sSub>
                        <m:r>
                          <a:rPr lang="de-DE" sz="1333" b="1" i="1" smtClean="0">
                            <a:latin typeface="Cambria Math" panose="02040503050406030204" pitchFamily="18" charset="0"/>
                            <a:cs typeface="Calibri" panose="020F0502020204030204" pitchFamily="34" charset="0"/>
                          </a:rPr>
                          <m:t>(</m:t>
                        </m:r>
                        <m:r>
                          <a:rPr lang="de-DE" sz="1333" b="1" i="1" smtClean="0">
                            <a:latin typeface="Cambria Math" panose="02040503050406030204" pitchFamily="18" charset="0"/>
                            <a:cs typeface="Calibri" panose="020F0502020204030204" pitchFamily="34" charset="0"/>
                          </a:rPr>
                          <m:t>𝒕</m:t>
                        </m:r>
                        <m:r>
                          <a:rPr lang="de-DE" sz="1333" b="1" i="1" smtClean="0">
                            <a:latin typeface="Cambria Math" panose="02040503050406030204" pitchFamily="18" charset="0"/>
                            <a:cs typeface="Calibri" panose="020F0502020204030204" pitchFamily="34" charset="0"/>
                          </a:rPr>
                          <m:t>)</m:t>
                        </m:r>
                      </m:oMath>
                    </m:oMathPara>
                  </a14:m>
                  <a:endParaRPr lang="de-DE" sz="1333" b="1" dirty="0">
                    <a:latin typeface="Calibri" panose="020F0502020204030204" pitchFamily="34" charset="0"/>
                    <a:cs typeface="Calibri" panose="020F0502020204030204" pitchFamily="34" charset="0"/>
                  </a:endParaRPr>
                </a:p>
                <a:p>
                  <a:pPr>
                    <a:spcBef>
                      <a:spcPts val="0"/>
                    </a:spcBef>
                    <a:spcAft>
                      <a:spcPts val="0"/>
                    </a:spcAft>
                  </a:pPr>
                  <a:endParaRPr lang="de-DE" sz="1333" b="1" dirty="0">
                    <a:latin typeface="Calibri" panose="020F0502020204030204" pitchFamily="34" charset="0"/>
                    <a:cs typeface="Calibri" panose="020F0502020204030204" pitchFamily="34" charset="0"/>
                  </a:endParaRPr>
                </a:p>
                <a:p>
                  <a:pPr>
                    <a:spcBef>
                      <a:spcPts val="0"/>
                    </a:spcBef>
                    <a:spcAft>
                      <a:spcPts val="0"/>
                    </a:spcAft>
                  </a:pPr>
                  <a:endParaRPr sz="1333" b="1" dirty="0">
                    <a:latin typeface="Calibri" panose="020F0502020204030204" pitchFamily="34" charset="0"/>
                    <a:cs typeface="Calibri" panose="020F0502020204030204" pitchFamily="34" charset="0"/>
                  </a:endParaRPr>
                </a:p>
              </p:txBody>
            </p:sp>
          </mc:Choice>
          <mc:Fallback xmlns="">
            <p:sp>
              <p:nvSpPr>
                <p:cNvPr id="83" name="Google Shape;100;p14">
                  <a:extLst>
                    <a:ext uri="{FF2B5EF4-FFF2-40B4-BE49-F238E27FC236}">
                      <a16:creationId xmlns:a16="http://schemas.microsoft.com/office/drawing/2014/main" id="{3582639C-D2B7-40B3-B336-FDA356D0FEFB}"/>
                    </a:ext>
                  </a:extLst>
                </p:cNvPr>
                <p:cNvSpPr txBox="1">
                  <a:spLocks noRot="1" noChangeAspect="1" noMove="1" noResize="1" noEditPoints="1" noAdjustHandles="1" noChangeArrowheads="1" noChangeShapeType="1" noTextEdit="1"/>
                </p:cNvSpPr>
                <p:nvPr/>
              </p:nvSpPr>
              <p:spPr>
                <a:xfrm>
                  <a:off x="2919337" y="2197218"/>
                  <a:ext cx="608760" cy="502920"/>
                </a:xfrm>
                <a:prstGeom prst="rect">
                  <a:avLst/>
                </a:prstGeom>
                <a:blipFill>
                  <a:blip r:embed="rId5"/>
                  <a:stretch>
                    <a:fillRect l="-110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5" name="Google Shape;100;p14">
                  <a:extLst>
                    <a:ext uri="{FF2B5EF4-FFF2-40B4-BE49-F238E27FC236}">
                      <a16:creationId xmlns:a16="http://schemas.microsoft.com/office/drawing/2014/main" id="{CCEBAB38-8B73-4ACF-BD2B-0E5414D481E7}"/>
                    </a:ext>
                  </a:extLst>
                </p:cNvPr>
                <p:cNvSpPr txBox="1"/>
                <p:nvPr/>
              </p:nvSpPr>
              <p:spPr>
                <a:xfrm>
                  <a:off x="1632165" y="2201189"/>
                  <a:ext cx="596160" cy="437102"/>
                </a:xfrm>
                <a:prstGeom prst="rect">
                  <a:avLst/>
                </a:prstGeom>
                <a:noFill/>
                <a:ln>
                  <a:noFill/>
                </a:ln>
              </p:spPr>
              <p:txBody>
                <a:bodyPr spcFirstLastPara="1" wrap="square" lIns="0" tIns="0" rIns="0" bIns="0" anchor="t" anchorCtr="0">
                  <a:noAutofit/>
                </a:bodyPr>
                <a:lstStyle/>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00" b="1" i="1" smtClean="0">
                                <a:latin typeface="Cambria Math" panose="02040503050406030204" pitchFamily="18" charset="0"/>
                                <a:cs typeface="Calibri" panose="020F0502020204030204" pitchFamily="34" charset="0"/>
                              </a:rPr>
                            </m:ctrlPr>
                          </m:sSubPr>
                          <m:e>
                            <m:r>
                              <a:rPr lang="de-DE" sz="1300" b="1" i="1" smtClean="0">
                                <a:latin typeface="Cambria Math" panose="02040503050406030204" pitchFamily="18" charset="0"/>
                                <a:cs typeface="Calibri" panose="020F0502020204030204" pitchFamily="34" charset="0"/>
                              </a:rPr>
                              <m:t>𝒑</m:t>
                            </m:r>
                          </m:e>
                          <m:sub>
                            <m:r>
                              <a:rPr lang="de-DE" sz="1300" b="1" i="1" smtClean="0">
                                <a:latin typeface="Cambria Math" panose="02040503050406030204" pitchFamily="18" charset="0"/>
                                <a:cs typeface="Calibri" panose="020F0502020204030204" pitchFamily="34" charset="0"/>
                              </a:rPr>
                              <m:t>𝒄𝒂𝒗</m:t>
                            </m:r>
                          </m:sub>
                        </m:sSub>
                        <m:r>
                          <a:rPr lang="de-DE" sz="1300" b="1" i="1" smtClean="0">
                            <a:latin typeface="Cambria Math" panose="02040503050406030204" pitchFamily="18" charset="0"/>
                            <a:cs typeface="Calibri" panose="020F0502020204030204" pitchFamily="34" charset="0"/>
                          </a:rPr>
                          <m:t>(</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00" b="1" i="1" smtClean="0">
                                <a:latin typeface="Cambria Math" panose="02040503050406030204" pitchFamily="18" charset="0"/>
                                <a:cs typeface="Calibri" panose="020F0502020204030204" pitchFamily="34" charset="0"/>
                              </a:rPr>
                            </m:ctrlPr>
                          </m:sSubPr>
                          <m:e>
                            <m:r>
                              <a:rPr lang="de-DE" sz="1300" b="1" i="1" smtClean="0">
                                <a:latin typeface="Cambria Math" panose="02040503050406030204" pitchFamily="18" charset="0"/>
                                <a:cs typeface="Calibri" panose="020F0502020204030204" pitchFamily="34" charset="0"/>
                              </a:rPr>
                              <m:t>𝑻</m:t>
                            </m:r>
                          </m:e>
                          <m:sub>
                            <m:r>
                              <a:rPr lang="de-DE" sz="1300" b="1" i="1" smtClean="0">
                                <a:latin typeface="Cambria Math" panose="02040503050406030204" pitchFamily="18" charset="0"/>
                                <a:cs typeface="Calibri" panose="020F0502020204030204" pitchFamily="34" charset="0"/>
                              </a:rPr>
                              <m:t>𝒄𝒂𝒗</m:t>
                            </m:r>
                          </m:sub>
                        </m:sSub>
                        <m:r>
                          <a:rPr lang="de-DE" sz="1300" b="1" i="1" smtClean="0">
                            <a:latin typeface="Cambria Math" panose="02040503050406030204" pitchFamily="18" charset="0"/>
                            <a:cs typeface="Calibri" panose="020F0502020204030204" pitchFamily="34" charset="0"/>
                          </a:rPr>
                          <m:t>(</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a:p>
                  <a:pPr>
                    <a:spcBef>
                      <a:spcPts val="0"/>
                    </a:spcBef>
                    <a:spcAft>
                      <a:spcPts val="0"/>
                    </a:spcAft>
                  </a:pPr>
                  <a:endParaRPr lang="de-DE" sz="1300" b="1" dirty="0">
                    <a:latin typeface="Calibri" panose="020F0502020204030204" pitchFamily="34" charset="0"/>
                    <a:cs typeface="Calibri" panose="020F0502020204030204" pitchFamily="34" charset="0"/>
                  </a:endParaRPr>
                </a:p>
                <a:p>
                  <a:pPr>
                    <a:spcBef>
                      <a:spcPts val="0"/>
                    </a:spcBef>
                    <a:spcAft>
                      <a:spcPts val="0"/>
                    </a:spcAft>
                  </a:pPr>
                  <a:endParaRPr sz="1300" b="1" dirty="0">
                    <a:latin typeface="Calibri" panose="020F0502020204030204" pitchFamily="34" charset="0"/>
                    <a:cs typeface="Calibri" panose="020F0502020204030204" pitchFamily="34" charset="0"/>
                  </a:endParaRPr>
                </a:p>
              </p:txBody>
            </p:sp>
          </mc:Choice>
          <mc:Fallback xmlns="">
            <p:sp>
              <p:nvSpPr>
                <p:cNvPr id="85" name="Google Shape;100;p14">
                  <a:extLst>
                    <a:ext uri="{FF2B5EF4-FFF2-40B4-BE49-F238E27FC236}">
                      <a16:creationId xmlns:a16="http://schemas.microsoft.com/office/drawing/2014/main" id="{CCEBAB38-8B73-4ACF-BD2B-0E5414D481E7}"/>
                    </a:ext>
                  </a:extLst>
                </p:cNvPr>
                <p:cNvSpPr txBox="1">
                  <a:spLocks noRot="1" noChangeAspect="1" noMove="1" noResize="1" noEditPoints="1" noAdjustHandles="1" noChangeArrowheads="1" noChangeShapeType="1" noTextEdit="1"/>
                </p:cNvSpPr>
                <p:nvPr/>
              </p:nvSpPr>
              <p:spPr>
                <a:xfrm>
                  <a:off x="1632165" y="2201189"/>
                  <a:ext cx="596160" cy="437102"/>
                </a:xfrm>
                <a:prstGeom prst="rect">
                  <a:avLst/>
                </a:prstGeom>
                <a:blipFill>
                  <a:blip r:embed="rId6"/>
                  <a:stretch>
                    <a:fillRect l="-10204" r="-1020" b="-6944"/>
                  </a:stretch>
                </a:blipFill>
                <a:ln>
                  <a:noFill/>
                </a:ln>
              </p:spPr>
              <p:txBody>
                <a:bodyPr/>
                <a:lstStyle/>
                <a:p>
                  <a:r>
                    <a:rPr lang="en-GB">
                      <a:noFill/>
                    </a:rPr>
                    <a:t> </a:t>
                  </a:r>
                </a:p>
              </p:txBody>
            </p:sp>
          </mc:Fallback>
        </mc:AlternateContent>
        <p:sp>
          <p:nvSpPr>
            <p:cNvPr id="86" name="Google Shape;62;p14">
              <a:extLst>
                <a:ext uri="{FF2B5EF4-FFF2-40B4-BE49-F238E27FC236}">
                  <a16:creationId xmlns:a16="http://schemas.microsoft.com/office/drawing/2014/main" id="{BBB2A5A2-7C08-49CD-9BB9-FE4CD476DB2F}"/>
                </a:ext>
              </a:extLst>
            </p:cNvPr>
            <p:cNvSpPr/>
            <p:nvPr/>
          </p:nvSpPr>
          <p:spPr>
            <a:xfrm>
              <a:off x="4529511" y="1542242"/>
              <a:ext cx="745471" cy="32103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dirty="0">
                  <a:latin typeface="Calibri" panose="020F0502020204030204" pitchFamily="34" charset="0"/>
                  <a:cs typeface="Calibri" panose="020F0502020204030204" pitchFamily="34" charset="0"/>
                </a:rPr>
                <a:t>Regler</a:t>
              </a:r>
            </a:p>
          </p:txBody>
        </p:sp>
        <mc:AlternateContent xmlns:mc="http://schemas.openxmlformats.org/markup-compatibility/2006" xmlns:a14="http://schemas.microsoft.com/office/drawing/2010/main">
          <mc:Choice Requires="a14">
            <p:sp>
              <p:nvSpPr>
                <p:cNvPr id="87" name="Textfeld 86">
                  <a:extLst>
                    <a:ext uri="{FF2B5EF4-FFF2-40B4-BE49-F238E27FC236}">
                      <a16:creationId xmlns:a16="http://schemas.microsoft.com/office/drawing/2014/main" id="{60B309DF-A733-4A1E-A92E-E39F4CC551CC}"/>
                    </a:ext>
                  </a:extLst>
                </p:cNvPr>
                <p:cNvSpPr txBox="1"/>
                <p:nvPr/>
              </p:nvSpPr>
              <p:spPr>
                <a:xfrm>
                  <a:off x="4215453" y="815040"/>
                  <a:ext cx="577808" cy="492443"/>
                </a:xfrm>
                <a:prstGeom prst="rect">
                  <a:avLst/>
                </a:prstGeom>
                <a:noFill/>
              </p:spPr>
              <p:txBody>
                <a:bodyPr wrap="square">
                  <a:spAutoFit/>
                </a:bodyPr>
                <a:lstStyle/>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00" b="1" i="1" smtClean="0">
                                <a:latin typeface="Cambria Math" panose="02040503050406030204" pitchFamily="18" charset="0"/>
                                <a:cs typeface="Calibri" panose="020F0502020204030204" pitchFamily="34" charset="0"/>
                              </a:rPr>
                            </m:ctrlPr>
                          </m:sSubPr>
                          <m:e>
                            <m:r>
                              <a:rPr lang="de-DE" sz="1300" b="1" i="1" smtClean="0">
                                <a:latin typeface="Cambria Math" panose="02040503050406030204" pitchFamily="18" charset="0"/>
                                <a:cs typeface="Calibri" panose="020F0502020204030204" pitchFamily="34" charset="0"/>
                              </a:rPr>
                              <m:t>𝒛</m:t>
                            </m:r>
                          </m:e>
                          <m:sub>
                            <m:r>
                              <a:rPr lang="de-DE" sz="1300" b="1" i="1" smtClean="0">
                                <a:latin typeface="Cambria Math" panose="02040503050406030204" pitchFamily="18" charset="0"/>
                                <a:cs typeface="Calibri" panose="020F0502020204030204" pitchFamily="34" charset="0"/>
                              </a:rPr>
                              <m:t>𝒔𝒐𝒍𝒍</m:t>
                            </m:r>
                          </m:sub>
                        </m:sSub>
                        <m:r>
                          <a:rPr lang="de-DE" sz="1300" b="1" i="1" smtClean="0">
                            <a:latin typeface="Cambria Math" panose="02040503050406030204" pitchFamily="18" charset="0"/>
                            <a:cs typeface="Calibri" panose="020F0502020204030204" pitchFamily="34" charset="0"/>
                          </a:rPr>
                          <m:t> (</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a:p>
                  <a:pPr>
                    <a:spcBef>
                      <a:spcPts val="0"/>
                    </a:spcBef>
                    <a:spcAft>
                      <a:spcPts val="0"/>
                    </a:spcAft>
                  </a:pPr>
                  <a14:m>
                    <m:oMathPara xmlns:m="http://schemas.openxmlformats.org/officeDocument/2006/math">
                      <m:oMathParaPr>
                        <m:jc m:val="left"/>
                      </m:oMathParaPr>
                      <m:oMath xmlns:m="http://schemas.openxmlformats.org/officeDocument/2006/math">
                        <m:sSub>
                          <m:sSubPr>
                            <m:ctrlPr>
                              <a:rPr lang="de-DE" sz="1300" b="1" i="1" smtClean="0">
                                <a:latin typeface="Cambria Math" panose="02040503050406030204" pitchFamily="18" charset="0"/>
                                <a:cs typeface="Calibri" panose="020F0502020204030204" pitchFamily="34" charset="0"/>
                              </a:rPr>
                            </m:ctrlPr>
                          </m:sSubPr>
                          <m:e>
                            <m:acc>
                              <m:accPr>
                                <m:chr m:val="̇"/>
                                <m:ctrlPr>
                                  <a:rPr lang="de-DE" sz="1300" b="1" i="1" smtClean="0">
                                    <a:latin typeface="Cambria Math" panose="02040503050406030204" pitchFamily="18" charset="0"/>
                                    <a:cs typeface="Calibri" panose="020F0502020204030204" pitchFamily="34" charset="0"/>
                                  </a:rPr>
                                </m:ctrlPr>
                              </m:accPr>
                              <m:e>
                                <m:r>
                                  <a:rPr lang="de-DE" sz="1300" b="1" i="1" smtClean="0">
                                    <a:latin typeface="Cambria Math" panose="02040503050406030204" pitchFamily="18" charset="0"/>
                                    <a:cs typeface="Calibri" panose="020F0502020204030204" pitchFamily="34" charset="0"/>
                                  </a:rPr>
                                  <m:t>𝒛</m:t>
                                </m:r>
                              </m:e>
                            </m:acc>
                          </m:e>
                          <m:sub>
                            <m:r>
                              <a:rPr lang="de-DE" sz="1300" b="1" i="1" smtClean="0">
                                <a:latin typeface="Cambria Math" panose="02040503050406030204" pitchFamily="18" charset="0"/>
                                <a:cs typeface="Calibri" panose="020F0502020204030204" pitchFamily="34" charset="0"/>
                              </a:rPr>
                              <m:t>𝒔𝒐𝒍𝒍</m:t>
                            </m:r>
                          </m:sub>
                        </m:sSub>
                        <m:r>
                          <a:rPr lang="de-DE" sz="1300" b="1" i="1" smtClean="0">
                            <a:latin typeface="Cambria Math" panose="02040503050406030204" pitchFamily="18" charset="0"/>
                            <a:cs typeface="Calibri" panose="020F0502020204030204" pitchFamily="34" charset="0"/>
                          </a:rPr>
                          <m:t>(</m:t>
                        </m:r>
                        <m:r>
                          <a:rPr lang="de-DE" sz="1300" b="1" i="1" smtClean="0">
                            <a:latin typeface="Cambria Math" panose="02040503050406030204" pitchFamily="18" charset="0"/>
                            <a:cs typeface="Calibri" panose="020F0502020204030204" pitchFamily="34" charset="0"/>
                          </a:rPr>
                          <m:t>𝒕</m:t>
                        </m:r>
                        <m:r>
                          <a:rPr lang="de-DE" sz="1300" b="1" i="1" smtClean="0">
                            <a:latin typeface="Cambria Math" panose="02040503050406030204" pitchFamily="18" charset="0"/>
                            <a:cs typeface="Calibri" panose="020F0502020204030204" pitchFamily="34" charset="0"/>
                          </a:rPr>
                          <m:t>)</m:t>
                        </m:r>
                      </m:oMath>
                    </m:oMathPara>
                  </a14:m>
                  <a:endParaRPr lang="de-DE" sz="1300" b="1" dirty="0">
                    <a:latin typeface="Calibri" panose="020F0502020204030204" pitchFamily="34" charset="0"/>
                    <a:cs typeface="Calibri" panose="020F0502020204030204" pitchFamily="34" charset="0"/>
                  </a:endParaRPr>
                </a:p>
              </p:txBody>
            </p:sp>
          </mc:Choice>
          <mc:Fallback xmlns="">
            <p:sp>
              <p:nvSpPr>
                <p:cNvPr id="87" name="Textfeld 86">
                  <a:extLst>
                    <a:ext uri="{FF2B5EF4-FFF2-40B4-BE49-F238E27FC236}">
                      <a16:creationId xmlns:a16="http://schemas.microsoft.com/office/drawing/2014/main" id="{60B309DF-A733-4A1E-A92E-E39F4CC551CC}"/>
                    </a:ext>
                  </a:extLst>
                </p:cNvPr>
                <p:cNvSpPr txBox="1">
                  <a:spLocks noRot="1" noChangeAspect="1" noMove="1" noResize="1" noEditPoints="1" noAdjustHandles="1" noChangeArrowheads="1" noChangeShapeType="1" noTextEdit="1"/>
                </p:cNvSpPr>
                <p:nvPr/>
              </p:nvSpPr>
              <p:spPr>
                <a:xfrm>
                  <a:off x="4215453" y="815040"/>
                  <a:ext cx="577808" cy="492443"/>
                </a:xfrm>
                <a:prstGeom prst="rect">
                  <a:avLst/>
                </a:prstGeom>
                <a:blipFill>
                  <a:blip r:embed="rId7"/>
                  <a:stretch>
                    <a:fillRect r="-26596" b="-4938"/>
                  </a:stretch>
                </a:blipFill>
              </p:spPr>
              <p:txBody>
                <a:bodyPr/>
                <a:lstStyle/>
                <a:p>
                  <a:r>
                    <a:rPr lang="en-GB">
                      <a:noFill/>
                    </a:rPr>
                    <a:t> </a:t>
                  </a:r>
                </a:p>
              </p:txBody>
            </p:sp>
          </mc:Fallback>
        </mc:AlternateContent>
        <p:cxnSp>
          <p:nvCxnSpPr>
            <p:cNvPr id="88" name="Google Shape;104;p14">
              <a:extLst>
                <a:ext uri="{FF2B5EF4-FFF2-40B4-BE49-F238E27FC236}">
                  <a16:creationId xmlns:a16="http://schemas.microsoft.com/office/drawing/2014/main" id="{7A8201A1-619D-4550-BF70-6906270CDF7F}"/>
                </a:ext>
              </a:extLst>
            </p:cNvPr>
            <p:cNvCxnSpPr>
              <a:cxnSpLocks/>
              <a:endCxn id="86" idx="0"/>
            </p:cNvCxnSpPr>
            <p:nvPr/>
          </p:nvCxnSpPr>
          <p:spPr>
            <a:xfrm>
              <a:off x="4902246" y="1153249"/>
              <a:ext cx="1" cy="388993"/>
            </a:xfrm>
            <a:prstGeom prst="straightConnector1">
              <a:avLst/>
            </a:prstGeom>
            <a:noFill/>
            <a:ln w="9525" cap="flat" cmpd="sng">
              <a:solidFill>
                <a:schemeClr val="dk2"/>
              </a:solidFill>
              <a:prstDash val="solid"/>
              <a:round/>
              <a:headEnd type="none" w="med" len="med"/>
              <a:tailEnd type="stealth" w="med" len="med"/>
            </a:ln>
          </p:spPr>
        </p:cxnSp>
        <p:cxnSp>
          <p:nvCxnSpPr>
            <p:cNvPr id="92" name="Google Shape;104;p14">
              <a:extLst>
                <a:ext uri="{FF2B5EF4-FFF2-40B4-BE49-F238E27FC236}">
                  <a16:creationId xmlns:a16="http://schemas.microsoft.com/office/drawing/2014/main" id="{4C98A03C-8322-4C9E-869F-2F123657DAD8}"/>
                </a:ext>
              </a:extLst>
            </p:cNvPr>
            <p:cNvCxnSpPr>
              <a:cxnSpLocks/>
              <a:stCxn id="86" idx="2"/>
            </p:cNvCxnSpPr>
            <p:nvPr/>
          </p:nvCxnSpPr>
          <p:spPr>
            <a:xfrm>
              <a:off x="4902247" y="1863272"/>
              <a:ext cx="0" cy="388993"/>
            </a:xfrm>
            <a:prstGeom prst="straightConnector1">
              <a:avLst/>
            </a:prstGeom>
            <a:noFill/>
            <a:ln w="9525" cap="flat" cmpd="sng">
              <a:solidFill>
                <a:schemeClr val="dk2"/>
              </a:solidFill>
              <a:prstDash val="solid"/>
              <a:round/>
              <a:headEnd type="none" w="med" len="med"/>
              <a:tailEnd type="stealth" w="med" len="med"/>
            </a:ln>
          </p:spPr>
        </p:cxnSp>
      </p:grpSp>
      <p:sp>
        <p:nvSpPr>
          <p:cNvPr id="294" name="CustomShape 59"/>
          <p:cNvSpPr/>
          <p:nvPr/>
        </p:nvSpPr>
        <p:spPr>
          <a:xfrm>
            <a:off x="1790603" y="100864"/>
            <a:ext cx="10969676" cy="50292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chorCtr="0">
            <a:noAutofit/>
          </a:bodyPr>
          <a:lstStyle/>
          <a:p>
            <a:pPr>
              <a:lnSpc>
                <a:spcPct val="100000"/>
              </a:lnSpc>
            </a:pPr>
            <a:r>
              <a:rPr lang="de-DE" sz="2800" b="1" spc="-1" dirty="0">
                <a:solidFill>
                  <a:srgbClr val="000000"/>
                </a:solidFill>
                <a:latin typeface="Calibri" panose="020F0502020204030204" pitchFamily="34" charset="0"/>
                <a:cs typeface="Calibri" panose="020F0502020204030204" pitchFamily="34" charset="0"/>
              </a:rPr>
              <a:t>Stand der Forschung  </a:t>
            </a:r>
            <a:endParaRPr lang="de-DE" sz="2800" b="0" strike="noStrike" spc="-1" dirty="0">
              <a:latin typeface="Calibri" panose="020F0502020204030204" pitchFamily="34" charset="0"/>
              <a:cs typeface="Calibri" panose="020F0502020204030204" pitchFamily="34" charset="0"/>
            </a:endParaRPr>
          </a:p>
        </p:txBody>
      </p:sp>
      <p:sp>
        <p:nvSpPr>
          <p:cNvPr id="297" name="TextShape 62"/>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072B7A86-7A04-4EE8-BD0A-46732F7ED38D}" type="slidenum">
              <a:rPr lang="de-DE" sz="1200" b="0" strike="noStrike" spc="-1">
                <a:solidFill>
                  <a:srgbClr val="8B8B8B"/>
                </a:solidFill>
                <a:latin typeface="Arial"/>
              </a:rPr>
              <a:t>3</a:t>
            </a:fld>
            <a:endParaRPr lang="de-DE" sz="1200" b="0" strike="noStrike" spc="-1">
              <a:latin typeface="Times New Roman"/>
            </a:endParaRPr>
          </a:p>
        </p:txBody>
      </p:sp>
      <p:sp>
        <p:nvSpPr>
          <p:cNvPr id="95" name="TextShape 6">
            <a:extLst>
              <a:ext uri="{FF2B5EF4-FFF2-40B4-BE49-F238E27FC236}">
                <a16:creationId xmlns:a16="http://schemas.microsoft.com/office/drawing/2014/main" id="{5E1AC4C0-6C85-4CFE-9AA6-8AC747D2EE00}"/>
              </a:ext>
            </a:extLst>
          </p:cNvPr>
          <p:cNvSpPr txBox="1"/>
          <p:nvPr/>
        </p:nvSpPr>
        <p:spPr>
          <a:xfrm>
            <a:off x="6123023" y="979865"/>
            <a:ext cx="5873373" cy="5526720"/>
          </a:xfrm>
          <a:prstGeom prst="rect">
            <a:avLst/>
          </a:prstGeom>
          <a:noFill/>
          <a:ln>
            <a:noFill/>
          </a:ln>
        </p:spPr>
        <p:txBody>
          <a:bodyPr lIns="108000" tIns="72000" rIns="108000" bIns="72000">
            <a:noAutofit/>
          </a:bodyPr>
          <a:lstStyle/>
          <a:p>
            <a:pPr marL="360">
              <a:lnSpc>
                <a:spcPts val="2401"/>
              </a:lnSpc>
              <a:buClr>
                <a:srgbClr val="000000"/>
              </a:buClr>
              <a:tabLst>
                <a:tab pos="0" algn="l"/>
              </a:tabLst>
            </a:pPr>
            <a:r>
              <a:rPr lang="de-DE" sz="2000" b="1" spc="-1" dirty="0">
                <a:solidFill>
                  <a:srgbClr val="000000"/>
                </a:solidFill>
                <a:latin typeface="Calibri"/>
              </a:rPr>
              <a:t>Qualitätsmodell</a:t>
            </a: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a:p>
            <a:pPr marL="360">
              <a:lnSpc>
                <a:spcPts val="2401"/>
              </a:lnSpc>
              <a:buClr>
                <a:srgbClr val="000000"/>
              </a:buClr>
              <a:tabLst>
                <a:tab pos="0" algn="l"/>
              </a:tabLst>
            </a:pPr>
            <a:r>
              <a:rPr lang="de-DE" spc="-1" dirty="0">
                <a:solidFill>
                  <a:srgbClr val="000000"/>
                </a:solidFill>
                <a:latin typeface="Calibri"/>
              </a:rPr>
              <a:t>Stand der Technik: Ableitung einer Referenztrajektorie für den Bauteilinnendruck basierend auf dem </a:t>
            </a:r>
            <a:r>
              <a:rPr lang="de-DE" spc="-1" dirty="0" err="1">
                <a:solidFill>
                  <a:srgbClr val="000000"/>
                </a:solidFill>
                <a:latin typeface="Calibri"/>
              </a:rPr>
              <a:t>pvT</a:t>
            </a:r>
            <a:r>
              <a:rPr lang="de-DE" spc="-1" dirty="0">
                <a:solidFill>
                  <a:srgbClr val="000000"/>
                </a:solidFill>
                <a:latin typeface="Calibri"/>
              </a:rPr>
              <a:t>-Diagramm</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Aufwändig zu generieren</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Berücksichtigt nur den Werkzeuginnendruck</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Setzt konstante Materialeigenschaften voraus</a:t>
            </a:r>
          </a:p>
          <a:p>
            <a:pPr marL="286110" indent="-285750">
              <a:lnSpc>
                <a:spcPts val="2401"/>
              </a:lnSpc>
              <a:buClr>
                <a:srgbClr val="000000"/>
              </a:buClr>
              <a:buFont typeface="Arial" panose="020B0604020202020204" pitchFamily="34" charset="0"/>
              <a:buChar char="•"/>
              <a:tabLst>
                <a:tab pos="0" algn="l"/>
              </a:tabLst>
            </a:pPr>
            <a:r>
              <a:rPr lang="de-DE" spc="-1" dirty="0">
                <a:solidFill>
                  <a:srgbClr val="000000"/>
                </a:solidFill>
                <a:latin typeface="Calibri"/>
              </a:rPr>
              <a:t>Maschine muss in der Lage sein den Bauteilinnendruck zu regeln</a:t>
            </a:r>
          </a:p>
          <a:p>
            <a:pPr marL="360">
              <a:lnSpc>
                <a:spcPts val="2401"/>
              </a:lnSpc>
              <a:buClr>
                <a:srgbClr val="000000"/>
              </a:buClr>
              <a:tabLst>
                <a:tab pos="0" algn="l"/>
              </a:tabLst>
            </a:pPr>
            <a:r>
              <a:rPr lang="de-DE" spc="-1" dirty="0">
                <a:solidFill>
                  <a:srgbClr val="000000"/>
                </a:solidFill>
                <a:latin typeface="Calibri"/>
                <a:sym typeface="Wingdings" panose="05000000000000000000" pitchFamily="2" charset="2"/>
              </a:rPr>
              <a:t> Datengetriebenes adaptives Qualitätsmodell zur Bestimmung der Referenztrajektorien der Prozessgrößen</a:t>
            </a:r>
            <a:endParaRPr lang="de-DE" spc="-1" dirty="0">
              <a:solidFill>
                <a:srgbClr val="000000"/>
              </a:solidFill>
              <a:latin typeface="Calibri"/>
            </a:endParaRPr>
          </a:p>
          <a:p>
            <a:pPr marL="360">
              <a:lnSpc>
                <a:spcPts val="2401"/>
              </a:lnSpc>
              <a:buClr>
                <a:srgbClr val="000000"/>
              </a:buClr>
              <a:tabLst>
                <a:tab pos="0" algn="l"/>
              </a:tabLst>
            </a:pPr>
            <a:endParaRPr lang="de-DE" spc="-1" dirty="0">
              <a:solidFill>
                <a:srgbClr val="000000"/>
              </a:solidFill>
              <a:latin typeface="Calibri"/>
            </a:endParaRPr>
          </a:p>
        </p:txBody>
      </p:sp>
      <p:pic>
        <p:nvPicPr>
          <p:cNvPr id="19" name="Grafik 18">
            <a:extLst>
              <a:ext uri="{FF2B5EF4-FFF2-40B4-BE49-F238E27FC236}">
                <a16:creationId xmlns:a16="http://schemas.microsoft.com/office/drawing/2014/main" id="{816B978E-8EDA-45D3-84D2-AFE4221F74CE}"/>
              </a:ext>
            </a:extLst>
          </p:cNvPr>
          <p:cNvPicPr>
            <a:picLocks noChangeAspect="1"/>
          </p:cNvPicPr>
          <p:nvPr/>
        </p:nvPicPr>
        <p:blipFill>
          <a:blip r:embed="rId8"/>
          <a:stretch>
            <a:fillRect/>
          </a:stretch>
        </p:blipFill>
        <p:spPr>
          <a:xfrm>
            <a:off x="7554099" y="1502283"/>
            <a:ext cx="3000344" cy="1934354"/>
          </a:xfrm>
          <a:prstGeom prst="rect">
            <a:avLst/>
          </a:prstGeom>
        </p:spPr>
      </p:pic>
      <p:sp>
        <p:nvSpPr>
          <p:cNvPr id="20" name="TextShape 3">
            <a:extLst>
              <a:ext uri="{FF2B5EF4-FFF2-40B4-BE49-F238E27FC236}">
                <a16:creationId xmlns:a16="http://schemas.microsoft.com/office/drawing/2014/main" id="{DAF74DAD-C3F7-4B01-BD03-4A01983EBBCA}"/>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2" name="Fußzeilenplatzhalter 1">
            <a:extLst>
              <a:ext uri="{FF2B5EF4-FFF2-40B4-BE49-F238E27FC236}">
                <a16:creationId xmlns:a16="http://schemas.microsoft.com/office/drawing/2014/main" id="{D8D0B83D-37C0-4748-A6B4-2264C0487AA6}"/>
              </a:ext>
            </a:extLst>
          </p:cNvPr>
          <p:cNvSpPr>
            <a:spLocks noGrp="1"/>
          </p:cNvSpPr>
          <p:nvPr>
            <p:ph type="ftr" idx="13"/>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BED1A6AE-7FC8-44B4-93D1-78506243511F}"/>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3</a:t>
            </a:fld>
            <a:endParaRPr lang="de-DE" sz="1200" b="0" strike="noStrike" spc="-1">
              <a:latin typeface="Times New Roman"/>
            </a:endParaRPr>
          </a:p>
        </p:txBody>
      </p:sp>
      <p:sp>
        <p:nvSpPr>
          <p:cNvPr id="22" name="TextShape 4">
            <a:extLst>
              <a:ext uri="{FF2B5EF4-FFF2-40B4-BE49-F238E27FC236}">
                <a16:creationId xmlns:a16="http://schemas.microsoft.com/office/drawing/2014/main" id="{8438C103-5A53-46C6-9CBA-42398A0BB57E}"/>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26.01.2021</a:t>
            </a:r>
          </a:p>
        </p:txBody>
      </p:sp>
      <p:sp>
        <p:nvSpPr>
          <p:cNvPr id="23" name="Textfeld 22">
            <a:extLst>
              <a:ext uri="{FF2B5EF4-FFF2-40B4-BE49-F238E27FC236}">
                <a16:creationId xmlns:a16="http://schemas.microsoft.com/office/drawing/2014/main" id="{D4C76B25-6E60-4835-94EC-1E0B3C6F84D7}"/>
              </a:ext>
            </a:extLst>
          </p:cNvPr>
          <p:cNvSpPr txBox="1"/>
          <p:nvPr/>
        </p:nvSpPr>
        <p:spPr>
          <a:xfrm>
            <a:off x="1109627" y="3321134"/>
            <a:ext cx="449006" cy="246221"/>
          </a:xfrm>
          <a:prstGeom prst="rect">
            <a:avLst/>
          </a:prstGeom>
          <a:noFill/>
        </p:spPr>
        <p:txBody>
          <a:bodyPr wrap="square" rtlCol="0">
            <a:spAutoFit/>
          </a:bodyPr>
          <a:lstStyle/>
          <a:p>
            <a:r>
              <a:rPr lang="de-DE" sz="1000" dirty="0"/>
              <a:t>[15]</a:t>
            </a:r>
          </a:p>
        </p:txBody>
      </p:sp>
      <p:sp>
        <p:nvSpPr>
          <p:cNvPr id="24" name="Textfeld 23">
            <a:extLst>
              <a:ext uri="{FF2B5EF4-FFF2-40B4-BE49-F238E27FC236}">
                <a16:creationId xmlns:a16="http://schemas.microsoft.com/office/drawing/2014/main" id="{0C753ADD-EC7A-4E32-AA3F-780EF9A91091}"/>
              </a:ext>
            </a:extLst>
          </p:cNvPr>
          <p:cNvSpPr txBox="1"/>
          <p:nvPr/>
        </p:nvSpPr>
        <p:spPr>
          <a:xfrm>
            <a:off x="7550615" y="3241399"/>
            <a:ext cx="449006" cy="246221"/>
          </a:xfrm>
          <a:prstGeom prst="rect">
            <a:avLst/>
          </a:prstGeom>
          <a:noFill/>
        </p:spPr>
        <p:txBody>
          <a:bodyPr wrap="square" rtlCol="0">
            <a:spAutoFit/>
          </a:bodyPr>
          <a:lstStyle/>
          <a:p>
            <a:r>
              <a:rPr lang="de-DE" sz="1000" dirty="0"/>
              <a:t>[15]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12B3160C-3325-4721-B9E0-48C1D23EAED2}"/>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7B8BF01B-51BB-4E50-A1E5-5D07771E3E55}"/>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4</a:t>
            </a:fld>
            <a:endParaRPr lang="de-DE" sz="1200" b="0" strike="noStrike" spc="-1">
              <a:latin typeface="Times New Roman"/>
            </a:endParaRPr>
          </a:p>
        </p:txBody>
      </p:sp>
      <p:sp>
        <p:nvSpPr>
          <p:cNvPr id="63" name="TextShape 1">
            <a:extLst>
              <a:ext uri="{FF2B5EF4-FFF2-40B4-BE49-F238E27FC236}">
                <a16:creationId xmlns:a16="http://schemas.microsoft.com/office/drawing/2014/main" id="{6EE1F934-FC2C-468E-A6BC-19BD16A2AD49}"/>
              </a:ext>
            </a:extLst>
          </p:cNvPr>
          <p:cNvSpPr txBox="1"/>
          <p:nvPr/>
        </p:nvSpPr>
        <p:spPr>
          <a:xfrm>
            <a:off x="192120" y="4025437"/>
            <a:ext cx="11807640" cy="2410632"/>
          </a:xfrm>
          <a:prstGeom prst="rect">
            <a:avLst/>
          </a:prstGeom>
          <a:noFill/>
          <a:ln>
            <a:noFill/>
          </a:ln>
        </p:spPr>
        <p:txBody>
          <a:bodyPr lIns="122040" tIns="122040" rIns="122040" bIns="122040">
            <a:noAutofit/>
          </a:bodyPr>
          <a:lstStyle/>
          <a:p>
            <a:pPr>
              <a:lnSpc>
                <a:spcPts val="2401"/>
              </a:lnSpc>
              <a:spcAft>
                <a:spcPts val="600"/>
              </a:spcAft>
              <a:buClr>
                <a:srgbClr val="000000"/>
              </a:buClr>
            </a:pPr>
            <a:r>
              <a:rPr lang="en" sz="1600" b="0" strike="noStrike" spc="-1" dirty="0">
                <a:solidFill>
                  <a:srgbClr val="000000"/>
                </a:solidFill>
                <a:latin typeface="Calibri"/>
              </a:rPr>
              <a:t>Übliche Ansätze zur Modellierung / Regelung / Steuerung der Bauteilqualität:</a:t>
            </a:r>
          </a:p>
          <a:p>
            <a:pPr marL="182563" indent="-182563">
              <a:lnSpc>
                <a:spcPts val="2401"/>
              </a:lnSpc>
              <a:buClr>
                <a:srgbClr val="000000"/>
              </a:buClr>
              <a:buFont typeface="Arial" panose="020B0604020202020204" pitchFamily="34" charset="0"/>
              <a:buChar char="•"/>
            </a:pPr>
            <a:r>
              <a:rPr lang="en" sz="1600" b="1" strike="noStrike" spc="-1" dirty="0">
                <a:solidFill>
                  <a:srgbClr val="000000"/>
                </a:solidFill>
                <a:latin typeface="Calibri"/>
              </a:rPr>
              <a:t>Regressionsmodelle</a:t>
            </a:r>
            <a:r>
              <a:rPr lang="en" sz="1600" b="0" strike="noStrike" spc="-1" dirty="0">
                <a:solidFill>
                  <a:srgbClr val="000000"/>
                </a:solidFill>
                <a:latin typeface="Calibri"/>
              </a:rPr>
              <a:t> basierend auf DOE-Versuchsplänen: Vernachlässigen dynamische Zusammenhänge zwischen Prozessgrößentrajektorien und den resultierenden Bauteileigenschaften</a:t>
            </a:r>
          </a:p>
          <a:p>
            <a:pPr marL="182563" indent="-182563">
              <a:lnSpc>
                <a:spcPts val="2401"/>
              </a:lnSpc>
              <a:buClr>
                <a:srgbClr val="000000"/>
              </a:buClr>
              <a:buFont typeface="Arial" panose="020B0604020202020204" pitchFamily="34" charset="0"/>
              <a:buChar char="•"/>
            </a:pPr>
            <a:r>
              <a:rPr lang="en" sz="1600" b="1" strike="noStrike" spc="-1" dirty="0">
                <a:solidFill>
                  <a:srgbClr val="000000"/>
                </a:solidFill>
                <a:latin typeface="Calibri"/>
              </a:rPr>
              <a:t>Prozessregelung</a:t>
            </a:r>
            <a:r>
              <a:rPr lang="en" sz="1600" b="0" strike="noStrike" spc="-1" dirty="0">
                <a:solidFill>
                  <a:srgbClr val="000000"/>
                </a:solidFill>
                <a:latin typeface="Calibri"/>
              </a:rPr>
              <a:t>: Regelung der Prozessgrößen unter der Annahme, dass deren Zusammenhang mit den Bauteileigenschaften unveränderlich sei, was bei Wirken äußerer Störgrößen (Materialeigenschaften, Außentemperatur, etc.) nicht der Fall sein muss</a:t>
            </a:r>
          </a:p>
          <a:p>
            <a:pPr marL="182563" indent="-182563">
              <a:lnSpc>
                <a:spcPts val="2401"/>
              </a:lnSpc>
              <a:buClr>
                <a:srgbClr val="000000"/>
              </a:buClr>
              <a:buFont typeface="Arial" panose="020B0604020202020204" pitchFamily="34" charset="0"/>
              <a:buChar char="•"/>
            </a:pPr>
            <a:r>
              <a:rPr lang="en" sz="1600" b="1" spc="-1" dirty="0">
                <a:solidFill>
                  <a:srgbClr val="000000"/>
                </a:solidFill>
                <a:latin typeface="Calibri"/>
              </a:rPr>
              <a:t>Eigenschaftsregelungen </a:t>
            </a:r>
            <a:r>
              <a:rPr lang="en" sz="1600" spc="-1" dirty="0">
                <a:solidFill>
                  <a:srgbClr val="000000"/>
                </a:solidFill>
                <a:latin typeface="Calibri"/>
              </a:rPr>
              <a:t>wie bspw. Engel iQ weight control: Ebenfalls Prozessregelung, indirekte Regelung des eingespritzten Schmelzevolumens, Kompensation von Viskositätsschwankungen , keine  Berücksichtigung weiterer Bauteileigenschaften</a:t>
            </a:r>
            <a:endParaRPr lang="en" sz="1600" b="0" strike="noStrike" spc="-1" dirty="0">
              <a:solidFill>
                <a:srgbClr val="000000"/>
              </a:solidFill>
              <a:latin typeface="Calibri"/>
            </a:endParaRPr>
          </a:p>
        </p:txBody>
      </p:sp>
      <p:grpSp>
        <p:nvGrpSpPr>
          <p:cNvPr id="126" name="Gruppieren 125">
            <a:extLst>
              <a:ext uri="{FF2B5EF4-FFF2-40B4-BE49-F238E27FC236}">
                <a16:creationId xmlns:a16="http://schemas.microsoft.com/office/drawing/2014/main" id="{432A832F-D1B1-4F91-B708-D6EB7DE84BAB}"/>
              </a:ext>
            </a:extLst>
          </p:cNvPr>
          <p:cNvGrpSpPr/>
          <p:nvPr/>
        </p:nvGrpSpPr>
        <p:grpSpPr>
          <a:xfrm>
            <a:off x="124615" y="686843"/>
            <a:ext cx="11942770" cy="3031926"/>
            <a:chOff x="-1344463" y="3545634"/>
            <a:chExt cx="11942770" cy="3031926"/>
          </a:xfrm>
        </p:grpSpPr>
        <p:grpSp>
          <p:nvGrpSpPr>
            <p:cNvPr id="127" name="Group 3">
              <a:extLst>
                <a:ext uri="{FF2B5EF4-FFF2-40B4-BE49-F238E27FC236}">
                  <a16:creationId xmlns:a16="http://schemas.microsoft.com/office/drawing/2014/main" id="{724C1775-DCB7-4AAE-AEA6-3C96D3F78290}"/>
                </a:ext>
              </a:extLst>
            </p:cNvPr>
            <p:cNvGrpSpPr/>
            <p:nvPr/>
          </p:nvGrpSpPr>
          <p:grpSpPr>
            <a:xfrm>
              <a:off x="842400" y="3545634"/>
              <a:ext cx="9755907" cy="3031926"/>
              <a:chOff x="1176120" y="1270434"/>
              <a:chExt cx="9755907" cy="3031926"/>
            </a:xfrm>
          </p:grpSpPr>
          <p:sp>
            <p:nvSpPr>
              <p:cNvPr id="130" name="CustomShape 4">
                <a:extLst>
                  <a:ext uri="{FF2B5EF4-FFF2-40B4-BE49-F238E27FC236}">
                    <a16:creationId xmlns:a16="http://schemas.microsoft.com/office/drawing/2014/main" id="{709C35BD-0460-4100-89C9-4518133CB0BE}"/>
                  </a:ext>
                </a:extLst>
              </p:cNvPr>
              <p:cNvSpPr/>
              <p:nvPr/>
            </p:nvSpPr>
            <p:spPr>
              <a:xfrm>
                <a:off x="402264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algn="ctr">
                  <a:lnSpc>
                    <a:spcPct val="100000"/>
                  </a:lnSpc>
                </a:pPr>
                <a:r>
                  <a:rPr lang="en" sz="1340" b="0" strike="noStrike" spc="-1" dirty="0">
                    <a:solidFill>
                      <a:srgbClr val="000000"/>
                    </a:solidFill>
                    <a:latin typeface="Calibri"/>
                  </a:rPr>
                  <a:t>Spritzgieß-</a:t>
                </a:r>
                <a:br>
                  <a:rPr dirty="0"/>
                </a:br>
                <a:r>
                  <a:rPr lang="en" sz="1340" b="0" strike="noStrike" spc="-1" dirty="0">
                    <a:solidFill>
                      <a:srgbClr val="000000"/>
                    </a:solidFill>
                    <a:latin typeface="Calibri"/>
                  </a:rPr>
                  <a:t>maschine</a:t>
                </a:r>
                <a:endParaRPr lang="de-DE" sz="1340" b="0" strike="noStrike" spc="-1" dirty="0">
                  <a:latin typeface="Arial"/>
                </a:endParaRPr>
              </a:p>
            </p:txBody>
          </p:sp>
          <mc:AlternateContent xmlns:mc="http://schemas.openxmlformats.org/markup-compatibility/2006" xmlns:a14="http://schemas.microsoft.com/office/drawing/2010/main">
            <mc:Choice Requires="a14">
              <p:sp>
                <p:nvSpPr>
                  <p:cNvPr id="131" name="CustomShape 5">
                    <a:extLst>
                      <a:ext uri="{FF2B5EF4-FFF2-40B4-BE49-F238E27FC236}">
                        <a16:creationId xmlns:a16="http://schemas.microsoft.com/office/drawing/2014/main" id="{788068B3-4ABF-412F-939B-F949176AEDA0}"/>
                      </a:ext>
                    </a:extLst>
                  </p:cNvPr>
                  <p:cNvSpPr/>
                  <p:nvPr/>
                </p:nvSpPr>
                <p:spPr>
                  <a:xfrm>
                    <a:off x="759996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de-DE" sz="1400" b="1" i="1" smtClean="0">
                              <a:latin typeface="Cambria Math" panose="02040503050406030204" pitchFamily="18" charset="0"/>
                              <a:cs typeface="Calibri" panose="020F0502020204030204" pitchFamily="34" charset="0"/>
                            </a:rPr>
                            <m:t>𝑸</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𝒇</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𝒙</m:t>
                          </m:r>
                          <m:r>
                            <a:rPr lang="de-DE" sz="1400" b="1" i="1" smtClean="0">
                              <a:latin typeface="Cambria Math" panose="02040503050406030204" pitchFamily="18" charset="0"/>
                              <a:cs typeface="Calibri" panose="020F0502020204030204" pitchFamily="34" charset="0"/>
                            </a:rPr>
                            <m:t>)</m:t>
                          </m:r>
                        </m:oMath>
                      </m:oMathPara>
                    </a14:m>
                    <a:endParaRPr lang="de-DE" sz="1400" dirty="0">
                      <a:latin typeface="Calibri" panose="020F0502020204030204" pitchFamily="34" charset="0"/>
                      <a:cs typeface="Calibri" panose="020F0502020204030204" pitchFamily="34" charset="0"/>
                    </a:endParaRPr>
                  </a:p>
                </p:txBody>
              </p:sp>
            </mc:Choice>
            <mc:Fallback xmlns="">
              <p:sp>
                <p:nvSpPr>
                  <p:cNvPr id="131" name="CustomShape 5">
                    <a:extLst>
                      <a:ext uri="{FF2B5EF4-FFF2-40B4-BE49-F238E27FC236}">
                        <a16:creationId xmlns:a16="http://schemas.microsoft.com/office/drawing/2014/main" id="{788068B3-4ABF-412F-939B-F949176AEDA0}"/>
                      </a:ext>
                    </a:extLst>
                  </p:cNvPr>
                  <p:cNvSpPr>
                    <a:spLocks noRot="1" noChangeAspect="1" noMove="1" noResize="1" noEditPoints="1" noAdjustHandles="1" noChangeArrowheads="1" noChangeShapeType="1" noTextEdit="1"/>
                  </p:cNvSpPr>
                  <p:nvPr/>
                </p:nvSpPr>
                <p:spPr>
                  <a:xfrm>
                    <a:off x="7599960" y="2777040"/>
                    <a:ext cx="1218960" cy="676080"/>
                  </a:xfrm>
                  <a:prstGeom prst="roundRect">
                    <a:avLst>
                      <a:gd name="adj" fmla="val 16667"/>
                    </a:avLst>
                  </a:prstGeom>
                  <a:blipFill>
                    <a:blip r:embed="rId3"/>
                    <a:stretch>
                      <a:fillRect/>
                    </a:stretch>
                  </a:blipFill>
                  <a:ln w="9360">
                    <a:solidFill>
                      <a:schemeClr val="dk2"/>
                    </a:solidFill>
                    <a:round/>
                  </a:ln>
                </p:spPr>
                <p:txBody>
                  <a:bodyPr/>
                  <a:lstStyle/>
                  <a:p>
                    <a:r>
                      <a:rPr lang="en-GB">
                        <a:noFill/>
                      </a:rPr>
                      <a:t> </a:t>
                    </a:r>
                  </a:p>
                </p:txBody>
              </p:sp>
            </mc:Fallback>
          </mc:AlternateContent>
          <p:sp>
            <p:nvSpPr>
              <p:cNvPr id="132" name="CustomShape 6">
                <a:extLst>
                  <a:ext uri="{FF2B5EF4-FFF2-40B4-BE49-F238E27FC236}">
                    <a16:creationId xmlns:a16="http://schemas.microsoft.com/office/drawing/2014/main" id="{2227C046-5407-4F21-A9EF-375CA2BF937E}"/>
                  </a:ext>
                </a:extLst>
              </p:cNvPr>
              <p:cNvSpPr/>
              <p:nvPr/>
            </p:nvSpPr>
            <p:spPr>
              <a:xfrm>
                <a:off x="178704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33" name="Group 7">
                <a:extLst>
                  <a:ext uri="{FF2B5EF4-FFF2-40B4-BE49-F238E27FC236}">
                    <a16:creationId xmlns:a16="http://schemas.microsoft.com/office/drawing/2014/main" id="{B64C4ADB-8759-4337-9C0A-131377AD6AA7}"/>
                  </a:ext>
                </a:extLst>
              </p:cNvPr>
              <p:cNvGrpSpPr/>
              <p:nvPr/>
            </p:nvGrpSpPr>
            <p:grpSpPr>
              <a:xfrm>
                <a:off x="1857960" y="2354760"/>
                <a:ext cx="493200" cy="446040"/>
                <a:chOff x="1857960" y="2354760"/>
                <a:chExt cx="493200" cy="446040"/>
              </a:xfrm>
            </p:grpSpPr>
            <p:sp>
              <p:nvSpPr>
                <p:cNvPr id="184" name="CustomShape 8">
                  <a:extLst>
                    <a:ext uri="{FF2B5EF4-FFF2-40B4-BE49-F238E27FC236}">
                      <a16:creationId xmlns:a16="http://schemas.microsoft.com/office/drawing/2014/main" id="{0DECDD29-537B-4DD3-8578-735EC6D6D963}"/>
                    </a:ext>
                  </a:extLst>
                </p:cNvPr>
                <p:cNvSpPr/>
                <p:nvPr/>
              </p:nvSpPr>
              <p:spPr>
                <a:xfrm rot="10800000">
                  <a:off x="1857960" y="235476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85" name="CustomShape 9">
                  <a:extLst>
                    <a:ext uri="{FF2B5EF4-FFF2-40B4-BE49-F238E27FC236}">
                      <a16:creationId xmlns:a16="http://schemas.microsoft.com/office/drawing/2014/main" id="{8508CA7A-7B4E-4530-8C40-F64736C44465}"/>
                    </a:ext>
                  </a:extLst>
                </p:cNvPr>
                <p:cNvSpPr/>
                <p:nvPr/>
              </p:nvSpPr>
              <p:spPr>
                <a:xfrm>
                  <a:off x="1857960" y="280044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86" name="CustomShape 10">
                  <a:extLst>
                    <a:ext uri="{FF2B5EF4-FFF2-40B4-BE49-F238E27FC236}">
                      <a16:creationId xmlns:a16="http://schemas.microsoft.com/office/drawing/2014/main" id="{1A249A43-4120-4B25-B9DB-BB6C81E8C760}"/>
                    </a:ext>
                  </a:extLst>
                </p:cNvPr>
                <p:cNvSpPr/>
                <p:nvPr/>
              </p:nvSpPr>
              <p:spPr>
                <a:xfrm>
                  <a:off x="1863000" y="2518920"/>
                  <a:ext cx="419040" cy="206640"/>
                </a:xfrm>
                <a:custGeom>
                  <a:avLst/>
                  <a:gdLst/>
                  <a:ahLst/>
                  <a:cxnLst/>
                  <a:rect l="l" t="t" r="r" b="b"/>
                  <a:pathLst>
                    <a:path w="23972" h="11835">
                      <a:moveTo>
                        <a:pt x="0" y="11835"/>
                      </a:moveTo>
                      <a:lnTo>
                        <a:pt x="6372" y="11835"/>
                      </a:lnTo>
                      <a:lnTo>
                        <a:pt x="6372" y="5462"/>
                      </a:lnTo>
                      <a:lnTo>
                        <a:pt x="15172" y="5462"/>
                      </a:lnTo>
                      <a:lnTo>
                        <a:pt x="15172" y="0"/>
                      </a:lnTo>
                      <a:lnTo>
                        <a:pt x="23972" y="0"/>
                      </a:lnTo>
                    </a:path>
                  </a:pathLst>
                </a:custGeom>
                <a:noFill/>
                <a:ln w="9360">
                  <a:solidFill>
                    <a:srgbClr val="4A86E8"/>
                  </a:solidFill>
                  <a:round/>
                </a:ln>
              </p:spPr>
              <p:style>
                <a:lnRef idx="0">
                  <a:scrgbClr r="0" g="0" b="0"/>
                </a:lnRef>
                <a:fillRef idx="0">
                  <a:scrgbClr r="0" g="0" b="0"/>
                </a:fillRef>
                <a:effectRef idx="0">
                  <a:scrgbClr r="0" g="0" b="0"/>
                </a:effectRef>
                <a:fontRef idx="minor"/>
              </p:style>
            </p:sp>
          </p:grpSp>
          <p:sp>
            <p:nvSpPr>
              <p:cNvPr id="134" name="CustomShape 11">
                <a:extLst>
                  <a:ext uri="{FF2B5EF4-FFF2-40B4-BE49-F238E27FC236}">
                    <a16:creationId xmlns:a16="http://schemas.microsoft.com/office/drawing/2014/main" id="{E80E3D8E-0D3A-4516-91B4-92622FECEBEE}"/>
                  </a:ext>
                </a:extLst>
              </p:cNvPr>
              <p:cNvSpPr/>
              <p:nvPr/>
            </p:nvSpPr>
            <p:spPr>
              <a:xfrm>
                <a:off x="2268000" y="260640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135" name="CustomShape 12">
                <a:extLst>
                  <a:ext uri="{FF2B5EF4-FFF2-40B4-BE49-F238E27FC236}">
                    <a16:creationId xmlns:a16="http://schemas.microsoft.com/office/drawing/2014/main" id="{245EAF91-F3E9-41D8-8899-79178958E412}"/>
                  </a:ext>
                </a:extLst>
              </p:cNvPr>
              <p:cNvSpPr/>
              <p:nvPr/>
            </p:nvSpPr>
            <p:spPr>
              <a:xfrm>
                <a:off x="1935720" y="2129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36" name="Group 13">
                <a:extLst>
                  <a:ext uri="{FF2B5EF4-FFF2-40B4-BE49-F238E27FC236}">
                    <a16:creationId xmlns:a16="http://schemas.microsoft.com/office/drawing/2014/main" id="{BA95B636-27C4-42FD-A130-033D53621923}"/>
                  </a:ext>
                </a:extLst>
              </p:cNvPr>
              <p:cNvGrpSpPr/>
              <p:nvPr/>
            </p:nvGrpSpPr>
            <p:grpSpPr>
              <a:xfrm>
                <a:off x="2006640" y="2169000"/>
                <a:ext cx="618120" cy="488880"/>
                <a:chOff x="2006640" y="2169000"/>
                <a:chExt cx="618120" cy="488880"/>
              </a:xfrm>
            </p:grpSpPr>
            <p:grpSp>
              <p:nvGrpSpPr>
                <p:cNvPr id="180" name="Group 14">
                  <a:extLst>
                    <a:ext uri="{FF2B5EF4-FFF2-40B4-BE49-F238E27FC236}">
                      <a16:creationId xmlns:a16="http://schemas.microsoft.com/office/drawing/2014/main" id="{B90FD7ED-F496-4669-984D-FD6074063225}"/>
                    </a:ext>
                  </a:extLst>
                </p:cNvPr>
                <p:cNvGrpSpPr/>
                <p:nvPr/>
              </p:nvGrpSpPr>
              <p:grpSpPr>
                <a:xfrm>
                  <a:off x="2006640" y="2169000"/>
                  <a:ext cx="493200" cy="446040"/>
                  <a:chOff x="2006640" y="2169000"/>
                  <a:chExt cx="493200" cy="446040"/>
                </a:xfrm>
              </p:grpSpPr>
              <p:sp>
                <p:nvSpPr>
                  <p:cNvPr id="182" name="CustomShape 15">
                    <a:extLst>
                      <a:ext uri="{FF2B5EF4-FFF2-40B4-BE49-F238E27FC236}">
                        <a16:creationId xmlns:a16="http://schemas.microsoft.com/office/drawing/2014/main" id="{D3D44787-6B23-4B7C-98C3-3751760C171D}"/>
                      </a:ext>
                    </a:extLst>
                  </p:cNvPr>
                  <p:cNvSpPr/>
                  <p:nvPr/>
                </p:nvSpPr>
                <p:spPr>
                  <a:xfrm rot="10800000">
                    <a:off x="2006640" y="2169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83" name="CustomShape 16">
                    <a:extLst>
                      <a:ext uri="{FF2B5EF4-FFF2-40B4-BE49-F238E27FC236}">
                        <a16:creationId xmlns:a16="http://schemas.microsoft.com/office/drawing/2014/main" id="{729F02E9-6EBE-4666-978B-2FB4C22AA932}"/>
                      </a:ext>
                    </a:extLst>
                  </p:cNvPr>
                  <p:cNvSpPr/>
                  <p:nvPr/>
                </p:nvSpPr>
                <p:spPr>
                  <a:xfrm>
                    <a:off x="2006640" y="2614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81" name="CustomShape 17">
                  <a:extLst>
                    <a:ext uri="{FF2B5EF4-FFF2-40B4-BE49-F238E27FC236}">
                      <a16:creationId xmlns:a16="http://schemas.microsoft.com/office/drawing/2014/main" id="{1D557789-D4A1-4A03-846D-A53B2F9DA593}"/>
                    </a:ext>
                  </a:extLst>
                </p:cNvPr>
                <p:cNvSpPr/>
                <p:nvPr/>
              </p:nvSpPr>
              <p:spPr>
                <a:xfrm>
                  <a:off x="2430360" y="241488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137" name="CustomShape 18">
                <a:extLst>
                  <a:ext uri="{FF2B5EF4-FFF2-40B4-BE49-F238E27FC236}">
                    <a16:creationId xmlns:a16="http://schemas.microsoft.com/office/drawing/2014/main" id="{1AAA186B-562D-4594-B09D-1E2B5F6581D3}"/>
                  </a:ext>
                </a:extLst>
              </p:cNvPr>
              <p:cNvSpPr/>
              <p:nvPr/>
            </p:nvSpPr>
            <p:spPr>
              <a:xfrm>
                <a:off x="2021400" y="2301120"/>
                <a:ext cx="389160" cy="272520"/>
              </a:xfrm>
              <a:custGeom>
                <a:avLst/>
                <a:gdLst/>
                <a:ahLst/>
                <a:cxnLst/>
                <a:rect l="l" t="t" r="r" b="b"/>
                <a:pathLst>
                  <a:path w="13189" h="9232">
                    <a:moveTo>
                      <a:pt x="0" y="9232"/>
                    </a:moveTo>
                    <a:lnTo>
                      <a:pt x="2638" y="9232"/>
                    </a:lnTo>
                    <a:lnTo>
                      <a:pt x="2638" y="4748"/>
                    </a:lnTo>
                    <a:lnTo>
                      <a:pt x="6858" y="4748"/>
                    </a:lnTo>
                    <a:lnTo>
                      <a:pt x="6858" y="0"/>
                    </a:lnTo>
                    <a:lnTo>
                      <a:pt x="13189" y="0"/>
                    </a:lnTo>
                  </a:path>
                </a:pathLst>
              </a:custGeom>
              <a:noFill/>
              <a:ln w="9360">
                <a:solidFill>
                  <a:srgbClr val="6AA84F"/>
                </a:solidFill>
                <a:round/>
              </a:ln>
            </p:spPr>
            <p:style>
              <a:lnRef idx="0">
                <a:scrgbClr r="0" g="0" b="0"/>
              </a:lnRef>
              <a:fillRef idx="0">
                <a:scrgbClr r="0" g="0" b="0"/>
              </a:fillRef>
              <a:effectRef idx="0">
                <a:scrgbClr r="0" g="0" b="0"/>
              </a:effectRef>
              <a:fontRef idx="minor"/>
            </p:style>
          </p:sp>
          <p:grpSp>
            <p:nvGrpSpPr>
              <p:cNvPr id="138" name="Group 19">
                <a:extLst>
                  <a:ext uri="{FF2B5EF4-FFF2-40B4-BE49-F238E27FC236}">
                    <a16:creationId xmlns:a16="http://schemas.microsoft.com/office/drawing/2014/main" id="{2DE67DA0-7EDB-4536-A3BC-DE50290DC8BB}"/>
                  </a:ext>
                </a:extLst>
              </p:cNvPr>
              <p:cNvGrpSpPr/>
              <p:nvPr/>
            </p:nvGrpSpPr>
            <p:grpSpPr>
              <a:xfrm>
                <a:off x="5842080" y="2315880"/>
                <a:ext cx="654840" cy="574200"/>
                <a:chOff x="5842080" y="2315880"/>
                <a:chExt cx="654840" cy="574200"/>
              </a:xfrm>
            </p:grpSpPr>
            <p:sp>
              <p:nvSpPr>
                <p:cNvPr id="174" name="CustomShape 20">
                  <a:extLst>
                    <a:ext uri="{FF2B5EF4-FFF2-40B4-BE49-F238E27FC236}">
                      <a16:creationId xmlns:a16="http://schemas.microsoft.com/office/drawing/2014/main" id="{EAC3DA1B-0386-4E2C-A81C-75F8EA7A5DEE}"/>
                    </a:ext>
                  </a:extLst>
                </p:cNvPr>
                <p:cNvSpPr/>
                <p:nvPr/>
              </p:nvSpPr>
              <p:spPr>
                <a:xfrm>
                  <a:off x="584208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75" name="Group 21">
                  <a:extLst>
                    <a:ext uri="{FF2B5EF4-FFF2-40B4-BE49-F238E27FC236}">
                      <a16:creationId xmlns:a16="http://schemas.microsoft.com/office/drawing/2014/main" id="{7C08CFD0-B73F-4AC2-8E6D-D4A9FB1CA68D}"/>
                    </a:ext>
                  </a:extLst>
                </p:cNvPr>
                <p:cNvGrpSpPr/>
                <p:nvPr/>
              </p:nvGrpSpPr>
              <p:grpSpPr>
                <a:xfrm>
                  <a:off x="5913000" y="2355120"/>
                  <a:ext cx="520560" cy="446040"/>
                  <a:chOff x="5913000" y="2355120"/>
                  <a:chExt cx="520560" cy="446040"/>
                </a:xfrm>
              </p:grpSpPr>
              <p:grpSp>
                <p:nvGrpSpPr>
                  <p:cNvPr id="176" name="Group 22">
                    <a:extLst>
                      <a:ext uri="{FF2B5EF4-FFF2-40B4-BE49-F238E27FC236}">
                        <a16:creationId xmlns:a16="http://schemas.microsoft.com/office/drawing/2014/main" id="{AEC47C91-1490-4713-9AF8-6B75276462C1}"/>
                      </a:ext>
                    </a:extLst>
                  </p:cNvPr>
                  <p:cNvGrpSpPr/>
                  <p:nvPr/>
                </p:nvGrpSpPr>
                <p:grpSpPr>
                  <a:xfrm>
                    <a:off x="5913000" y="2355120"/>
                    <a:ext cx="493200" cy="446040"/>
                    <a:chOff x="5913000" y="2355120"/>
                    <a:chExt cx="493200" cy="446040"/>
                  </a:xfrm>
                </p:grpSpPr>
                <p:sp>
                  <p:nvSpPr>
                    <p:cNvPr id="178" name="CustomShape 23">
                      <a:extLst>
                        <a:ext uri="{FF2B5EF4-FFF2-40B4-BE49-F238E27FC236}">
                          <a16:creationId xmlns:a16="http://schemas.microsoft.com/office/drawing/2014/main" id="{35F57786-566B-4963-BD33-6C983B879353}"/>
                        </a:ext>
                      </a:extLst>
                    </p:cNvPr>
                    <p:cNvSpPr/>
                    <p:nvPr/>
                  </p:nvSpPr>
                  <p:spPr>
                    <a:xfrm rot="10800000">
                      <a:off x="5913000" y="235512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79" name="CustomShape 24">
                      <a:extLst>
                        <a:ext uri="{FF2B5EF4-FFF2-40B4-BE49-F238E27FC236}">
                          <a16:creationId xmlns:a16="http://schemas.microsoft.com/office/drawing/2014/main" id="{8C6074EE-B924-4F5E-A7C6-2C0C49AC34B1}"/>
                        </a:ext>
                      </a:extLst>
                    </p:cNvPr>
                    <p:cNvSpPr/>
                    <p:nvPr/>
                  </p:nvSpPr>
                  <p:spPr>
                    <a:xfrm>
                      <a:off x="5913000" y="280080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77" name="CustomShape 25">
                    <a:extLst>
                      <a:ext uri="{FF2B5EF4-FFF2-40B4-BE49-F238E27FC236}">
                        <a16:creationId xmlns:a16="http://schemas.microsoft.com/office/drawing/2014/main" id="{25161B03-55F8-493B-BE79-DE6257C6BD34}"/>
                      </a:ext>
                    </a:extLst>
                  </p:cNvPr>
                  <p:cNvSpPr/>
                  <p:nvPr/>
                </p:nvSpPr>
                <p:spPr>
                  <a:xfrm>
                    <a:off x="6395760" y="2685240"/>
                    <a:ext cx="3780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grpSp>
          <p:sp>
            <p:nvSpPr>
              <p:cNvPr id="139" name="CustomShape 26">
                <a:extLst>
                  <a:ext uri="{FF2B5EF4-FFF2-40B4-BE49-F238E27FC236}">
                    <a16:creationId xmlns:a16="http://schemas.microsoft.com/office/drawing/2014/main" id="{CA0FB29A-F2C0-4784-BBD5-7C4687DB12BB}"/>
                  </a:ext>
                </a:extLst>
              </p:cNvPr>
              <p:cNvSpPr/>
              <p:nvPr/>
            </p:nvSpPr>
            <p:spPr>
              <a:xfrm>
                <a:off x="5912280" y="244152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134F5C"/>
                </a:solidFill>
                <a:round/>
              </a:ln>
            </p:spPr>
            <p:style>
              <a:lnRef idx="0">
                <a:scrgbClr r="0" g="0" b="0"/>
              </a:lnRef>
              <a:fillRef idx="0">
                <a:scrgbClr r="0" g="0" b="0"/>
              </a:fillRef>
              <a:effectRef idx="0">
                <a:scrgbClr r="0" g="0" b="0"/>
              </a:effectRef>
              <a:fontRef idx="minor"/>
            </p:style>
          </p:sp>
          <p:sp>
            <p:nvSpPr>
              <p:cNvPr id="140" name="CustomShape 27">
                <a:extLst>
                  <a:ext uri="{FF2B5EF4-FFF2-40B4-BE49-F238E27FC236}">
                    <a16:creationId xmlns:a16="http://schemas.microsoft.com/office/drawing/2014/main" id="{D3234829-8B8D-491C-8F33-308593BAC2C1}"/>
                  </a:ext>
                </a:extLst>
              </p:cNvPr>
              <p:cNvSpPr/>
              <p:nvPr/>
            </p:nvSpPr>
            <p:spPr>
              <a:xfrm>
                <a:off x="5999040" y="21315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41" name="CustomShape 28">
                <a:extLst>
                  <a:ext uri="{FF2B5EF4-FFF2-40B4-BE49-F238E27FC236}">
                    <a16:creationId xmlns:a16="http://schemas.microsoft.com/office/drawing/2014/main" id="{79FD4622-6C67-48A5-8865-67E2ABA53DFF}"/>
                  </a:ext>
                </a:extLst>
              </p:cNvPr>
              <p:cNvSpPr/>
              <p:nvPr/>
            </p:nvSpPr>
            <p:spPr>
              <a:xfrm>
                <a:off x="6072120" y="2220480"/>
                <a:ext cx="235800" cy="392760"/>
              </a:xfrm>
              <a:custGeom>
                <a:avLst/>
                <a:gdLst/>
                <a:ahLst/>
                <a:cxnLst/>
                <a:rect l="l" t="t" r="r" b="b"/>
                <a:pathLst>
                  <a:path w="54073" h="68844">
                    <a:moveTo>
                      <a:pt x="0" y="68844"/>
                    </a:moveTo>
                    <a:lnTo>
                      <a:pt x="17145" y="50380"/>
                    </a:lnTo>
                    <a:lnTo>
                      <a:pt x="20574" y="41412"/>
                    </a:lnTo>
                    <a:lnTo>
                      <a:pt x="35609" y="23739"/>
                    </a:lnTo>
                    <a:lnTo>
                      <a:pt x="41412" y="18464"/>
                    </a:lnTo>
                    <a:lnTo>
                      <a:pt x="43522" y="9232"/>
                    </a:lnTo>
                    <a:lnTo>
                      <a:pt x="54073" y="0"/>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42" name="CustomShape 29">
                <a:extLst>
                  <a:ext uri="{FF2B5EF4-FFF2-40B4-BE49-F238E27FC236}">
                    <a16:creationId xmlns:a16="http://schemas.microsoft.com/office/drawing/2014/main" id="{C2E4BD5E-26EF-4B20-AF44-3E6D20FA3A65}"/>
                  </a:ext>
                </a:extLst>
              </p:cNvPr>
              <p:cNvSpPr/>
              <p:nvPr/>
            </p:nvSpPr>
            <p:spPr>
              <a:xfrm>
                <a:off x="6309000" y="2214360"/>
                <a:ext cx="73440" cy="278280"/>
              </a:xfrm>
              <a:custGeom>
                <a:avLst/>
                <a:gdLst/>
                <a:ahLst/>
                <a:cxnLst/>
                <a:rect l="l" t="t" r="r" b="b"/>
                <a:pathLst>
                  <a:path w="16882" h="48797">
                    <a:moveTo>
                      <a:pt x="0" y="791"/>
                    </a:moveTo>
                    <a:lnTo>
                      <a:pt x="2638" y="1846"/>
                    </a:lnTo>
                    <a:lnTo>
                      <a:pt x="5803" y="0"/>
                    </a:lnTo>
                    <a:lnTo>
                      <a:pt x="10287" y="17409"/>
                    </a:lnTo>
                    <a:lnTo>
                      <a:pt x="10815" y="28751"/>
                    </a:lnTo>
                    <a:lnTo>
                      <a:pt x="16882" y="48797"/>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43" name="CustomShape 30">
                <a:extLst>
                  <a:ext uri="{FF2B5EF4-FFF2-40B4-BE49-F238E27FC236}">
                    <a16:creationId xmlns:a16="http://schemas.microsoft.com/office/drawing/2014/main" id="{F94259AE-B0B9-4C90-9438-FEDAC2869042}"/>
                  </a:ext>
                </a:extLst>
              </p:cNvPr>
              <p:cNvSpPr/>
              <p:nvPr/>
            </p:nvSpPr>
            <p:spPr>
              <a:xfrm>
                <a:off x="6383880" y="2482560"/>
                <a:ext cx="29880" cy="123120"/>
              </a:xfrm>
              <a:custGeom>
                <a:avLst/>
                <a:gdLst/>
                <a:ahLst/>
                <a:cxnLst/>
                <a:rect l="l" t="t" r="r" b="b"/>
                <a:pathLst>
                  <a:path w="5275" h="21629">
                    <a:moveTo>
                      <a:pt x="0" y="0"/>
                    </a:moveTo>
                    <a:lnTo>
                      <a:pt x="5275" y="21629"/>
                    </a:lnTo>
                  </a:path>
                </a:pathLst>
              </a:custGeom>
              <a:noFill/>
              <a:ln w="9360">
                <a:solidFill>
                  <a:srgbClr val="741B47"/>
                </a:solidFill>
                <a:round/>
              </a:ln>
            </p:spPr>
            <p:style>
              <a:lnRef idx="0">
                <a:scrgbClr r="0" g="0" b="0"/>
              </a:lnRef>
              <a:fillRef idx="0">
                <a:scrgbClr r="0" g="0" b="0"/>
              </a:fillRef>
              <a:effectRef idx="0">
                <a:scrgbClr r="0" g="0" b="0"/>
              </a:effectRef>
              <a:fontRef idx="minor"/>
            </p:style>
          </p:sp>
          <p:grpSp>
            <p:nvGrpSpPr>
              <p:cNvPr id="144" name="Group 31">
                <a:extLst>
                  <a:ext uri="{FF2B5EF4-FFF2-40B4-BE49-F238E27FC236}">
                    <a16:creationId xmlns:a16="http://schemas.microsoft.com/office/drawing/2014/main" id="{9285BDE3-36FD-446C-8894-2288D98B7E13}"/>
                  </a:ext>
                </a:extLst>
              </p:cNvPr>
              <p:cNvGrpSpPr/>
              <p:nvPr/>
            </p:nvGrpSpPr>
            <p:grpSpPr>
              <a:xfrm>
                <a:off x="6069960" y="2170800"/>
                <a:ext cx="511920" cy="446040"/>
                <a:chOff x="6069960" y="2170800"/>
                <a:chExt cx="511920" cy="446040"/>
              </a:xfrm>
            </p:grpSpPr>
            <p:grpSp>
              <p:nvGrpSpPr>
                <p:cNvPr id="170" name="Group 32">
                  <a:extLst>
                    <a:ext uri="{FF2B5EF4-FFF2-40B4-BE49-F238E27FC236}">
                      <a16:creationId xmlns:a16="http://schemas.microsoft.com/office/drawing/2014/main" id="{046818F1-86AA-40F7-9E8A-C701DCCEAC24}"/>
                    </a:ext>
                  </a:extLst>
                </p:cNvPr>
                <p:cNvGrpSpPr/>
                <p:nvPr/>
              </p:nvGrpSpPr>
              <p:grpSpPr>
                <a:xfrm>
                  <a:off x="6069960" y="2170800"/>
                  <a:ext cx="493200" cy="446040"/>
                  <a:chOff x="6069960" y="2170800"/>
                  <a:chExt cx="493200" cy="446040"/>
                </a:xfrm>
              </p:grpSpPr>
              <p:sp>
                <p:nvSpPr>
                  <p:cNvPr id="172" name="CustomShape 33">
                    <a:extLst>
                      <a:ext uri="{FF2B5EF4-FFF2-40B4-BE49-F238E27FC236}">
                        <a16:creationId xmlns:a16="http://schemas.microsoft.com/office/drawing/2014/main" id="{32B8B009-CC79-4544-B615-A249DCEB1BE9}"/>
                      </a:ext>
                    </a:extLst>
                  </p:cNvPr>
                  <p:cNvSpPr/>
                  <p:nvPr/>
                </p:nvSpPr>
                <p:spPr>
                  <a:xfrm rot="10800000">
                    <a:off x="6069960" y="21708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73" name="CustomShape 34">
                    <a:extLst>
                      <a:ext uri="{FF2B5EF4-FFF2-40B4-BE49-F238E27FC236}">
                        <a16:creationId xmlns:a16="http://schemas.microsoft.com/office/drawing/2014/main" id="{A2B1B78B-367A-4B11-8A62-A4C581E308FE}"/>
                      </a:ext>
                    </a:extLst>
                  </p:cNvPr>
                  <p:cNvSpPr/>
                  <p:nvPr/>
                </p:nvSpPr>
                <p:spPr>
                  <a:xfrm>
                    <a:off x="6069960" y="26164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71" name="CustomShape 35">
                  <a:extLst>
                    <a:ext uri="{FF2B5EF4-FFF2-40B4-BE49-F238E27FC236}">
                      <a16:creationId xmlns:a16="http://schemas.microsoft.com/office/drawing/2014/main" id="{C45F3100-0126-4541-A771-33767506D6B2}"/>
                    </a:ext>
                  </a:extLst>
                </p:cNvPr>
                <p:cNvSpPr/>
                <p:nvPr/>
              </p:nvSpPr>
              <p:spPr>
                <a:xfrm>
                  <a:off x="6553440" y="2496960"/>
                  <a:ext cx="28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145" name="CustomShape 36">
                <a:extLst>
                  <a:ext uri="{FF2B5EF4-FFF2-40B4-BE49-F238E27FC236}">
                    <a16:creationId xmlns:a16="http://schemas.microsoft.com/office/drawing/2014/main" id="{4A16967C-9F06-44D0-A5DA-80CAB7617892}"/>
                  </a:ext>
                </a:extLst>
              </p:cNvPr>
              <p:cNvSpPr/>
              <p:nvPr/>
            </p:nvSpPr>
            <p:spPr>
              <a:xfrm>
                <a:off x="6159600" y="1913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46" name="CustomShape 37">
                <a:extLst>
                  <a:ext uri="{FF2B5EF4-FFF2-40B4-BE49-F238E27FC236}">
                    <a16:creationId xmlns:a16="http://schemas.microsoft.com/office/drawing/2014/main" id="{E1F567AD-D5AF-44BC-9771-7E92517F0C82}"/>
                  </a:ext>
                </a:extLst>
              </p:cNvPr>
              <p:cNvSpPr/>
              <p:nvPr/>
            </p:nvSpPr>
            <p:spPr>
              <a:xfrm rot="10800000">
                <a:off x="6230520" y="1953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7" name="CustomShape 38">
                <a:extLst>
                  <a:ext uri="{FF2B5EF4-FFF2-40B4-BE49-F238E27FC236}">
                    <a16:creationId xmlns:a16="http://schemas.microsoft.com/office/drawing/2014/main" id="{5A63E575-C88E-47D1-A360-00AF898B24C5}"/>
                  </a:ext>
                </a:extLst>
              </p:cNvPr>
              <p:cNvSpPr/>
              <p:nvPr/>
            </p:nvSpPr>
            <p:spPr>
              <a:xfrm>
                <a:off x="6230520" y="2398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8" name="CustomShape 39">
                <a:extLst>
                  <a:ext uri="{FF2B5EF4-FFF2-40B4-BE49-F238E27FC236}">
                    <a16:creationId xmlns:a16="http://schemas.microsoft.com/office/drawing/2014/main" id="{3BA9ED1A-5716-43CB-A424-60ACE0FA394D}"/>
                  </a:ext>
                </a:extLst>
              </p:cNvPr>
              <p:cNvSpPr/>
              <p:nvPr/>
            </p:nvSpPr>
            <p:spPr>
              <a:xfrm>
                <a:off x="6717240" y="2268360"/>
                <a:ext cx="37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149" name="CustomShape 40">
                <a:extLst>
                  <a:ext uri="{FF2B5EF4-FFF2-40B4-BE49-F238E27FC236}">
                    <a16:creationId xmlns:a16="http://schemas.microsoft.com/office/drawing/2014/main" id="{E8A71B67-589C-4E58-A58C-60325C7830F7}"/>
                  </a:ext>
                </a:extLst>
              </p:cNvPr>
              <p:cNvSpPr/>
              <p:nvPr/>
            </p:nvSpPr>
            <p:spPr>
              <a:xfrm>
                <a:off x="6229440" y="203940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FF9900"/>
                </a:solidFill>
                <a:round/>
              </a:ln>
            </p:spPr>
            <p:style>
              <a:lnRef idx="0">
                <a:scrgbClr r="0" g="0" b="0"/>
              </a:lnRef>
              <a:fillRef idx="0">
                <a:scrgbClr r="0" g="0" b="0"/>
              </a:fillRef>
              <a:effectRef idx="0">
                <a:scrgbClr r="0" g="0" b="0"/>
              </a:effectRef>
              <a:fontRef idx="minor"/>
            </p:style>
          </p:sp>
          <p:sp>
            <p:nvSpPr>
              <p:cNvPr id="150" name="CustomShape 41">
                <a:extLst>
                  <a:ext uri="{FF2B5EF4-FFF2-40B4-BE49-F238E27FC236}">
                    <a16:creationId xmlns:a16="http://schemas.microsoft.com/office/drawing/2014/main" id="{49A4CBAF-6A83-4EF5-8B15-D2E16BDC4C52}"/>
                  </a:ext>
                </a:extLst>
              </p:cNvPr>
              <p:cNvSpPr/>
              <p:nvPr/>
            </p:nvSpPr>
            <p:spPr>
              <a:xfrm>
                <a:off x="7076520" y="3115440"/>
                <a:ext cx="33408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51" name="CustomShape 42">
                <a:extLst>
                  <a:ext uri="{FF2B5EF4-FFF2-40B4-BE49-F238E27FC236}">
                    <a16:creationId xmlns:a16="http://schemas.microsoft.com/office/drawing/2014/main" id="{3D2B5A46-EC08-4F39-B594-FD0C6E976E19}"/>
                  </a:ext>
                </a:extLst>
              </p:cNvPr>
              <p:cNvSpPr/>
              <p:nvPr/>
            </p:nvSpPr>
            <p:spPr>
              <a:xfrm>
                <a:off x="1176120" y="2900160"/>
                <a:ext cx="2025720" cy="3949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Sollwerttrajektorien</a:t>
                </a:r>
                <a:endParaRPr lang="de-DE" sz="1340" b="1" strike="noStrike" spc="-1" dirty="0">
                  <a:latin typeface="Arial"/>
                </a:endParaRPr>
              </a:p>
            </p:txBody>
          </p:sp>
          <mc:AlternateContent xmlns:mc="http://schemas.openxmlformats.org/markup-compatibility/2006" xmlns:a14="http://schemas.microsoft.com/office/drawing/2010/main">
            <mc:Choice Requires="a14">
              <p:sp>
                <p:nvSpPr>
                  <p:cNvPr id="152" name="CustomShape 43">
                    <a:extLst>
                      <a:ext uri="{FF2B5EF4-FFF2-40B4-BE49-F238E27FC236}">
                        <a16:creationId xmlns:a16="http://schemas.microsoft.com/office/drawing/2014/main" id="{34CF4CE5-26CA-4FE8-B750-CC7776A2283A}"/>
                      </a:ext>
                    </a:extLst>
                  </p:cNvPr>
                  <p:cNvSpPr/>
                  <p:nvPr/>
                </p:nvSpPr>
                <p:spPr>
                  <a:xfrm>
                    <a:off x="5524200" y="2900160"/>
                    <a:ext cx="160848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Prozessgrößen </a:t>
                    </a:r>
                    <a14:m>
                      <m:oMath xmlns:m="http://schemas.openxmlformats.org/officeDocument/2006/math">
                        <m:r>
                          <a:rPr lang="de-DE" sz="1200" b="1" i="1" smtClean="0">
                            <a:latin typeface="Cambria Math" panose="02040503050406030204" pitchFamily="18" charset="0"/>
                            <a:cs typeface="Calibri" panose="020F0502020204030204" pitchFamily="34" charset="0"/>
                          </a:rPr>
                          <m:t>𝒙</m:t>
                        </m:r>
                      </m:oMath>
                    </a14:m>
                    <a:r>
                      <a:rPr lang="en" sz="1340" b="1" strike="noStrike" spc="-1" dirty="0">
                        <a:solidFill>
                          <a:srgbClr val="000000"/>
                        </a:solidFill>
                        <a:latin typeface="Calibri"/>
                      </a:rPr>
                      <a:t> </a:t>
                    </a:r>
                    <a:endParaRPr lang="de-DE" sz="1340" b="0" strike="noStrike" spc="-1" dirty="0">
                      <a:latin typeface="Arial"/>
                    </a:endParaRPr>
                  </a:p>
                </p:txBody>
              </p:sp>
            </mc:Choice>
            <mc:Fallback xmlns="">
              <p:sp>
                <p:nvSpPr>
                  <p:cNvPr id="50" name="CustomShape 43">
                    <a:extLst>
                      <a:ext uri="{FF2B5EF4-FFF2-40B4-BE49-F238E27FC236}">
                        <a16:creationId xmlns:a16="http://schemas.microsoft.com/office/drawing/2014/main" id="{5D714713-DB67-4DD1-8F22-77F86F277662}"/>
                      </a:ext>
                    </a:extLst>
                  </p:cNvPr>
                  <p:cNvSpPr>
                    <a:spLocks noRot="1" noChangeAspect="1" noMove="1" noResize="1" noEditPoints="1" noAdjustHandles="1" noChangeArrowheads="1" noChangeShapeType="1" noTextEdit="1"/>
                  </p:cNvSpPr>
                  <p:nvPr/>
                </p:nvSpPr>
                <p:spPr>
                  <a:xfrm>
                    <a:off x="5524200" y="2900160"/>
                    <a:ext cx="1608480" cy="430200"/>
                  </a:xfrm>
                  <a:prstGeom prst="rect">
                    <a:avLst/>
                  </a:prstGeom>
                  <a:blipFill>
                    <a:blip r:embed="rId5"/>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3" name="CustomShape 44">
                    <a:extLst>
                      <a:ext uri="{FF2B5EF4-FFF2-40B4-BE49-F238E27FC236}">
                        <a16:creationId xmlns:a16="http://schemas.microsoft.com/office/drawing/2014/main" id="{6C7E40F6-039A-41B4-B970-BFE2B9B80D9F}"/>
                      </a:ext>
                    </a:extLst>
                  </p:cNvPr>
                  <p:cNvSpPr/>
                  <p:nvPr/>
                </p:nvSpPr>
                <p:spPr>
                  <a:xfrm>
                    <a:off x="9703173" y="2847228"/>
                    <a:ext cx="12288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Bauteileigen-schaften </a:t>
                    </a:r>
                    <a14:m>
                      <m:oMath xmlns:m="http://schemas.openxmlformats.org/officeDocument/2006/math">
                        <m:r>
                          <a:rPr lang="de-DE" sz="1200" b="1" i="1" smtClean="0">
                            <a:latin typeface="Cambria Math" panose="02040503050406030204" pitchFamily="18" charset="0"/>
                            <a:cs typeface="Calibri" panose="020F0502020204030204" pitchFamily="34" charset="0"/>
                          </a:rPr>
                          <m:t>𝑸</m:t>
                        </m:r>
                      </m:oMath>
                    </a14:m>
                    <a:endParaRPr lang="de-DE" sz="1340" b="0" strike="noStrike" spc="-1" dirty="0">
                      <a:latin typeface="Arial"/>
                    </a:endParaRPr>
                  </a:p>
                </p:txBody>
              </p:sp>
            </mc:Choice>
            <mc:Fallback xmlns="">
              <p:sp>
                <p:nvSpPr>
                  <p:cNvPr id="153" name="CustomShape 44">
                    <a:extLst>
                      <a:ext uri="{FF2B5EF4-FFF2-40B4-BE49-F238E27FC236}">
                        <a16:creationId xmlns:a16="http://schemas.microsoft.com/office/drawing/2014/main" id="{6C7E40F6-039A-41B4-B970-BFE2B9B80D9F}"/>
                      </a:ext>
                    </a:extLst>
                  </p:cNvPr>
                  <p:cNvSpPr>
                    <a:spLocks noRot="1" noChangeAspect="1" noMove="1" noResize="1" noEditPoints="1" noAdjustHandles="1" noChangeArrowheads="1" noChangeShapeType="1" noTextEdit="1"/>
                  </p:cNvSpPr>
                  <p:nvPr/>
                </p:nvSpPr>
                <p:spPr>
                  <a:xfrm>
                    <a:off x="9703173" y="2847228"/>
                    <a:ext cx="1228854" cy="430200"/>
                  </a:xfrm>
                  <a:prstGeom prst="rect">
                    <a:avLst/>
                  </a:prstGeom>
                  <a:blipFill>
                    <a:blip r:embed="rId6"/>
                    <a:stretch>
                      <a:fillRect b="-49296"/>
                    </a:stretch>
                  </a:blipFill>
                  <a:ln>
                    <a:noFill/>
                  </a:ln>
                </p:spPr>
                <p:txBody>
                  <a:bodyPr/>
                  <a:lstStyle/>
                  <a:p>
                    <a:r>
                      <a:rPr lang="en-GB">
                        <a:noFill/>
                      </a:rPr>
                      <a:t> </a:t>
                    </a:r>
                  </a:p>
                </p:txBody>
              </p:sp>
            </mc:Fallback>
          </mc:AlternateContent>
          <p:sp>
            <p:nvSpPr>
              <p:cNvPr id="154" name="CustomShape 45">
                <a:extLst>
                  <a:ext uri="{FF2B5EF4-FFF2-40B4-BE49-F238E27FC236}">
                    <a16:creationId xmlns:a16="http://schemas.microsoft.com/office/drawing/2014/main" id="{AF5129A3-5A8A-4159-AE1B-ECD6EDB99850}"/>
                  </a:ext>
                </a:extLst>
              </p:cNvPr>
              <p:cNvSpPr/>
              <p:nvPr/>
            </p:nvSpPr>
            <p:spPr>
              <a:xfrm>
                <a:off x="89204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55" name="CustomShape 46">
                <a:extLst>
                  <a:ext uri="{FF2B5EF4-FFF2-40B4-BE49-F238E27FC236}">
                    <a16:creationId xmlns:a16="http://schemas.microsoft.com/office/drawing/2014/main" id="{13C122C4-6989-4814-8BE1-5173ECE90D95}"/>
                  </a:ext>
                </a:extLst>
              </p:cNvPr>
              <p:cNvSpPr/>
              <p:nvPr/>
            </p:nvSpPr>
            <p:spPr>
              <a:xfrm>
                <a:off x="32018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56" name="CustomShape 47">
                <a:extLst>
                  <a:ext uri="{FF2B5EF4-FFF2-40B4-BE49-F238E27FC236}">
                    <a16:creationId xmlns:a16="http://schemas.microsoft.com/office/drawing/2014/main" id="{79C0458F-3CC6-4566-BC08-A28A05B10D6C}"/>
                  </a:ext>
                </a:extLst>
              </p:cNvPr>
              <p:cNvSpPr/>
              <p:nvPr/>
            </p:nvSpPr>
            <p:spPr>
              <a:xfrm>
                <a:off x="5329080" y="3115440"/>
                <a:ext cx="267120" cy="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57" name="CustomShape 48">
                <a:extLst>
                  <a:ext uri="{FF2B5EF4-FFF2-40B4-BE49-F238E27FC236}">
                    <a16:creationId xmlns:a16="http://schemas.microsoft.com/office/drawing/2014/main" id="{DEDA7C38-8823-49DA-9CA9-A495E42BF5CB}"/>
                  </a:ext>
                </a:extLst>
              </p:cNvPr>
              <p:cNvSpPr/>
              <p:nvPr/>
            </p:nvSpPr>
            <p:spPr>
              <a:xfrm>
                <a:off x="442314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59" name="CustomShape 50">
                <a:extLst>
                  <a:ext uri="{FF2B5EF4-FFF2-40B4-BE49-F238E27FC236}">
                    <a16:creationId xmlns:a16="http://schemas.microsoft.com/office/drawing/2014/main" id="{907A268D-DBD2-4037-9D4F-2A65CC95A649}"/>
                  </a:ext>
                </a:extLst>
              </p:cNvPr>
              <p:cNvSpPr/>
              <p:nvPr/>
            </p:nvSpPr>
            <p:spPr>
              <a:xfrm>
                <a:off x="2945877" y="1289154"/>
                <a:ext cx="3372126" cy="7621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1" strike="noStrike" spc="-1" dirty="0">
                  <a:latin typeface="Arial"/>
                </a:endParaRPr>
              </a:p>
              <a:p>
                <a:pPr algn="ctr">
                  <a:lnSpc>
                    <a:spcPct val="100000"/>
                  </a:lnSpc>
                </a:pPr>
                <a:r>
                  <a:rPr lang="en" sz="1340" b="0" strike="noStrike" spc="-1" dirty="0">
                    <a:solidFill>
                      <a:srgbClr val="000000"/>
                    </a:solidFill>
                    <a:latin typeface="Calibri"/>
                  </a:rPr>
                  <a:t>(Verschleiß, Außentemp., Kühlwassertemp., Materialeigenschaften)</a:t>
                </a:r>
                <a:endParaRPr lang="de-DE" sz="1340" b="0" strike="noStrike" spc="-1" dirty="0">
                  <a:latin typeface="Arial"/>
                </a:endParaRPr>
              </a:p>
            </p:txBody>
          </p:sp>
          <p:sp>
            <p:nvSpPr>
              <p:cNvPr id="160" name="CustomShape 51">
                <a:extLst>
                  <a:ext uri="{FF2B5EF4-FFF2-40B4-BE49-F238E27FC236}">
                    <a16:creationId xmlns:a16="http://schemas.microsoft.com/office/drawing/2014/main" id="{EE65407E-83F6-462E-81A5-CCDC4B0F9B4F}"/>
                  </a:ext>
                </a:extLst>
              </p:cNvPr>
              <p:cNvSpPr/>
              <p:nvPr/>
            </p:nvSpPr>
            <p:spPr>
              <a:xfrm>
                <a:off x="809982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62" name="CustomShape 53">
                <a:extLst>
                  <a:ext uri="{FF2B5EF4-FFF2-40B4-BE49-F238E27FC236}">
                    <a16:creationId xmlns:a16="http://schemas.microsoft.com/office/drawing/2014/main" id="{B4BE5F9F-44A7-43C4-A77B-1D8343B47180}"/>
                  </a:ext>
                </a:extLst>
              </p:cNvPr>
              <p:cNvSpPr/>
              <p:nvPr/>
            </p:nvSpPr>
            <p:spPr>
              <a:xfrm>
                <a:off x="7156440" y="1270434"/>
                <a:ext cx="2154600" cy="6177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0" strike="noStrike" spc="-1" dirty="0">
                  <a:latin typeface="Arial"/>
                </a:endParaRPr>
              </a:p>
              <a:p>
                <a:pPr algn="ctr">
                  <a:lnSpc>
                    <a:spcPct val="100000"/>
                  </a:lnSpc>
                </a:pPr>
                <a:r>
                  <a:rPr lang="en" sz="1340" b="0" strike="noStrike" spc="-1" dirty="0">
                    <a:solidFill>
                      <a:srgbClr val="000000"/>
                    </a:solidFill>
                    <a:latin typeface="Calibri"/>
                  </a:rPr>
                  <a:t>(Verschleiß, Außentemp., Materialeigenschaften)</a:t>
                </a:r>
                <a:endParaRPr lang="de-DE" sz="1340" b="0" strike="noStrike" spc="-1" dirty="0">
                  <a:latin typeface="Arial"/>
                </a:endParaRPr>
              </a:p>
            </p:txBody>
          </p:sp>
          <p:sp>
            <p:nvSpPr>
              <p:cNvPr id="163" name="CustomShape 54">
                <a:extLst>
                  <a:ext uri="{FF2B5EF4-FFF2-40B4-BE49-F238E27FC236}">
                    <a16:creationId xmlns:a16="http://schemas.microsoft.com/office/drawing/2014/main" id="{DEFD4F73-B91B-4C58-9BEB-B4FEB6097C32}"/>
                  </a:ext>
                </a:extLst>
              </p:cNvPr>
              <p:cNvSpPr/>
              <p:nvPr/>
            </p:nvSpPr>
            <p:spPr>
              <a:xfrm rot="5400000">
                <a:off x="4246454" y="1294094"/>
                <a:ext cx="45719" cy="4118612"/>
              </a:xfrm>
              <a:prstGeom prst="bentConnector3">
                <a:avLst>
                  <a:gd name="adj1" fmla="val 2066535"/>
                </a:avLst>
              </a:pr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64" name="CustomShape 55">
                <a:extLst>
                  <a:ext uri="{FF2B5EF4-FFF2-40B4-BE49-F238E27FC236}">
                    <a16:creationId xmlns:a16="http://schemas.microsoft.com/office/drawing/2014/main" id="{5CFA3FC6-7A6E-4BC4-A23B-5ECA0BBDF915}"/>
                  </a:ext>
                </a:extLst>
              </p:cNvPr>
              <p:cNvSpPr/>
              <p:nvPr/>
            </p:nvSpPr>
            <p:spPr>
              <a:xfrm>
                <a:off x="2737923" y="3872160"/>
                <a:ext cx="30417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Prozessregelung (maschinenintern)</a:t>
                </a:r>
                <a:endParaRPr lang="de-DE" sz="1340" b="0" strike="noStrike" spc="-1" dirty="0">
                  <a:latin typeface="Arial"/>
                </a:endParaRPr>
              </a:p>
            </p:txBody>
          </p:sp>
          <p:sp>
            <p:nvSpPr>
              <p:cNvPr id="165" name="CustomShape 56">
                <a:extLst>
                  <a:ext uri="{FF2B5EF4-FFF2-40B4-BE49-F238E27FC236}">
                    <a16:creationId xmlns:a16="http://schemas.microsoft.com/office/drawing/2014/main" id="{56EE33C4-7EF2-4400-935D-53C43C1287BA}"/>
                  </a:ext>
                </a:extLst>
              </p:cNvPr>
              <p:cNvSpPr/>
              <p:nvPr/>
            </p:nvSpPr>
            <p:spPr>
              <a:xfrm>
                <a:off x="9949680" y="2310480"/>
                <a:ext cx="671760" cy="58932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66" name="Group 57">
                <a:extLst>
                  <a:ext uri="{FF2B5EF4-FFF2-40B4-BE49-F238E27FC236}">
                    <a16:creationId xmlns:a16="http://schemas.microsoft.com/office/drawing/2014/main" id="{BAC9AF99-9903-4DEF-B825-7BB1B6421042}"/>
                  </a:ext>
                </a:extLst>
              </p:cNvPr>
              <p:cNvGrpSpPr/>
              <p:nvPr/>
            </p:nvGrpSpPr>
            <p:grpSpPr>
              <a:xfrm>
                <a:off x="10022040" y="2350440"/>
                <a:ext cx="560880" cy="457920"/>
                <a:chOff x="10022040" y="2350440"/>
                <a:chExt cx="560880" cy="457920"/>
              </a:xfrm>
            </p:grpSpPr>
            <p:sp>
              <p:nvSpPr>
                <p:cNvPr id="168" name="CustomShape 58">
                  <a:extLst>
                    <a:ext uri="{FF2B5EF4-FFF2-40B4-BE49-F238E27FC236}">
                      <a16:creationId xmlns:a16="http://schemas.microsoft.com/office/drawing/2014/main" id="{8B516304-11B9-46EB-90FC-FC6DD3776F64}"/>
                    </a:ext>
                  </a:extLst>
                </p:cNvPr>
                <p:cNvSpPr/>
                <p:nvPr/>
              </p:nvSpPr>
              <p:spPr>
                <a:xfrm rot="10800000">
                  <a:off x="10022040" y="2350440"/>
                  <a:ext cx="360" cy="4575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69" name="CustomShape 59">
                  <a:extLst>
                    <a:ext uri="{FF2B5EF4-FFF2-40B4-BE49-F238E27FC236}">
                      <a16:creationId xmlns:a16="http://schemas.microsoft.com/office/drawing/2014/main" id="{D4F27595-E7A6-46EC-8EFE-8FE4CC65CEFB}"/>
                    </a:ext>
                  </a:extLst>
                </p:cNvPr>
                <p:cNvSpPr/>
                <p:nvPr/>
              </p:nvSpPr>
              <p:spPr>
                <a:xfrm>
                  <a:off x="10022400" y="2808000"/>
                  <a:ext cx="56052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67" name="CustomShape 60">
                <a:extLst>
                  <a:ext uri="{FF2B5EF4-FFF2-40B4-BE49-F238E27FC236}">
                    <a16:creationId xmlns:a16="http://schemas.microsoft.com/office/drawing/2014/main" id="{B0F4973C-8C7B-413E-A4EB-E5DC27D5F653}"/>
                  </a:ext>
                </a:extLst>
              </p:cNvPr>
              <p:cNvSpPr/>
              <p:nvPr/>
            </p:nvSpPr>
            <p:spPr>
              <a:xfrm>
                <a:off x="10071720" y="2482920"/>
                <a:ext cx="379800" cy="321840"/>
              </a:xfrm>
              <a:custGeom>
                <a:avLst/>
                <a:gdLst/>
                <a:ahLst/>
                <a:cxnLst/>
                <a:rect l="l" t="t" r="r" b="b"/>
                <a:pathLst>
                  <a:path w="54337" h="39038">
                    <a:moveTo>
                      <a:pt x="0" y="39038"/>
                    </a:moveTo>
                    <a:cubicBezTo>
                      <a:pt x="2374" y="36741"/>
                      <a:pt x="9760" y="31762"/>
                      <a:pt x="14244" y="25256"/>
                    </a:cubicBezTo>
                    <a:cubicBezTo>
                      <a:pt x="18728" y="18750"/>
                      <a:pt x="22817" y="0"/>
                      <a:pt x="26905" y="0"/>
                    </a:cubicBezTo>
                    <a:cubicBezTo>
                      <a:pt x="30993" y="0"/>
                      <a:pt x="34202" y="18750"/>
                      <a:pt x="38774" y="25256"/>
                    </a:cubicBezTo>
                    <a:cubicBezTo>
                      <a:pt x="43346" y="31762"/>
                      <a:pt x="51743" y="36741"/>
                      <a:pt x="54337" y="39038"/>
                    </a:cubicBezTo>
                  </a:path>
                </a:pathLst>
              </a:custGeom>
              <a:solidFill>
                <a:srgbClr val="B7B7B7"/>
              </a:solidFill>
              <a:ln w="9360">
                <a:solidFill>
                  <a:srgbClr val="B7B7B7"/>
                </a:solidFill>
                <a:round/>
              </a:ln>
            </p:spPr>
            <p:style>
              <a:lnRef idx="0">
                <a:scrgbClr r="0" g="0" b="0"/>
              </a:lnRef>
              <a:fillRef idx="0">
                <a:scrgbClr r="0" g="0" b="0"/>
              </a:fillRef>
              <a:effectRef idx="0">
                <a:scrgbClr r="0" g="0" b="0"/>
              </a:effectRef>
              <a:fontRef idx="minor"/>
            </p:style>
          </p:sp>
        </p:grpSp>
        <p:sp>
          <p:nvSpPr>
            <p:cNvPr id="128" name="CustomShape 46">
              <a:extLst>
                <a:ext uri="{FF2B5EF4-FFF2-40B4-BE49-F238E27FC236}">
                  <a16:creationId xmlns:a16="http://schemas.microsoft.com/office/drawing/2014/main" id="{37B234E5-40C6-4FEF-A202-F2B0D89CBB88}"/>
                </a:ext>
              </a:extLst>
            </p:cNvPr>
            <p:cNvSpPr/>
            <p:nvPr/>
          </p:nvSpPr>
          <p:spPr>
            <a:xfrm>
              <a:off x="402232" y="53906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29" name="CustomShape 42">
              <a:extLst>
                <a:ext uri="{FF2B5EF4-FFF2-40B4-BE49-F238E27FC236}">
                  <a16:creationId xmlns:a16="http://schemas.microsoft.com/office/drawing/2014/main" id="{1073CA42-C5F7-4D34-81FD-73B9871C2D6D}"/>
                </a:ext>
              </a:extLst>
            </p:cNvPr>
            <p:cNvSpPr/>
            <p:nvPr/>
          </p:nvSpPr>
          <p:spPr>
            <a:xfrm>
              <a:off x="-1344463" y="5175360"/>
              <a:ext cx="202572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Prozessparameter</a:t>
              </a:r>
              <a:endParaRPr lang="de-DE" sz="1340" b="0" strike="noStrike" spc="-1" dirty="0">
                <a:latin typeface="Arial"/>
              </a:endParaRPr>
            </a:p>
          </p:txBody>
        </p:sp>
      </p:grpSp>
      <p:sp>
        <p:nvSpPr>
          <p:cNvPr id="65" name="TextShape 4">
            <a:extLst>
              <a:ext uri="{FF2B5EF4-FFF2-40B4-BE49-F238E27FC236}">
                <a16:creationId xmlns:a16="http://schemas.microsoft.com/office/drawing/2014/main" id="{89674C9B-BA56-42E6-A028-1837D438B8D1}"/>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23.11.2021</a:t>
            </a:r>
          </a:p>
        </p:txBody>
      </p:sp>
      <p:sp>
        <p:nvSpPr>
          <p:cNvPr id="66" name="TextShape 2">
            <a:extLst>
              <a:ext uri="{FF2B5EF4-FFF2-40B4-BE49-F238E27FC236}">
                <a16:creationId xmlns:a16="http://schemas.microsoft.com/office/drawing/2014/main" id="{E9AF5A39-1EF6-4758-A35B-AE677653A6B1}"/>
              </a:ext>
            </a:extLst>
          </p:cNvPr>
          <p:cNvSpPr txBox="1"/>
          <p:nvPr/>
        </p:nvSpPr>
        <p:spPr>
          <a:xfrm>
            <a:off x="1857828" y="189000"/>
            <a:ext cx="9303971" cy="502920"/>
          </a:xfrm>
          <a:prstGeom prst="rect">
            <a:avLst/>
          </a:prstGeom>
          <a:noFill/>
          <a:ln>
            <a:noFill/>
          </a:ln>
        </p:spPr>
        <p:txBody>
          <a:bodyPr anchor="ctr">
            <a:normAutofit lnSpcReduction="10000"/>
          </a:bodyPr>
          <a:lstStyle/>
          <a:p>
            <a:pPr>
              <a:lnSpc>
                <a:spcPct val="100000"/>
              </a:lnSpc>
            </a:pPr>
            <a:r>
              <a:rPr lang="de-DE" sz="2800" b="1" spc="-1" dirty="0">
                <a:solidFill>
                  <a:srgbClr val="000000"/>
                </a:solidFill>
                <a:latin typeface="Calibri"/>
              </a:rPr>
              <a:t>Stand der Technik</a:t>
            </a:r>
            <a:endParaRPr lang="de-DE" sz="2800" b="0" strike="noStrike" spc="-1" dirty="0">
              <a:solidFill>
                <a:srgbClr val="000000"/>
              </a:solidFill>
              <a:latin typeface="Arial"/>
            </a:endParaRPr>
          </a:p>
        </p:txBody>
      </p:sp>
    </p:spTree>
    <p:extLst>
      <p:ext uri="{BB962C8B-B14F-4D97-AF65-F5344CB8AC3E}">
        <p14:creationId xmlns:p14="http://schemas.microsoft.com/office/powerpoint/2010/main" val="305040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2"/>
          <p:cNvSpPr txBox="1"/>
          <p:nvPr/>
        </p:nvSpPr>
        <p:spPr>
          <a:xfrm>
            <a:off x="1857828" y="155546"/>
            <a:ext cx="9303971" cy="502920"/>
          </a:xfrm>
          <a:prstGeom prst="rect">
            <a:avLst/>
          </a:prstGeom>
          <a:noFill/>
          <a:ln>
            <a:noFill/>
          </a:ln>
        </p:spPr>
        <p:txBody>
          <a:bodyPr anchor="ctr">
            <a:normAutofit lnSpcReduction="10000"/>
          </a:bodyPr>
          <a:lstStyle/>
          <a:p>
            <a:pPr>
              <a:lnSpc>
                <a:spcPct val="100000"/>
              </a:lnSpc>
            </a:pPr>
            <a:r>
              <a:rPr lang="de-DE" sz="2800" b="1" strike="noStrike" spc="-1" dirty="0">
                <a:solidFill>
                  <a:srgbClr val="000000"/>
                </a:solidFill>
                <a:latin typeface="Calibri"/>
              </a:rPr>
              <a:t>Projektziele</a:t>
            </a:r>
            <a:endParaRPr lang="de-DE" sz="2800" b="0" strike="noStrike" spc="-1" dirty="0">
              <a:solidFill>
                <a:srgbClr val="000000"/>
              </a:solidFill>
              <a:latin typeface="Arial"/>
            </a:endParaRPr>
          </a:p>
        </p:txBody>
      </p:sp>
      <p:sp>
        <p:nvSpPr>
          <p:cNvPr id="148" name="TextShape 5"/>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63044616-DF84-41B0-AC8D-C5366653DC82}" type="slidenum">
              <a:rPr lang="de-DE" sz="1200" b="0" strike="noStrike" spc="-1">
                <a:solidFill>
                  <a:srgbClr val="8B8B8B"/>
                </a:solidFill>
                <a:latin typeface="Arial"/>
              </a:rPr>
              <a:t>5</a:t>
            </a:fld>
            <a:endParaRPr lang="de-DE" sz="1200" b="0" strike="noStrike" spc="-1">
              <a:latin typeface="Times New Roman"/>
            </a:endParaRPr>
          </a:p>
        </p:txBody>
      </p:sp>
      <p:sp>
        <p:nvSpPr>
          <p:cNvPr id="7" name="TextShape 3">
            <a:extLst>
              <a:ext uri="{FF2B5EF4-FFF2-40B4-BE49-F238E27FC236}">
                <a16:creationId xmlns:a16="http://schemas.microsoft.com/office/drawing/2014/main" id="{5BBB8E7D-5E26-4699-9F7E-943885B3AB9A}"/>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86" name="TextShape 1">
            <a:extLst>
              <a:ext uri="{FF2B5EF4-FFF2-40B4-BE49-F238E27FC236}">
                <a16:creationId xmlns:a16="http://schemas.microsoft.com/office/drawing/2014/main" id="{348C6218-BD8D-491F-9F1B-D1E846255574}"/>
              </a:ext>
            </a:extLst>
          </p:cNvPr>
          <p:cNvSpPr txBox="1"/>
          <p:nvPr/>
        </p:nvSpPr>
        <p:spPr>
          <a:xfrm>
            <a:off x="192240" y="729833"/>
            <a:ext cx="11806560" cy="3195524"/>
          </a:xfrm>
          <a:prstGeom prst="rect">
            <a:avLst/>
          </a:prstGeom>
          <a:noFill/>
          <a:ln>
            <a:noFill/>
          </a:ln>
        </p:spPr>
        <p:txBody>
          <a:bodyPr lIns="122040" tIns="122040" rIns="122040" bIns="122040">
            <a:noAutofit/>
          </a:bodyPr>
          <a:lstStyle/>
          <a:p>
            <a:pPr marL="186840">
              <a:lnSpc>
                <a:spcPts val="2401"/>
              </a:lnSpc>
              <a:buClr>
                <a:srgbClr val="000000"/>
              </a:buClr>
            </a:pPr>
            <a:r>
              <a:rPr lang="en" sz="1800" b="1" strike="noStrike" spc="-1" dirty="0">
                <a:solidFill>
                  <a:srgbClr val="000000"/>
                </a:solidFill>
                <a:latin typeface="Calibri"/>
              </a:rPr>
              <a:t>Ziel des Projektes</a:t>
            </a:r>
          </a:p>
          <a:p>
            <a:pPr marL="567360" indent="-380520">
              <a:lnSpc>
                <a:spcPts val="2401"/>
              </a:lnSpc>
              <a:buClr>
                <a:srgbClr val="000000"/>
              </a:buClr>
              <a:buFont typeface="Arial"/>
              <a:buChar char="•"/>
            </a:pPr>
            <a:r>
              <a:rPr lang="en" sz="1800" b="0" strike="noStrike" spc="-1" dirty="0">
                <a:solidFill>
                  <a:srgbClr val="000000"/>
                </a:solidFill>
                <a:latin typeface="Calibri"/>
              </a:rPr>
              <a:t>Bildung dynamischer Simulationsmodelle für den Spritzgießprozess und den qualitätsbildenden Prozess, welche die in den Zeitverläufen der Prozessgrößen enthaltenen Informationen ausnutzen</a:t>
            </a:r>
          </a:p>
          <a:p>
            <a:pPr marL="567360" indent="-380520">
              <a:lnSpc>
                <a:spcPts val="2401"/>
              </a:lnSpc>
              <a:buClr>
                <a:srgbClr val="000000"/>
              </a:buClr>
              <a:buFont typeface="Arial"/>
              <a:buChar char="•"/>
            </a:pPr>
            <a:r>
              <a:rPr lang="en" spc="-1" dirty="0">
                <a:solidFill>
                  <a:srgbClr val="000000"/>
                </a:solidFill>
                <a:latin typeface="Calibri"/>
              </a:rPr>
              <a:t>Nutzung dieser Simulationsmodelle um eine modellbasierte Steuerung der Bauteileigenschaften vorzunehmen</a:t>
            </a:r>
          </a:p>
          <a:p>
            <a:pPr marL="567360" indent="-380520">
              <a:lnSpc>
                <a:spcPts val="2401"/>
              </a:lnSpc>
              <a:buClr>
                <a:srgbClr val="000000"/>
              </a:buClr>
              <a:buFont typeface="Arial"/>
              <a:buChar char="•"/>
            </a:pPr>
            <a:r>
              <a:rPr lang="en" sz="1800" b="0" strike="noStrike" spc="-1" dirty="0">
                <a:solidFill>
                  <a:srgbClr val="000000"/>
                </a:solidFill>
                <a:latin typeface="Calibri"/>
              </a:rPr>
              <a:t>Automa</a:t>
            </a:r>
            <a:r>
              <a:rPr lang="en" spc="-1" dirty="0">
                <a:solidFill>
                  <a:srgbClr val="000000"/>
                </a:solidFill>
                <a:latin typeface="Calibri"/>
              </a:rPr>
              <a:t>tisierte Adaption der Simulationsmodelle zur Kompensation von Störgrößen</a:t>
            </a:r>
          </a:p>
          <a:p>
            <a:pPr marL="186840">
              <a:lnSpc>
                <a:spcPts val="2401"/>
              </a:lnSpc>
              <a:buClr>
                <a:srgbClr val="000000"/>
              </a:buClr>
            </a:pPr>
            <a:endParaRPr lang="en" sz="1800" b="0" strike="noStrike" spc="-1" dirty="0">
              <a:solidFill>
                <a:srgbClr val="000000"/>
              </a:solidFill>
              <a:latin typeface="Calibri"/>
            </a:endParaRPr>
          </a:p>
          <a:p>
            <a:pPr marL="186840">
              <a:lnSpc>
                <a:spcPts val="2401"/>
              </a:lnSpc>
              <a:buClr>
                <a:srgbClr val="000000"/>
              </a:buClr>
            </a:pPr>
            <a:r>
              <a:rPr lang="en" b="1" spc="-1" dirty="0">
                <a:solidFill>
                  <a:srgbClr val="000000"/>
                </a:solidFill>
                <a:latin typeface="Calibri"/>
              </a:rPr>
              <a:t>Randbedingung</a:t>
            </a:r>
            <a:r>
              <a:rPr lang="en" spc="-1" dirty="0">
                <a:solidFill>
                  <a:srgbClr val="000000"/>
                </a:solidFill>
                <a:latin typeface="Calibri"/>
              </a:rPr>
              <a:t>: Das Verfahren muss in den bestehenden Produktionsprozess möglichst einfach integriert werden können, kein Eingriff in Maschinensoftware möglich</a:t>
            </a:r>
            <a:endParaRPr lang="en" sz="1800" b="0" strike="noStrike" spc="-1" dirty="0">
              <a:solidFill>
                <a:srgbClr val="000000"/>
              </a:solidFill>
              <a:latin typeface="Calibri"/>
            </a:endParaRPr>
          </a:p>
        </p:txBody>
      </p:sp>
      <p:grpSp>
        <p:nvGrpSpPr>
          <p:cNvPr id="70" name="Gruppieren 69">
            <a:extLst>
              <a:ext uri="{FF2B5EF4-FFF2-40B4-BE49-F238E27FC236}">
                <a16:creationId xmlns:a16="http://schemas.microsoft.com/office/drawing/2014/main" id="{28D0F1A6-9297-4BF4-9D0A-47E567F8D5F2}"/>
              </a:ext>
            </a:extLst>
          </p:cNvPr>
          <p:cNvGrpSpPr/>
          <p:nvPr/>
        </p:nvGrpSpPr>
        <p:grpSpPr>
          <a:xfrm>
            <a:off x="192120" y="3429000"/>
            <a:ext cx="11942770" cy="3031926"/>
            <a:chOff x="-1344463" y="3545634"/>
            <a:chExt cx="11942770" cy="3031926"/>
          </a:xfrm>
        </p:grpSpPr>
        <p:grpSp>
          <p:nvGrpSpPr>
            <p:cNvPr id="71" name="Group 3">
              <a:extLst>
                <a:ext uri="{FF2B5EF4-FFF2-40B4-BE49-F238E27FC236}">
                  <a16:creationId xmlns:a16="http://schemas.microsoft.com/office/drawing/2014/main" id="{F27F0C7E-9634-4876-A8E8-9ECB5D924CE5}"/>
                </a:ext>
              </a:extLst>
            </p:cNvPr>
            <p:cNvGrpSpPr/>
            <p:nvPr/>
          </p:nvGrpSpPr>
          <p:grpSpPr>
            <a:xfrm>
              <a:off x="842400" y="3545634"/>
              <a:ext cx="9755907" cy="3031926"/>
              <a:chOff x="1176120" y="1270434"/>
              <a:chExt cx="9755907" cy="3031926"/>
            </a:xfrm>
          </p:grpSpPr>
          <p:sp>
            <p:nvSpPr>
              <p:cNvPr id="74" name="CustomShape 4">
                <a:extLst>
                  <a:ext uri="{FF2B5EF4-FFF2-40B4-BE49-F238E27FC236}">
                    <a16:creationId xmlns:a16="http://schemas.microsoft.com/office/drawing/2014/main" id="{6C615381-B669-48F0-B155-4C6B032EA3E6}"/>
                  </a:ext>
                </a:extLst>
              </p:cNvPr>
              <p:cNvSpPr/>
              <p:nvPr/>
            </p:nvSpPr>
            <p:spPr>
              <a:xfrm>
                <a:off x="402264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algn="ctr">
                  <a:lnSpc>
                    <a:spcPct val="100000"/>
                  </a:lnSpc>
                </a:pPr>
                <a:r>
                  <a:rPr lang="en" sz="1340" b="0" strike="noStrike" spc="-1" dirty="0">
                    <a:solidFill>
                      <a:srgbClr val="000000"/>
                    </a:solidFill>
                    <a:latin typeface="Calibri"/>
                  </a:rPr>
                  <a:t>Spritzgieß-</a:t>
                </a:r>
                <a:br>
                  <a:rPr dirty="0"/>
                </a:br>
                <a:r>
                  <a:rPr lang="en" sz="1340" b="0" strike="noStrike" spc="-1" dirty="0">
                    <a:solidFill>
                      <a:srgbClr val="000000"/>
                    </a:solidFill>
                    <a:latin typeface="Calibri"/>
                  </a:rPr>
                  <a:t>maschine</a:t>
                </a:r>
                <a:endParaRPr lang="de-DE" sz="1340" b="0" strike="noStrike" spc="-1" dirty="0">
                  <a:latin typeface="Arial"/>
                </a:endParaRPr>
              </a:p>
            </p:txBody>
          </p:sp>
          <mc:AlternateContent xmlns:mc="http://schemas.openxmlformats.org/markup-compatibility/2006" xmlns:a14="http://schemas.microsoft.com/office/drawing/2010/main">
            <mc:Choice Requires="a14">
              <p:sp>
                <p:nvSpPr>
                  <p:cNvPr id="75" name="CustomShape 5">
                    <a:extLst>
                      <a:ext uri="{FF2B5EF4-FFF2-40B4-BE49-F238E27FC236}">
                        <a16:creationId xmlns:a16="http://schemas.microsoft.com/office/drawing/2014/main" id="{342A5364-F0F1-4918-9CE1-9535F6F5AC14}"/>
                      </a:ext>
                    </a:extLst>
                  </p:cNvPr>
                  <p:cNvSpPr/>
                  <p:nvPr/>
                </p:nvSpPr>
                <p:spPr>
                  <a:xfrm>
                    <a:off x="7599960" y="2777040"/>
                    <a:ext cx="1218960" cy="676080"/>
                  </a:xfrm>
                  <a:prstGeom prst="roundRect">
                    <a:avLst>
                      <a:gd name="adj" fmla="val 16667"/>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lIns="122040" tIns="122040" rIns="122040" bIns="122040" anchor="ctr">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de-DE" sz="1400" b="1" i="1" smtClean="0">
                              <a:latin typeface="Cambria Math" panose="02040503050406030204" pitchFamily="18" charset="0"/>
                              <a:cs typeface="Calibri" panose="020F0502020204030204" pitchFamily="34" charset="0"/>
                            </a:rPr>
                            <m:t>𝑸</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𝒇</m:t>
                          </m:r>
                          <m:r>
                            <a:rPr lang="de-DE" sz="1400" b="1" i="1" smtClean="0">
                              <a:latin typeface="Cambria Math" panose="02040503050406030204" pitchFamily="18" charset="0"/>
                              <a:cs typeface="Calibri" panose="020F0502020204030204" pitchFamily="34" charset="0"/>
                            </a:rPr>
                            <m:t>(</m:t>
                          </m:r>
                          <m:r>
                            <a:rPr lang="de-DE" sz="1400" b="1" i="1" smtClean="0">
                              <a:latin typeface="Cambria Math" panose="02040503050406030204" pitchFamily="18" charset="0"/>
                              <a:cs typeface="Calibri" panose="020F0502020204030204" pitchFamily="34" charset="0"/>
                            </a:rPr>
                            <m:t>𝒙</m:t>
                          </m:r>
                          <m:r>
                            <a:rPr lang="de-DE" sz="1400" b="1" i="1" smtClean="0">
                              <a:latin typeface="Cambria Math" panose="02040503050406030204" pitchFamily="18" charset="0"/>
                              <a:cs typeface="Calibri" panose="020F0502020204030204" pitchFamily="34" charset="0"/>
                            </a:rPr>
                            <m:t>)</m:t>
                          </m:r>
                        </m:oMath>
                      </m:oMathPara>
                    </a14:m>
                    <a:endParaRPr lang="de-DE" sz="1400" dirty="0">
                      <a:latin typeface="Calibri" panose="020F0502020204030204" pitchFamily="34" charset="0"/>
                      <a:cs typeface="Calibri" panose="020F0502020204030204" pitchFamily="34" charset="0"/>
                    </a:endParaRPr>
                  </a:p>
                </p:txBody>
              </p:sp>
            </mc:Choice>
            <mc:Fallback xmlns="">
              <p:sp>
                <p:nvSpPr>
                  <p:cNvPr id="75" name="CustomShape 5">
                    <a:extLst>
                      <a:ext uri="{FF2B5EF4-FFF2-40B4-BE49-F238E27FC236}">
                        <a16:creationId xmlns:a16="http://schemas.microsoft.com/office/drawing/2014/main" id="{342A5364-F0F1-4918-9CE1-9535F6F5AC14}"/>
                      </a:ext>
                    </a:extLst>
                  </p:cNvPr>
                  <p:cNvSpPr>
                    <a:spLocks noRot="1" noChangeAspect="1" noMove="1" noResize="1" noEditPoints="1" noAdjustHandles="1" noChangeArrowheads="1" noChangeShapeType="1" noTextEdit="1"/>
                  </p:cNvSpPr>
                  <p:nvPr/>
                </p:nvSpPr>
                <p:spPr>
                  <a:xfrm>
                    <a:off x="7599960" y="2777040"/>
                    <a:ext cx="1218960" cy="676080"/>
                  </a:xfrm>
                  <a:prstGeom prst="roundRect">
                    <a:avLst>
                      <a:gd name="adj" fmla="val 16667"/>
                    </a:avLst>
                  </a:prstGeom>
                  <a:blipFill>
                    <a:blip r:embed="rId3"/>
                    <a:stretch>
                      <a:fillRect/>
                    </a:stretch>
                  </a:blipFill>
                  <a:ln w="9360">
                    <a:solidFill>
                      <a:schemeClr val="dk2"/>
                    </a:solidFill>
                    <a:round/>
                  </a:ln>
                </p:spPr>
                <p:txBody>
                  <a:bodyPr/>
                  <a:lstStyle/>
                  <a:p>
                    <a:r>
                      <a:rPr lang="en-GB">
                        <a:noFill/>
                      </a:rPr>
                      <a:t> </a:t>
                    </a:r>
                  </a:p>
                </p:txBody>
              </p:sp>
            </mc:Fallback>
          </mc:AlternateContent>
          <p:sp>
            <p:nvSpPr>
              <p:cNvPr id="76" name="CustomShape 6">
                <a:extLst>
                  <a:ext uri="{FF2B5EF4-FFF2-40B4-BE49-F238E27FC236}">
                    <a16:creationId xmlns:a16="http://schemas.microsoft.com/office/drawing/2014/main" id="{B1C70CA5-8BAC-464F-8DF4-5EB411AF1D59}"/>
                  </a:ext>
                </a:extLst>
              </p:cNvPr>
              <p:cNvSpPr/>
              <p:nvPr/>
            </p:nvSpPr>
            <p:spPr>
              <a:xfrm>
                <a:off x="178704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77" name="Group 7">
                <a:extLst>
                  <a:ext uri="{FF2B5EF4-FFF2-40B4-BE49-F238E27FC236}">
                    <a16:creationId xmlns:a16="http://schemas.microsoft.com/office/drawing/2014/main" id="{82D348A4-4F6C-4AB0-85EA-79232EDDD40A}"/>
                  </a:ext>
                </a:extLst>
              </p:cNvPr>
              <p:cNvGrpSpPr/>
              <p:nvPr/>
            </p:nvGrpSpPr>
            <p:grpSpPr>
              <a:xfrm>
                <a:off x="1857960" y="2354760"/>
                <a:ext cx="493200" cy="446040"/>
                <a:chOff x="1857960" y="2354760"/>
                <a:chExt cx="493200" cy="446040"/>
              </a:xfrm>
            </p:grpSpPr>
            <p:sp>
              <p:nvSpPr>
                <p:cNvPr id="191" name="CustomShape 8">
                  <a:extLst>
                    <a:ext uri="{FF2B5EF4-FFF2-40B4-BE49-F238E27FC236}">
                      <a16:creationId xmlns:a16="http://schemas.microsoft.com/office/drawing/2014/main" id="{092F51E4-48E3-484C-9973-E89F9542CF88}"/>
                    </a:ext>
                  </a:extLst>
                </p:cNvPr>
                <p:cNvSpPr/>
                <p:nvPr/>
              </p:nvSpPr>
              <p:spPr>
                <a:xfrm rot="10800000">
                  <a:off x="1857960" y="235476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92" name="CustomShape 9">
                  <a:extLst>
                    <a:ext uri="{FF2B5EF4-FFF2-40B4-BE49-F238E27FC236}">
                      <a16:creationId xmlns:a16="http://schemas.microsoft.com/office/drawing/2014/main" id="{3C0929BC-8C55-49EB-B15D-22267FA9CD5D}"/>
                    </a:ext>
                  </a:extLst>
                </p:cNvPr>
                <p:cNvSpPr/>
                <p:nvPr/>
              </p:nvSpPr>
              <p:spPr>
                <a:xfrm>
                  <a:off x="1857960" y="280044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93" name="CustomShape 10">
                  <a:extLst>
                    <a:ext uri="{FF2B5EF4-FFF2-40B4-BE49-F238E27FC236}">
                      <a16:creationId xmlns:a16="http://schemas.microsoft.com/office/drawing/2014/main" id="{3CDD0592-6ED8-496E-837F-D22BE42993CE}"/>
                    </a:ext>
                  </a:extLst>
                </p:cNvPr>
                <p:cNvSpPr/>
                <p:nvPr/>
              </p:nvSpPr>
              <p:spPr>
                <a:xfrm>
                  <a:off x="1863000" y="2518920"/>
                  <a:ext cx="419040" cy="206640"/>
                </a:xfrm>
                <a:custGeom>
                  <a:avLst/>
                  <a:gdLst/>
                  <a:ahLst/>
                  <a:cxnLst/>
                  <a:rect l="l" t="t" r="r" b="b"/>
                  <a:pathLst>
                    <a:path w="23972" h="11835">
                      <a:moveTo>
                        <a:pt x="0" y="11835"/>
                      </a:moveTo>
                      <a:lnTo>
                        <a:pt x="6372" y="11835"/>
                      </a:lnTo>
                      <a:lnTo>
                        <a:pt x="6372" y="5462"/>
                      </a:lnTo>
                      <a:lnTo>
                        <a:pt x="15172" y="5462"/>
                      </a:lnTo>
                      <a:lnTo>
                        <a:pt x="15172" y="0"/>
                      </a:lnTo>
                      <a:lnTo>
                        <a:pt x="23972" y="0"/>
                      </a:lnTo>
                    </a:path>
                  </a:pathLst>
                </a:custGeom>
                <a:noFill/>
                <a:ln w="9360">
                  <a:solidFill>
                    <a:srgbClr val="4A86E8"/>
                  </a:solidFill>
                  <a:round/>
                </a:ln>
              </p:spPr>
              <p:style>
                <a:lnRef idx="0">
                  <a:scrgbClr r="0" g="0" b="0"/>
                </a:lnRef>
                <a:fillRef idx="0">
                  <a:scrgbClr r="0" g="0" b="0"/>
                </a:fillRef>
                <a:effectRef idx="0">
                  <a:scrgbClr r="0" g="0" b="0"/>
                </a:effectRef>
                <a:fontRef idx="minor"/>
              </p:style>
            </p:sp>
          </p:grpSp>
          <p:sp>
            <p:nvSpPr>
              <p:cNvPr id="78" name="CustomShape 11">
                <a:extLst>
                  <a:ext uri="{FF2B5EF4-FFF2-40B4-BE49-F238E27FC236}">
                    <a16:creationId xmlns:a16="http://schemas.microsoft.com/office/drawing/2014/main" id="{E9841CAF-BB44-48B1-9A16-54C0CEB7EDE2}"/>
                  </a:ext>
                </a:extLst>
              </p:cNvPr>
              <p:cNvSpPr/>
              <p:nvPr/>
            </p:nvSpPr>
            <p:spPr>
              <a:xfrm>
                <a:off x="2268000" y="260640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79" name="CustomShape 12">
                <a:extLst>
                  <a:ext uri="{FF2B5EF4-FFF2-40B4-BE49-F238E27FC236}">
                    <a16:creationId xmlns:a16="http://schemas.microsoft.com/office/drawing/2014/main" id="{B5E092DC-7BEE-4343-9167-FC589D7688D3}"/>
                  </a:ext>
                </a:extLst>
              </p:cNvPr>
              <p:cNvSpPr/>
              <p:nvPr/>
            </p:nvSpPr>
            <p:spPr>
              <a:xfrm>
                <a:off x="1935720" y="2129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80" name="Group 13">
                <a:extLst>
                  <a:ext uri="{FF2B5EF4-FFF2-40B4-BE49-F238E27FC236}">
                    <a16:creationId xmlns:a16="http://schemas.microsoft.com/office/drawing/2014/main" id="{C987A36F-B4A4-490A-AB08-B40B1928EA17}"/>
                  </a:ext>
                </a:extLst>
              </p:cNvPr>
              <p:cNvGrpSpPr/>
              <p:nvPr/>
            </p:nvGrpSpPr>
            <p:grpSpPr>
              <a:xfrm>
                <a:off x="2006640" y="2169000"/>
                <a:ext cx="618120" cy="488880"/>
                <a:chOff x="2006640" y="2169000"/>
                <a:chExt cx="618120" cy="488880"/>
              </a:xfrm>
            </p:grpSpPr>
            <p:grpSp>
              <p:nvGrpSpPr>
                <p:cNvPr id="187" name="Group 14">
                  <a:extLst>
                    <a:ext uri="{FF2B5EF4-FFF2-40B4-BE49-F238E27FC236}">
                      <a16:creationId xmlns:a16="http://schemas.microsoft.com/office/drawing/2014/main" id="{4CE2323D-7539-4B75-91ED-C485EC52164C}"/>
                    </a:ext>
                  </a:extLst>
                </p:cNvPr>
                <p:cNvGrpSpPr/>
                <p:nvPr/>
              </p:nvGrpSpPr>
              <p:grpSpPr>
                <a:xfrm>
                  <a:off x="2006640" y="2169000"/>
                  <a:ext cx="493200" cy="446040"/>
                  <a:chOff x="2006640" y="2169000"/>
                  <a:chExt cx="493200" cy="446040"/>
                </a:xfrm>
              </p:grpSpPr>
              <p:sp>
                <p:nvSpPr>
                  <p:cNvPr id="189" name="CustomShape 15">
                    <a:extLst>
                      <a:ext uri="{FF2B5EF4-FFF2-40B4-BE49-F238E27FC236}">
                        <a16:creationId xmlns:a16="http://schemas.microsoft.com/office/drawing/2014/main" id="{DCC165A5-E018-42B3-B5B9-E4AF2BA911D9}"/>
                      </a:ext>
                    </a:extLst>
                  </p:cNvPr>
                  <p:cNvSpPr/>
                  <p:nvPr/>
                </p:nvSpPr>
                <p:spPr>
                  <a:xfrm rot="10800000">
                    <a:off x="2006640" y="2169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90" name="CustomShape 16">
                    <a:extLst>
                      <a:ext uri="{FF2B5EF4-FFF2-40B4-BE49-F238E27FC236}">
                        <a16:creationId xmlns:a16="http://schemas.microsoft.com/office/drawing/2014/main" id="{C010DAD0-73F5-42AC-9E54-B2D565C67AEA}"/>
                      </a:ext>
                    </a:extLst>
                  </p:cNvPr>
                  <p:cNvSpPr/>
                  <p:nvPr/>
                </p:nvSpPr>
                <p:spPr>
                  <a:xfrm>
                    <a:off x="2006640" y="2614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88" name="CustomShape 17">
                  <a:extLst>
                    <a:ext uri="{FF2B5EF4-FFF2-40B4-BE49-F238E27FC236}">
                      <a16:creationId xmlns:a16="http://schemas.microsoft.com/office/drawing/2014/main" id="{23C81EAA-90D3-4ECF-86EF-508C20D53AB6}"/>
                    </a:ext>
                  </a:extLst>
                </p:cNvPr>
                <p:cNvSpPr/>
                <p:nvPr/>
              </p:nvSpPr>
              <p:spPr>
                <a:xfrm>
                  <a:off x="2430360" y="2414880"/>
                  <a:ext cx="194400" cy="243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81" name="CustomShape 18">
                <a:extLst>
                  <a:ext uri="{FF2B5EF4-FFF2-40B4-BE49-F238E27FC236}">
                    <a16:creationId xmlns:a16="http://schemas.microsoft.com/office/drawing/2014/main" id="{E2C0F06F-80C2-45C0-9B08-86D0E9EE1241}"/>
                  </a:ext>
                </a:extLst>
              </p:cNvPr>
              <p:cNvSpPr/>
              <p:nvPr/>
            </p:nvSpPr>
            <p:spPr>
              <a:xfrm>
                <a:off x="2021400" y="2301120"/>
                <a:ext cx="389160" cy="272520"/>
              </a:xfrm>
              <a:custGeom>
                <a:avLst/>
                <a:gdLst/>
                <a:ahLst/>
                <a:cxnLst/>
                <a:rect l="l" t="t" r="r" b="b"/>
                <a:pathLst>
                  <a:path w="13189" h="9232">
                    <a:moveTo>
                      <a:pt x="0" y="9232"/>
                    </a:moveTo>
                    <a:lnTo>
                      <a:pt x="2638" y="9232"/>
                    </a:lnTo>
                    <a:lnTo>
                      <a:pt x="2638" y="4748"/>
                    </a:lnTo>
                    <a:lnTo>
                      <a:pt x="6858" y="4748"/>
                    </a:lnTo>
                    <a:lnTo>
                      <a:pt x="6858" y="0"/>
                    </a:lnTo>
                    <a:lnTo>
                      <a:pt x="13189" y="0"/>
                    </a:lnTo>
                  </a:path>
                </a:pathLst>
              </a:custGeom>
              <a:noFill/>
              <a:ln w="9360">
                <a:solidFill>
                  <a:srgbClr val="6AA84F"/>
                </a:solidFill>
                <a:round/>
              </a:ln>
            </p:spPr>
            <p:style>
              <a:lnRef idx="0">
                <a:scrgbClr r="0" g="0" b="0"/>
              </a:lnRef>
              <a:fillRef idx="0">
                <a:scrgbClr r="0" g="0" b="0"/>
              </a:fillRef>
              <a:effectRef idx="0">
                <a:scrgbClr r="0" g="0" b="0"/>
              </a:effectRef>
              <a:fontRef idx="minor"/>
            </p:style>
          </p:sp>
          <p:grpSp>
            <p:nvGrpSpPr>
              <p:cNvPr id="82" name="Group 19">
                <a:extLst>
                  <a:ext uri="{FF2B5EF4-FFF2-40B4-BE49-F238E27FC236}">
                    <a16:creationId xmlns:a16="http://schemas.microsoft.com/office/drawing/2014/main" id="{D1A9E871-4A9B-4FA9-A74E-1F94362915C9}"/>
                  </a:ext>
                </a:extLst>
              </p:cNvPr>
              <p:cNvGrpSpPr/>
              <p:nvPr/>
            </p:nvGrpSpPr>
            <p:grpSpPr>
              <a:xfrm>
                <a:off x="5842080" y="2315880"/>
                <a:ext cx="654840" cy="574200"/>
                <a:chOff x="5842080" y="2315880"/>
                <a:chExt cx="654840" cy="574200"/>
              </a:xfrm>
            </p:grpSpPr>
            <p:sp>
              <p:nvSpPr>
                <p:cNvPr id="181" name="CustomShape 20">
                  <a:extLst>
                    <a:ext uri="{FF2B5EF4-FFF2-40B4-BE49-F238E27FC236}">
                      <a16:creationId xmlns:a16="http://schemas.microsoft.com/office/drawing/2014/main" id="{82481F2C-DAE3-45EA-AC86-50E8FFB05F19}"/>
                    </a:ext>
                  </a:extLst>
                </p:cNvPr>
                <p:cNvSpPr/>
                <p:nvPr/>
              </p:nvSpPr>
              <p:spPr>
                <a:xfrm>
                  <a:off x="5842080" y="231588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82" name="Group 21">
                  <a:extLst>
                    <a:ext uri="{FF2B5EF4-FFF2-40B4-BE49-F238E27FC236}">
                      <a16:creationId xmlns:a16="http://schemas.microsoft.com/office/drawing/2014/main" id="{36D10060-A991-4AA8-A3E4-6E7FA9EF5D4D}"/>
                    </a:ext>
                  </a:extLst>
                </p:cNvPr>
                <p:cNvGrpSpPr/>
                <p:nvPr/>
              </p:nvGrpSpPr>
              <p:grpSpPr>
                <a:xfrm>
                  <a:off x="5913000" y="2355120"/>
                  <a:ext cx="520560" cy="446040"/>
                  <a:chOff x="5913000" y="2355120"/>
                  <a:chExt cx="520560" cy="446040"/>
                </a:xfrm>
              </p:grpSpPr>
              <p:grpSp>
                <p:nvGrpSpPr>
                  <p:cNvPr id="183" name="Group 22">
                    <a:extLst>
                      <a:ext uri="{FF2B5EF4-FFF2-40B4-BE49-F238E27FC236}">
                        <a16:creationId xmlns:a16="http://schemas.microsoft.com/office/drawing/2014/main" id="{06C8F6C4-310C-4003-B793-7EB9AD2996CB}"/>
                      </a:ext>
                    </a:extLst>
                  </p:cNvPr>
                  <p:cNvGrpSpPr/>
                  <p:nvPr/>
                </p:nvGrpSpPr>
                <p:grpSpPr>
                  <a:xfrm>
                    <a:off x="5913000" y="2355120"/>
                    <a:ext cx="493200" cy="446040"/>
                    <a:chOff x="5913000" y="2355120"/>
                    <a:chExt cx="493200" cy="446040"/>
                  </a:xfrm>
                </p:grpSpPr>
                <p:sp>
                  <p:nvSpPr>
                    <p:cNvPr id="185" name="CustomShape 23">
                      <a:extLst>
                        <a:ext uri="{FF2B5EF4-FFF2-40B4-BE49-F238E27FC236}">
                          <a16:creationId xmlns:a16="http://schemas.microsoft.com/office/drawing/2014/main" id="{E8B47970-2C2A-47D3-9EB3-37CDE5A1EEE4}"/>
                        </a:ext>
                      </a:extLst>
                    </p:cNvPr>
                    <p:cNvSpPr/>
                    <p:nvPr/>
                  </p:nvSpPr>
                  <p:spPr>
                    <a:xfrm rot="10800000">
                      <a:off x="5913000" y="235512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86" name="CustomShape 24">
                      <a:extLst>
                        <a:ext uri="{FF2B5EF4-FFF2-40B4-BE49-F238E27FC236}">
                          <a16:creationId xmlns:a16="http://schemas.microsoft.com/office/drawing/2014/main" id="{31C20B6D-5160-4EED-ACD2-547E1397A6DA}"/>
                        </a:ext>
                      </a:extLst>
                    </p:cNvPr>
                    <p:cNvSpPr/>
                    <p:nvPr/>
                  </p:nvSpPr>
                  <p:spPr>
                    <a:xfrm>
                      <a:off x="5913000" y="280080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84" name="CustomShape 25">
                    <a:extLst>
                      <a:ext uri="{FF2B5EF4-FFF2-40B4-BE49-F238E27FC236}">
                        <a16:creationId xmlns:a16="http://schemas.microsoft.com/office/drawing/2014/main" id="{B51AD801-7BB1-4A30-9DE3-F0C478D4F763}"/>
                      </a:ext>
                    </a:extLst>
                  </p:cNvPr>
                  <p:cNvSpPr/>
                  <p:nvPr/>
                </p:nvSpPr>
                <p:spPr>
                  <a:xfrm>
                    <a:off x="6395760" y="2685240"/>
                    <a:ext cx="3780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grpSp>
          <p:sp>
            <p:nvSpPr>
              <p:cNvPr id="83" name="CustomShape 26">
                <a:extLst>
                  <a:ext uri="{FF2B5EF4-FFF2-40B4-BE49-F238E27FC236}">
                    <a16:creationId xmlns:a16="http://schemas.microsoft.com/office/drawing/2014/main" id="{BC4FD01C-8AFC-4C57-95C5-3459967218A7}"/>
                  </a:ext>
                </a:extLst>
              </p:cNvPr>
              <p:cNvSpPr/>
              <p:nvPr/>
            </p:nvSpPr>
            <p:spPr>
              <a:xfrm>
                <a:off x="5912280" y="244152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134F5C"/>
                </a:solidFill>
                <a:round/>
              </a:ln>
            </p:spPr>
            <p:style>
              <a:lnRef idx="0">
                <a:scrgbClr r="0" g="0" b="0"/>
              </a:lnRef>
              <a:fillRef idx="0">
                <a:scrgbClr r="0" g="0" b="0"/>
              </a:fillRef>
              <a:effectRef idx="0">
                <a:scrgbClr r="0" g="0" b="0"/>
              </a:effectRef>
              <a:fontRef idx="minor"/>
            </p:style>
          </p:sp>
          <p:sp>
            <p:nvSpPr>
              <p:cNvPr id="84" name="CustomShape 27">
                <a:extLst>
                  <a:ext uri="{FF2B5EF4-FFF2-40B4-BE49-F238E27FC236}">
                    <a16:creationId xmlns:a16="http://schemas.microsoft.com/office/drawing/2014/main" id="{70E0BBF3-9CAC-4725-89CC-B0D8D6F7E362}"/>
                  </a:ext>
                </a:extLst>
              </p:cNvPr>
              <p:cNvSpPr/>
              <p:nvPr/>
            </p:nvSpPr>
            <p:spPr>
              <a:xfrm>
                <a:off x="5999040" y="21315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50" name="CustomShape 28">
                <a:extLst>
                  <a:ext uri="{FF2B5EF4-FFF2-40B4-BE49-F238E27FC236}">
                    <a16:creationId xmlns:a16="http://schemas.microsoft.com/office/drawing/2014/main" id="{872E7B2E-182A-4915-B863-D71919405342}"/>
                  </a:ext>
                </a:extLst>
              </p:cNvPr>
              <p:cNvSpPr/>
              <p:nvPr/>
            </p:nvSpPr>
            <p:spPr>
              <a:xfrm>
                <a:off x="6072120" y="2220480"/>
                <a:ext cx="235800" cy="392760"/>
              </a:xfrm>
              <a:custGeom>
                <a:avLst/>
                <a:gdLst/>
                <a:ahLst/>
                <a:cxnLst/>
                <a:rect l="l" t="t" r="r" b="b"/>
                <a:pathLst>
                  <a:path w="54073" h="68844">
                    <a:moveTo>
                      <a:pt x="0" y="68844"/>
                    </a:moveTo>
                    <a:lnTo>
                      <a:pt x="17145" y="50380"/>
                    </a:lnTo>
                    <a:lnTo>
                      <a:pt x="20574" y="41412"/>
                    </a:lnTo>
                    <a:lnTo>
                      <a:pt x="35609" y="23739"/>
                    </a:lnTo>
                    <a:lnTo>
                      <a:pt x="41412" y="18464"/>
                    </a:lnTo>
                    <a:lnTo>
                      <a:pt x="43522" y="9232"/>
                    </a:lnTo>
                    <a:lnTo>
                      <a:pt x="54073" y="0"/>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51" name="CustomShape 29">
                <a:extLst>
                  <a:ext uri="{FF2B5EF4-FFF2-40B4-BE49-F238E27FC236}">
                    <a16:creationId xmlns:a16="http://schemas.microsoft.com/office/drawing/2014/main" id="{D79B941F-0591-4E58-8A4D-8A3FB007CCD9}"/>
                  </a:ext>
                </a:extLst>
              </p:cNvPr>
              <p:cNvSpPr/>
              <p:nvPr/>
            </p:nvSpPr>
            <p:spPr>
              <a:xfrm>
                <a:off x="6309000" y="2214360"/>
                <a:ext cx="73440" cy="278280"/>
              </a:xfrm>
              <a:custGeom>
                <a:avLst/>
                <a:gdLst/>
                <a:ahLst/>
                <a:cxnLst/>
                <a:rect l="l" t="t" r="r" b="b"/>
                <a:pathLst>
                  <a:path w="16882" h="48797">
                    <a:moveTo>
                      <a:pt x="0" y="791"/>
                    </a:moveTo>
                    <a:lnTo>
                      <a:pt x="2638" y="1846"/>
                    </a:lnTo>
                    <a:lnTo>
                      <a:pt x="5803" y="0"/>
                    </a:lnTo>
                    <a:lnTo>
                      <a:pt x="10287" y="17409"/>
                    </a:lnTo>
                    <a:lnTo>
                      <a:pt x="10815" y="28751"/>
                    </a:lnTo>
                    <a:lnTo>
                      <a:pt x="16882" y="48797"/>
                    </a:lnTo>
                  </a:path>
                </a:pathLst>
              </a:custGeom>
              <a:noFill/>
              <a:ln w="9360">
                <a:solidFill>
                  <a:srgbClr val="741B47"/>
                </a:solidFill>
                <a:round/>
              </a:ln>
            </p:spPr>
            <p:style>
              <a:lnRef idx="0">
                <a:scrgbClr r="0" g="0" b="0"/>
              </a:lnRef>
              <a:fillRef idx="0">
                <a:scrgbClr r="0" g="0" b="0"/>
              </a:fillRef>
              <a:effectRef idx="0">
                <a:scrgbClr r="0" g="0" b="0"/>
              </a:effectRef>
              <a:fontRef idx="minor"/>
            </p:style>
          </p:sp>
          <p:sp>
            <p:nvSpPr>
              <p:cNvPr id="152" name="CustomShape 30">
                <a:extLst>
                  <a:ext uri="{FF2B5EF4-FFF2-40B4-BE49-F238E27FC236}">
                    <a16:creationId xmlns:a16="http://schemas.microsoft.com/office/drawing/2014/main" id="{7DE1FB37-79EB-4EA7-BF2C-C25B72349ECF}"/>
                  </a:ext>
                </a:extLst>
              </p:cNvPr>
              <p:cNvSpPr/>
              <p:nvPr/>
            </p:nvSpPr>
            <p:spPr>
              <a:xfrm>
                <a:off x="6383880" y="2482560"/>
                <a:ext cx="29880" cy="123120"/>
              </a:xfrm>
              <a:custGeom>
                <a:avLst/>
                <a:gdLst/>
                <a:ahLst/>
                <a:cxnLst/>
                <a:rect l="l" t="t" r="r" b="b"/>
                <a:pathLst>
                  <a:path w="5275" h="21629">
                    <a:moveTo>
                      <a:pt x="0" y="0"/>
                    </a:moveTo>
                    <a:lnTo>
                      <a:pt x="5275" y="21629"/>
                    </a:lnTo>
                  </a:path>
                </a:pathLst>
              </a:custGeom>
              <a:noFill/>
              <a:ln w="9360">
                <a:solidFill>
                  <a:srgbClr val="741B47"/>
                </a:solidFill>
                <a:round/>
              </a:ln>
            </p:spPr>
            <p:style>
              <a:lnRef idx="0">
                <a:scrgbClr r="0" g="0" b="0"/>
              </a:lnRef>
              <a:fillRef idx="0">
                <a:scrgbClr r="0" g="0" b="0"/>
              </a:fillRef>
              <a:effectRef idx="0">
                <a:scrgbClr r="0" g="0" b="0"/>
              </a:effectRef>
              <a:fontRef idx="minor"/>
            </p:style>
          </p:sp>
          <p:grpSp>
            <p:nvGrpSpPr>
              <p:cNvPr id="153" name="Group 31">
                <a:extLst>
                  <a:ext uri="{FF2B5EF4-FFF2-40B4-BE49-F238E27FC236}">
                    <a16:creationId xmlns:a16="http://schemas.microsoft.com/office/drawing/2014/main" id="{B08B6BC0-F21B-4A5E-BEBC-6A9AFB690267}"/>
                  </a:ext>
                </a:extLst>
              </p:cNvPr>
              <p:cNvGrpSpPr/>
              <p:nvPr/>
            </p:nvGrpSpPr>
            <p:grpSpPr>
              <a:xfrm>
                <a:off x="6069960" y="2170800"/>
                <a:ext cx="511920" cy="446040"/>
                <a:chOff x="6069960" y="2170800"/>
                <a:chExt cx="511920" cy="446040"/>
              </a:xfrm>
            </p:grpSpPr>
            <p:grpSp>
              <p:nvGrpSpPr>
                <p:cNvPr id="177" name="Group 32">
                  <a:extLst>
                    <a:ext uri="{FF2B5EF4-FFF2-40B4-BE49-F238E27FC236}">
                      <a16:creationId xmlns:a16="http://schemas.microsoft.com/office/drawing/2014/main" id="{C5695621-4E9E-45CD-9B26-DD8EC1D9C85B}"/>
                    </a:ext>
                  </a:extLst>
                </p:cNvPr>
                <p:cNvGrpSpPr/>
                <p:nvPr/>
              </p:nvGrpSpPr>
              <p:grpSpPr>
                <a:xfrm>
                  <a:off x="6069960" y="2170800"/>
                  <a:ext cx="493200" cy="446040"/>
                  <a:chOff x="6069960" y="2170800"/>
                  <a:chExt cx="493200" cy="446040"/>
                </a:xfrm>
              </p:grpSpPr>
              <p:sp>
                <p:nvSpPr>
                  <p:cNvPr id="179" name="CustomShape 33">
                    <a:extLst>
                      <a:ext uri="{FF2B5EF4-FFF2-40B4-BE49-F238E27FC236}">
                        <a16:creationId xmlns:a16="http://schemas.microsoft.com/office/drawing/2014/main" id="{F2B75FF5-5BAF-4DF8-A19D-CD3DB5C3F4CD}"/>
                      </a:ext>
                    </a:extLst>
                  </p:cNvPr>
                  <p:cNvSpPr/>
                  <p:nvPr/>
                </p:nvSpPr>
                <p:spPr>
                  <a:xfrm rot="10800000">
                    <a:off x="6069960" y="21708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80" name="CustomShape 34">
                    <a:extLst>
                      <a:ext uri="{FF2B5EF4-FFF2-40B4-BE49-F238E27FC236}">
                        <a16:creationId xmlns:a16="http://schemas.microsoft.com/office/drawing/2014/main" id="{868D87EF-C7EB-40F5-8440-85D3295BE1E4}"/>
                      </a:ext>
                    </a:extLst>
                  </p:cNvPr>
                  <p:cNvSpPr/>
                  <p:nvPr/>
                </p:nvSpPr>
                <p:spPr>
                  <a:xfrm>
                    <a:off x="6069960" y="26164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78" name="CustomShape 35">
                  <a:extLst>
                    <a:ext uri="{FF2B5EF4-FFF2-40B4-BE49-F238E27FC236}">
                      <a16:creationId xmlns:a16="http://schemas.microsoft.com/office/drawing/2014/main" id="{F2F467A5-55D9-4C0E-95D3-DA0CDCBFF5DF}"/>
                    </a:ext>
                  </a:extLst>
                </p:cNvPr>
                <p:cNvSpPr/>
                <p:nvPr/>
              </p:nvSpPr>
              <p:spPr>
                <a:xfrm>
                  <a:off x="6553440" y="2496960"/>
                  <a:ext cx="28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grpSp>
          <p:sp>
            <p:nvSpPr>
              <p:cNvPr id="154" name="CustomShape 36">
                <a:extLst>
                  <a:ext uri="{FF2B5EF4-FFF2-40B4-BE49-F238E27FC236}">
                    <a16:creationId xmlns:a16="http://schemas.microsoft.com/office/drawing/2014/main" id="{A2A73260-79EF-4AC1-B6D1-2DE7A61CF074}"/>
                  </a:ext>
                </a:extLst>
              </p:cNvPr>
              <p:cNvSpPr/>
              <p:nvPr/>
            </p:nvSpPr>
            <p:spPr>
              <a:xfrm>
                <a:off x="6159600" y="1913760"/>
                <a:ext cx="654840" cy="57420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sp>
            <p:nvSpPr>
              <p:cNvPr id="155" name="CustomShape 37">
                <a:extLst>
                  <a:ext uri="{FF2B5EF4-FFF2-40B4-BE49-F238E27FC236}">
                    <a16:creationId xmlns:a16="http://schemas.microsoft.com/office/drawing/2014/main" id="{B144F715-553E-4C7D-A478-69F3C32027F6}"/>
                  </a:ext>
                </a:extLst>
              </p:cNvPr>
              <p:cNvSpPr/>
              <p:nvPr/>
            </p:nvSpPr>
            <p:spPr>
              <a:xfrm rot="10800000">
                <a:off x="6230520" y="1953000"/>
                <a:ext cx="0" cy="44568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56" name="CustomShape 38">
                <a:extLst>
                  <a:ext uri="{FF2B5EF4-FFF2-40B4-BE49-F238E27FC236}">
                    <a16:creationId xmlns:a16="http://schemas.microsoft.com/office/drawing/2014/main" id="{7220CDB9-CC53-491A-B361-D25D450F2E74}"/>
                  </a:ext>
                </a:extLst>
              </p:cNvPr>
              <p:cNvSpPr/>
              <p:nvPr/>
            </p:nvSpPr>
            <p:spPr>
              <a:xfrm>
                <a:off x="6230520" y="2398680"/>
                <a:ext cx="49320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57" name="CustomShape 39">
                <a:extLst>
                  <a:ext uri="{FF2B5EF4-FFF2-40B4-BE49-F238E27FC236}">
                    <a16:creationId xmlns:a16="http://schemas.microsoft.com/office/drawing/2014/main" id="{D8EB7A45-94E1-4B52-BE40-7D8127EAAA4D}"/>
                  </a:ext>
                </a:extLst>
              </p:cNvPr>
              <p:cNvSpPr/>
              <p:nvPr/>
            </p:nvSpPr>
            <p:spPr>
              <a:xfrm>
                <a:off x="6717240" y="2268360"/>
                <a:ext cx="37440" cy="662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 sz="1200" b="0" strike="noStrike" spc="-1">
                    <a:solidFill>
                      <a:srgbClr val="000000"/>
                    </a:solidFill>
                    <a:latin typeface="Arial"/>
                  </a:rPr>
                  <a:t>t</a:t>
                </a:r>
                <a:endParaRPr lang="de-DE" sz="1200" b="0" strike="noStrike" spc="-1">
                  <a:latin typeface="Arial"/>
                </a:endParaRPr>
              </a:p>
            </p:txBody>
          </p:sp>
          <p:sp>
            <p:nvSpPr>
              <p:cNvPr id="158" name="CustomShape 40">
                <a:extLst>
                  <a:ext uri="{FF2B5EF4-FFF2-40B4-BE49-F238E27FC236}">
                    <a16:creationId xmlns:a16="http://schemas.microsoft.com/office/drawing/2014/main" id="{A13ECA55-BA55-40D8-B5EB-C0D9A4E742D6}"/>
                  </a:ext>
                </a:extLst>
              </p:cNvPr>
              <p:cNvSpPr/>
              <p:nvPr/>
            </p:nvSpPr>
            <p:spPr>
              <a:xfrm>
                <a:off x="6229440" y="2039400"/>
                <a:ext cx="397440" cy="359640"/>
              </a:xfrm>
              <a:custGeom>
                <a:avLst/>
                <a:gdLst/>
                <a:ahLst/>
                <a:cxnLst/>
                <a:rect l="l" t="t" r="r" b="b"/>
                <a:pathLst>
                  <a:path w="69635" h="63041">
                    <a:moveTo>
                      <a:pt x="0" y="63041"/>
                    </a:moveTo>
                    <a:lnTo>
                      <a:pt x="14771" y="0"/>
                    </a:lnTo>
                    <a:lnTo>
                      <a:pt x="16618" y="32444"/>
                    </a:lnTo>
                    <a:lnTo>
                      <a:pt x="19256" y="32971"/>
                    </a:lnTo>
                    <a:lnTo>
                      <a:pt x="21893" y="28223"/>
                    </a:lnTo>
                    <a:lnTo>
                      <a:pt x="61986" y="27696"/>
                    </a:lnTo>
                    <a:lnTo>
                      <a:pt x="63041" y="35609"/>
                    </a:lnTo>
                    <a:lnTo>
                      <a:pt x="69635" y="62513"/>
                    </a:lnTo>
                  </a:path>
                </a:pathLst>
              </a:custGeom>
              <a:noFill/>
              <a:ln w="9360">
                <a:solidFill>
                  <a:srgbClr val="FF9900"/>
                </a:solidFill>
                <a:round/>
              </a:ln>
            </p:spPr>
            <p:style>
              <a:lnRef idx="0">
                <a:scrgbClr r="0" g="0" b="0"/>
              </a:lnRef>
              <a:fillRef idx="0">
                <a:scrgbClr r="0" g="0" b="0"/>
              </a:fillRef>
              <a:effectRef idx="0">
                <a:scrgbClr r="0" g="0" b="0"/>
              </a:effectRef>
              <a:fontRef idx="minor"/>
            </p:style>
          </p:sp>
          <p:sp>
            <p:nvSpPr>
              <p:cNvPr id="159" name="CustomShape 41">
                <a:extLst>
                  <a:ext uri="{FF2B5EF4-FFF2-40B4-BE49-F238E27FC236}">
                    <a16:creationId xmlns:a16="http://schemas.microsoft.com/office/drawing/2014/main" id="{BA8899CC-2AA2-4C17-AB59-2ED908118AF4}"/>
                  </a:ext>
                </a:extLst>
              </p:cNvPr>
              <p:cNvSpPr/>
              <p:nvPr/>
            </p:nvSpPr>
            <p:spPr>
              <a:xfrm>
                <a:off x="7076520" y="3115440"/>
                <a:ext cx="33408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60" name="CustomShape 42">
                <a:extLst>
                  <a:ext uri="{FF2B5EF4-FFF2-40B4-BE49-F238E27FC236}">
                    <a16:creationId xmlns:a16="http://schemas.microsoft.com/office/drawing/2014/main" id="{EBFF2849-587A-47D1-9F3B-995D4395ECB6}"/>
                  </a:ext>
                </a:extLst>
              </p:cNvPr>
              <p:cNvSpPr/>
              <p:nvPr/>
            </p:nvSpPr>
            <p:spPr>
              <a:xfrm>
                <a:off x="1176120" y="2900160"/>
                <a:ext cx="2025720" cy="3949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Sollwerttrajektorien</a:t>
                </a:r>
                <a:endParaRPr lang="de-DE" sz="1340" b="1" strike="noStrike" spc="-1" dirty="0">
                  <a:latin typeface="Arial"/>
                </a:endParaRPr>
              </a:p>
            </p:txBody>
          </p:sp>
          <mc:AlternateContent xmlns:mc="http://schemas.openxmlformats.org/markup-compatibility/2006" xmlns:a14="http://schemas.microsoft.com/office/drawing/2010/main">
            <mc:Choice Requires="a14">
              <p:sp>
                <p:nvSpPr>
                  <p:cNvPr id="161" name="CustomShape 43">
                    <a:extLst>
                      <a:ext uri="{FF2B5EF4-FFF2-40B4-BE49-F238E27FC236}">
                        <a16:creationId xmlns:a16="http://schemas.microsoft.com/office/drawing/2014/main" id="{48748355-E34D-4642-AF7D-E0CD42EC9129}"/>
                      </a:ext>
                    </a:extLst>
                  </p:cNvPr>
                  <p:cNvSpPr/>
                  <p:nvPr/>
                </p:nvSpPr>
                <p:spPr>
                  <a:xfrm>
                    <a:off x="5524200" y="2900160"/>
                    <a:ext cx="160848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Prozessgrößen </a:t>
                    </a:r>
                    <a14:m>
                      <m:oMath xmlns:m="http://schemas.openxmlformats.org/officeDocument/2006/math">
                        <m:r>
                          <a:rPr lang="de-DE" sz="1200" b="1" i="1" smtClean="0">
                            <a:latin typeface="Cambria Math" panose="02040503050406030204" pitchFamily="18" charset="0"/>
                            <a:cs typeface="Calibri" panose="020F0502020204030204" pitchFamily="34" charset="0"/>
                          </a:rPr>
                          <m:t>𝒙</m:t>
                        </m:r>
                      </m:oMath>
                    </a14:m>
                    <a:r>
                      <a:rPr lang="en" sz="1340" b="1" strike="noStrike" spc="-1" dirty="0">
                        <a:solidFill>
                          <a:srgbClr val="000000"/>
                        </a:solidFill>
                        <a:latin typeface="Calibri"/>
                      </a:rPr>
                      <a:t> </a:t>
                    </a:r>
                    <a:endParaRPr lang="de-DE" sz="1340" b="0" strike="noStrike" spc="-1" dirty="0">
                      <a:latin typeface="Arial"/>
                    </a:endParaRPr>
                  </a:p>
                </p:txBody>
              </p:sp>
            </mc:Choice>
            <mc:Fallback xmlns="">
              <p:sp>
                <p:nvSpPr>
                  <p:cNvPr id="50" name="CustomShape 43">
                    <a:extLst>
                      <a:ext uri="{FF2B5EF4-FFF2-40B4-BE49-F238E27FC236}">
                        <a16:creationId xmlns:a16="http://schemas.microsoft.com/office/drawing/2014/main" id="{5D714713-DB67-4DD1-8F22-77F86F277662}"/>
                      </a:ext>
                    </a:extLst>
                  </p:cNvPr>
                  <p:cNvSpPr>
                    <a:spLocks noRot="1" noChangeAspect="1" noMove="1" noResize="1" noEditPoints="1" noAdjustHandles="1" noChangeArrowheads="1" noChangeShapeType="1" noTextEdit="1"/>
                  </p:cNvSpPr>
                  <p:nvPr/>
                </p:nvSpPr>
                <p:spPr>
                  <a:xfrm>
                    <a:off x="5524200" y="2900160"/>
                    <a:ext cx="1608480" cy="430200"/>
                  </a:xfrm>
                  <a:prstGeom prst="rect">
                    <a:avLst/>
                  </a:prstGeom>
                  <a:blipFill>
                    <a:blip r:embed="rId5"/>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2" name="CustomShape 44">
                    <a:extLst>
                      <a:ext uri="{FF2B5EF4-FFF2-40B4-BE49-F238E27FC236}">
                        <a16:creationId xmlns:a16="http://schemas.microsoft.com/office/drawing/2014/main" id="{704A0F2D-203A-487A-B43F-AE35605094B3}"/>
                      </a:ext>
                    </a:extLst>
                  </p:cNvPr>
                  <p:cNvSpPr/>
                  <p:nvPr/>
                </p:nvSpPr>
                <p:spPr>
                  <a:xfrm>
                    <a:off x="9703173" y="2847228"/>
                    <a:ext cx="12288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Bauteileigen-schaften </a:t>
                    </a:r>
                    <a14:m>
                      <m:oMath xmlns:m="http://schemas.openxmlformats.org/officeDocument/2006/math">
                        <m:r>
                          <a:rPr lang="de-DE" sz="1200" b="1" i="1" smtClean="0">
                            <a:latin typeface="Cambria Math" panose="02040503050406030204" pitchFamily="18" charset="0"/>
                            <a:cs typeface="Calibri" panose="020F0502020204030204" pitchFamily="34" charset="0"/>
                          </a:rPr>
                          <m:t>𝑸</m:t>
                        </m:r>
                      </m:oMath>
                    </a14:m>
                    <a:endParaRPr lang="de-DE" sz="1340" b="0" strike="noStrike" spc="-1" dirty="0">
                      <a:latin typeface="Arial"/>
                    </a:endParaRPr>
                  </a:p>
                </p:txBody>
              </p:sp>
            </mc:Choice>
            <mc:Fallback xmlns="">
              <p:sp>
                <p:nvSpPr>
                  <p:cNvPr id="162" name="CustomShape 44">
                    <a:extLst>
                      <a:ext uri="{FF2B5EF4-FFF2-40B4-BE49-F238E27FC236}">
                        <a16:creationId xmlns:a16="http://schemas.microsoft.com/office/drawing/2014/main" id="{704A0F2D-203A-487A-B43F-AE35605094B3}"/>
                      </a:ext>
                    </a:extLst>
                  </p:cNvPr>
                  <p:cNvSpPr>
                    <a:spLocks noRot="1" noChangeAspect="1" noMove="1" noResize="1" noEditPoints="1" noAdjustHandles="1" noChangeArrowheads="1" noChangeShapeType="1" noTextEdit="1"/>
                  </p:cNvSpPr>
                  <p:nvPr/>
                </p:nvSpPr>
                <p:spPr>
                  <a:xfrm>
                    <a:off x="9703173" y="2847228"/>
                    <a:ext cx="1228854" cy="430200"/>
                  </a:xfrm>
                  <a:prstGeom prst="rect">
                    <a:avLst/>
                  </a:prstGeom>
                  <a:blipFill>
                    <a:blip r:embed="rId6"/>
                    <a:stretch>
                      <a:fillRect b="-49296"/>
                    </a:stretch>
                  </a:blipFill>
                  <a:ln>
                    <a:noFill/>
                  </a:ln>
                </p:spPr>
                <p:txBody>
                  <a:bodyPr/>
                  <a:lstStyle/>
                  <a:p>
                    <a:r>
                      <a:rPr lang="en-GB">
                        <a:noFill/>
                      </a:rPr>
                      <a:t> </a:t>
                    </a:r>
                  </a:p>
                </p:txBody>
              </p:sp>
            </mc:Fallback>
          </mc:AlternateContent>
          <p:sp>
            <p:nvSpPr>
              <p:cNvPr id="163" name="CustomShape 45">
                <a:extLst>
                  <a:ext uri="{FF2B5EF4-FFF2-40B4-BE49-F238E27FC236}">
                    <a16:creationId xmlns:a16="http://schemas.microsoft.com/office/drawing/2014/main" id="{91916853-2D09-42CA-9776-A1D78ADB83A8}"/>
                  </a:ext>
                </a:extLst>
              </p:cNvPr>
              <p:cNvSpPr/>
              <p:nvPr/>
            </p:nvSpPr>
            <p:spPr>
              <a:xfrm>
                <a:off x="89204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64" name="CustomShape 46">
                <a:extLst>
                  <a:ext uri="{FF2B5EF4-FFF2-40B4-BE49-F238E27FC236}">
                    <a16:creationId xmlns:a16="http://schemas.microsoft.com/office/drawing/2014/main" id="{2892B90F-6F7C-4853-966E-D756E7F12DAF}"/>
                  </a:ext>
                </a:extLst>
              </p:cNvPr>
              <p:cNvSpPr/>
              <p:nvPr/>
            </p:nvSpPr>
            <p:spPr>
              <a:xfrm>
                <a:off x="3201840" y="31154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65" name="CustomShape 47">
                <a:extLst>
                  <a:ext uri="{FF2B5EF4-FFF2-40B4-BE49-F238E27FC236}">
                    <a16:creationId xmlns:a16="http://schemas.microsoft.com/office/drawing/2014/main" id="{6F758F78-8A28-4BBB-B616-8C669B023CAD}"/>
                  </a:ext>
                </a:extLst>
              </p:cNvPr>
              <p:cNvSpPr/>
              <p:nvPr/>
            </p:nvSpPr>
            <p:spPr>
              <a:xfrm>
                <a:off x="5329080" y="3115440"/>
                <a:ext cx="267120" cy="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66" name="CustomShape 48">
                <a:extLst>
                  <a:ext uri="{FF2B5EF4-FFF2-40B4-BE49-F238E27FC236}">
                    <a16:creationId xmlns:a16="http://schemas.microsoft.com/office/drawing/2014/main" id="{61F61B7C-208D-43BD-942D-9462AD837AD0}"/>
                  </a:ext>
                </a:extLst>
              </p:cNvPr>
              <p:cNvSpPr/>
              <p:nvPr/>
            </p:nvSpPr>
            <p:spPr>
              <a:xfrm>
                <a:off x="442314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67" name="CustomShape 50">
                <a:extLst>
                  <a:ext uri="{FF2B5EF4-FFF2-40B4-BE49-F238E27FC236}">
                    <a16:creationId xmlns:a16="http://schemas.microsoft.com/office/drawing/2014/main" id="{754CA995-5C35-4048-AEE8-5D433334B2F9}"/>
                  </a:ext>
                </a:extLst>
              </p:cNvPr>
              <p:cNvSpPr/>
              <p:nvPr/>
            </p:nvSpPr>
            <p:spPr>
              <a:xfrm>
                <a:off x="2945877" y="1289154"/>
                <a:ext cx="3372126" cy="76212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1" strike="noStrike" spc="-1" dirty="0">
                  <a:latin typeface="Arial"/>
                </a:endParaRPr>
              </a:p>
              <a:p>
                <a:pPr algn="ctr">
                  <a:lnSpc>
                    <a:spcPct val="100000"/>
                  </a:lnSpc>
                </a:pPr>
                <a:r>
                  <a:rPr lang="en" sz="1340" b="0" strike="noStrike" spc="-1" dirty="0">
                    <a:solidFill>
                      <a:srgbClr val="000000"/>
                    </a:solidFill>
                    <a:latin typeface="Calibri"/>
                  </a:rPr>
                  <a:t>(Verschleiß, Außentemp., Kühlwassertemp., Materialeigenschaften)</a:t>
                </a:r>
                <a:endParaRPr lang="de-DE" sz="1340" b="0" strike="noStrike" spc="-1" dirty="0">
                  <a:latin typeface="Arial"/>
                </a:endParaRPr>
              </a:p>
            </p:txBody>
          </p:sp>
          <p:sp>
            <p:nvSpPr>
              <p:cNvPr id="168" name="CustomShape 51">
                <a:extLst>
                  <a:ext uri="{FF2B5EF4-FFF2-40B4-BE49-F238E27FC236}">
                    <a16:creationId xmlns:a16="http://schemas.microsoft.com/office/drawing/2014/main" id="{7D4C794E-BFFC-486A-A09E-641CB9B4E91C}"/>
                  </a:ext>
                </a:extLst>
              </p:cNvPr>
              <p:cNvSpPr/>
              <p:nvPr/>
            </p:nvSpPr>
            <p:spPr>
              <a:xfrm>
                <a:off x="8099820" y="2140554"/>
                <a:ext cx="219240" cy="500400"/>
              </a:xfrm>
              <a:prstGeom prst="lightningBolt">
                <a:avLst/>
              </a:prstGeom>
              <a:solidFill>
                <a:schemeClr val="lt2"/>
              </a:solidFill>
              <a:ln w="9360">
                <a:solidFill>
                  <a:srgbClr val="990000"/>
                </a:solidFill>
                <a:round/>
              </a:ln>
            </p:spPr>
            <p:style>
              <a:lnRef idx="0">
                <a:scrgbClr r="0" g="0" b="0"/>
              </a:lnRef>
              <a:fillRef idx="0">
                <a:scrgbClr r="0" g="0" b="0"/>
              </a:fillRef>
              <a:effectRef idx="0">
                <a:scrgbClr r="0" g="0" b="0"/>
              </a:effectRef>
              <a:fontRef idx="minor"/>
            </p:style>
          </p:sp>
          <p:sp>
            <p:nvSpPr>
              <p:cNvPr id="169" name="CustomShape 53">
                <a:extLst>
                  <a:ext uri="{FF2B5EF4-FFF2-40B4-BE49-F238E27FC236}">
                    <a16:creationId xmlns:a16="http://schemas.microsoft.com/office/drawing/2014/main" id="{28B114C3-15C2-449D-9185-1B96E1525FDD}"/>
                  </a:ext>
                </a:extLst>
              </p:cNvPr>
              <p:cNvSpPr/>
              <p:nvPr/>
            </p:nvSpPr>
            <p:spPr>
              <a:xfrm>
                <a:off x="7156440" y="1270434"/>
                <a:ext cx="2154600" cy="6177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Störgrößen</a:t>
                </a:r>
                <a:endParaRPr lang="de-DE" sz="1340" b="0" strike="noStrike" spc="-1" dirty="0">
                  <a:latin typeface="Arial"/>
                </a:endParaRPr>
              </a:p>
              <a:p>
                <a:pPr algn="ctr">
                  <a:lnSpc>
                    <a:spcPct val="100000"/>
                  </a:lnSpc>
                </a:pPr>
                <a:r>
                  <a:rPr lang="en" sz="1340" b="0" strike="noStrike" spc="-1" dirty="0">
                    <a:solidFill>
                      <a:srgbClr val="000000"/>
                    </a:solidFill>
                    <a:latin typeface="Calibri"/>
                  </a:rPr>
                  <a:t>(Verschleiß, Außentemp., Materialeigenschaften)</a:t>
                </a:r>
                <a:endParaRPr lang="de-DE" sz="1340" b="0" strike="noStrike" spc="-1" dirty="0">
                  <a:latin typeface="Arial"/>
                </a:endParaRPr>
              </a:p>
            </p:txBody>
          </p:sp>
          <p:sp>
            <p:nvSpPr>
              <p:cNvPr id="170" name="CustomShape 54">
                <a:extLst>
                  <a:ext uri="{FF2B5EF4-FFF2-40B4-BE49-F238E27FC236}">
                    <a16:creationId xmlns:a16="http://schemas.microsoft.com/office/drawing/2014/main" id="{7CD7B35E-44BC-4116-8C47-134A718DCC99}"/>
                  </a:ext>
                </a:extLst>
              </p:cNvPr>
              <p:cNvSpPr/>
              <p:nvPr/>
            </p:nvSpPr>
            <p:spPr>
              <a:xfrm rot="5400000" flipH="1">
                <a:off x="4254874" y="1179484"/>
                <a:ext cx="45719" cy="4209412"/>
              </a:xfrm>
              <a:prstGeom prst="bentConnector3">
                <a:avLst>
                  <a:gd name="adj1" fmla="val -2442693"/>
                </a:avLst>
              </a:pr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71" name="CustomShape 55">
                <a:extLst>
                  <a:ext uri="{FF2B5EF4-FFF2-40B4-BE49-F238E27FC236}">
                    <a16:creationId xmlns:a16="http://schemas.microsoft.com/office/drawing/2014/main" id="{91AFB248-79BE-4D98-BB0E-0B4973468372}"/>
                  </a:ext>
                </a:extLst>
              </p:cNvPr>
              <p:cNvSpPr/>
              <p:nvPr/>
            </p:nvSpPr>
            <p:spPr>
              <a:xfrm>
                <a:off x="2737923" y="3872160"/>
                <a:ext cx="3041754"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Prozessregelung (maschinenintern)</a:t>
                </a:r>
                <a:endParaRPr lang="de-DE" sz="1340" b="0" strike="noStrike" spc="-1" dirty="0">
                  <a:latin typeface="Arial"/>
                </a:endParaRPr>
              </a:p>
            </p:txBody>
          </p:sp>
          <p:sp>
            <p:nvSpPr>
              <p:cNvPr id="172" name="CustomShape 56">
                <a:extLst>
                  <a:ext uri="{FF2B5EF4-FFF2-40B4-BE49-F238E27FC236}">
                    <a16:creationId xmlns:a16="http://schemas.microsoft.com/office/drawing/2014/main" id="{0B081FD5-B632-49F9-9E77-DF16943FA08F}"/>
                  </a:ext>
                </a:extLst>
              </p:cNvPr>
              <p:cNvSpPr/>
              <p:nvPr/>
            </p:nvSpPr>
            <p:spPr>
              <a:xfrm>
                <a:off x="9949680" y="2310480"/>
                <a:ext cx="671760" cy="589320"/>
              </a:xfrm>
              <a:prstGeom prst="rect">
                <a:avLst/>
              </a:prstGeom>
              <a:solidFill>
                <a:schemeClr val="bg1"/>
              </a:solidFill>
              <a:ln w="9360">
                <a:solidFill>
                  <a:schemeClr val="dk2"/>
                </a:solidFill>
                <a:round/>
              </a:ln>
            </p:spPr>
            <p:style>
              <a:lnRef idx="0">
                <a:scrgbClr r="0" g="0" b="0"/>
              </a:lnRef>
              <a:fillRef idx="0">
                <a:scrgbClr r="0" g="0" b="0"/>
              </a:fillRef>
              <a:effectRef idx="0">
                <a:scrgbClr r="0" g="0" b="0"/>
              </a:effectRef>
              <a:fontRef idx="minor"/>
            </p:style>
          </p:sp>
          <p:grpSp>
            <p:nvGrpSpPr>
              <p:cNvPr id="173" name="Group 57">
                <a:extLst>
                  <a:ext uri="{FF2B5EF4-FFF2-40B4-BE49-F238E27FC236}">
                    <a16:creationId xmlns:a16="http://schemas.microsoft.com/office/drawing/2014/main" id="{402A0D68-9567-4C04-8E18-BEF912B3F965}"/>
                  </a:ext>
                </a:extLst>
              </p:cNvPr>
              <p:cNvGrpSpPr/>
              <p:nvPr/>
            </p:nvGrpSpPr>
            <p:grpSpPr>
              <a:xfrm>
                <a:off x="10022040" y="2350440"/>
                <a:ext cx="560880" cy="457920"/>
                <a:chOff x="10022040" y="2350440"/>
                <a:chExt cx="560880" cy="457920"/>
              </a:xfrm>
            </p:grpSpPr>
            <p:sp>
              <p:nvSpPr>
                <p:cNvPr id="175" name="CustomShape 58">
                  <a:extLst>
                    <a:ext uri="{FF2B5EF4-FFF2-40B4-BE49-F238E27FC236}">
                      <a16:creationId xmlns:a16="http://schemas.microsoft.com/office/drawing/2014/main" id="{92F6A28C-B44C-4608-82BB-FA03529B972B}"/>
                    </a:ext>
                  </a:extLst>
                </p:cNvPr>
                <p:cNvSpPr/>
                <p:nvPr/>
              </p:nvSpPr>
              <p:spPr>
                <a:xfrm rot="10800000">
                  <a:off x="10022040" y="2350440"/>
                  <a:ext cx="360" cy="4575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76" name="CustomShape 59">
                  <a:extLst>
                    <a:ext uri="{FF2B5EF4-FFF2-40B4-BE49-F238E27FC236}">
                      <a16:creationId xmlns:a16="http://schemas.microsoft.com/office/drawing/2014/main" id="{FE25297B-CF64-4698-A203-875868B91D10}"/>
                    </a:ext>
                  </a:extLst>
                </p:cNvPr>
                <p:cNvSpPr/>
                <p:nvPr/>
              </p:nvSpPr>
              <p:spPr>
                <a:xfrm>
                  <a:off x="10022400" y="2808000"/>
                  <a:ext cx="560520" cy="36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grpSp>
          <p:sp>
            <p:nvSpPr>
              <p:cNvPr id="174" name="CustomShape 60">
                <a:extLst>
                  <a:ext uri="{FF2B5EF4-FFF2-40B4-BE49-F238E27FC236}">
                    <a16:creationId xmlns:a16="http://schemas.microsoft.com/office/drawing/2014/main" id="{7E529969-E0AB-4063-8BF2-2FE27339721D}"/>
                  </a:ext>
                </a:extLst>
              </p:cNvPr>
              <p:cNvSpPr/>
              <p:nvPr/>
            </p:nvSpPr>
            <p:spPr>
              <a:xfrm>
                <a:off x="10071720" y="2482920"/>
                <a:ext cx="379800" cy="321840"/>
              </a:xfrm>
              <a:custGeom>
                <a:avLst/>
                <a:gdLst/>
                <a:ahLst/>
                <a:cxnLst/>
                <a:rect l="l" t="t" r="r" b="b"/>
                <a:pathLst>
                  <a:path w="54337" h="39038">
                    <a:moveTo>
                      <a:pt x="0" y="39038"/>
                    </a:moveTo>
                    <a:cubicBezTo>
                      <a:pt x="2374" y="36741"/>
                      <a:pt x="9760" y="31762"/>
                      <a:pt x="14244" y="25256"/>
                    </a:cubicBezTo>
                    <a:cubicBezTo>
                      <a:pt x="18728" y="18750"/>
                      <a:pt x="22817" y="0"/>
                      <a:pt x="26905" y="0"/>
                    </a:cubicBezTo>
                    <a:cubicBezTo>
                      <a:pt x="30993" y="0"/>
                      <a:pt x="34202" y="18750"/>
                      <a:pt x="38774" y="25256"/>
                    </a:cubicBezTo>
                    <a:cubicBezTo>
                      <a:pt x="43346" y="31762"/>
                      <a:pt x="51743" y="36741"/>
                      <a:pt x="54337" y="39038"/>
                    </a:cubicBezTo>
                  </a:path>
                </a:pathLst>
              </a:custGeom>
              <a:solidFill>
                <a:srgbClr val="B7B7B7"/>
              </a:solidFill>
              <a:ln w="9360">
                <a:solidFill>
                  <a:srgbClr val="B7B7B7"/>
                </a:solidFill>
                <a:round/>
              </a:ln>
            </p:spPr>
            <p:style>
              <a:lnRef idx="0">
                <a:scrgbClr r="0" g="0" b="0"/>
              </a:lnRef>
              <a:fillRef idx="0">
                <a:scrgbClr r="0" g="0" b="0"/>
              </a:fillRef>
              <a:effectRef idx="0">
                <a:scrgbClr r="0" g="0" b="0"/>
              </a:effectRef>
              <a:fontRef idx="minor"/>
            </p:style>
          </p:sp>
        </p:grpSp>
        <p:sp>
          <p:nvSpPr>
            <p:cNvPr id="72" name="CustomShape 46">
              <a:extLst>
                <a:ext uri="{FF2B5EF4-FFF2-40B4-BE49-F238E27FC236}">
                  <a16:creationId xmlns:a16="http://schemas.microsoft.com/office/drawing/2014/main" id="{8B5ED3A2-A29D-4FCA-86B1-4F72D494E3C0}"/>
                </a:ext>
              </a:extLst>
            </p:cNvPr>
            <p:cNvSpPr/>
            <p:nvPr/>
          </p:nvSpPr>
          <p:spPr>
            <a:xfrm>
              <a:off x="402232" y="5390640"/>
              <a:ext cx="708120" cy="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73" name="CustomShape 42">
              <a:extLst>
                <a:ext uri="{FF2B5EF4-FFF2-40B4-BE49-F238E27FC236}">
                  <a16:creationId xmlns:a16="http://schemas.microsoft.com/office/drawing/2014/main" id="{E9D12F0A-FBFE-4B29-AE27-8C79855217C3}"/>
                </a:ext>
              </a:extLst>
            </p:cNvPr>
            <p:cNvSpPr/>
            <p:nvPr/>
          </p:nvSpPr>
          <p:spPr>
            <a:xfrm>
              <a:off x="-1344463" y="5175360"/>
              <a:ext cx="2025720" cy="4302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 sz="1340" b="1" strike="noStrike" spc="-1" dirty="0">
                  <a:solidFill>
                    <a:srgbClr val="000000"/>
                  </a:solidFill>
                  <a:latin typeface="Calibri"/>
                </a:rPr>
                <a:t>Prozessparameter</a:t>
              </a:r>
              <a:endParaRPr lang="de-DE" sz="1340" b="0" strike="noStrike" spc="-1" dirty="0">
                <a:latin typeface="Arial"/>
              </a:endParaRPr>
            </a:p>
          </p:txBody>
        </p:sp>
      </p:grpSp>
      <p:sp>
        <p:nvSpPr>
          <p:cNvPr id="66" name="TextShape 4">
            <a:extLst>
              <a:ext uri="{FF2B5EF4-FFF2-40B4-BE49-F238E27FC236}">
                <a16:creationId xmlns:a16="http://schemas.microsoft.com/office/drawing/2014/main" id="{7800D665-605B-458B-A395-54F8AD90DF78}"/>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23.11.2021</a:t>
            </a:r>
          </a:p>
        </p:txBody>
      </p:sp>
    </p:spTree>
    <p:extLst>
      <p:ext uri="{BB962C8B-B14F-4D97-AF65-F5344CB8AC3E}">
        <p14:creationId xmlns:p14="http://schemas.microsoft.com/office/powerpoint/2010/main" val="203369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E8ACB59-BFFD-4C71-A0C6-C1096E68373B}"/>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E7BBDE45-5BF6-4F01-B74B-9654AB139847}"/>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AC687DC0-2312-4BC3-90BA-1DBB21DA9EC8}"/>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6</a:t>
            </a:fld>
            <a:endParaRPr lang="de-DE" sz="1200" b="0" strike="noStrike" spc="-1">
              <a:latin typeface="Times New Roman"/>
            </a:endParaRPr>
          </a:p>
        </p:txBody>
      </p:sp>
      <p:sp>
        <p:nvSpPr>
          <p:cNvPr id="8" name="Titel 2">
            <a:extLst>
              <a:ext uri="{FF2B5EF4-FFF2-40B4-BE49-F238E27FC236}">
                <a16:creationId xmlns:a16="http://schemas.microsoft.com/office/drawing/2014/main" id="{2FE7C974-66A3-4772-81B0-A4274E824F26}"/>
              </a:ext>
            </a:extLst>
          </p:cNvPr>
          <p:cNvSpPr txBox="1">
            <a:spLocks/>
          </p:cNvSpPr>
          <p:nvPr/>
        </p:nvSpPr>
        <p:spPr>
          <a:xfrm>
            <a:off x="1895475" y="189000"/>
            <a:ext cx="10104285" cy="502920"/>
          </a:xfrm>
          <a:prstGeom prst="rect">
            <a:avLst/>
          </a:prstGeom>
        </p:spPr>
        <p:txBody>
          <a:bodyPr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de-DE" sz="2800" b="1" dirty="0"/>
              <a:t>Versuchsplan</a:t>
            </a:r>
            <a:endParaRPr lang="en-GB" sz="2800" b="1" dirty="0"/>
          </a:p>
        </p:txBody>
      </p:sp>
      <p:sp>
        <p:nvSpPr>
          <p:cNvPr id="38" name="TextShape 6">
            <a:extLst>
              <a:ext uri="{FF2B5EF4-FFF2-40B4-BE49-F238E27FC236}">
                <a16:creationId xmlns:a16="http://schemas.microsoft.com/office/drawing/2014/main" id="{5DF246D8-5EA7-4055-B7B9-E304931478D3}"/>
              </a:ext>
            </a:extLst>
          </p:cNvPr>
          <p:cNvSpPr txBox="1"/>
          <p:nvPr/>
        </p:nvSpPr>
        <p:spPr>
          <a:xfrm>
            <a:off x="455312" y="826947"/>
            <a:ext cx="11280776" cy="2988000"/>
          </a:xfrm>
          <a:prstGeom prst="rect">
            <a:avLst/>
          </a:prstGeom>
          <a:noFill/>
          <a:ln>
            <a:noFill/>
          </a:ln>
        </p:spPr>
        <p:txBody>
          <a:bodyPr lIns="108000" tIns="72000" rIns="108000" bIns="72000">
            <a:noAutofit/>
          </a:bodyPr>
          <a:lstStyle/>
          <a:p>
            <a:pPr marL="285840" indent="-285480">
              <a:lnSpc>
                <a:spcPts val="2401"/>
              </a:lnSpc>
              <a:buClr>
                <a:srgbClr val="000000"/>
              </a:buClr>
              <a:buFont typeface="Arial"/>
              <a:buChar char="•"/>
              <a:tabLst>
                <a:tab pos="0" algn="l"/>
              </a:tabLst>
            </a:pPr>
            <a:r>
              <a:rPr lang="de-DE" sz="1600" b="0" strike="noStrike" spc="-1" dirty="0">
                <a:solidFill>
                  <a:srgbClr val="000000"/>
                </a:solidFill>
                <a:latin typeface="+mj-lt"/>
              </a:rPr>
              <a:t>Zentral zusammengesetzter Versuchsplan </a:t>
            </a:r>
            <a:br>
              <a:rPr lang="de-DE" sz="1600" b="0" strike="noStrike" spc="-1" dirty="0">
                <a:solidFill>
                  <a:srgbClr val="000000"/>
                </a:solidFill>
                <a:latin typeface="+mj-lt"/>
              </a:rPr>
            </a:br>
            <a:r>
              <a:rPr lang="de-DE" sz="1600" b="0" strike="noStrike" spc="-1" dirty="0">
                <a:solidFill>
                  <a:srgbClr val="000000"/>
                </a:solidFill>
                <a:latin typeface="+mj-lt"/>
              </a:rPr>
              <a:t>(</a:t>
            </a:r>
            <a:r>
              <a:rPr lang="de-DE" sz="1600" spc="-1" dirty="0">
                <a:solidFill>
                  <a:srgbClr val="000000"/>
                </a:solidFill>
                <a:latin typeface="+mj-lt"/>
              </a:rPr>
              <a:t>Central Composite Face – CCF</a:t>
            </a:r>
            <a:r>
              <a:rPr lang="de-DE" sz="1600" b="0" strike="noStrike" spc="-1" dirty="0">
                <a:solidFill>
                  <a:srgbClr val="000000"/>
                </a:solidFill>
                <a:latin typeface="+mj-lt"/>
              </a:rPr>
              <a:t>)</a:t>
            </a:r>
            <a:endParaRPr lang="de-DE" sz="1600" b="0" strike="noStrike" spc="-1" dirty="0">
              <a:solidFill>
                <a:srgbClr val="FF0000"/>
              </a:solidFill>
              <a:highlight>
                <a:srgbClr val="FFFF00"/>
              </a:highlight>
              <a:latin typeface="+mj-lt"/>
            </a:endParaRPr>
          </a:p>
          <a:p>
            <a:pPr marL="285840" indent="-285480">
              <a:lnSpc>
                <a:spcPts val="2401"/>
              </a:lnSpc>
              <a:buClr>
                <a:srgbClr val="000000"/>
              </a:buClr>
              <a:buFont typeface="Arial"/>
              <a:buChar char="•"/>
              <a:tabLst>
                <a:tab pos="0" algn="l"/>
              </a:tabLst>
            </a:pPr>
            <a:r>
              <a:rPr lang="de-DE" sz="1600" spc="-1" dirty="0">
                <a:solidFill>
                  <a:srgbClr val="000000"/>
                </a:solidFill>
                <a:latin typeface="+mj-lt"/>
              </a:rPr>
              <a:t>Erweiterung eines </a:t>
            </a:r>
            <a:r>
              <a:rPr lang="de-DE" sz="1600" spc="-1" dirty="0" err="1">
                <a:solidFill>
                  <a:srgbClr val="000000"/>
                </a:solidFill>
                <a:latin typeface="+mj-lt"/>
              </a:rPr>
              <a:t>vollfaktoriellen</a:t>
            </a:r>
            <a:r>
              <a:rPr lang="de-DE" sz="1600" spc="-1" dirty="0">
                <a:solidFill>
                  <a:srgbClr val="000000"/>
                </a:solidFill>
                <a:latin typeface="+mj-lt"/>
              </a:rPr>
              <a:t> Versuchsplan durch </a:t>
            </a:r>
            <a:br>
              <a:rPr lang="de-DE" sz="1600" spc="-1" dirty="0">
                <a:solidFill>
                  <a:srgbClr val="000000"/>
                </a:solidFill>
                <a:latin typeface="+mj-lt"/>
              </a:rPr>
            </a:br>
            <a:r>
              <a:rPr lang="de-DE" sz="1600" spc="-1" dirty="0">
                <a:solidFill>
                  <a:srgbClr val="000000"/>
                </a:solidFill>
                <a:latin typeface="+mj-lt"/>
              </a:rPr>
              <a:t>einen mittigen Stern</a:t>
            </a:r>
          </a:p>
          <a:p>
            <a:pPr marL="285840" indent="-285480">
              <a:lnSpc>
                <a:spcPts val="2401"/>
              </a:lnSpc>
              <a:buClr>
                <a:srgbClr val="000000"/>
              </a:buClr>
              <a:buFont typeface="Arial"/>
              <a:buChar char="•"/>
              <a:tabLst>
                <a:tab pos="0" algn="l"/>
              </a:tabLst>
            </a:pPr>
            <a:r>
              <a:rPr lang="de-DE" sz="1600" spc="-1" dirty="0">
                <a:solidFill>
                  <a:srgbClr val="000000"/>
                </a:solidFill>
                <a:latin typeface="+mj-lt"/>
              </a:rPr>
              <a:t>Orthogonale Versuchsanordnung mit zweistufigen Aufbau</a:t>
            </a:r>
          </a:p>
          <a:p>
            <a:pPr marL="285840" indent="-285480">
              <a:lnSpc>
                <a:spcPts val="2401"/>
              </a:lnSpc>
              <a:buClr>
                <a:srgbClr val="000000"/>
              </a:buClr>
              <a:buFont typeface="Arial"/>
              <a:buChar char="•"/>
              <a:tabLst>
                <a:tab pos="0" algn="l"/>
              </a:tabLst>
            </a:pPr>
            <a:r>
              <a:rPr lang="de-DE" sz="1600" spc="-1" dirty="0">
                <a:solidFill>
                  <a:srgbClr val="000000"/>
                </a:solidFill>
                <a:latin typeface="+mj-lt"/>
              </a:rPr>
              <a:t>Durch Stern können quadratische und/oder kubische </a:t>
            </a:r>
            <a:br>
              <a:rPr lang="de-DE" sz="1600" spc="-1" dirty="0">
                <a:solidFill>
                  <a:srgbClr val="000000"/>
                </a:solidFill>
                <a:latin typeface="+mj-lt"/>
              </a:rPr>
            </a:br>
            <a:r>
              <a:rPr lang="de-DE" sz="1600" spc="-1" dirty="0">
                <a:solidFill>
                  <a:srgbClr val="000000"/>
                </a:solidFill>
                <a:latin typeface="+mj-lt"/>
              </a:rPr>
              <a:t>Modelle abgebildet werden</a:t>
            </a:r>
            <a:endParaRPr lang="de-DE" sz="1600" b="1" strike="noStrike" spc="-1" dirty="0">
              <a:solidFill>
                <a:srgbClr val="000000"/>
              </a:solidFill>
              <a:latin typeface="+mj-lt"/>
            </a:endParaRPr>
          </a:p>
          <a:p>
            <a:pPr>
              <a:lnSpc>
                <a:spcPts val="2401"/>
              </a:lnSpc>
              <a:tabLst>
                <a:tab pos="0" algn="l"/>
              </a:tabLst>
            </a:pPr>
            <a:endParaRPr lang="de-DE" b="1" strike="noStrike" spc="-1" dirty="0">
              <a:solidFill>
                <a:srgbClr val="000000"/>
              </a:solidFill>
              <a:latin typeface="+mj-lt"/>
            </a:endParaRPr>
          </a:p>
          <a:p>
            <a:pPr>
              <a:lnSpc>
                <a:spcPts val="2401"/>
              </a:lnSpc>
              <a:tabLst>
                <a:tab pos="0" algn="l"/>
              </a:tabLst>
            </a:pPr>
            <a:endParaRPr lang="de-DE" b="1" strike="noStrike" spc="-1" dirty="0">
              <a:solidFill>
                <a:srgbClr val="000000"/>
              </a:solidFill>
              <a:latin typeface="+mj-lt"/>
            </a:endParaRPr>
          </a:p>
        </p:txBody>
      </p:sp>
      <p:grpSp>
        <p:nvGrpSpPr>
          <p:cNvPr id="7" name="Gruppieren 6">
            <a:extLst>
              <a:ext uri="{FF2B5EF4-FFF2-40B4-BE49-F238E27FC236}">
                <a16:creationId xmlns:a16="http://schemas.microsoft.com/office/drawing/2014/main" id="{870A273B-00D8-42D4-89DA-A1DE63AA11A2}"/>
              </a:ext>
            </a:extLst>
          </p:cNvPr>
          <p:cNvGrpSpPr/>
          <p:nvPr/>
        </p:nvGrpSpPr>
        <p:grpSpPr>
          <a:xfrm>
            <a:off x="6722911" y="4141436"/>
            <a:ext cx="5276849" cy="2100772"/>
            <a:chOff x="6722910" y="2472194"/>
            <a:chExt cx="5276849" cy="2566681"/>
          </a:xfrm>
        </p:grpSpPr>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67D256D1-0F62-428C-B238-6F6058F1FE94}"/>
                    </a:ext>
                  </a:extLst>
                </p:cNvPr>
                <p:cNvSpPr txBox="1"/>
                <p:nvPr/>
              </p:nvSpPr>
              <p:spPr>
                <a:xfrm>
                  <a:off x="6722910" y="2472194"/>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2</m:t>
                            </m:r>
                            <m:r>
                              <a:rPr lang="de-DE" b="0" i="1" smtClean="0">
                                <a:latin typeface="Cambria Math" panose="02040503050406030204" pitchFamily="18" charset="0"/>
                              </a:rPr>
                              <m:t> </m:t>
                            </m:r>
                            <m:r>
                              <a:rPr lang="de-DE" b="0" i="1" smtClean="0">
                                <a:latin typeface="Cambria Math" panose="02040503050406030204" pitchFamily="18" charset="0"/>
                              </a:rPr>
                              <m:t>𝐹𝑎𝑘𝑡𝑜𝑟𝑠𝑡𝑢𝑓𝑒𝑛</m:t>
                            </m:r>
                          </m:e>
                          <m:sup>
                            <m:r>
                              <a:rPr lang="de-DE" b="0" i="1" smtClean="0">
                                <a:latin typeface="Cambria Math" panose="02040503050406030204" pitchFamily="18" charset="0"/>
                              </a:rPr>
                              <m:t>8</m:t>
                            </m:r>
                            <m:r>
                              <a:rPr lang="de-DE" b="0" i="1" smtClean="0">
                                <a:latin typeface="Cambria Math" panose="02040503050406030204" pitchFamily="18" charset="0"/>
                              </a:rPr>
                              <m:t> </m:t>
                            </m:r>
                            <m:r>
                              <a:rPr lang="de-DE" b="0" i="1" smtClean="0">
                                <a:latin typeface="Cambria Math" panose="02040503050406030204" pitchFamily="18" charset="0"/>
                              </a:rPr>
                              <m:t>𝑃𝑎𝑟𝑎𝑚𝑒𝑡𝑒𝑟</m:t>
                            </m:r>
                          </m:sup>
                        </m:sSup>
                        <m:r>
                          <a:rPr lang="de-DE" b="0" i="1" smtClean="0">
                            <a:latin typeface="Cambria Math" panose="02040503050406030204" pitchFamily="18" charset="0"/>
                          </a:rPr>
                          <m:t>=</m:t>
                        </m:r>
                        <m:r>
                          <a:rPr lang="de-DE" b="0" i="1" smtClean="0">
                            <a:latin typeface="Cambria Math" panose="02040503050406030204" pitchFamily="18" charset="0"/>
                          </a:rPr>
                          <m:t>256</m:t>
                        </m:r>
                        <m:r>
                          <a:rPr lang="de-DE" b="0" i="1" smtClean="0">
                            <a:latin typeface="Cambria Math" panose="02040503050406030204" pitchFamily="18" charset="0"/>
                          </a:rPr>
                          <m:t> </m:t>
                        </m:r>
                        <m:r>
                          <a:rPr lang="de-DE" b="0" i="1" smtClean="0">
                            <a:latin typeface="Cambria Math" panose="02040503050406030204" pitchFamily="18" charset="0"/>
                          </a:rPr>
                          <m:t>𝐸𝑐𝑘𝑝𝑢𝑛𝑘𝑡𝑒</m:t>
                        </m:r>
                      </m:oMath>
                    </m:oMathPara>
                  </a14:m>
                  <a:endParaRPr lang="de-DE" dirty="0"/>
                </a:p>
              </p:txBody>
            </p:sp>
          </mc:Choice>
          <mc:Fallback xmlns="">
            <p:sp>
              <p:nvSpPr>
                <p:cNvPr id="6" name="Textfeld 5">
                  <a:extLst>
                    <a:ext uri="{FF2B5EF4-FFF2-40B4-BE49-F238E27FC236}">
                      <a16:creationId xmlns:a16="http://schemas.microsoft.com/office/drawing/2014/main" id="{67D256D1-0F62-428C-B238-6F6058F1FE94}"/>
                    </a:ext>
                  </a:extLst>
                </p:cNvPr>
                <p:cNvSpPr txBox="1">
                  <a:spLocks noRot="1" noChangeAspect="1" noMove="1" noResize="1" noEditPoints="1" noAdjustHandles="1" noChangeArrowheads="1" noChangeShapeType="1" noTextEdit="1"/>
                </p:cNvSpPr>
                <p:nvPr/>
              </p:nvSpPr>
              <p:spPr>
                <a:xfrm>
                  <a:off x="6722910" y="2472194"/>
                  <a:ext cx="5276849" cy="369332"/>
                </a:xfrm>
                <a:prstGeom prst="rect">
                  <a:avLst/>
                </a:prstGeom>
                <a:blipFill>
                  <a:blip r:embed="rId2"/>
                  <a:stretch>
                    <a:fillRect b="-3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feld 38">
                  <a:extLst>
                    <a:ext uri="{FF2B5EF4-FFF2-40B4-BE49-F238E27FC236}">
                      <a16:creationId xmlns:a16="http://schemas.microsoft.com/office/drawing/2014/main" id="{E86E1628-03B6-4BE8-8284-E50C188E6BB9}"/>
                    </a:ext>
                  </a:extLst>
                </p:cNvPr>
                <p:cNvSpPr txBox="1"/>
                <p:nvPr/>
              </p:nvSpPr>
              <p:spPr>
                <a:xfrm>
                  <a:off x="6722910" y="3244334"/>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2</m:t>
                        </m:r>
                        <m:r>
                          <a:rPr lang="de-DE" b="0" i="1" smtClean="0">
                            <a:latin typeface="Cambria Math" panose="02040503050406030204" pitchFamily="18" charset="0"/>
                          </a:rPr>
                          <m:t> </m:t>
                        </m:r>
                        <m:r>
                          <a:rPr lang="de-DE" b="0" i="1" smtClean="0">
                            <a:latin typeface="Cambria Math" panose="02040503050406030204" pitchFamily="18" charset="0"/>
                          </a:rPr>
                          <m:t>𝐹𝑎𝑘𝑡𝑜𝑟𝑠𝑡𝑢𝑓𝑒𝑛</m:t>
                        </m:r>
                        <m:r>
                          <a:rPr lang="de-DE" b="0" i="1" smtClean="0">
                            <a:latin typeface="Cambria Math" panose="02040503050406030204" pitchFamily="18" charset="0"/>
                          </a:rPr>
                          <m:t>∗</m:t>
                        </m:r>
                        <m:r>
                          <a:rPr lang="de-DE" b="0" i="1" smtClean="0">
                            <a:latin typeface="Cambria Math" panose="02040503050406030204" pitchFamily="18" charset="0"/>
                          </a:rPr>
                          <m:t>8</m:t>
                        </m:r>
                        <m:r>
                          <a:rPr lang="de-DE" b="0" i="1" smtClean="0">
                            <a:latin typeface="Cambria Math" panose="02040503050406030204" pitchFamily="18" charset="0"/>
                          </a:rPr>
                          <m:t> </m:t>
                        </m:r>
                        <m:r>
                          <a:rPr lang="de-DE" b="0" i="1" smtClean="0">
                            <a:latin typeface="Cambria Math" panose="02040503050406030204" pitchFamily="18" charset="0"/>
                          </a:rPr>
                          <m:t>𝑃𝑎𝑟𝑎𝑚𝑒𝑡𝑒𝑟</m:t>
                        </m:r>
                        <m:r>
                          <a:rPr lang="de-DE" b="0" i="1" smtClean="0">
                            <a:latin typeface="Cambria Math" panose="02040503050406030204" pitchFamily="18" charset="0"/>
                          </a:rPr>
                          <m:t>=</m:t>
                        </m:r>
                        <m:r>
                          <a:rPr lang="de-DE" b="0" i="1" smtClean="0">
                            <a:latin typeface="Cambria Math" panose="02040503050406030204" pitchFamily="18" charset="0"/>
                          </a:rPr>
                          <m:t>16</m:t>
                        </m:r>
                        <m:r>
                          <a:rPr lang="de-DE" b="0" i="1" smtClean="0">
                            <a:latin typeface="Cambria Math" panose="02040503050406030204" pitchFamily="18" charset="0"/>
                          </a:rPr>
                          <m:t> </m:t>
                        </m:r>
                        <m:r>
                          <a:rPr lang="de-DE" b="0" i="1" smtClean="0">
                            <a:latin typeface="Cambria Math" panose="02040503050406030204" pitchFamily="18" charset="0"/>
                          </a:rPr>
                          <m:t>𝐸𝑐𝑘𝑝𝑢𝑛𝑘𝑡𝑒</m:t>
                        </m:r>
                      </m:oMath>
                    </m:oMathPara>
                  </a14:m>
                  <a:endParaRPr lang="de-DE" dirty="0"/>
                </a:p>
              </p:txBody>
            </p:sp>
          </mc:Choice>
          <mc:Fallback xmlns="">
            <p:sp>
              <p:nvSpPr>
                <p:cNvPr id="39" name="Textfeld 38">
                  <a:extLst>
                    <a:ext uri="{FF2B5EF4-FFF2-40B4-BE49-F238E27FC236}">
                      <a16:creationId xmlns:a16="http://schemas.microsoft.com/office/drawing/2014/main" id="{E86E1628-03B6-4BE8-8284-E50C188E6BB9}"/>
                    </a:ext>
                  </a:extLst>
                </p:cNvPr>
                <p:cNvSpPr txBox="1">
                  <a:spLocks noRot="1" noChangeAspect="1" noMove="1" noResize="1" noEditPoints="1" noAdjustHandles="1" noChangeArrowheads="1" noChangeShapeType="1" noTextEdit="1"/>
                </p:cNvSpPr>
                <p:nvPr/>
              </p:nvSpPr>
              <p:spPr>
                <a:xfrm>
                  <a:off x="6722910" y="3244334"/>
                  <a:ext cx="5276849" cy="369332"/>
                </a:xfrm>
                <a:prstGeom prst="rect">
                  <a:avLst/>
                </a:prstGeom>
                <a:blipFill>
                  <a:blip r:embed="rId3"/>
                  <a:stretch>
                    <a:fillRect b="-1147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54941522-3A83-4ED4-A21A-B2373957B1AB}"/>
                    </a:ext>
                  </a:extLst>
                </p:cNvPr>
                <p:cNvSpPr txBox="1"/>
                <p:nvPr/>
              </p:nvSpPr>
              <p:spPr>
                <a:xfrm>
                  <a:off x="6722910" y="3966195"/>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2</m:t>
                        </m:r>
                        <m:r>
                          <a:rPr lang="de-DE" b="0" i="1" smtClean="0">
                            <a:latin typeface="Cambria Math" panose="02040503050406030204" pitchFamily="18" charset="0"/>
                          </a:rPr>
                          <m:t> </m:t>
                        </m:r>
                        <m:r>
                          <a:rPr lang="de-DE" b="0" i="1" smtClean="0">
                            <a:latin typeface="Cambria Math" panose="02040503050406030204" pitchFamily="18" charset="0"/>
                          </a:rPr>
                          <m:t>𝑊𝑖𝑒𝑑𝑒𝑟</m:t>
                        </m:r>
                        <m:r>
                          <a:rPr lang="de-DE" b="0" i="1" smtClean="0">
                            <a:latin typeface="Cambria Math" panose="02040503050406030204" pitchFamily="18" charset="0"/>
                          </a:rPr>
                          <m:t>h</m:t>
                        </m:r>
                        <m:r>
                          <a:rPr lang="de-DE" b="0" i="1" smtClean="0">
                            <a:latin typeface="Cambria Math" panose="02040503050406030204" pitchFamily="18" charset="0"/>
                          </a:rPr>
                          <m:t>𝑜𝑙𝑢𝑛𝑔𝑒𝑛</m:t>
                        </m:r>
                        <m:r>
                          <a:rPr lang="de-DE" b="0" i="1" smtClean="0">
                            <a:latin typeface="Cambria Math" panose="02040503050406030204" pitchFamily="18" charset="0"/>
                          </a:rPr>
                          <m:t> </m:t>
                        </m:r>
                        <m:r>
                          <a:rPr lang="de-DE" b="0" i="1" smtClean="0">
                            <a:latin typeface="Cambria Math" panose="02040503050406030204" pitchFamily="18" charset="0"/>
                          </a:rPr>
                          <m:t>𝑑𝑒𝑠</m:t>
                        </m:r>
                        <m:r>
                          <a:rPr lang="de-DE" b="0" i="1" smtClean="0">
                            <a:latin typeface="Cambria Math" panose="02040503050406030204" pitchFamily="18" charset="0"/>
                          </a:rPr>
                          <m:t> </m:t>
                        </m:r>
                        <m:r>
                          <a:rPr lang="de-DE" b="0" i="1" smtClean="0">
                            <a:latin typeface="Cambria Math" panose="02040503050406030204" pitchFamily="18" charset="0"/>
                          </a:rPr>
                          <m:t>𝑍𝑒𝑛𝑡𝑟𝑎𝑙𝑝𝑢𝑛𝑘𝑡𝑒𝑠</m:t>
                        </m:r>
                      </m:oMath>
                    </m:oMathPara>
                  </a14:m>
                  <a:endParaRPr lang="de-DE" dirty="0"/>
                </a:p>
              </p:txBody>
            </p:sp>
          </mc:Choice>
          <mc:Fallback xmlns="">
            <p:sp>
              <p:nvSpPr>
                <p:cNvPr id="40" name="Textfeld 39">
                  <a:extLst>
                    <a:ext uri="{FF2B5EF4-FFF2-40B4-BE49-F238E27FC236}">
                      <a16:creationId xmlns:a16="http://schemas.microsoft.com/office/drawing/2014/main" id="{54941522-3A83-4ED4-A21A-B2373957B1AB}"/>
                    </a:ext>
                  </a:extLst>
                </p:cNvPr>
                <p:cNvSpPr txBox="1">
                  <a:spLocks noRot="1" noChangeAspect="1" noMove="1" noResize="1" noEditPoints="1" noAdjustHandles="1" noChangeArrowheads="1" noChangeShapeType="1" noTextEdit="1"/>
                </p:cNvSpPr>
                <p:nvPr/>
              </p:nvSpPr>
              <p:spPr>
                <a:xfrm>
                  <a:off x="6722910" y="3966195"/>
                  <a:ext cx="5276849" cy="369332"/>
                </a:xfrm>
                <a:prstGeom prst="rect">
                  <a:avLst/>
                </a:prstGeom>
                <a:blipFill>
                  <a:blip r:embed="rId4"/>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1" name="Textfeld 40">
                  <a:extLst>
                    <a:ext uri="{FF2B5EF4-FFF2-40B4-BE49-F238E27FC236}">
                      <a16:creationId xmlns:a16="http://schemas.microsoft.com/office/drawing/2014/main" id="{FC3CB5E0-4B8F-4F1B-80DA-86A7825B692E}"/>
                    </a:ext>
                  </a:extLst>
                </p:cNvPr>
                <p:cNvSpPr txBox="1"/>
                <p:nvPr/>
              </p:nvSpPr>
              <p:spPr>
                <a:xfrm>
                  <a:off x="6722910" y="4669543"/>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274</m:t>
                        </m:r>
                        <m:r>
                          <a:rPr lang="de-DE" b="0" i="1" smtClean="0">
                            <a:latin typeface="Cambria Math" panose="02040503050406030204" pitchFamily="18" charset="0"/>
                          </a:rPr>
                          <m:t> </m:t>
                        </m:r>
                        <m:r>
                          <a:rPr lang="de-DE" b="0" i="1" smtClean="0">
                            <a:latin typeface="Cambria Math" panose="02040503050406030204" pitchFamily="18" charset="0"/>
                          </a:rPr>
                          <m:t>𝐶</m:t>
                        </m:r>
                        <m:r>
                          <a:rPr lang="de-DE" b="0" i="1" smtClean="0">
                            <a:latin typeface="Cambria Math" panose="02040503050406030204" pitchFamily="18" charset="0"/>
                          </a:rPr>
                          <m:t>h</m:t>
                        </m:r>
                        <m:r>
                          <a:rPr lang="de-DE" b="0" i="1" smtClean="0">
                            <a:latin typeface="Cambria Math" panose="02040503050406030204" pitchFamily="18" charset="0"/>
                          </a:rPr>
                          <m:t>𝑎𝑟𝑔𝑒𝑛</m:t>
                        </m:r>
                        <m:r>
                          <a:rPr lang="de-DE" b="0" i="1" smtClean="0">
                            <a:latin typeface="Cambria Math" panose="02040503050406030204" pitchFamily="18" charset="0"/>
                          </a:rPr>
                          <m:t> (à </m:t>
                        </m:r>
                        <m:r>
                          <a:rPr lang="de-DE" b="0" i="1" smtClean="0">
                            <a:latin typeface="Cambria Math" panose="02040503050406030204" pitchFamily="18" charset="0"/>
                          </a:rPr>
                          <m:t>10</m:t>
                        </m:r>
                        <m:r>
                          <a:rPr lang="de-DE" b="0" i="1" smtClean="0">
                            <a:latin typeface="Cambria Math" panose="02040503050406030204" pitchFamily="18" charset="0"/>
                          </a:rPr>
                          <m:t> </m:t>
                        </m:r>
                        <m:r>
                          <a:rPr lang="de-DE" b="0" i="1" smtClean="0">
                            <a:latin typeface="Cambria Math" panose="02040503050406030204" pitchFamily="18" charset="0"/>
                          </a:rPr>
                          <m:t>𝐵𝑎𝑢𝑡𝑒𝑖𝑙𝑒</m:t>
                        </m:r>
                        <m:r>
                          <a:rPr lang="de-DE" b="0" i="1" smtClean="0">
                            <a:latin typeface="Cambria Math" panose="02040503050406030204" pitchFamily="18" charset="0"/>
                          </a:rPr>
                          <m:t>)</m:t>
                        </m:r>
                      </m:oMath>
                    </m:oMathPara>
                  </a14:m>
                  <a:endParaRPr lang="de-DE" dirty="0"/>
                </a:p>
              </p:txBody>
            </p:sp>
          </mc:Choice>
          <mc:Fallback xmlns="">
            <p:sp>
              <p:nvSpPr>
                <p:cNvPr id="41" name="Textfeld 40">
                  <a:extLst>
                    <a:ext uri="{FF2B5EF4-FFF2-40B4-BE49-F238E27FC236}">
                      <a16:creationId xmlns:a16="http://schemas.microsoft.com/office/drawing/2014/main" id="{FC3CB5E0-4B8F-4F1B-80DA-86A7825B692E}"/>
                    </a:ext>
                  </a:extLst>
                </p:cNvPr>
                <p:cNvSpPr txBox="1">
                  <a:spLocks noRot="1" noChangeAspect="1" noMove="1" noResize="1" noEditPoints="1" noAdjustHandles="1" noChangeArrowheads="1" noChangeShapeType="1" noTextEdit="1"/>
                </p:cNvSpPr>
                <p:nvPr/>
              </p:nvSpPr>
              <p:spPr>
                <a:xfrm>
                  <a:off x="6722910" y="4669543"/>
                  <a:ext cx="5276849" cy="369332"/>
                </a:xfrm>
                <a:prstGeom prst="rect">
                  <a:avLst/>
                </a:prstGeom>
                <a:blipFill>
                  <a:blip r:embed="rId5"/>
                  <a:stretch>
                    <a:fillRect b="-133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2" name="Textfeld 41">
                  <a:extLst>
                    <a:ext uri="{FF2B5EF4-FFF2-40B4-BE49-F238E27FC236}">
                      <a16:creationId xmlns:a16="http://schemas.microsoft.com/office/drawing/2014/main" id="{B6E4073E-06E3-45F5-8653-F172BD01237E}"/>
                    </a:ext>
                  </a:extLst>
                </p:cNvPr>
                <p:cNvSpPr txBox="1"/>
                <p:nvPr/>
              </p:nvSpPr>
              <p:spPr>
                <a:xfrm>
                  <a:off x="6722910" y="2843670"/>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oMath>
                    </m:oMathPara>
                  </a14:m>
                  <a:endParaRPr lang="de-DE" dirty="0"/>
                </a:p>
              </p:txBody>
            </p:sp>
          </mc:Choice>
          <mc:Fallback xmlns="">
            <p:sp>
              <p:nvSpPr>
                <p:cNvPr id="42" name="Textfeld 41">
                  <a:extLst>
                    <a:ext uri="{FF2B5EF4-FFF2-40B4-BE49-F238E27FC236}">
                      <a16:creationId xmlns:a16="http://schemas.microsoft.com/office/drawing/2014/main" id="{B6E4073E-06E3-45F5-8653-F172BD01237E}"/>
                    </a:ext>
                  </a:extLst>
                </p:cNvPr>
                <p:cNvSpPr txBox="1">
                  <a:spLocks noRot="1" noChangeAspect="1" noMove="1" noResize="1" noEditPoints="1" noAdjustHandles="1" noChangeArrowheads="1" noChangeShapeType="1" noTextEdit="1"/>
                </p:cNvSpPr>
                <p:nvPr/>
              </p:nvSpPr>
              <p:spPr>
                <a:xfrm>
                  <a:off x="6722910" y="2843670"/>
                  <a:ext cx="5276849" cy="369332"/>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3" name="Textfeld 42">
                  <a:extLst>
                    <a:ext uri="{FF2B5EF4-FFF2-40B4-BE49-F238E27FC236}">
                      <a16:creationId xmlns:a16="http://schemas.microsoft.com/office/drawing/2014/main" id="{28758AEC-C13C-4C85-8227-6A2764454F1B}"/>
                    </a:ext>
                  </a:extLst>
                </p:cNvPr>
                <p:cNvSpPr txBox="1"/>
                <p:nvPr/>
              </p:nvSpPr>
              <p:spPr>
                <a:xfrm>
                  <a:off x="6722910" y="3614992"/>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oMath>
                    </m:oMathPara>
                  </a14:m>
                  <a:endParaRPr lang="de-DE" dirty="0"/>
                </a:p>
              </p:txBody>
            </p:sp>
          </mc:Choice>
          <mc:Fallback xmlns="">
            <p:sp>
              <p:nvSpPr>
                <p:cNvPr id="43" name="Textfeld 42">
                  <a:extLst>
                    <a:ext uri="{FF2B5EF4-FFF2-40B4-BE49-F238E27FC236}">
                      <a16:creationId xmlns:a16="http://schemas.microsoft.com/office/drawing/2014/main" id="{28758AEC-C13C-4C85-8227-6A2764454F1B}"/>
                    </a:ext>
                  </a:extLst>
                </p:cNvPr>
                <p:cNvSpPr txBox="1">
                  <a:spLocks noRot="1" noChangeAspect="1" noMove="1" noResize="1" noEditPoints="1" noAdjustHandles="1" noChangeArrowheads="1" noChangeShapeType="1" noTextEdit="1"/>
                </p:cNvSpPr>
                <p:nvPr/>
              </p:nvSpPr>
              <p:spPr>
                <a:xfrm>
                  <a:off x="6722910" y="3614992"/>
                  <a:ext cx="5276849" cy="369332"/>
                </a:xfrm>
                <a:prstGeom prst="rect">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4" name="Textfeld 43">
                  <a:extLst>
                    <a:ext uri="{FF2B5EF4-FFF2-40B4-BE49-F238E27FC236}">
                      <a16:creationId xmlns:a16="http://schemas.microsoft.com/office/drawing/2014/main" id="{086BE6FC-FD90-4B19-9C82-0C1068BB370A}"/>
                    </a:ext>
                  </a:extLst>
                </p:cNvPr>
                <p:cNvSpPr txBox="1"/>
                <p:nvPr/>
              </p:nvSpPr>
              <p:spPr>
                <a:xfrm>
                  <a:off x="6722910" y="4320593"/>
                  <a:ext cx="52768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oMath>
                    </m:oMathPara>
                  </a14:m>
                  <a:endParaRPr lang="de-DE" dirty="0"/>
                </a:p>
              </p:txBody>
            </p:sp>
          </mc:Choice>
          <mc:Fallback xmlns="">
            <p:sp>
              <p:nvSpPr>
                <p:cNvPr id="44" name="Textfeld 43">
                  <a:extLst>
                    <a:ext uri="{FF2B5EF4-FFF2-40B4-BE49-F238E27FC236}">
                      <a16:creationId xmlns:a16="http://schemas.microsoft.com/office/drawing/2014/main" id="{086BE6FC-FD90-4B19-9C82-0C1068BB370A}"/>
                    </a:ext>
                  </a:extLst>
                </p:cNvPr>
                <p:cNvSpPr txBox="1">
                  <a:spLocks noRot="1" noChangeAspect="1" noMove="1" noResize="1" noEditPoints="1" noAdjustHandles="1" noChangeArrowheads="1" noChangeShapeType="1" noTextEdit="1"/>
                </p:cNvSpPr>
                <p:nvPr/>
              </p:nvSpPr>
              <p:spPr>
                <a:xfrm>
                  <a:off x="6722910" y="4320593"/>
                  <a:ext cx="5276849" cy="369332"/>
                </a:xfrm>
                <a:prstGeom prst="rect">
                  <a:avLst/>
                </a:prstGeom>
                <a:blipFill>
                  <a:blip r:embed="rId8"/>
                  <a:stretch>
                    <a:fillRect/>
                  </a:stretch>
                </a:blipFill>
              </p:spPr>
              <p:txBody>
                <a:bodyPr/>
                <a:lstStyle/>
                <a:p>
                  <a:r>
                    <a:rPr lang="de-DE">
                      <a:noFill/>
                    </a:rPr>
                    <a:t> </a:t>
                  </a:r>
                </a:p>
              </p:txBody>
            </p:sp>
          </mc:Fallback>
        </mc:AlternateContent>
      </p:grpSp>
      <p:pic>
        <p:nvPicPr>
          <p:cNvPr id="9" name="Grafik 8">
            <a:extLst>
              <a:ext uri="{FF2B5EF4-FFF2-40B4-BE49-F238E27FC236}">
                <a16:creationId xmlns:a16="http://schemas.microsoft.com/office/drawing/2014/main" id="{E7F60FA5-EA8E-4849-A6B6-CCF2493AD7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47617" y="841565"/>
            <a:ext cx="5052143" cy="2893685"/>
          </a:xfrm>
          <a:prstGeom prst="rect">
            <a:avLst/>
          </a:prstGeom>
        </p:spPr>
      </p:pic>
      <p:graphicFrame>
        <p:nvGraphicFramePr>
          <p:cNvPr id="17" name="Tabelle 9">
            <a:extLst>
              <a:ext uri="{FF2B5EF4-FFF2-40B4-BE49-F238E27FC236}">
                <a16:creationId xmlns:a16="http://schemas.microsoft.com/office/drawing/2014/main" id="{BE181FDD-491B-456A-B1B3-A5D9AA00047E}"/>
              </a:ext>
            </a:extLst>
          </p:cNvPr>
          <p:cNvGraphicFramePr>
            <a:graphicFrameLocks noGrp="1"/>
          </p:cNvGraphicFramePr>
          <p:nvPr>
            <p:extLst>
              <p:ext uri="{D42A27DB-BD31-4B8C-83A1-F6EECF244321}">
                <p14:modId xmlns:p14="http://schemas.microsoft.com/office/powerpoint/2010/main" val="3637243370"/>
              </p:ext>
            </p:extLst>
          </p:nvPr>
        </p:nvGraphicFramePr>
        <p:xfrm>
          <a:off x="600385" y="3179094"/>
          <a:ext cx="4643999" cy="3337560"/>
        </p:xfrm>
        <a:graphic>
          <a:graphicData uri="http://schemas.openxmlformats.org/drawingml/2006/table">
            <a:tbl>
              <a:tblPr firstRow="1" bandRow="1">
                <a:tableStyleId>{9D7B26C5-4107-4FEC-AEDC-1716B250A1EF}</a:tableStyleId>
              </a:tblPr>
              <a:tblGrid>
                <a:gridCol w="2015321">
                  <a:extLst>
                    <a:ext uri="{9D8B030D-6E8A-4147-A177-3AD203B41FA5}">
                      <a16:colId xmlns:a16="http://schemas.microsoft.com/office/drawing/2014/main" val="3502635518"/>
                    </a:ext>
                  </a:extLst>
                </a:gridCol>
                <a:gridCol w="876226">
                  <a:extLst>
                    <a:ext uri="{9D8B030D-6E8A-4147-A177-3AD203B41FA5}">
                      <a16:colId xmlns:a16="http://schemas.microsoft.com/office/drawing/2014/main" val="1983323729"/>
                    </a:ext>
                  </a:extLst>
                </a:gridCol>
                <a:gridCol w="876226">
                  <a:extLst>
                    <a:ext uri="{9D8B030D-6E8A-4147-A177-3AD203B41FA5}">
                      <a16:colId xmlns:a16="http://schemas.microsoft.com/office/drawing/2014/main" val="459552435"/>
                    </a:ext>
                  </a:extLst>
                </a:gridCol>
                <a:gridCol w="876226">
                  <a:extLst>
                    <a:ext uri="{9D8B030D-6E8A-4147-A177-3AD203B41FA5}">
                      <a16:colId xmlns:a16="http://schemas.microsoft.com/office/drawing/2014/main" val="455076843"/>
                    </a:ext>
                  </a:extLst>
                </a:gridCol>
              </a:tblGrid>
              <a:tr h="370840">
                <a:tc>
                  <a:txBody>
                    <a:bodyPr/>
                    <a:lstStyle/>
                    <a:p>
                      <a:r>
                        <a:rPr lang="de-DE" sz="1400" dirty="0">
                          <a:solidFill>
                            <a:schemeClr val="tx1"/>
                          </a:solidFill>
                        </a:rPr>
                        <a:t>Parameter</a:t>
                      </a:r>
                    </a:p>
                  </a:txBody>
                  <a:tcPr anchor="ctr"/>
                </a:tc>
                <a:tc>
                  <a:txBody>
                    <a:bodyPr/>
                    <a:lstStyle/>
                    <a:p>
                      <a:pPr algn="ctr"/>
                      <a:r>
                        <a:rPr lang="de-DE" sz="1400" dirty="0">
                          <a:solidFill>
                            <a:schemeClr val="tx1"/>
                          </a:solidFill>
                        </a:rPr>
                        <a:t>-1</a:t>
                      </a:r>
                    </a:p>
                  </a:txBody>
                  <a:tcPr anchor="ctr"/>
                </a:tc>
                <a:tc>
                  <a:txBody>
                    <a:bodyPr/>
                    <a:lstStyle/>
                    <a:p>
                      <a:pPr algn="ctr"/>
                      <a:r>
                        <a:rPr lang="de-DE" sz="1400" dirty="0">
                          <a:solidFill>
                            <a:schemeClr val="tx1"/>
                          </a:solidFill>
                        </a:rPr>
                        <a:t>0</a:t>
                      </a:r>
                    </a:p>
                  </a:txBody>
                  <a:tcPr anchor="ctr"/>
                </a:tc>
                <a:tc>
                  <a:txBody>
                    <a:bodyPr/>
                    <a:lstStyle/>
                    <a:p>
                      <a:pPr algn="ctr"/>
                      <a:r>
                        <a:rPr lang="de-DE" sz="1400" dirty="0">
                          <a:solidFill>
                            <a:schemeClr val="tx1"/>
                          </a:solidFill>
                        </a:rPr>
                        <a:t>1</a:t>
                      </a:r>
                    </a:p>
                  </a:txBody>
                  <a:tcPr anchor="ctr"/>
                </a:tc>
                <a:extLst>
                  <a:ext uri="{0D108BD9-81ED-4DB2-BD59-A6C34878D82A}">
                    <a16:rowId xmlns:a16="http://schemas.microsoft.com/office/drawing/2014/main" val="1567213006"/>
                  </a:ext>
                </a:extLst>
              </a:tr>
              <a:tr h="370840">
                <a:tc>
                  <a:txBody>
                    <a:bodyPr/>
                    <a:lstStyle/>
                    <a:p>
                      <a:r>
                        <a:rPr lang="de-DE" sz="1400" dirty="0"/>
                        <a:t>Düsentemperatur </a:t>
                      </a:r>
                    </a:p>
                  </a:txBody>
                  <a:tcPr anchor="ctr"/>
                </a:tc>
                <a:tc>
                  <a:txBody>
                    <a:bodyPr/>
                    <a:lstStyle/>
                    <a:p>
                      <a:r>
                        <a:rPr lang="de-DE" sz="1400" dirty="0"/>
                        <a:t>250 °C</a:t>
                      </a:r>
                    </a:p>
                  </a:txBody>
                  <a:tcPr anchor="ctr"/>
                </a:tc>
                <a:tc>
                  <a:txBody>
                    <a:bodyPr/>
                    <a:lstStyle/>
                    <a:p>
                      <a:r>
                        <a:rPr lang="de-DE" sz="1400" dirty="0"/>
                        <a:t>255 °C</a:t>
                      </a:r>
                    </a:p>
                  </a:txBody>
                  <a:tcPr anchor="ctr"/>
                </a:tc>
                <a:tc>
                  <a:txBody>
                    <a:bodyPr/>
                    <a:lstStyle/>
                    <a:p>
                      <a:r>
                        <a:rPr lang="de-DE" sz="1400" dirty="0"/>
                        <a:t>260 °C</a:t>
                      </a:r>
                    </a:p>
                  </a:txBody>
                  <a:tcPr anchor="ctr"/>
                </a:tc>
                <a:extLst>
                  <a:ext uri="{0D108BD9-81ED-4DB2-BD59-A6C34878D82A}">
                    <a16:rowId xmlns:a16="http://schemas.microsoft.com/office/drawing/2014/main" val="2732408730"/>
                  </a:ext>
                </a:extLst>
              </a:tr>
              <a:tr h="370840">
                <a:tc>
                  <a:txBody>
                    <a:bodyPr/>
                    <a:lstStyle/>
                    <a:p>
                      <a:r>
                        <a:rPr lang="de-DE" sz="1400" dirty="0"/>
                        <a:t>Werkzeugtemperatur</a:t>
                      </a:r>
                    </a:p>
                  </a:txBody>
                  <a:tcPr anchor="ctr"/>
                </a:tc>
                <a:tc>
                  <a:txBody>
                    <a:bodyPr/>
                    <a:lstStyle/>
                    <a:p>
                      <a:r>
                        <a:rPr lang="de-DE" sz="1400" dirty="0"/>
                        <a:t>40 °C</a:t>
                      </a:r>
                    </a:p>
                  </a:txBody>
                  <a:tcPr anchor="ctr"/>
                </a:tc>
                <a:tc>
                  <a:txBody>
                    <a:bodyPr/>
                    <a:lstStyle/>
                    <a:p>
                      <a:r>
                        <a:rPr lang="de-DE" sz="1400" dirty="0"/>
                        <a:t>45 °C</a:t>
                      </a:r>
                    </a:p>
                  </a:txBody>
                  <a:tcPr anchor="ctr"/>
                </a:tc>
                <a:tc>
                  <a:txBody>
                    <a:bodyPr/>
                    <a:lstStyle/>
                    <a:p>
                      <a:r>
                        <a:rPr lang="de-DE" sz="1400" dirty="0"/>
                        <a:t>50 °C</a:t>
                      </a:r>
                    </a:p>
                  </a:txBody>
                  <a:tcPr anchor="ctr"/>
                </a:tc>
                <a:extLst>
                  <a:ext uri="{0D108BD9-81ED-4DB2-BD59-A6C34878D82A}">
                    <a16:rowId xmlns:a16="http://schemas.microsoft.com/office/drawing/2014/main" val="1547146781"/>
                  </a:ext>
                </a:extLst>
              </a:tr>
              <a:tr h="370840">
                <a:tc>
                  <a:txBody>
                    <a:bodyPr/>
                    <a:lstStyle/>
                    <a:p>
                      <a:r>
                        <a:rPr lang="de-DE" sz="1400" dirty="0"/>
                        <a:t>Einspritzgeschwindigkeit</a:t>
                      </a:r>
                    </a:p>
                  </a:txBody>
                  <a:tcPr anchor="ctr"/>
                </a:tc>
                <a:tc>
                  <a:txBody>
                    <a:bodyPr/>
                    <a:lstStyle/>
                    <a:p>
                      <a:r>
                        <a:rPr lang="de-DE" sz="1400" dirty="0"/>
                        <a:t>16 cm³/s</a:t>
                      </a:r>
                    </a:p>
                  </a:txBody>
                  <a:tcPr anchor="ctr"/>
                </a:tc>
                <a:tc>
                  <a:txBody>
                    <a:bodyPr/>
                    <a:lstStyle/>
                    <a:p>
                      <a:r>
                        <a:rPr lang="de-DE" sz="1400" dirty="0"/>
                        <a:t>32 cm³/s</a:t>
                      </a:r>
                    </a:p>
                  </a:txBody>
                  <a:tcPr anchor="ctr"/>
                </a:tc>
                <a:tc>
                  <a:txBody>
                    <a:bodyPr/>
                    <a:lstStyle/>
                    <a:p>
                      <a:r>
                        <a:rPr lang="de-DE" sz="1400" dirty="0"/>
                        <a:t>48 cm³/s</a:t>
                      </a:r>
                    </a:p>
                  </a:txBody>
                  <a:tcPr anchor="ctr"/>
                </a:tc>
                <a:extLst>
                  <a:ext uri="{0D108BD9-81ED-4DB2-BD59-A6C34878D82A}">
                    <a16:rowId xmlns:a16="http://schemas.microsoft.com/office/drawing/2014/main" val="618991787"/>
                  </a:ext>
                </a:extLst>
              </a:tr>
              <a:tr h="370840">
                <a:tc>
                  <a:txBody>
                    <a:bodyPr/>
                    <a:lstStyle/>
                    <a:p>
                      <a:r>
                        <a:rPr lang="de-DE" sz="1400" dirty="0"/>
                        <a:t>Umschaltpunkt</a:t>
                      </a:r>
                    </a:p>
                  </a:txBody>
                  <a:tcPr anchor="ctr"/>
                </a:tc>
                <a:tc>
                  <a:txBody>
                    <a:bodyPr/>
                    <a:lstStyle/>
                    <a:p>
                      <a:r>
                        <a:rPr lang="de-DE" sz="1400" dirty="0"/>
                        <a:t>13 cm³</a:t>
                      </a:r>
                    </a:p>
                  </a:txBody>
                  <a:tcPr anchor="ctr"/>
                </a:tc>
                <a:tc>
                  <a:txBody>
                    <a:bodyPr/>
                    <a:lstStyle/>
                    <a:p>
                      <a:r>
                        <a:rPr lang="de-DE" sz="1400" dirty="0"/>
                        <a:t>13,5 cm³</a:t>
                      </a:r>
                    </a:p>
                  </a:txBody>
                  <a:tcPr anchor="ctr"/>
                </a:tc>
                <a:tc>
                  <a:txBody>
                    <a:bodyPr/>
                    <a:lstStyle/>
                    <a:p>
                      <a:r>
                        <a:rPr lang="de-DE" sz="1400" dirty="0"/>
                        <a:t>14 cm³</a:t>
                      </a:r>
                    </a:p>
                  </a:txBody>
                  <a:tcPr anchor="ctr"/>
                </a:tc>
                <a:extLst>
                  <a:ext uri="{0D108BD9-81ED-4DB2-BD59-A6C34878D82A}">
                    <a16:rowId xmlns:a16="http://schemas.microsoft.com/office/drawing/2014/main" val="2554193984"/>
                  </a:ext>
                </a:extLst>
              </a:tr>
              <a:tr h="370840">
                <a:tc>
                  <a:txBody>
                    <a:bodyPr/>
                    <a:lstStyle/>
                    <a:p>
                      <a:r>
                        <a:rPr lang="de-DE" sz="1400" dirty="0"/>
                        <a:t>Nachdruckhöhe</a:t>
                      </a:r>
                    </a:p>
                  </a:txBody>
                  <a:tcPr anchor="ctr"/>
                </a:tc>
                <a:tc>
                  <a:txBody>
                    <a:bodyPr/>
                    <a:lstStyle/>
                    <a:p>
                      <a:r>
                        <a:rPr lang="de-DE" sz="1400" dirty="0"/>
                        <a:t>500 bar</a:t>
                      </a:r>
                    </a:p>
                  </a:txBody>
                  <a:tcPr anchor="ctr"/>
                </a:tc>
                <a:tc>
                  <a:txBody>
                    <a:bodyPr/>
                    <a:lstStyle/>
                    <a:p>
                      <a:r>
                        <a:rPr lang="de-DE" sz="1400" dirty="0"/>
                        <a:t>550 bar</a:t>
                      </a:r>
                    </a:p>
                  </a:txBody>
                  <a:tcPr anchor="ctr"/>
                </a:tc>
                <a:tc>
                  <a:txBody>
                    <a:bodyPr/>
                    <a:lstStyle/>
                    <a:p>
                      <a:r>
                        <a:rPr lang="de-DE" sz="1400" dirty="0"/>
                        <a:t>600 bar</a:t>
                      </a:r>
                    </a:p>
                  </a:txBody>
                  <a:tcPr anchor="ctr"/>
                </a:tc>
                <a:extLst>
                  <a:ext uri="{0D108BD9-81ED-4DB2-BD59-A6C34878D82A}">
                    <a16:rowId xmlns:a16="http://schemas.microsoft.com/office/drawing/2014/main" val="1920681613"/>
                  </a:ext>
                </a:extLst>
              </a:tr>
              <a:tr h="370840">
                <a:tc>
                  <a:txBody>
                    <a:bodyPr/>
                    <a:lstStyle/>
                    <a:p>
                      <a:r>
                        <a:rPr lang="de-DE" sz="1400" dirty="0"/>
                        <a:t>Nachdruckzeit</a:t>
                      </a:r>
                    </a:p>
                  </a:txBody>
                  <a:tcPr anchor="ctr"/>
                </a:tc>
                <a:tc>
                  <a:txBody>
                    <a:bodyPr/>
                    <a:lstStyle/>
                    <a:p>
                      <a:r>
                        <a:rPr lang="de-DE" sz="1400" dirty="0"/>
                        <a:t>3 s</a:t>
                      </a:r>
                    </a:p>
                  </a:txBody>
                  <a:tcPr anchor="ctr"/>
                </a:tc>
                <a:tc>
                  <a:txBody>
                    <a:bodyPr/>
                    <a:lstStyle/>
                    <a:p>
                      <a:r>
                        <a:rPr lang="de-DE" sz="1400" dirty="0"/>
                        <a:t>4 s</a:t>
                      </a:r>
                    </a:p>
                  </a:txBody>
                  <a:tcPr anchor="ctr"/>
                </a:tc>
                <a:tc>
                  <a:txBody>
                    <a:bodyPr/>
                    <a:lstStyle/>
                    <a:p>
                      <a:r>
                        <a:rPr lang="de-DE" sz="1400" dirty="0"/>
                        <a:t>5 s</a:t>
                      </a:r>
                    </a:p>
                  </a:txBody>
                  <a:tcPr anchor="ctr"/>
                </a:tc>
                <a:extLst>
                  <a:ext uri="{0D108BD9-81ED-4DB2-BD59-A6C34878D82A}">
                    <a16:rowId xmlns:a16="http://schemas.microsoft.com/office/drawing/2014/main" val="3855616622"/>
                  </a:ext>
                </a:extLst>
              </a:tr>
              <a:tr h="370840">
                <a:tc>
                  <a:txBody>
                    <a:bodyPr/>
                    <a:lstStyle/>
                    <a:p>
                      <a:r>
                        <a:rPr lang="de-DE" sz="1400" dirty="0"/>
                        <a:t>Staudruck</a:t>
                      </a:r>
                    </a:p>
                  </a:txBody>
                  <a:tcPr anchor="ctr"/>
                </a:tc>
                <a:tc>
                  <a:txBody>
                    <a:bodyPr/>
                    <a:lstStyle/>
                    <a:p>
                      <a:r>
                        <a:rPr lang="de-DE" sz="1400" dirty="0"/>
                        <a:t>25 bar</a:t>
                      </a:r>
                    </a:p>
                  </a:txBody>
                  <a:tcPr anchor="ctr"/>
                </a:tc>
                <a:tc>
                  <a:txBody>
                    <a:bodyPr/>
                    <a:lstStyle/>
                    <a:p>
                      <a:r>
                        <a:rPr lang="de-DE" sz="1400" dirty="0"/>
                        <a:t>50 bar</a:t>
                      </a:r>
                    </a:p>
                  </a:txBody>
                  <a:tcPr anchor="ctr"/>
                </a:tc>
                <a:tc>
                  <a:txBody>
                    <a:bodyPr/>
                    <a:lstStyle/>
                    <a:p>
                      <a:r>
                        <a:rPr lang="de-DE" sz="1400" dirty="0"/>
                        <a:t>75 bar</a:t>
                      </a:r>
                    </a:p>
                  </a:txBody>
                  <a:tcPr anchor="ctr"/>
                </a:tc>
                <a:extLst>
                  <a:ext uri="{0D108BD9-81ED-4DB2-BD59-A6C34878D82A}">
                    <a16:rowId xmlns:a16="http://schemas.microsoft.com/office/drawing/2014/main" val="3795893638"/>
                  </a:ext>
                </a:extLst>
              </a:tr>
              <a:tr h="370840">
                <a:tc>
                  <a:txBody>
                    <a:bodyPr/>
                    <a:lstStyle/>
                    <a:p>
                      <a:r>
                        <a:rPr lang="de-DE" sz="1400" dirty="0"/>
                        <a:t>Restkühlzeit</a:t>
                      </a:r>
                    </a:p>
                  </a:txBody>
                  <a:tcPr anchor="ctr"/>
                </a:tc>
                <a:tc>
                  <a:txBody>
                    <a:bodyPr/>
                    <a:lstStyle/>
                    <a:p>
                      <a:r>
                        <a:rPr lang="de-DE" sz="1400" dirty="0"/>
                        <a:t>15 s</a:t>
                      </a:r>
                    </a:p>
                  </a:txBody>
                  <a:tcPr anchor="ctr"/>
                </a:tc>
                <a:tc>
                  <a:txBody>
                    <a:bodyPr/>
                    <a:lstStyle/>
                    <a:p>
                      <a:r>
                        <a:rPr lang="de-DE" sz="1400" dirty="0"/>
                        <a:t>17,5 s</a:t>
                      </a:r>
                    </a:p>
                  </a:txBody>
                  <a:tcPr anchor="ctr"/>
                </a:tc>
                <a:tc>
                  <a:txBody>
                    <a:bodyPr/>
                    <a:lstStyle/>
                    <a:p>
                      <a:r>
                        <a:rPr lang="de-DE" sz="1400" dirty="0"/>
                        <a:t>20 s</a:t>
                      </a:r>
                    </a:p>
                  </a:txBody>
                  <a:tcPr anchor="ctr"/>
                </a:tc>
                <a:extLst>
                  <a:ext uri="{0D108BD9-81ED-4DB2-BD59-A6C34878D82A}">
                    <a16:rowId xmlns:a16="http://schemas.microsoft.com/office/drawing/2014/main" val="927533186"/>
                  </a:ext>
                </a:extLst>
              </a:tr>
            </a:tbl>
          </a:graphicData>
        </a:graphic>
      </p:graphicFrame>
    </p:spTree>
    <p:extLst>
      <p:ext uri="{BB962C8B-B14F-4D97-AF65-F5344CB8AC3E}">
        <p14:creationId xmlns:p14="http://schemas.microsoft.com/office/powerpoint/2010/main" val="2435690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Inhaltsplatzhalter 64">
            <a:extLst>
              <a:ext uri="{FF2B5EF4-FFF2-40B4-BE49-F238E27FC236}">
                <a16:creationId xmlns:a16="http://schemas.microsoft.com/office/drawing/2014/main" id="{CE7E57D8-10A6-49FE-94EF-C69F607F7091}"/>
              </a:ext>
            </a:extLst>
          </p:cNvPr>
          <p:cNvSpPr>
            <a:spLocks noGrp="1"/>
          </p:cNvSpPr>
          <p:nvPr>
            <p:ph idx="4294967295"/>
          </p:nvPr>
        </p:nvSpPr>
        <p:spPr>
          <a:xfrm>
            <a:off x="192120" y="945113"/>
            <a:ext cx="11807793" cy="819200"/>
          </a:xfrm>
        </p:spPr>
        <p:txBody>
          <a:bodyPr/>
          <a:lstStyle/>
          <a:p>
            <a:r>
              <a:rPr lang="de-DE" sz="1600" dirty="0"/>
              <a:t>Da die maschineninterne Regelung mitmodelliert werden muss, handelt es sich beim geregelten Spritzgießprozess um einen schaltenden Prozess</a:t>
            </a:r>
          </a:p>
          <a:p>
            <a:pPr marL="800100" lvl="1" indent="-342900">
              <a:buFont typeface="+mj-lt"/>
              <a:buAutoNum type="arabicPeriod"/>
            </a:pPr>
            <a:r>
              <a:rPr lang="de-DE" sz="1400" dirty="0"/>
              <a:t>Geschwindigkeitsgeregelter Prozess</a:t>
            </a:r>
          </a:p>
          <a:p>
            <a:pPr marL="800100" lvl="1" indent="-342900">
              <a:buFont typeface="+mj-lt"/>
              <a:buAutoNum type="arabicPeriod"/>
            </a:pPr>
            <a:r>
              <a:rPr lang="de-DE" sz="1400" dirty="0"/>
              <a:t>Druckgeregelter Prozess</a:t>
            </a:r>
          </a:p>
          <a:p>
            <a:pPr marL="800100" lvl="1" indent="-342900">
              <a:buFont typeface="+mj-lt"/>
              <a:buAutoNum type="arabicPeriod"/>
            </a:pPr>
            <a:r>
              <a:rPr lang="de-DE" sz="1400" dirty="0"/>
              <a:t>Abkühlphase</a:t>
            </a:r>
            <a:endParaRPr lang="en-GB" sz="1400" dirty="0"/>
          </a:p>
        </p:txBody>
      </p:sp>
      <p:sp>
        <p:nvSpPr>
          <p:cNvPr id="3" name="Titel 2">
            <a:extLst>
              <a:ext uri="{FF2B5EF4-FFF2-40B4-BE49-F238E27FC236}">
                <a16:creationId xmlns:a16="http://schemas.microsoft.com/office/drawing/2014/main" id="{1CD7C3EB-D9D6-407E-A631-64E1F769B91A}"/>
              </a:ext>
            </a:extLst>
          </p:cNvPr>
          <p:cNvSpPr>
            <a:spLocks noGrp="1"/>
          </p:cNvSpPr>
          <p:nvPr>
            <p:ph type="title" idx="4294967295"/>
          </p:nvPr>
        </p:nvSpPr>
        <p:spPr>
          <a:xfrm>
            <a:off x="1895475" y="189000"/>
            <a:ext cx="10104285" cy="502920"/>
          </a:xfrm>
        </p:spPr>
        <p:txBody>
          <a:bodyPr>
            <a:noAutofit/>
          </a:bodyPr>
          <a:lstStyle/>
          <a:p>
            <a:r>
              <a:rPr lang="de-DE" sz="2800" b="1" dirty="0"/>
              <a:t>Prozessmodell</a:t>
            </a:r>
            <a:endParaRPr lang="en-GB" sz="2800" b="1" dirty="0"/>
          </a:p>
        </p:txBody>
      </p:sp>
      <mc:AlternateContent xmlns:mc="http://schemas.openxmlformats.org/markup-compatibility/2006" xmlns:a14="http://schemas.microsoft.com/office/drawing/2010/main">
        <mc:Choice Requires="a14">
          <p:sp>
            <p:nvSpPr>
              <p:cNvPr id="119" name="Inhaltsplatzhalter 64">
                <a:extLst>
                  <a:ext uri="{FF2B5EF4-FFF2-40B4-BE49-F238E27FC236}">
                    <a16:creationId xmlns:a16="http://schemas.microsoft.com/office/drawing/2014/main" id="{9753FC00-C3BF-4CBF-A038-49850FAC683E}"/>
                  </a:ext>
                </a:extLst>
              </p:cNvPr>
              <p:cNvSpPr txBox="1">
                <a:spLocks/>
              </p:cNvSpPr>
              <p:nvPr/>
            </p:nvSpPr>
            <p:spPr>
              <a:xfrm>
                <a:off x="192120" y="4521220"/>
                <a:ext cx="11807793" cy="2003632"/>
              </a:xfrm>
              <a:prstGeom prst="rect">
                <a:avLst/>
              </a:prstGeom>
            </p:spPr>
            <p:txBody>
              <a:bodyPr vert="horz" lIns="108000" tIns="72000" rIns="108000" bIns="72000" rtlCol="0">
                <a:noAutofit/>
              </a:bodyPr>
              <a:lstStyle>
                <a:lvl1pPr marL="0" indent="0" algn="l" rtl="0" eaLnBrk="1" fontAlgn="base" hangingPunct="1">
                  <a:lnSpc>
                    <a:spcPts val="2400"/>
                  </a:lnSpc>
                  <a:spcBef>
                    <a:spcPts val="0"/>
                  </a:spcBef>
                  <a:spcAft>
                    <a:spcPct val="0"/>
                  </a:spcAft>
                  <a:buNone/>
                  <a:defRPr sz="1800" b="1">
                    <a:solidFill>
                      <a:schemeClr val="tx1"/>
                    </a:solidFill>
                    <a:latin typeface="Calibri" panose="020F0502020204030204" pitchFamily="34" charset="0"/>
                    <a:ea typeface="+mn-ea"/>
                    <a:cs typeface="Calibri" panose="020F0502020204030204" pitchFamily="34" charset="0"/>
                  </a:defRPr>
                </a:lvl1pPr>
                <a:lvl2pPr marL="36000" indent="0" algn="l" rtl="0" eaLnBrk="1" fontAlgn="base" hangingPunct="1">
                  <a:lnSpc>
                    <a:spcPts val="2400"/>
                  </a:lnSpc>
                  <a:spcBef>
                    <a:spcPts val="200"/>
                  </a:spcBef>
                  <a:spcAft>
                    <a:spcPct val="0"/>
                  </a:spcAft>
                  <a:buFont typeface="Arial" panose="020B0604020202020204" pitchFamily="34" charset="0"/>
                  <a:buChar char="•"/>
                  <a:defRPr sz="1600">
                    <a:solidFill>
                      <a:schemeClr val="tx1"/>
                    </a:solidFill>
                    <a:latin typeface="Calibri" panose="020F0502020204030204" pitchFamily="34" charset="0"/>
                    <a:cs typeface="Calibri" panose="020F0502020204030204" pitchFamily="34" charset="0"/>
                  </a:defRPr>
                </a:lvl2pPr>
                <a:lvl3pPr marL="360000" indent="180000" algn="l" rtl="0" eaLnBrk="1" fontAlgn="base" hangingPunct="1">
                  <a:lnSpc>
                    <a:spcPts val="2400"/>
                  </a:lnSpc>
                  <a:spcBef>
                    <a:spcPts val="200"/>
                  </a:spcBef>
                  <a:spcAft>
                    <a:spcPct val="0"/>
                  </a:spcAft>
                  <a:buClr>
                    <a:srgbClr val="C5005A"/>
                  </a:buClr>
                  <a:buFont typeface="Symbol" panose="05050102010706020507" pitchFamily="18" charset="2"/>
                  <a:buChar char="-"/>
                  <a:defRPr sz="1400">
                    <a:solidFill>
                      <a:schemeClr val="tx1"/>
                    </a:solidFill>
                    <a:latin typeface="Calibri" panose="020F0502020204030204" pitchFamily="34" charset="0"/>
                    <a:cs typeface="Calibri" panose="020F0502020204030204" pitchFamily="34" charset="0"/>
                  </a:defRPr>
                </a:lvl3pPr>
                <a:lvl4pPr marL="720000" indent="180000" algn="l" rtl="0" eaLnBrk="1" fontAlgn="base" hangingPunct="1">
                  <a:lnSpc>
                    <a:spcPts val="2400"/>
                  </a:lnSpc>
                  <a:spcBef>
                    <a:spcPts val="200"/>
                  </a:spcBef>
                  <a:spcAft>
                    <a:spcPct val="0"/>
                  </a:spcAft>
                  <a:buClr>
                    <a:srgbClr val="C5005A"/>
                  </a:buClr>
                  <a:buSzPct val="100000"/>
                  <a:buFont typeface="Arial" panose="020B0604020202020204" pitchFamily="34" charset="0"/>
                  <a:buChar char="&gt;"/>
                  <a:defRPr sz="1200" i="0">
                    <a:solidFill>
                      <a:schemeClr val="tx1"/>
                    </a:solidFill>
                    <a:latin typeface="Calibri" panose="020F0502020204030204" pitchFamily="34" charset="0"/>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285750" indent="-285750">
                  <a:buFont typeface="Arial" panose="020B0604020202020204" pitchFamily="34" charset="0"/>
                  <a:buChar char="•"/>
                </a:pPr>
                <a:r>
                  <a:rPr lang="de-DE" sz="1600" b="0" kern="0" dirty="0"/>
                  <a:t>Zunächst wird von einer vollständigen Messung des Zustandsvektors ausgegangen, sodass die Schätzung von </a:t>
                </a:r>
                <a14:m>
                  <m:oMath xmlns:m="http://schemas.openxmlformats.org/officeDocument/2006/math">
                    <m:sSub>
                      <m:sSubPr>
                        <m:ctrlPr>
                          <a:rPr lang="de-DE" sz="1600" b="0" i="1" smtClean="0">
                            <a:latin typeface="Cambria Math" panose="02040503050406030204" pitchFamily="18" charset="0"/>
                            <a:cs typeface="Calibri" panose="020F0502020204030204" pitchFamily="34"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cs typeface="Calibri" panose="020F0502020204030204" pitchFamily="34" charset="0"/>
                          </a:rPr>
                          <m:t>1</m:t>
                        </m:r>
                      </m:sub>
                    </m:sSub>
                  </m:oMath>
                </a14:m>
                <a:r>
                  <a:rPr lang="de-DE" sz="1600" b="0" kern="0" dirty="0"/>
                  <a:t>, </a:t>
                </a:r>
                <a14:m>
                  <m:oMath xmlns:m="http://schemas.openxmlformats.org/officeDocument/2006/math">
                    <m:sSub>
                      <m:sSubPr>
                        <m:ctrlPr>
                          <a:rPr lang="de-DE" sz="1600" b="0" i="1">
                            <a:latin typeface="Cambria Math" panose="02040503050406030204" pitchFamily="18"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rPr>
                          <m:t>2</m:t>
                        </m:r>
                      </m:sub>
                    </m:sSub>
                  </m:oMath>
                </a14:m>
                <a:r>
                  <a:rPr lang="de-DE" sz="1600" b="0" kern="0" dirty="0"/>
                  <a:t> und </a:t>
                </a:r>
                <a14:m>
                  <m:oMath xmlns:m="http://schemas.openxmlformats.org/officeDocument/2006/math">
                    <m:sSub>
                      <m:sSubPr>
                        <m:ctrlPr>
                          <a:rPr lang="de-DE" sz="1600" b="0" i="1">
                            <a:latin typeface="Cambria Math" panose="02040503050406030204" pitchFamily="18"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rPr>
                          <m:t>3</m:t>
                        </m:r>
                      </m:sub>
                    </m:sSub>
                  </m:oMath>
                </a14:m>
                <a:r>
                  <a:rPr lang="de-DE" sz="1600" b="0" kern="0" dirty="0"/>
                  <a:t> einem statischen Regressionsproblem entspricht</a:t>
                </a:r>
              </a:p>
              <a:p>
                <a:pPr marL="285750" indent="-285750">
                  <a:buFont typeface="Arial" panose="020B0604020202020204" pitchFamily="34" charset="0"/>
                  <a:buChar char="•"/>
                </a:pPr>
                <a:r>
                  <a:rPr lang="de-DE" sz="1600" b="0" kern="0" dirty="0"/>
                  <a:t>Die Zustandsraummodelle sind durch Kontinuität der Zustände in den Umschaltpunkten miteinander gekoppelt:</a:t>
                </a:r>
              </a:p>
              <a:p>
                <a:pPr marL="715963"/>
                <a14:m>
                  <m:oMath xmlns:m="http://schemas.openxmlformats.org/officeDocument/2006/math">
                    <m:sSub>
                      <m:sSubPr>
                        <m:ctrlPr>
                          <a:rPr lang="de-DE" sz="1600" b="0" i="1" smtClean="0">
                            <a:latin typeface="Cambria Math" panose="02040503050406030204" pitchFamily="18" charset="0"/>
                            <a:cs typeface="Calibri" panose="020F0502020204030204" pitchFamily="34"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cs typeface="Calibri" panose="020F0502020204030204" pitchFamily="34" charset="0"/>
                          </a:rPr>
                          <m:t>2</m:t>
                        </m:r>
                      </m:sub>
                    </m:sSub>
                    <m:d>
                      <m:dPr>
                        <m:ctrlPr>
                          <a:rPr lang="de-DE" sz="1600" b="0" i="1" smtClean="0">
                            <a:latin typeface="Cambria Math" panose="02040503050406030204" pitchFamily="18" charset="0"/>
                            <a:cs typeface="Calibri" panose="020F0502020204030204" pitchFamily="34" charset="0"/>
                          </a:rPr>
                        </m:ctrlPr>
                      </m:dPr>
                      <m:e>
                        <m:sSub>
                          <m:sSubPr>
                            <m:ctrlPr>
                              <a:rPr lang="de-DE" sz="1600" i="1">
                                <a:latin typeface="Cambria Math" panose="02040503050406030204" pitchFamily="18" charset="0"/>
                              </a:rPr>
                            </m:ctrlPr>
                          </m:sSubPr>
                          <m:e>
                            <m:acc>
                              <m:accPr>
                                <m:chr m:val="̂"/>
                                <m:ctrlPr>
                                  <a:rPr lang="de-DE" sz="1600" i="1">
                                    <a:latin typeface="Cambria Math" panose="02040503050406030204" pitchFamily="18" charset="0"/>
                                  </a:rPr>
                                </m:ctrlPr>
                              </m:accPr>
                              <m:e>
                                <m:r>
                                  <a:rPr lang="de-DE" sz="1600" i="1">
                                    <a:latin typeface="Cambria Math" panose="02040503050406030204" pitchFamily="18" charset="0"/>
                                  </a:rPr>
                                  <m:t>𝒙</m:t>
                                </m:r>
                              </m:e>
                            </m:acc>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a:latin typeface="Cambria Math" panose="02040503050406030204" pitchFamily="18" charset="0"/>
                                  </a:rPr>
                                  <m:t>1</m:t>
                                </m:r>
                              </m:sub>
                            </m:sSub>
                          </m:sub>
                        </m:sSub>
                        <m:r>
                          <a:rPr lang="de-DE" sz="1600" b="0" i="1" smtClean="0">
                            <a:latin typeface="Cambria Math" panose="02040503050406030204" pitchFamily="18" charset="0"/>
                            <a:cs typeface="Calibri" panose="020F0502020204030204" pitchFamily="34" charset="0"/>
                          </a:rPr>
                          <m:t>,</m:t>
                        </m:r>
                        <m:sSub>
                          <m:sSubPr>
                            <m:ctrlPr>
                              <a:rPr lang="de-DE" sz="1600" i="1">
                                <a:latin typeface="Cambria Math" panose="02040503050406030204" pitchFamily="18" charset="0"/>
                              </a:rPr>
                            </m:ctrlPr>
                          </m:sSubPr>
                          <m:e>
                            <m:r>
                              <a:rPr lang="de-DE" sz="1600" b="1" i="1" smtClean="0">
                                <a:latin typeface="Cambria Math" panose="02040503050406030204" pitchFamily="18" charset="0"/>
                              </a:rPr>
                              <m:t>𝒘</m:t>
                            </m:r>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a:latin typeface="Cambria Math" panose="02040503050406030204" pitchFamily="18" charset="0"/>
                                  </a:rPr>
                                  <m:t>1</m:t>
                                </m:r>
                              </m:sub>
                            </m:sSub>
                          </m:sub>
                        </m:sSub>
                      </m:e>
                    </m:d>
                    <m:r>
                      <a:rPr lang="de-DE" sz="1600" b="0" i="1" smtClean="0">
                        <a:latin typeface="Cambria Math" panose="02040503050406030204" pitchFamily="18" charset="0"/>
                      </a:rPr>
                      <m:t>=</m:t>
                    </m:r>
                    <m:sSub>
                      <m:sSubPr>
                        <m:ctrlPr>
                          <a:rPr lang="de-DE" sz="1600" b="0" i="1">
                            <a:latin typeface="Cambria Math" panose="02040503050406030204" pitchFamily="18"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rPr>
                          <m:t>1</m:t>
                        </m:r>
                      </m:sub>
                    </m:sSub>
                    <m:d>
                      <m:dPr>
                        <m:ctrlPr>
                          <a:rPr lang="de-DE" sz="1600" b="0" i="1">
                            <a:latin typeface="Cambria Math" panose="02040503050406030204" pitchFamily="18" charset="0"/>
                          </a:rPr>
                        </m:ctrlPr>
                      </m:dPr>
                      <m:e>
                        <m:sSub>
                          <m:sSubPr>
                            <m:ctrlPr>
                              <a:rPr lang="de-DE" sz="1600" i="1">
                                <a:latin typeface="Cambria Math" panose="02040503050406030204" pitchFamily="18" charset="0"/>
                              </a:rPr>
                            </m:ctrlPr>
                          </m:sSubPr>
                          <m:e>
                            <m:acc>
                              <m:accPr>
                                <m:chr m:val="̂"/>
                                <m:ctrlPr>
                                  <a:rPr lang="de-DE" sz="1600" i="1">
                                    <a:latin typeface="Cambria Math" panose="02040503050406030204" pitchFamily="18" charset="0"/>
                                  </a:rPr>
                                </m:ctrlPr>
                              </m:accPr>
                              <m:e>
                                <m:r>
                                  <a:rPr lang="de-DE" sz="1600" i="1">
                                    <a:latin typeface="Cambria Math" panose="02040503050406030204" pitchFamily="18" charset="0"/>
                                  </a:rPr>
                                  <m:t>𝒙</m:t>
                                </m:r>
                              </m:e>
                            </m:acc>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a:latin typeface="Cambria Math" panose="02040503050406030204" pitchFamily="18" charset="0"/>
                                  </a:rPr>
                                  <m:t>1</m:t>
                                </m:r>
                              </m:sub>
                            </m:sSub>
                          </m:sub>
                        </m:sSub>
                        <m:r>
                          <a:rPr lang="de-DE" sz="1600" b="0" i="1">
                            <a:latin typeface="Cambria Math" panose="02040503050406030204" pitchFamily="18" charset="0"/>
                          </a:rPr>
                          <m:t>,</m:t>
                        </m:r>
                        <m:sSub>
                          <m:sSubPr>
                            <m:ctrlPr>
                              <a:rPr lang="de-DE" sz="1600" i="1">
                                <a:latin typeface="Cambria Math" panose="02040503050406030204" pitchFamily="18" charset="0"/>
                              </a:rPr>
                            </m:ctrlPr>
                          </m:sSubPr>
                          <m:e>
                            <m:r>
                              <a:rPr lang="de-DE" sz="1600" i="1">
                                <a:latin typeface="Cambria Math" panose="02040503050406030204" pitchFamily="18" charset="0"/>
                              </a:rPr>
                              <m:t>𝒘</m:t>
                            </m:r>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a:latin typeface="Cambria Math" panose="02040503050406030204" pitchFamily="18" charset="0"/>
                                  </a:rPr>
                                  <m:t>1</m:t>
                                </m:r>
                              </m:sub>
                            </m:sSub>
                          </m:sub>
                        </m:sSub>
                      </m:e>
                    </m:d>
                  </m:oMath>
                </a14:m>
                <a:r>
                  <a:rPr lang="de-DE" sz="1600" b="0" kern="0" dirty="0"/>
                  <a:t> </a:t>
                </a:r>
              </a:p>
              <a:p>
                <a:pPr marL="715963"/>
                <a14:m>
                  <m:oMath xmlns:m="http://schemas.openxmlformats.org/officeDocument/2006/math">
                    <m:sSub>
                      <m:sSubPr>
                        <m:ctrlPr>
                          <a:rPr lang="de-DE" sz="1600" b="0" i="1">
                            <a:latin typeface="Cambria Math" panose="02040503050406030204" pitchFamily="18" charset="0"/>
                          </a:rPr>
                        </m:ctrlPr>
                      </m:sSubPr>
                      <m:e>
                        <m:r>
                          <a:rPr lang="de-DE" sz="1600" b="0" i="1">
                            <a:latin typeface="Cambria Math" panose="02040503050406030204" pitchFamily="18" charset="0"/>
                          </a:rPr>
                          <m:t>h</m:t>
                        </m:r>
                      </m:e>
                      <m:sub>
                        <m:r>
                          <a:rPr lang="de-DE" sz="1600" b="0" i="1" smtClean="0">
                            <a:latin typeface="Cambria Math" panose="02040503050406030204" pitchFamily="18" charset="0"/>
                          </a:rPr>
                          <m:t>3</m:t>
                        </m:r>
                      </m:sub>
                    </m:sSub>
                    <m:d>
                      <m:dPr>
                        <m:ctrlPr>
                          <a:rPr lang="de-DE" sz="1600" b="0" i="1">
                            <a:latin typeface="Cambria Math" panose="02040503050406030204" pitchFamily="18" charset="0"/>
                          </a:rPr>
                        </m:ctrlPr>
                      </m:dPr>
                      <m:e>
                        <m:sSub>
                          <m:sSubPr>
                            <m:ctrlPr>
                              <a:rPr lang="de-DE" sz="1600" i="1">
                                <a:latin typeface="Cambria Math" panose="02040503050406030204" pitchFamily="18" charset="0"/>
                              </a:rPr>
                            </m:ctrlPr>
                          </m:sSubPr>
                          <m:e>
                            <m:acc>
                              <m:accPr>
                                <m:chr m:val="̂"/>
                                <m:ctrlPr>
                                  <a:rPr lang="de-DE" sz="1600" i="1">
                                    <a:latin typeface="Cambria Math" panose="02040503050406030204" pitchFamily="18" charset="0"/>
                                  </a:rPr>
                                </m:ctrlPr>
                              </m:accPr>
                              <m:e>
                                <m:r>
                                  <a:rPr lang="de-DE" sz="1600" i="1">
                                    <a:latin typeface="Cambria Math" panose="02040503050406030204" pitchFamily="18" charset="0"/>
                                  </a:rPr>
                                  <m:t>𝒙</m:t>
                                </m:r>
                              </m:e>
                            </m:acc>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smtClean="0">
                                    <a:latin typeface="Cambria Math" panose="02040503050406030204" pitchFamily="18" charset="0"/>
                                  </a:rPr>
                                  <m:t>2</m:t>
                                </m:r>
                              </m:sub>
                            </m:sSub>
                          </m:sub>
                        </m:sSub>
                        <m:r>
                          <a:rPr lang="de-DE" sz="1600" b="0" i="1">
                            <a:latin typeface="Cambria Math" panose="02040503050406030204" pitchFamily="18" charset="0"/>
                          </a:rPr>
                          <m:t>,</m:t>
                        </m:r>
                        <m:sSub>
                          <m:sSubPr>
                            <m:ctrlPr>
                              <a:rPr lang="de-DE" sz="1600" i="1">
                                <a:latin typeface="Cambria Math" panose="02040503050406030204" pitchFamily="18" charset="0"/>
                              </a:rPr>
                            </m:ctrlPr>
                          </m:sSubPr>
                          <m:e>
                            <m:r>
                              <a:rPr lang="de-DE" sz="1600" i="1">
                                <a:latin typeface="Cambria Math" panose="02040503050406030204" pitchFamily="18" charset="0"/>
                              </a:rPr>
                              <m:t>𝒘</m:t>
                            </m:r>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smtClean="0">
                                    <a:latin typeface="Cambria Math" panose="02040503050406030204" pitchFamily="18" charset="0"/>
                                  </a:rPr>
                                  <m:t>2</m:t>
                                </m:r>
                              </m:sub>
                            </m:sSub>
                          </m:sub>
                        </m:sSub>
                      </m:e>
                    </m:d>
                    <m:r>
                      <a:rPr lang="de-DE" sz="1600" b="0" i="1">
                        <a:latin typeface="Cambria Math" panose="02040503050406030204" pitchFamily="18" charset="0"/>
                      </a:rPr>
                      <m:t>=</m:t>
                    </m:r>
                    <m:sSub>
                      <m:sSubPr>
                        <m:ctrlPr>
                          <a:rPr lang="de-DE" sz="1600" b="0" i="1">
                            <a:latin typeface="Cambria Math" panose="02040503050406030204" pitchFamily="18" charset="0"/>
                          </a:rPr>
                        </m:ctrlPr>
                      </m:sSubPr>
                      <m:e>
                        <m:r>
                          <a:rPr lang="de-DE" sz="1600" b="0" i="1">
                            <a:latin typeface="Cambria Math" panose="02040503050406030204" pitchFamily="18" charset="0"/>
                          </a:rPr>
                          <m:t>h</m:t>
                        </m:r>
                      </m:e>
                      <m:sub>
                        <m:r>
                          <a:rPr lang="de-DE" sz="1600" b="0" i="1">
                            <a:latin typeface="Cambria Math" panose="02040503050406030204" pitchFamily="18" charset="0"/>
                          </a:rPr>
                          <m:t>2</m:t>
                        </m:r>
                      </m:sub>
                    </m:sSub>
                    <m:d>
                      <m:dPr>
                        <m:ctrlPr>
                          <a:rPr lang="de-DE" sz="1600" b="0" i="1">
                            <a:latin typeface="Cambria Math" panose="02040503050406030204" pitchFamily="18" charset="0"/>
                          </a:rPr>
                        </m:ctrlPr>
                      </m:dPr>
                      <m:e>
                        <m:sSub>
                          <m:sSubPr>
                            <m:ctrlPr>
                              <a:rPr lang="de-DE" sz="1600" i="1">
                                <a:latin typeface="Cambria Math" panose="02040503050406030204" pitchFamily="18" charset="0"/>
                              </a:rPr>
                            </m:ctrlPr>
                          </m:sSubPr>
                          <m:e>
                            <m:acc>
                              <m:accPr>
                                <m:chr m:val="̂"/>
                                <m:ctrlPr>
                                  <a:rPr lang="de-DE" sz="1600" i="1">
                                    <a:latin typeface="Cambria Math" panose="02040503050406030204" pitchFamily="18" charset="0"/>
                                  </a:rPr>
                                </m:ctrlPr>
                              </m:accPr>
                              <m:e>
                                <m:r>
                                  <a:rPr lang="de-DE" sz="1600" i="1">
                                    <a:latin typeface="Cambria Math" panose="02040503050406030204" pitchFamily="18" charset="0"/>
                                  </a:rPr>
                                  <m:t>𝒙</m:t>
                                </m:r>
                              </m:e>
                            </m:acc>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smtClean="0">
                                    <a:latin typeface="Cambria Math" panose="02040503050406030204" pitchFamily="18" charset="0"/>
                                  </a:rPr>
                                  <m:t>2</m:t>
                                </m:r>
                              </m:sub>
                            </m:sSub>
                          </m:sub>
                        </m:sSub>
                        <m:r>
                          <a:rPr lang="de-DE" sz="1600" b="0" i="1">
                            <a:latin typeface="Cambria Math" panose="02040503050406030204" pitchFamily="18" charset="0"/>
                          </a:rPr>
                          <m:t>,</m:t>
                        </m:r>
                        <m:sSub>
                          <m:sSubPr>
                            <m:ctrlPr>
                              <a:rPr lang="de-DE" sz="1600" i="1">
                                <a:latin typeface="Cambria Math" panose="02040503050406030204" pitchFamily="18" charset="0"/>
                              </a:rPr>
                            </m:ctrlPr>
                          </m:sSubPr>
                          <m:e>
                            <m:r>
                              <a:rPr lang="de-DE" sz="1600" i="1">
                                <a:latin typeface="Cambria Math" panose="02040503050406030204" pitchFamily="18" charset="0"/>
                              </a:rPr>
                              <m:t>𝒘</m:t>
                            </m:r>
                          </m:e>
                          <m:sub>
                            <m:sSub>
                              <m:sSubPr>
                                <m:ctrlPr>
                                  <a:rPr lang="de-DE" sz="1600" i="1">
                                    <a:latin typeface="Cambria Math" panose="02040503050406030204" pitchFamily="18" charset="0"/>
                                  </a:rPr>
                                </m:ctrlPr>
                              </m:sSubPr>
                              <m:e>
                                <m:r>
                                  <a:rPr lang="de-DE" sz="1600" b="0" i="1">
                                    <a:latin typeface="Cambria Math" panose="02040503050406030204" pitchFamily="18" charset="0"/>
                                  </a:rPr>
                                  <m:t>𝑇</m:t>
                                </m:r>
                              </m:e>
                              <m:sub>
                                <m:r>
                                  <a:rPr lang="de-DE" sz="1600" b="0" i="1" smtClean="0">
                                    <a:latin typeface="Cambria Math" panose="02040503050406030204" pitchFamily="18" charset="0"/>
                                  </a:rPr>
                                  <m:t>2</m:t>
                                </m:r>
                              </m:sub>
                            </m:sSub>
                          </m:sub>
                        </m:sSub>
                      </m:e>
                    </m:d>
                  </m:oMath>
                </a14:m>
                <a:r>
                  <a:rPr lang="de-DE" sz="1600" b="0" kern="0" dirty="0"/>
                  <a:t> </a:t>
                </a:r>
              </a:p>
              <a:p>
                <a:pPr marL="268288" indent="-268288">
                  <a:buFont typeface="Arial" panose="020B0604020202020204" pitchFamily="34" charset="0"/>
                  <a:buChar char="•"/>
                </a:pPr>
                <a:r>
                  <a:rPr lang="de-DE" sz="1600" b="0" kern="0" dirty="0"/>
                  <a:t>Eventuell lineare Modellansätze ausreichend da geregelter Prozess</a:t>
                </a:r>
                <a:endParaRPr lang="en-GB" sz="1600" b="0" kern="0" dirty="0"/>
              </a:p>
            </p:txBody>
          </p:sp>
        </mc:Choice>
        <mc:Fallback xmlns="">
          <p:sp>
            <p:nvSpPr>
              <p:cNvPr id="119" name="Inhaltsplatzhalter 64">
                <a:extLst>
                  <a:ext uri="{FF2B5EF4-FFF2-40B4-BE49-F238E27FC236}">
                    <a16:creationId xmlns:a16="http://schemas.microsoft.com/office/drawing/2014/main" id="{9753FC00-C3BF-4CBF-A038-49850FAC683E}"/>
                  </a:ext>
                </a:extLst>
              </p:cNvPr>
              <p:cNvSpPr txBox="1">
                <a:spLocks noRot="1" noChangeAspect="1" noMove="1" noResize="1" noEditPoints="1" noAdjustHandles="1" noChangeArrowheads="1" noChangeShapeType="1" noTextEdit="1"/>
              </p:cNvSpPr>
              <p:nvPr/>
            </p:nvSpPr>
            <p:spPr>
              <a:xfrm>
                <a:off x="192120" y="4521220"/>
                <a:ext cx="11807793" cy="2003632"/>
              </a:xfrm>
              <a:prstGeom prst="rect">
                <a:avLst/>
              </a:prstGeom>
              <a:blipFill>
                <a:blip r:embed="rId3"/>
                <a:stretch>
                  <a:fillRect l="-103" b="-305"/>
                </a:stretch>
              </a:blipFill>
            </p:spPr>
            <p:txBody>
              <a:bodyPr/>
              <a:lstStyle/>
              <a:p>
                <a:r>
                  <a:rPr lang="en-US">
                    <a:noFill/>
                  </a:rPr>
                  <a:t> </a:t>
                </a:r>
              </a:p>
            </p:txBody>
          </p:sp>
        </mc:Fallback>
      </mc:AlternateContent>
      <p:sp>
        <p:nvSpPr>
          <p:cNvPr id="46" name="TextShape 4">
            <a:extLst>
              <a:ext uri="{FF2B5EF4-FFF2-40B4-BE49-F238E27FC236}">
                <a16:creationId xmlns:a16="http://schemas.microsoft.com/office/drawing/2014/main" id="{66D37A0C-01EB-4A4C-A1CC-5BFB240E9F33}"/>
              </a:ext>
            </a:extLst>
          </p:cNvPr>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a:solidFill>
                  <a:srgbClr val="8B8B8B"/>
                </a:solidFill>
                <a:latin typeface="Arial"/>
              </a:rPr>
              <a:t> </a:t>
            </a:r>
            <a:fld id="{4606B445-152A-4060-A567-068546D767BF}" type="slidenum">
              <a:rPr lang="de-DE" sz="1200" b="0" strike="noStrike" spc="-1">
                <a:solidFill>
                  <a:srgbClr val="8B8B8B"/>
                </a:solidFill>
                <a:latin typeface="Arial"/>
              </a:rPr>
              <a:t>7</a:t>
            </a:fld>
            <a:endParaRPr lang="de-DE" sz="1200" b="0" strike="noStrike" spc="-1">
              <a:latin typeface="Times New Roman"/>
            </a:endParaRPr>
          </a:p>
        </p:txBody>
      </p:sp>
      <p:sp>
        <p:nvSpPr>
          <p:cNvPr id="47" name="TextShape 3">
            <a:extLst>
              <a:ext uri="{FF2B5EF4-FFF2-40B4-BE49-F238E27FC236}">
                <a16:creationId xmlns:a16="http://schemas.microsoft.com/office/drawing/2014/main" id="{906628EE-5523-46B0-B5F1-F50D1DB3020B}"/>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4" name="Fußzeilenplatzhalter 3">
            <a:extLst>
              <a:ext uri="{FF2B5EF4-FFF2-40B4-BE49-F238E27FC236}">
                <a16:creationId xmlns:a16="http://schemas.microsoft.com/office/drawing/2014/main" id="{FCE72EBD-9AC1-4B53-B149-D930414E6B67}"/>
              </a:ext>
            </a:extLst>
          </p:cNvPr>
          <p:cNvSpPr>
            <a:spLocks noGrp="1"/>
          </p:cNvSpPr>
          <p:nvPr>
            <p:ph type="ftr" idx="11"/>
          </p:nvPr>
        </p:nvSpPr>
        <p:spPr/>
        <p:txBody>
          <a:bodyPr/>
          <a:lstStyle/>
          <a:p>
            <a:pPr algn="ctr">
              <a:lnSpc>
                <a:spcPct val="100000"/>
              </a:lnSpc>
            </a:pPr>
            <a:r>
              <a:rPr lang="de-DE" sz="1200" spc="-1" dirty="0">
                <a:solidFill>
                  <a:srgbClr val="8B8B8B"/>
                </a:solidFill>
                <a:latin typeface="Arial"/>
              </a:rPr>
              <a:t>Digital Twin </a:t>
            </a:r>
            <a:r>
              <a:rPr lang="de-DE" sz="1200" spc="-1" dirty="0" err="1">
                <a:solidFill>
                  <a:srgbClr val="8B8B8B"/>
                </a:solidFill>
                <a:latin typeface="Arial"/>
              </a:rPr>
              <a:t>of</a:t>
            </a:r>
            <a:r>
              <a:rPr lang="de-DE" sz="1200" spc="-1" dirty="0">
                <a:solidFill>
                  <a:srgbClr val="8B8B8B"/>
                </a:solidFill>
                <a:latin typeface="Arial"/>
              </a:rPr>
              <a:t> </a:t>
            </a:r>
            <a:r>
              <a:rPr lang="de-DE" sz="1200" spc="-1" dirty="0" err="1">
                <a:solidFill>
                  <a:srgbClr val="8B8B8B"/>
                </a:solidFill>
                <a:latin typeface="Arial"/>
              </a:rPr>
              <a:t>Injection</a:t>
            </a:r>
            <a:r>
              <a:rPr lang="de-DE" sz="1200" spc="-1" dirty="0">
                <a:solidFill>
                  <a:srgbClr val="8B8B8B"/>
                </a:solidFill>
                <a:latin typeface="Arial"/>
              </a:rPr>
              <a:t> </a:t>
            </a:r>
            <a:r>
              <a:rPr lang="de-DE" sz="1200" spc="-1" dirty="0" err="1">
                <a:solidFill>
                  <a:srgbClr val="8B8B8B"/>
                </a:solidFill>
                <a:latin typeface="Arial"/>
              </a:rPr>
              <a:t>Molding</a:t>
            </a:r>
            <a:endParaRPr lang="de-DE" sz="1200" b="0" strike="noStrike" spc="-1" dirty="0">
              <a:latin typeface="Times New Roman"/>
            </a:endParaRPr>
          </a:p>
        </p:txBody>
      </p:sp>
      <p:sp>
        <p:nvSpPr>
          <p:cNvPr id="6" name="Foliennummernplatzhalter 5">
            <a:extLst>
              <a:ext uri="{FF2B5EF4-FFF2-40B4-BE49-F238E27FC236}">
                <a16:creationId xmlns:a16="http://schemas.microsoft.com/office/drawing/2014/main" id="{DCB00188-7538-4ECD-BE48-26776241D1BA}"/>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7</a:t>
            </a:fld>
            <a:endParaRPr lang="de-DE" sz="1200" b="0" strike="noStrike" spc="-1">
              <a:latin typeface="Times New Roman"/>
            </a:endParaRPr>
          </a:p>
        </p:txBody>
      </p:sp>
      <p:sp>
        <p:nvSpPr>
          <p:cNvPr id="66" name="TextShape 4">
            <a:extLst>
              <a:ext uri="{FF2B5EF4-FFF2-40B4-BE49-F238E27FC236}">
                <a16:creationId xmlns:a16="http://schemas.microsoft.com/office/drawing/2014/main" id="{A84358CD-60B4-4C34-91F0-094B1BE3BF80}"/>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26.01.2021</a:t>
            </a:r>
          </a:p>
        </p:txBody>
      </p:sp>
      <mc:AlternateContent xmlns:mc="http://schemas.openxmlformats.org/markup-compatibility/2006" xmlns:a14="http://schemas.microsoft.com/office/drawing/2010/main">
        <mc:Choice Requires="a14">
          <p:sp>
            <p:nvSpPr>
              <p:cNvPr id="77" name="Google Shape;62;p14">
                <a:extLst>
                  <a:ext uri="{FF2B5EF4-FFF2-40B4-BE49-F238E27FC236}">
                    <a16:creationId xmlns:a16="http://schemas.microsoft.com/office/drawing/2014/main" id="{9F10C856-DC1A-428F-BC1A-1D7B1F175986}"/>
                  </a:ext>
                </a:extLst>
              </p:cNvPr>
              <p:cNvSpPr/>
              <p:nvPr/>
            </p:nvSpPr>
            <p:spPr>
              <a:xfrm>
                <a:off x="1162056" y="3058499"/>
                <a:ext cx="1584945" cy="631417"/>
              </a:xfrm>
              <a:prstGeom prst="roundRect">
                <a:avLst>
                  <a:gd name="adj" fmla="val 16667"/>
                </a:avLst>
              </a:prstGeom>
              <a:solidFill>
                <a:schemeClr val="accent1">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Prozessmodell 1</a:t>
                </a:r>
                <a:r>
                  <a:rPr lang="en" sz="1333" dirty="0">
                    <a:latin typeface="Calibri" panose="020F0502020204030204" pitchFamily="34" charset="0"/>
                    <a:cs typeface="Calibri" panose="020F0502020204030204" pitchFamily="34" charset="0"/>
                  </a:rPr>
                  <a:t> </a:t>
                </a:r>
                <a14:m>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r>
                          <a:rPr lang="de-DE" sz="1200" b="0" i="1" smtClean="0">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h</m:t>
                    </m:r>
                    <m:r>
                      <a:rPr lang="de-DE" sz="1200" b="0" i="1" smtClean="0">
                        <a:latin typeface="Cambria Math" panose="02040503050406030204" pitchFamily="18" charset="0"/>
                        <a:cs typeface="Calibri" panose="020F0502020204030204" pitchFamily="34" charset="0"/>
                      </a:rPr>
                      <m:t>(</m:t>
                    </m:r>
                    <m:sSub>
                      <m:sSubPr>
                        <m:ctrlPr>
                          <a:rPr lang="de-DE" sz="1200" b="0" i="1" smtClean="0">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r>
                          <a:rPr lang="de-DE" sz="1200" b="0" i="1" smtClean="0">
                            <a:latin typeface="Cambria Math" panose="02040503050406030204" pitchFamily="18" charset="0"/>
                            <a:cs typeface="Calibri" panose="020F0502020204030204" pitchFamily="34" charset="0"/>
                          </a:rPr>
                          <m:t>0</m:t>
                        </m:r>
                      </m:sub>
                    </m:sSub>
                    <m:r>
                      <a:rPr lang="de-DE" sz="1200" b="0" i="1" smtClean="0">
                        <a:latin typeface="Cambria Math" panose="02040503050406030204" pitchFamily="18" charset="0"/>
                        <a:cs typeface="Calibri" panose="020F0502020204030204" pitchFamily="34" charset="0"/>
                      </a:rPr>
                      <m:t>,</m:t>
                    </m:r>
                    <m:sSub>
                      <m:sSubPr>
                        <m:ctrlPr>
                          <a:rPr lang="de-DE" sz="1200" b="0"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𝒘</m:t>
                        </m:r>
                      </m:e>
                      <m:sub>
                        <m:r>
                          <a:rPr lang="de-DE" sz="1200" b="0" i="1" smtClean="0">
                            <a:latin typeface="Cambria Math" panose="02040503050406030204" pitchFamily="18" charset="0"/>
                            <a:cs typeface="Calibri" panose="020F0502020204030204" pitchFamily="34" charset="0"/>
                          </a:rPr>
                          <m:t>0</m:t>
                        </m:r>
                      </m:sub>
                    </m:sSub>
                    <m:r>
                      <a:rPr lang="de-DE" sz="1200" b="0" i="1" smtClean="0">
                        <a:latin typeface="Cambria Math" panose="02040503050406030204" pitchFamily="18" charset="0"/>
                        <a:cs typeface="Calibri" panose="020F0502020204030204" pitchFamily="34" charset="0"/>
                      </a:rPr>
                      <m:t>)</m:t>
                    </m:r>
                  </m:oMath>
                </a14:m>
                <a:endParaRPr lang="en" sz="1200" dirty="0">
                  <a:latin typeface="Calibri" panose="020F0502020204030204" pitchFamily="34" charset="0"/>
                  <a:cs typeface="Calibri" panose="020F0502020204030204" pitchFamily="34" charset="0"/>
                </a:endParaRPr>
              </a:p>
            </p:txBody>
          </p:sp>
        </mc:Choice>
        <mc:Fallback xmlns="">
          <p:sp>
            <p:nvSpPr>
              <p:cNvPr id="77" name="Google Shape;62;p14">
                <a:extLst>
                  <a:ext uri="{FF2B5EF4-FFF2-40B4-BE49-F238E27FC236}">
                    <a16:creationId xmlns:a16="http://schemas.microsoft.com/office/drawing/2014/main" id="{9F10C856-DC1A-428F-BC1A-1D7B1F175986}"/>
                  </a:ext>
                </a:extLst>
              </p:cNvPr>
              <p:cNvSpPr>
                <a:spLocks noRot="1" noChangeAspect="1" noMove="1" noResize="1" noEditPoints="1" noAdjustHandles="1" noChangeArrowheads="1" noChangeShapeType="1" noTextEdit="1"/>
              </p:cNvSpPr>
              <p:nvPr/>
            </p:nvSpPr>
            <p:spPr>
              <a:xfrm>
                <a:off x="1162056" y="3058499"/>
                <a:ext cx="1584945" cy="631417"/>
              </a:xfrm>
              <a:prstGeom prst="roundRect">
                <a:avLst>
                  <a:gd name="adj" fmla="val 16667"/>
                </a:avLst>
              </a:prstGeom>
              <a:blipFill>
                <a:blip r:embed="rId4"/>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78" name="Google Shape;104;p14">
            <a:extLst>
              <a:ext uri="{FF2B5EF4-FFF2-40B4-BE49-F238E27FC236}">
                <a16:creationId xmlns:a16="http://schemas.microsoft.com/office/drawing/2014/main" id="{A6213EAA-EB0A-4082-8ADA-7F6C968517EC}"/>
              </a:ext>
            </a:extLst>
          </p:cNvPr>
          <p:cNvCxnSpPr>
            <a:cxnSpLocks/>
          </p:cNvCxnSpPr>
          <p:nvPr/>
        </p:nvCxnSpPr>
        <p:spPr>
          <a:xfrm>
            <a:off x="2810501" y="337420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9" name="Textfeld 78">
                <a:extLst>
                  <a:ext uri="{FF2B5EF4-FFF2-40B4-BE49-F238E27FC236}">
                    <a16:creationId xmlns:a16="http://schemas.microsoft.com/office/drawing/2014/main" id="{3A9EB5B4-2D86-4CF5-BF34-1F5B87231D14}"/>
                  </a:ext>
                </a:extLst>
              </p:cNvPr>
              <p:cNvSpPr txBox="1"/>
              <p:nvPr/>
            </p:nvSpPr>
            <p:spPr>
              <a:xfrm>
                <a:off x="1775452" y="4192675"/>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𝒘</m:t>
                          </m:r>
                        </m:e>
                        <m:sub>
                          <m:r>
                            <a:rPr lang="de-DE" sz="1800" b="0" i="1" smtClean="0">
                              <a:latin typeface="Cambria Math" panose="02040503050406030204" pitchFamily="18" charset="0"/>
                              <a:cs typeface="Calibri" panose="020F0502020204030204" pitchFamily="34" charset="0"/>
                            </a:rPr>
                            <m:t>0</m:t>
                          </m:r>
                        </m:sub>
                      </m:sSub>
                    </m:oMath>
                  </m:oMathPara>
                </a14:m>
                <a:endParaRPr lang="en-GB" dirty="0"/>
              </a:p>
            </p:txBody>
          </p:sp>
        </mc:Choice>
        <mc:Fallback xmlns="">
          <p:sp>
            <p:nvSpPr>
              <p:cNvPr id="79" name="Textfeld 78">
                <a:extLst>
                  <a:ext uri="{FF2B5EF4-FFF2-40B4-BE49-F238E27FC236}">
                    <a16:creationId xmlns:a16="http://schemas.microsoft.com/office/drawing/2014/main" id="{3A9EB5B4-2D86-4CF5-BF34-1F5B87231D14}"/>
                  </a:ext>
                </a:extLst>
              </p:cNvPr>
              <p:cNvSpPr txBox="1">
                <a:spLocks noRot="1" noChangeAspect="1" noMove="1" noResize="1" noEditPoints="1" noAdjustHandles="1" noChangeArrowheads="1" noChangeShapeType="1" noTextEdit="1"/>
              </p:cNvSpPr>
              <p:nvPr/>
            </p:nvSpPr>
            <p:spPr>
              <a:xfrm>
                <a:off x="1775452" y="4192675"/>
                <a:ext cx="52299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feld 79">
                <a:extLst>
                  <a:ext uri="{FF2B5EF4-FFF2-40B4-BE49-F238E27FC236}">
                    <a16:creationId xmlns:a16="http://schemas.microsoft.com/office/drawing/2014/main" id="{160C12F3-FB6D-416C-BFCB-D893F112FCD9}"/>
                  </a:ext>
                </a:extLst>
              </p:cNvPr>
              <p:cNvSpPr txBox="1"/>
              <p:nvPr/>
            </p:nvSpPr>
            <p:spPr>
              <a:xfrm>
                <a:off x="4855526" y="4204738"/>
                <a:ext cx="522994" cy="3931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𝒘</m:t>
                          </m:r>
                        </m:e>
                        <m:sub>
                          <m:sSub>
                            <m:sSubPr>
                              <m:ctrlPr>
                                <a:rPr lang="de-DE" i="1">
                                  <a:latin typeface="Cambria Math" panose="02040503050406030204" pitchFamily="18" charset="0"/>
                                  <a:cs typeface="Calibri" panose="020F0502020204030204" pitchFamily="34" charset="0"/>
                                </a:rPr>
                              </m:ctrlPr>
                            </m:sSubPr>
                            <m:e>
                              <m:r>
                                <a:rPr lang="de-DE" i="1">
                                  <a:latin typeface="Cambria Math" panose="02040503050406030204" pitchFamily="18" charset="0"/>
                                  <a:cs typeface="Calibri" panose="020F0502020204030204" pitchFamily="34" charset="0"/>
                                </a:rPr>
                                <m:t>𝑇</m:t>
                              </m:r>
                            </m:e>
                            <m:sub>
                              <m:r>
                                <a:rPr lang="de-DE" i="1">
                                  <a:latin typeface="Cambria Math" panose="02040503050406030204" pitchFamily="18" charset="0"/>
                                  <a:cs typeface="Calibri" panose="020F0502020204030204" pitchFamily="34" charset="0"/>
                                </a:rPr>
                                <m:t>1</m:t>
                              </m:r>
                            </m:sub>
                          </m:sSub>
                        </m:sub>
                      </m:sSub>
                    </m:oMath>
                  </m:oMathPara>
                </a14:m>
                <a:endParaRPr lang="en-GB" dirty="0"/>
              </a:p>
            </p:txBody>
          </p:sp>
        </mc:Choice>
        <mc:Fallback xmlns="">
          <p:sp>
            <p:nvSpPr>
              <p:cNvPr id="80" name="Textfeld 79">
                <a:extLst>
                  <a:ext uri="{FF2B5EF4-FFF2-40B4-BE49-F238E27FC236}">
                    <a16:creationId xmlns:a16="http://schemas.microsoft.com/office/drawing/2014/main" id="{160C12F3-FB6D-416C-BFCB-D893F112FCD9}"/>
                  </a:ext>
                </a:extLst>
              </p:cNvPr>
              <p:cNvSpPr txBox="1">
                <a:spLocks noRot="1" noChangeAspect="1" noMove="1" noResize="1" noEditPoints="1" noAdjustHandles="1" noChangeArrowheads="1" noChangeShapeType="1" noTextEdit="1"/>
              </p:cNvSpPr>
              <p:nvPr/>
            </p:nvSpPr>
            <p:spPr>
              <a:xfrm>
                <a:off x="4855526" y="4204738"/>
                <a:ext cx="522994" cy="39312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feld 80">
                <a:extLst>
                  <a:ext uri="{FF2B5EF4-FFF2-40B4-BE49-F238E27FC236}">
                    <a16:creationId xmlns:a16="http://schemas.microsoft.com/office/drawing/2014/main" id="{56043F00-D0F6-47C3-9685-A91169F71EB2}"/>
                  </a:ext>
                </a:extLst>
              </p:cNvPr>
              <p:cNvSpPr txBox="1"/>
              <p:nvPr/>
            </p:nvSpPr>
            <p:spPr>
              <a:xfrm>
                <a:off x="7822703" y="4201494"/>
                <a:ext cx="522994" cy="3931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𝒘</m:t>
                          </m:r>
                        </m:e>
                        <m:sub>
                          <m:sSub>
                            <m:sSubPr>
                              <m:ctrlPr>
                                <a:rPr lang="de-DE" i="1">
                                  <a:latin typeface="Cambria Math" panose="02040503050406030204" pitchFamily="18" charset="0"/>
                                  <a:cs typeface="Calibri" panose="020F0502020204030204" pitchFamily="34" charset="0"/>
                                </a:rPr>
                              </m:ctrlPr>
                            </m:sSubPr>
                            <m:e>
                              <m:r>
                                <a:rPr lang="de-DE" i="1">
                                  <a:latin typeface="Cambria Math" panose="02040503050406030204" pitchFamily="18" charset="0"/>
                                  <a:cs typeface="Calibri" panose="020F0502020204030204" pitchFamily="34" charset="0"/>
                                </a:rPr>
                                <m:t>𝑇</m:t>
                              </m:r>
                            </m:e>
                            <m:sub>
                              <m:r>
                                <a:rPr lang="de-DE" i="1">
                                  <a:latin typeface="Cambria Math" panose="02040503050406030204" pitchFamily="18" charset="0"/>
                                  <a:cs typeface="Calibri" panose="020F0502020204030204" pitchFamily="34" charset="0"/>
                                </a:rPr>
                                <m:t>2</m:t>
                              </m:r>
                            </m:sub>
                          </m:sSub>
                        </m:sub>
                      </m:sSub>
                    </m:oMath>
                  </m:oMathPara>
                </a14:m>
                <a:endParaRPr lang="en-GB" dirty="0"/>
              </a:p>
            </p:txBody>
          </p:sp>
        </mc:Choice>
        <mc:Fallback xmlns="">
          <p:sp>
            <p:nvSpPr>
              <p:cNvPr id="81" name="Textfeld 80">
                <a:extLst>
                  <a:ext uri="{FF2B5EF4-FFF2-40B4-BE49-F238E27FC236}">
                    <a16:creationId xmlns:a16="http://schemas.microsoft.com/office/drawing/2014/main" id="{56043F00-D0F6-47C3-9685-A91169F71EB2}"/>
                  </a:ext>
                </a:extLst>
              </p:cNvPr>
              <p:cNvSpPr txBox="1">
                <a:spLocks noRot="1" noChangeAspect="1" noMove="1" noResize="1" noEditPoints="1" noAdjustHandles="1" noChangeArrowheads="1" noChangeShapeType="1" noTextEdit="1"/>
              </p:cNvSpPr>
              <p:nvPr/>
            </p:nvSpPr>
            <p:spPr>
              <a:xfrm>
                <a:off x="7822703" y="4201494"/>
                <a:ext cx="522994" cy="39312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feld 81">
                <a:extLst>
                  <a:ext uri="{FF2B5EF4-FFF2-40B4-BE49-F238E27FC236}">
                    <a16:creationId xmlns:a16="http://schemas.microsoft.com/office/drawing/2014/main" id="{245CF6C9-91B5-401C-972B-9F597C4BEE3C}"/>
                  </a:ext>
                </a:extLst>
              </p:cNvPr>
              <p:cNvSpPr txBox="1"/>
              <p:nvPr/>
            </p:nvSpPr>
            <p:spPr>
              <a:xfrm>
                <a:off x="11028834" y="4204738"/>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𝒘</m:t>
                          </m:r>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82" name="Textfeld 81">
                <a:extLst>
                  <a:ext uri="{FF2B5EF4-FFF2-40B4-BE49-F238E27FC236}">
                    <a16:creationId xmlns:a16="http://schemas.microsoft.com/office/drawing/2014/main" id="{245CF6C9-91B5-401C-972B-9F597C4BEE3C}"/>
                  </a:ext>
                </a:extLst>
              </p:cNvPr>
              <p:cNvSpPr txBox="1">
                <a:spLocks noRot="1" noChangeAspect="1" noMove="1" noResize="1" noEditPoints="1" noAdjustHandles="1" noChangeArrowheads="1" noChangeShapeType="1" noTextEdit="1"/>
              </p:cNvSpPr>
              <p:nvPr/>
            </p:nvSpPr>
            <p:spPr>
              <a:xfrm>
                <a:off x="11028834" y="4204738"/>
                <a:ext cx="522994" cy="369332"/>
              </a:xfrm>
              <a:prstGeom prst="rect">
                <a:avLst/>
              </a:prstGeom>
              <a:blipFill>
                <a:blip r:embed="rId8"/>
                <a:stretch>
                  <a:fillRect r="-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Google Shape;62;p14">
                <a:extLst>
                  <a:ext uri="{FF2B5EF4-FFF2-40B4-BE49-F238E27FC236}">
                    <a16:creationId xmlns:a16="http://schemas.microsoft.com/office/drawing/2014/main" id="{E952D502-F213-40D4-86F8-8E22DA5FD83C}"/>
                  </a:ext>
                </a:extLst>
              </p:cNvPr>
              <p:cNvSpPr/>
              <p:nvPr/>
            </p:nvSpPr>
            <p:spPr>
              <a:xfrm>
                <a:off x="4264595" y="3058499"/>
                <a:ext cx="1575622" cy="631417"/>
              </a:xfrm>
              <a:prstGeom prst="roundRect">
                <a:avLst>
                  <a:gd name="adj" fmla="val 16667"/>
                </a:avLst>
              </a:prstGeom>
              <a:solidFill>
                <a:schemeClr val="accent2">
                  <a:lumMod val="40000"/>
                  <a:lumOff val="60000"/>
                </a:schemeClr>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r>
                  <a:rPr lang="en" sz="1333" b="1" dirty="0">
                    <a:latin typeface="Calibri" panose="020F0502020204030204" pitchFamily="34" charset="0"/>
                    <a:cs typeface="Calibri" panose="020F0502020204030204" pitchFamily="34" charset="0"/>
                  </a:rPr>
                  <a:t>Prozessmodell 2</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h</m:t>
                      </m:r>
                      <m:r>
                        <a:rPr lang="de-DE" sz="1200" b="0" i="1" smtClean="0">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sub>
                      </m:sSub>
                      <m:r>
                        <a:rPr lang="de-DE" sz="1200" b="0" i="1" smtClean="0">
                          <a:latin typeface="Cambria Math" panose="02040503050406030204" pitchFamily="18" charset="0"/>
                          <a:cs typeface="Calibri" panose="020F0502020204030204" pitchFamily="34" charset="0"/>
                        </a:rPr>
                        <m:t>,</m:t>
                      </m:r>
                      <m:sSub>
                        <m:sSubPr>
                          <m:ctrlPr>
                            <a:rPr lang="de-DE" sz="1200" b="0"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𝒘</m:t>
                          </m:r>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sub>
                      </m:sSub>
                      <m:r>
                        <a:rPr lang="de-DE" sz="1200" b="0" i="1" smtClean="0">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xmlns="">
          <p:sp>
            <p:nvSpPr>
              <p:cNvPr id="83" name="Google Shape;62;p14">
                <a:extLst>
                  <a:ext uri="{FF2B5EF4-FFF2-40B4-BE49-F238E27FC236}">
                    <a16:creationId xmlns:a16="http://schemas.microsoft.com/office/drawing/2014/main" id="{E952D502-F213-40D4-86F8-8E22DA5FD83C}"/>
                  </a:ext>
                </a:extLst>
              </p:cNvPr>
              <p:cNvSpPr>
                <a:spLocks noRot="1" noChangeAspect="1" noMove="1" noResize="1" noEditPoints="1" noAdjustHandles="1" noChangeArrowheads="1" noChangeShapeType="1" noTextEdit="1"/>
              </p:cNvSpPr>
              <p:nvPr/>
            </p:nvSpPr>
            <p:spPr>
              <a:xfrm>
                <a:off x="4264595" y="3058499"/>
                <a:ext cx="1575622" cy="631417"/>
              </a:xfrm>
              <a:prstGeom prst="roundRect">
                <a:avLst>
                  <a:gd name="adj" fmla="val 16667"/>
                </a:avLst>
              </a:prstGeom>
              <a:blipFill>
                <a:blip r:embed="rId9"/>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85" name="Google Shape;104;p14">
            <a:extLst>
              <a:ext uri="{FF2B5EF4-FFF2-40B4-BE49-F238E27FC236}">
                <a16:creationId xmlns:a16="http://schemas.microsoft.com/office/drawing/2014/main" id="{F54D3FA8-D510-4132-9239-F8245D8FB302}"/>
              </a:ext>
            </a:extLst>
          </p:cNvPr>
          <p:cNvCxnSpPr>
            <a:cxnSpLocks/>
          </p:cNvCxnSpPr>
          <p:nvPr/>
        </p:nvCxnSpPr>
        <p:spPr>
          <a:xfrm>
            <a:off x="5885584" y="337420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87" name="Google Shape;62;p14">
                <a:extLst>
                  <a:ext uri="{FF2B5EF4-FFF2-40B4-BE49-F238E27FC236}">
                    <a16:creationId xmlns:a16="http://schemas.microsoft.com/office/drawing/2014/main" id="{E56D88D7-9E6F-4CAA-94F5-0EB6EC8FD9F5}"/>
                  </a:ext>
                </a:extLst>
              </p:cNvPr>
              <p:cNvSpPr/>
              <p:nvPr/>
            </p:nvSpPr>
            <p:spPr>
              <a:xfrm>
                <a:off x="7273591" y="3058499"/>
                <a:ext cx="1600294" cy="631417"/>
              </a:xfrm>
              <a:prstGeom prst="roundRect">
                <a:avLst>
                  <a:gd name="adj" fmla="val 16667"/>
                </a:avLst>
              </a:prstGeom>
              <a:solidFill>
                <a:srgbClr val="80BE8E"/>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Prozessmodell 3 </a:t>
                </a:r>
                <a14:m>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b="0" i="1" smtClean="0">
                                <a:latin typeface="Cambria Math" panose="02040503050406030204" pitchFamily="18" charset="0"/>
                                <a:cs typeface="Calibri" panose="020F0502020204030204" pitchFamily="34" charset="0"/>
                              </a:rPr>
                              <m:t>2</m:t>
                            </m:r>
                          </m:sub>
                        </m:sSub>
                        <m:r>
                          <a:rPr lang="de-DE" sz="1200" i="1">
                            <a:latin typeface="Cambria Math" panose="02040503050406030204" pitchFamily="18" charset="0"/>
                            <a:cs typeface="Calibri" panose="020F0502020204030204" pitchFamily="34" charset="0"/>
                          </a:rPr>
                          <m:t>+</m:t>
                        </m:r>
                        <m:r>
                          <a:rPr lang="de-DE" sz="1200" i="1">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h</m:t>
                    </m:r>
                    <m:r>
                      <a:rPr lang="de-DE" sz="1200" b="0" i="1" smtClean="0">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b="0" i="1" smtClean="0">
                                <a:latin typeface="Cambria Math" panose="02040503050406030204" pitchFamily="18" charset="0"/>
                                <a:cs typeface="Calibri" panose="020F0502020204030204" pitchFamily="34" charset="0"/>
                              </a:rPr>
                              <m:t>2</m:t>
                            </m:r>
                          </m:sub>
                        </m:sSub>
                      </m:sub>
                    </m:sSub>
                    <m:r>
                      <a:rPr lang="de-DE" sz="1200" i="1">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𝒘</m:t>
                        </m:r>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b="0" i="1" smtClean="0">
                                <a:latin typeface="Cambria Math" panose="02040503050406030204" pitchFamily="18" charset="0"/>
                                <a:cs typeface="Calibri" panose="020F0502020204030204" pitchFamily="34" charset="0"/>
                              </a:rPr>
                              <m:t>2</m:t>
                            </m:r>
                          </m:sub>
                        </m:sSub>
                      </m:sub>
                    </m:sSub>
                    <m:r>
                      <a:rPr lang="de-DE" sz="1200" b="0" i="1" smtClean="0">
                        <a:latin typeface="Cambria Math" panose="02040503050406030204" pitchFamily="18" charset="0"/>
                        <a:cs typeface="Calibri" panose="020F0502020204030204" pitchFamily="34" charset="0"/>
                      </a:rPr>
                      <m:t>)</m:t>
                    </m:r>
                  </m:oMath>
                </a14:m>
                <a:endParaRPr lang="en" sz="1200" dirty="0">
                  <a:latin typeface="Calibri" panose="020F0502020204030204" pitchFamily="34" charset="0"/>
                  <a:cs typeface="Calibri" panose="020F0502020204030204" pitchFamily="34" charset="0"/>
                </a:endParaRPr>
              </a:p>
            </p:txBody>
          </p:sp>
        </mc:Choice>
        <mc:Fallback xmlns="">
          <p:sp>
            <p:nvSpPr>
              <p:cNvPr id="87" name="Google Shape;62;p14">
                <a:extLst>
                  <a:ext uri="{FF2B5EF4-FFF2-40B4-BE49-F238E27FC236}">
                    <a16:creationId xmlns:a16="http://schemas.microsoft.com/office/drawing/2014/main" id="{E56D88D7-9E6F-4CAA-94F5-0EB6EC8FD9F5}"/>
                  </a:ext>
                </a:extLst>
              </p:cNvPr>
              <p:cNvSpPr>
                <a:spLocks noRot="1" noChangeAspect="1" noMove="1" noResize="1" noEditPoints="1" noAdjustHandles="1" noChangeArrowheads="1" noChangeShapeType="1" noTextEdit="1"/>
              </p:cNvSpPr>
              <p:nvPr/>
            </p:nvSpPr>
            <p:spPr>
              <a:xfrm>
                <a:off x="7273591" y="3058499"/>
                <a:ext cx="1600294" cy="631417"/>
              </a:xfrm>
              <a:prstGeom prst="roundRect">
                <a:avLst>
                  <a:gd name="adj" fmla="val 16667"/>
                </a:avLst>
              </a:prstGeom>
              <a:blipFill>
                <a:blip r:embed="rId10"/>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88" name="Google Shape;104;p14">
            <a:extLst>
              <a:ext uri="{FF2B5EF4-FFF2-40B4-BE49-F238E27FC236}">
                <a16:creationId xmlns:a16="http://schemas.microsoft.com/office/drawing/2014/main" id="{2A029DD2-3BD2-44CA-8600-3001D0D0CD07}"/>
              </a:ext>
            </a:extLst>
          </p:cNvPr>
          <p:cNvCxnSpPr>
            <a:cxnSpLocks/>
          </p:cNvCxnSpPr>
          <p:nvPr/>
        </p:nvCxnSpPr>
        <p:spPr>
          <a:xfrm>
            <a:off x="8905943" y="337420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91" name="Google Shape;62;p14">
                <a:extLst>
                  <a:ext uri="{FF2B5EF4-FFF2-40B4-BE49-F238E27FC236}">
                    <a16:creationId xmlns:a16="http://schemas.microsoft.com/office/drawing/2014/main" id="{30F12FC0-CA2D-4168-8C97-398A14B5E81D}"/>
                  </a:ext>
                </a:extLst>
              </p:cNvPr>
              <p:cNvSpPr/>
              <p:nvPr/>
            </p:nvSpPr>
            <p:spPr>
              <a:xfrm>
                <a:off x="10382039" y="3063716"/>
                <a:ext cx="1617722" cy="631417"/>
              </a:xfrm>
              <a:prstGeom prst="roundRect">
                <a:avLst>
                  <a:gd name="adj" fmla="val 16667"/>
                </a:avLst>
              </a:prstGeom>
              <a:solidFill>
                <a:srgbClr val="80BE8E"/>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Prozessmodell 3</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r>
                            <a:rPr lang="de-DE" sz="1200" b="0" i="1" smtClean="0">
                              <a:latin typeface="Cambria Math" panose="02040503050406030204" pitchFamily="18" charset="0"/>
                              <a:cs typeface="Calibri" panose="020F0502020204030204" pitchFamily="34" charset="0"/>
                            </a:rPr>
                            <m:t>𝑇</m:t>
                          </m:r>
                        </m:sub>
                      </m:sSub>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h</m:t>
                      </m:r>
                      <m:r>
                        <a:rPr lang="de-DE" sz="1200" b="0" i="1" smtClean="0">
                          <a:latin typeface="Cambria Math" panose="02040503050406030204" pitchFamily="18" charset="0"/>
                          <a:cs typeface="Calibri" panose="020F0502020204030204" pitchFamily="34" charset="0"/>
                        </a:rPr>
                        <m:t>(</m:t>
                      </m:r>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sSub>
                        <m:sSubPr>
                          <m:ctrlPr>
                            <a:rPr lang="de-DE" sz="1200" b="0" i="1" smtClean="0">
                              <a:latin typeface="Cambria Math" panose="02040503050406030204" pitchFamily="18" charset="0"/>
                              <a:cs typeface="Calibri" panose="020F0502020204030204" pitchFamily="34" charset="0"/>
                            </a:rPr>
                          </m:ctrlPr>
                        </m:sSubPr>
                        <m:e>
                          <m:r>
                            <a:rPr lang="de-DE" sz="1200" b="1" i="1" smtClean="0">
                              <a:latin typeface="Cambria Math" panose="02040503050406030204" pitchFamily="18" charset="0"/>
                              <a:cs typeface="Calibri" panose="020F0502020204030204" pitchFamily="34" charset="0"/>
                            </a:rPr>
                            <m:t>𝒘</m:t>
                          </m:r>
                        </m:e>
                        <m:sub>
                          <m:r>
                            <a:rPr lang="de-DE" sz="1200" b="0" i="1" smtClean="0">
                              <a:latin typeface="Cambria Math" panose="02040503050406030204" pitchFamily="18" charset="0"/>
                              <a:cs typeface="Calibri" panose="020F0502020204030204" pitchFamily="34" charset="0"/>
                            </a:rPr>
                            <m:t>𝑇</m:t>
                          </m:r>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oMath>
                  </m:oMathPara>
                </a14:m>
                <a:endParaRPr lang="en" sz="1200" dirty="0">
                  <a:latin typeface="Calibri" panose="020F0502020204030204" pitchFamily="34" charset="0"/>
                  <a:cs typeface="Calibri" panose="020F0502020204030204" pitchFamily="34" charset="0"/>
                </a:endParaRPr>
              </a:p>
            </p:txBody>
          </p:sp>
        </mc:Choice>
        <mc:Fallback xmlns="">
          <p:sp>
            <p:nvSpPr>
              <p:cNvPr id="91" name="Google Shape;62;p14">
                <a:extLst>
                  <a:ext uri="{FF2B5EF4-FFF2-40B4-BE49-F238E27FC236}">
                    <a16:creationId xmlns:a16="http://schemas.microsoft.com/office/drawing/2014/main" id="{30F12FC0-CA2D-4168-8C97-398A14B5E81D}"/>
                  </a:ext>
                </a:extLst>
              </p:cNvPr>
              <p:cNvSpPr>
                <a:spLocks noRot="1" noChangeAspect="1" noMove="1" noResize="1" noEditPoints="1" noAdjustHandles="1" noChangeArrowheads="1" noChangeShapeType="1" noTextEdit="1"/>
              </p:cNvSpPr>
              <p:nvPr/>
            </p:nvSpPr>
            <p:spPr>
              <a:xfrm>
                <a:off x="10382039" y="3063716"/>
                <a:ext cx="1617722" cy="631417"/>
              </a:xfrm>
              <a:prstGeom prst="roundRect">
                <a:avLst>
                  <a:gd name="adj" fmla="val 16667"/>
                </a:avLst>
              </a:prstGeom>
              <a:blipFill>
                <a:blip r:embed="rId11"/>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93" name="Google Shape;104;p14">
            <a:extLst>
              <a:ext uri="{FF2B5EF4-FFF2-40B4-BE49-F238E27FC236}">
                <a16:creationId xmlns:a16="http://schemas.microsoft.com/office/drawing/2014/main" id="{2BC6FD0E-81C4-450B-A6B0-D37DAD375A44}"/>
              </a:ext>
            </a:extLst>
          </p:cNvPr>
          <p:cNvCxnSpPr>
            <a:cxnSpLocks/>
          </p:cNvCxnSpPr>
          <p:nvPr/>
        </p:nvCxnSpPr>
        <p:spPr>
          <a:xfrm>
            <a:off x="9822006" y="337420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94" name="Textfeld 93">
                <a:extLst>
                  <a:ext uri="{FF2B5EF4-FFF2-40B4-BE49-F238E27FC236}">
                    <a16:creationId xmlns:a16="http://schemas.microsoft.com/office/drawing/2014/main" id="{F4040BF6-A864-414E-9A17-A352BDA8E115}"/>
                  </a:ext>
                </a:extLst>
              </p:cNvPr>
              <p:cNvSpPr txBox="1"/>
              <p:nvPr/>
            </p:nvSpPr>
            <p:spPr>
              <a:xfrm>
                <a:off x="9346301" y="3148169"/>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94" name="Textfeld 93">
                <a:extLst>
                  <a:ext uri="{FF2B5EF4-FFF2-40B4-BE49-F238E27FC236}">
                    <a16:creationId xmlns:a16="http://schemas.microsoft.com/office/drawing/2014/main" id="{F4040BF6-A864-414E-9A17-A352BDA8E115}"/>
                  </a:ext>
                </a:extLst>
              </p:cNvPr>
              <p:cNvSpPr txBox="1">
                <a:spLocks noRot="1" noChangeAspect="1" noMove="1" noResize="1" noEditPoints="1" noAdjustHandles="1" noChangeArrowheads="1" noChangeShapeType="1" noTextEdit="1"/>
              </p:cNvSpPr>
              <p:nvPr/>
            </p:nvSpPr>
            <p:spPr>
              <a:xfrm>
                <a:off x="9346301" y="3148169"/>
                <a:ext cx="522994" cy="369332"/>
              </a:xfrm>
              <a:prstGeom prst="rect">
                <a:avLst/>
              </a:prstGeom>
              <a:blipFill>
                <a:blip r:embed="rId12"/>
                <a:stretch>
                  <a:fillRect/>
                </a:stretch>
              </a:blipFill>
            </p:spPr>
            <p:txBody>
              <a:bodyPr/>
              <a:lstStyle/>
              <a:p>
                <a:r>
                  <a:rPr lang="en-US">
                    <a:noFill/>
                  </a:rPr>
                  <a:t> </a:t>
                </a:r>
              </a:p>
            </p:txBody>
          </p:sp>
        </mc:Fallback>
      </mc:AlternateContent>
      <p:cxnSp>
        <p:nvCxnSpPr>
          <p:cNvPr id="101" name="Google Shape;104;p14">
            <a:extLst>
              <a:ext uri="{FF2B5EF4-FFF2-40B4-BE49-F238E27FC236}">
                <a16:creationId xmlns:a16="http://schemas.microsoft.com/office/drawing/2014/main" id="{EA4676A6-F0DA-46E5-8020-D7FFE90B0C17}"/>
              </a:ext>
            </a:extLst>
          </p:cNvPr>
          <p:cNvCxnSpPr>
            <a:cxnSpLocks/>
          </p:cNvCxnSpPr>
          <p:nvPr/>
        </p:nvCxnSpPr>
        <p:spPr>
          <a:xfrm rot="16200000">
            <a:off x="1716179" y="4016116"/>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02" name="Google Shape;104;p14">
            <a:extLst>
              <a:ext uri="{FF2B5EF4-FFF2-40B4-BE49-F238E27FC236}">
                <a16:creationId xmlns:a16="http://schemas.microsoft.com/office/drawing/2014/main" id="{040B0BFB-BDD3-4F0C-BBA1-96EA7FBF5586}"/>
              </a:ext>
            </a:extLst>
          </p:cNvPr>
          <p:cNvCxnSpPr>
            <a:cxnSpLocks/>
          </p:cNvCxnSpPr>
          <p:nvPr/>
        </p:nvCxnSpPr>
        <p:spPr>
          <a:xfrm rot="16200000">
            <a:off x="4808482" y="4025713"/>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03" name="Google Shape;104;p14">
            <a:extLst>
              <a:ext uri="{FF2B5EF4-FFF2-40B4-BE49-F238E27FC236}">
                <a16:creationId xmlns:a16="http://schemas.microsoft.com/office/drawing/2014/main" id="{41F85130-08D3-478E-BB2E-428ACBE4F343}"/>
              </a:ext>
            </a:extLst>
          </p:cNvPr>
          <p:cNvCxnSpPr>
            <a:cxnSpLocks/>
          </p:cNvCxnSpPr>
          <p:nvPr/>
        </p:nvCxnSpPr>
        <p:spPr>
          <a:xfrm rot="16200000">
            <a:off x="7793209" y="4007139"/>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4;p14">
            <a:extLst>
              <a:ext uri="{FF2B5EF4-FFF2-40B4-BE49-F238E27FC236}">
                <a16:creationId xmlns:a16="http://schemas.microsoft.com/office/drawing/2014/main" id="{D9B0FD71-F917-449B-ABDA-B683286F0549}"/>
              </a:ext>
            </a:extLst>
          </p:cNvPr>
          <p:cNvCxnSpPr>
            <a:cxnSpLocks/>
          </p:cNvCxnSpPr>
          <p:nvPr/>
        </p:nvCxnSpPr>
        <p:spPr>
          <a:xfrm rot="16200000">
            <a:off x="10977457" y="4007138"/>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06" name="Google Shape;104;p14">
            <a:extLst>
              <a:ext uri="{FF2B5EF4-FFF2-40B4-BE49-F238E27FC236}">
                <a16:creationId xmlns:a16="http://schemas.microsoft.com/office/drawing/2014/main" id="{5BF71690-8349-4FEF-9D43-F6DD235FCA23}"/>
              </a:ext>
            </a:extLst>
          </p:cNvPr>
          <p:cNvCxnSpPr>
            <a:cxnSpLocks/>
          </p:cNvCxnSpPr>
          <p:nvPr/>
        </p:nvCxnSpPr>
        <p:spPr>
          <a:xfrm rot="16200000">
            <a:off x="10978482" y="2758901"/>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07" name="Textfeld 106">
                <a:extLst>
                  <a:ext uri="{FF2B5EF4-FFF2-40B4-BE49-F238E27FC236}">
                    <a16:creationId xmlns:a16="http://schemas.microsoft.com/office/drawing/2014/main" id="{12259CDF-71AF-4178-A8B1-6604B84E47E6}"/>
                  </a:ext>
                </a:extLst>
              </p:cNvPr>
              <p:cNvSpPr txBox="1"/>
              <p:nvPr/>
            </p:nvSpPr>
            <p:spPr>
              <a:xfrm>
                <a:off x="11190900" y="2574032"/>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1" i="1">
                                  <a:latin typeface="Cambria Math" panose="02040503050406030204" pitchFamily="18" charset="0"/>
                                  <a:cs typeface="Calibri" panose="020F0502020204030204" pitchFamily="34" charset="0"/>
                                </a:rPr>
                              </m:ctrlPr>
                            </m:accPr>
                            <m:e>
                              <m:r>
                                <a:rPr lang="de-DE" sz="1330" b="1" i="1">
                                  <a:latin typeface="Cambria Math" panose="02040503050406030204" pitchFamily="18" charset="0"/>
                                  <a:cs typeface="Calibri" panose="020F0502020204030204" pitchFamily="34" charset="0"/>
                                </a:rPr>
                                <m:t>𝒙</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xmlns="">
          <p:sp>
            <p:nvSpPr>
              <p:cNvPr id="107" name="Textfeld 106">
                <a:extLst>
                  <a:ext uri="{FF2B5EF4-FFF2-40B4-BE49-F238E27FC236}">
                    <a16:creationId xmlns:a16="http://schemas.microsoft.com/office/drawing/2014/main" id="{12259CDF-71AF-4178-A8B1-6604B84E47E6}"/>
                  </a:ext>
                </a:extLst>
              </p:cNvPr>
              <p:cNvSpPr txBox="1">
                <a:spLocks noRot="1" noChangeAspect="1" noMove="1" noResize="1" noEditPoints="1" noAdjustHandles="1" noChangeArrowheads="1" noChangeShapeType="1" noTextEdit="1"/>
              </p:cNvSpPr>
              <p:nvPr/>
            </p:nvSpPr>
            <p:spPr>
              <a:xfrm>
                <a:off x="11190900" y="2574032"/>
                <a:ext cx="320989" cy="30386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feld 122">
                <a:extLst>
                  <a:ext uri="{FF2B5EF4-FFF2-40B4-BE49-F238E27FC236}">
                    <a16:creationId xmlns:a16="http://schemas.microsoft.com/office/drawing/2014/main" id="{E1AC4784-8813-4D26-8D41-CE9FF12B72E5}"/>
                  </a:ext>
                </a:extLst>
              </p:cNvPr>
              <p:cNvSpPr txBox="1"/>
              <p:nvPr/>
            </p:nvSpPr>
            <p:spPr>
              <a:xfrm>
                <a:off x="2768839" y="3058499"/>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r>
                            <a:rPr lang="de-DE" sz="1400" i="1">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123" name="Textfeld 122">
                <a:extLst>
                  <a:ext uri="{FF2B5EF4-FFF2-40B4-BE49-F238E27FC236}">
                    <a16:creationId xmlns:a16="http://schemas.microsoft.com/office/drawing/2014/main" id="{E1AC4784-8813-4D26-8D41-CE9FF12B72E5}"/>
                  </a:ext>
                </a:extLst>
              </p:cNvPr>
              <p:cNvSpPr txBox="1">
                <a:spLocks noRot="1" noChangeAspect="1" noMove="1" noResize="1" noEditPoints="1" noAdjustHandles="1" noChangeArrowheads="1" noChangeShapeType="1" noTextEdit="1"/>
              </p:cNvSpPr>
              <p:nvPr/>
            </p:nvSpPr>
            <p:spPr>
              <a:xfrm>
                <a:off x="2768839" y="3058499"/>
                <a:ext cx="621254" cy="307777"/>
              </a:xfrm>
              <a:prstGeom prst="rect">
                <a:avLst/>
              </a:prstGeom>
              <a:blipFill>
                <a:blip r:embed="rId14"/>
                <a:stretch>
                  <a:fillRect t="-4000" r="-107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feld 123">
                <a:extLst>
                  <a:ext uri="{FF2B5EF4-FFF2-40B4-BE49-F238E27FC236}">
                    <a16:creationId xmlns:a16="http://schemas.microsoft.com/office/drawing/2014/main" id="{D238F47A-D119-4324-AA6E-1486AF749907}"/>
                  </a:ext>
                </a:extLst>
              </p:cNvPr>
              <p:cNvSpPr txBox="1"/>
              <p:nvPr/>
            </p:nvSpPr>
            <p:spPr>
              <a:xfrm>
                <a:off x="5827933" y="3069482"/>
                <a:ext cx="621254" cy="3262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i="1">
                                  <a:latin typeface="Cambria Math" panose="02040503050406030204" pitchFamily="18" charset="0"/>
                                  <a:cs typeface="Calibri" panose="020F0502020204030204" pitchFamily="34" charset="0"/>
                                </a:rPr>
                                <m:t>1</m:t>
                              </m:r>
                            </m:sub>
                          </m:sSub>
                          <m:r>
                            <a:rPr lang="de-DE" sz="1400" b="0" i="1" smtClean="0">
                              <a:latin typeface="Cambria Math" panose="02040503050406030204" pitchFamily="18" charset="0"/>
                              <a:cs typeface="Calibri" panose="020F0502020204030204" pitchFamily="34" charset="0"/>
                            </a:rPr>
                            <m:t>+</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124" name="Textfeld 123">
                <a:extLst>
                  <a:ext uri="{FF2B5EF4-FFF2-40B4-BE49-F238E27FC236}">
                    <a16:creationId xmlns:a16="http://schemas.microsoft.com/office/drawing/2014/main" id="{D238F47A-D119-4324-AA6E-1486AF749907}"/>
                  </a:ext>
                </a:extLst>
              </p:cNvPr>
              <p:cNvSpPr txBox="1">
                <a:spLocks noRot="1" noChangeAspect="1" noMove="1" noResize="1" noEditPoints="1" noAdjustHandles="1" noChangeArrowheads="1" noChangeShapeType="1" noTextEdit="1"/>
              </p:cNvSpPr>
              <p:nvPr/>
            </p:nvSpPr>
            <p:spPr>
              <a:xfrm>
                <a:off x="5827933" y="3069482"/>
                <a:ext cx="621254" cy="326243"/>
              </a:xfrm>
              <a:prstGeom prst="rect">
                <a:avLst/>
              </a:prstGeom>
              <a:blipFill>
                <a:blip r:embed="rId15"/>
                <a:stretch>
                  <a:fillRect t="-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feld 124">
                <a:extLst>
                  <a:ext uri="{FF2B5EF4-FFF2-40B4-BE49-F238E27FC236}">
                    <a16:creationId xmlns:a16="http://schemas.microsoft.com/office/drawing/2014/main" id="{236DFE72-BA45-470B-89FA-288E88F8C03F}"/>
                  </a:ext>
                </a:extLst>
              </p:cNvPr>
              <p:cNvSpPr txBox="1"/>
              <p:nvPr/>
            </p:nvSpPr>
            <p:spPr>
              <a:xfrm>
                <a:off x="8838420" y="3069482"/>
                <a:ext cx="621254" cy="3262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r>
                            <a:rPr lang="de-DE" sz="1400" i="1">
                              <a:latin typeface="Cambria Math" panose="02040503050406030204" pitchFamily="18" charset="0"/>
                              <a:cs typeface="Calibri" panose="020F0502020204030204" pitchFamily="34" charset="0"/>
                            </a:rPr>
                            <m:t>+</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125" name="Textfeld 124">
                <a:extLst>
                  <a:ext uri="{FF2B5EF4-FFF2-40B4-BE49-F238E27FC236}">
                    <a16:creationId xmlns:a16="http://schemas.microsoft.com/office/drawing/2014/main" id="{236DFE72-BA45-470B-89FA-288E88F8C03F}"/>
                  </a:ext>
                </a:extLst>
              </p:cNvPr>
              <p:cNvSpPr txBox="1">
                <a:spLocks noRot="1" noChangeAspect="1" noMove="1" noResize="1" noEditPoints="1" noAdjustHandles="1" noChangeArrowheads="1" noChangeShapeType="1" noTextEdit="1"/>
              </p:cNvSpPr>
              <p:nvPr/>
            </p:nvSpPr>
            <p:spPr>
              <a:xfrm>
                <a:off x="8838420" y="3069482"/>
                <a:ext cx="621254" cy="326243"/>
              </a:xfrm>
              <a:prstGeom prst="rect">
                <a:avLst/>
              </a:prstGeom>
              <a:blipFill>
                <a:blip r:embed="rId16"/>
                <a:stretch>
                  <a:fillRect t="-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feld 133">
                <a:extLst>
                  <a:ext uri="{FF2B5EF4-FFF2-40B4-BE49-F238E27FC236}">
                    <a16:creationId xmlns:a16="http://schemas.microsoft.com/office/drawing/2014/main" id="{11738E9D-616C-464D-BF72-C21BEF4DA5AF}"/>
                  </a:ext>
                </a:extLst>
              </p:cNvPr>
              <p:cNvSpPr txBox="1"/>
              <p:nvPr/>
            </p:nvSpPr>
            <p:spPr>
              <a:xfrm>
                <a:off x="3244301" y="3148169"/>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134" name="Textfeld 133">
                <a:extLst>
                  <a:ext uri="{FF2B5EF4-FFF2-40B4-BE49-F238E27FC236}">
                    <a16:creationId xmlns:a16="http://schemas.microsoft.com/office/drawing/2014/main" id="{11738E9D-616C-464D-BF72-C21BEF4DA5AF}"/>
                  </a:ext>
                </a:extLst>
              </p:cNvPr>
              <p:cNvSpPr txBox="1">
                <a:spLocks noRot="1" noChangeAspect="1" noMove="1" noResize="1" noEditPoints="1" noAdjustHandles="1" noChangeArrowheads="1" noChangeShapeType="1" noTextEdit="1"/>
              </p:cNvSpPr>
              <p:nvPr/>
            </p:nvSpPr>
            <p:spPr>
              <a:xfrm>
                <a:off x="3244301" y="3148169"/>
                <a:ext cx="522994" cy="369332"/>
              </a:xfrm>
              <a:prstGeom prst="rect">
                <a:avLst/>
              </a:prstGeom>
              <a:blipFill>
                <a:blip r:embed="rId17"/>
                <a:stretch>
                  <a:fillRect/>
                </a:stretch>
              </a:blipFill>
            </p:spPr>
            <p:txBody>
              <a:bodyPr/>
              <a:lstStyle/>
              <a:p>
                <a:r>
                  <a:rPr lang="en-US">
                    <a:noFill/>
                  </a:rPr>
                  <a:t> </a:t>
                </a:r>
              </a:p>
            </p:txBody>
          </p:sp>
        </mc:Fallback>
      </mc:AlternateContent>
      <p:cxnSp>
        <p:nvCxnSpPr>
          <p:cNvPr id="135" name="Google Shape;104;p14">
            <a:extLst>
              <a:ext uri="{FF2B5EF4-FFF2-40B4-BE49-F238E27FC236}">
                <a16:creationId xmlns:a16="http://schemas.microsoft.com/office/drawing/2014/main" id="{E54AECDC-476E-4D30-A4F7-73026C98909A}"/>
              </a:ext>
            </a:extLst>
          </p:cNvPr>
          <p:cNvCxnSpPr>
            <a:cxnSpLocks/>
          </p:cNvCxnSpPr>
          <p:nvPr/>
        </p:nvCxnSpPr>
        <p:spPr>
          <a:xfrm>
            <a:off x="3727648" y="337420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36" name="Textfeld 135">
                <a:extLst>
                  <a:ext uri="{FF2B5EF4-FFF2-40B4-BE49-F238E27FC236}">
                    <a16:creationId xmlns:a16="http://schemas.microsoft.com/office/drawing/2014/main" id="{E36AB5BE-8C83-4A40-8127-1F07E27D0E82}"/>
                  </a:ext>
                </a:extLst>
              </p:cNvPr>
              <p:cNvSpPr txBox="1"/>
              <p:nvPr/>
            </p:nvSpPr>
            <p:spPr>
              <a:xfrm>
                <a:off x="6288043" y="3148169"/>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136" name="Textfeld 135">
                <a:extLst>
                  <a:ext uri="{FF2B5EF4-FFF2-40B4-BE49-F238E27FC236}">
                    <a16:creationId xmlns:a16="http://schemas.microsoft.com/office/drawing/2014/main" id="{E36AB5BE-8C83-4A40-8127-1F07E27D0E82}"/>
                  </a:ext>
                </a:extLst>
              </p:cNvPr>
              <p:cNvSpPr txBox="1">
                <a:spLocks noRot="1" noChangeAspect="1" noMove="1" noResize="1" noEditPoints="1" noAdjustHandles="1" noChangeArrowheads="1" noChangeShapeType="1" noTextEdit="1"/>
              </p:cNvSpPr>
              <p:nvPr/>
            </p:nvSpPr>
            <p:spPr>
              <a:xfrm>
                <a:off x="6288043" y="3148169"/>
                <a:ext cx="522994" cy="369332"/>
              </a:xfrm>
              <a:prstGeom prst="rect">
                <a:avLst/>
              </a:prstGeom>
              <a:blipFill>
                <a:blip r:embed="rId18"/>
                <a:stretch>
                  <a:fillRect/>
                </a:stretch>
              </a:blipFill>
            </p:spPr>
            <p:txBody>
              <a:bodyPr/>
              <a:lstStyle/>
              <a:p>
                <a:r>
                  <a:rPr lang="en-US">
                    <a:noFill/>
                  </a:rPr>
                  <a:t> </a:t>
                </a:r>
              </a:p>
            </p:txBody>
          </p:sp>
        </mc:Fallback>
      </mc:AlternateContent>
      <p:cxnSp>
        <p:nvCxnSpPr>
          <p:cNvPr id="137" name="Google Shape;104;p14">
            <a:extLst>
              <a:ext uri="{FF2B5EF4-FFF2-40B4-BE49-F238E27FC236}">
                <a16:creationId xmlns:a16="http://schemas.microsoft.com/office/drawing/2014/main" id="{0F2A43D0-E2CA-4B2A-BDBD-E4CC4FE6FB58}"/>
              </a:ext>
            </a:extLst>
          </p:cNvPr>
          <p:cNvCxnSpPr>
            <a:cxnSpLocks/>
          </p:cNvCxnSpPr>
          <p:nvPr/>
        </p:nvCxnSpPr>
        <p:spPr>
          <a:xfrm>
            <a:off x="6749356" y="337420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38" name="Textfeld 137">
                <a:extLst>
                  <a:ext uri="{FF2B5EF4-FFF2-40B4-BE49-F238E27FC236}">
                    <a16:creationId xmlns:a16="http://schemas.microsoft.com/office/drawing/2014/main" id="{743934AC-B187-42E4-B590-D241DD819B5A}"/>
                  </a:ext>
                </a:extLst>
              </p:cNvPr>
              <p:cNvSpPr txBox="1"/>
              <p:nvPr/>
            </p:nvSpPr>
            <p:spPr>
              <a:xfrm>
                <a:off x="3585639" y="3059121"/>
                <a:ext cx="621254" cy="33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sSub>
                            <m:sSubPr>
                              <m:ctrlPr>
                                <a:rPr lang="de-DE" sz="1400" i="1" smtClean="0">
                                  <a:latin typeface="Cambria Math" panose="02040503050406030204" pitchFamily="18" charset="0"/>
                                  <a:cs typeface="Calibri" panose="020F0502020204030204" pitchFamily="34" charset="0"/>
                                </a:rPr>
                              </m:ctrlPr>
                            </m:sSubPr>
                            <m:e>
                              <m:r>
                                <a:rPr lang="de-DE" sz="1400" b="0" i="1" smtClean="0">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1</m:t>
                              </m:r>
                            </m:sub>
                          </m:sSub>
                        </m:sub>
                      </m:sSub>
                    </m:oMath>
                  </m:oMathPara>
                </a14:m>
                <a:endParaRPr lang="en-GB" sz="1400" dirty="0"/>
              </a:p>
            </p:txBody>
          </p:sp>
        </mc:Choice>
        <mc:Fallback xmlns="">
          <p:sp>
            <p:nvSpPr>
              <p:cNvPr id="138" name="Textfeld 137">
                <a:extLst>
                  <a:ext uri="{FF2B5EF4-FFF2-40B4-BE49-F238E27FC236}">
                    <a16:creationId xmlns:a16="http://schemas.microsoft.com/office/drawing/2014/main" id="{743934AC-B187-42E4-B590-D241DD819B5A}"/>
                  </a:ext>
                </a:extLst>
              </p:cNvPr>
              <p:cNvSpPr txBox="1">
                <a:spLocks noRot="1" noChangeAspect="1" noMove="1" noResize="1" noEditPoints="1" noAdjustHandles="1" noChangeArrowheads="1" noChangeShapeType="1" noTextEdit="1"/>
              </p:cNvSpPr>
              <p:nvPr/>
            </p:nvSpPr>
            <p:spPr>
              <a:xfrm>
                <a:off x="3585639" y="3059121"/>
                <a:ext cx="621254" cy="334835"/>
              </a:xfrm>
              <a:prstGeom prst="rect">
                <a:avLst/>
              </a:prstGeom>
              <a:blipFill>
                <a:blip r:embed="rId19"/>
                <a:stretch>
                  <a:fillRect t="-1818" r="-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Textfeld 138">
                <a:extLst>
                  <a:ext uri="{FF2B5EF4-FFF2-40B4-BE49-F238E27FC236}">
                    <a16:creationId xmlns:a16="http://schemas.microsoft.com/office/drawing/2014/main" id="{25D8E6E5-1EA4-4910-AE62-58A1A43B8C00}"/>
                  </a:ext>
                </a:extLst>
              </p:cNvPr>
              <p:cNvSpPr txBox="1"/>
              <p:nvPr/>
            </p:nvSpPr>
            <p:spPr>
              <a:xfrm>
                <a:off x="6690400" y="3067787"/>
                <a:ext cx="621254" cy="33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sSub>
                            <m:sSubPr>
                              <m:ctrlPr>
                                <a:rPr lang="de-DE" sz="1400" i="1" smtClean="0">
                                  <a:latin typeface="Cambria Math" panose="02040503050406030204" pitchFamily="18" charset="0"/>
                                  <a:cs typeface="Calibri" panose="020F0502020204030204" pitchFamily="34" charset="0"/>
                                </a:rPr>
                              </m:ctrlPr>
                            </m:sSubPr>
                            <m:e>
                              <m:r>
                                <a:rPr lang="de-DE" sz="1400" b="0" i="1" smtClean="0">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sub>
                      </m:sSub>
                    </m:oMath>
                  </m:oMathPara>
                </a14:m>
                <a:endParaRPr lang="en-GB" sz="1400" dirty="0"/>
              </a:p>
            </p:txBody>
          </p:sp>
        </mc:Choice>
        <mc:Fallback xmlns="">
          <p:sp>
            <p:nvSpPr>
              <p:cNvPr id="139" name="Textfeld 138">
                <a:extLst>
                  <a:ext uri="{FF2B5EF4-FFF2-40B4-BE49-F238E27FC236}">
                    <a16:creationId xmlns:a16="http://schemas.microsoft.com/office/drawing/2014/main" id="{25D8E6E5-1EA4-4910-AE62-58A1A43B8C00}"/>
                  </a:ext>
                </a:extLst>
              </p:cNvPr>
              <p:cNvSpPr txBox="1">
                <a:spLocks noRot="1" noChangeAspect="1" noMove="1" noResize="1" noEditPoints="1" noAdjustHandles="1" noChangeArrowheads="1" noChangeShapeType="1" noTextEdit="1"/>
              </p:cNvSpPr>
              <p:nvPr/>
            </p:nvSpPr>
            <p:spPr>
              <a:xfrm>
                <a:off x="6690400" y="3067787"/>
                <a:ext cx="621254" cy="334835"/>
              </a:xfrm>
              <a:prstGeom prst="rect">
                <a:avLst/>
              </a:prstGeom>
              <a:blipFill>
                <a:blip r:embed="rId20"/>
                <a:stretch>
                  <a:fillRect t="-1818" r="-5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Textfeld 139">
                <a:extLst>
                  <a:ext uri="{FF2B5EF4-FFF2-40B4-BE49-F238E27FC236}">
                    <a16:creationId xmlns:a16="http://schemas.microsoft.com/office/drawing/2014/main" id="{DDC61BE1-4D4E-473E-8306-3CD5E780C7E7}"/>
                  </a:ext>
                </a:extLst>
              </p:cNvPr>
              <p:cNvSpPr txBox="1"/>
              <p:nvPr/>
            </p:nvSpPr>
            <p:spPr>
              <a:xfrm>
                <a:off x="9719011" y="3080465"/>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r>
                            <a:rPr lang="de-DE" sz="1400" b="0" i="1" smtClean="0">
                              <a:latin typeface="Cambria Math" panose="02040503050406030204" pitchFamily="18" charset="0"/>
                              <a:cs typeface="Calibri" panose="020F0502020204030204" pitchFamily="34" charset="0"/>
                            </a:rPr>
                            <m:t>𝑇</m:t>
                          </m:r>
                          <m:r>
                            <a:rPr lang="de-DE" sz="1400" b="0" i="1" smtClean="0">
                              <a:latin typeface="Cambria Math" panose="02040503050406030204" pitchFamily="18" charset="0"/>
                              <a:cs typeface="Calibri" panose="020F0502020204030204" pitchFamily="34" charset="0"/>
                            </a:rPr>
                            <m:t>−</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140" name="Textfeld 139">
                <a:extLst>
                  <a:ext uri="{FF2B5EF4-FFF2-40B4-BE49-F238E27FC236}">
                    <a16:creationId xmlns:a16="http://schemas.microsoft.com/office/drawing/2014/main" id="{DDC61BE1-4D4E-473E-8306-3CD5E780C7E7}"/>
                  </a:ext>
                </a:extLst>
              </p:cNvPr>
              <p:cNvSpPr txBox="1">
                <a:spLocks noRot="1" noChangeAspect="1" noMove="1" noResize="1" noEditPoints="1" noAdjustHandles="1" noChangeArrowheads="1" noChangeShapeType="1" noTextEdit="1"/>
              </p:cNvSpPr>
              <p:nvPr/>
            </p:nvSpPr>
            <p:spPr>
              <a:xfrm>
                <a:off x="9719011" y="3080465"/>
                <a:ext cx="621254" cy="307777"/>
              </a:xfrm>
              <a:prstGeom prst="rect">
                <a:avLst/>
              </a:prstGeom>
              <a:blipFill>
                <a:blip r:embed="rId21"/>
                <a:stretch>
                  <a:fillRect t="-3922"/>
                </a:stretch>
              </a:blipFill>
            </p:spPr>
            <p:txBody>
              <a:bodyPr/>
              <a:lstStyle/>
              <a:p>
                <a:r>
                  <a:rPr lang="en-US">
                    <a:noFill/>
                  </a:rPr>
                  <a:t> </a:t>
                </a:r>
              </a:p>
            </p:txBody>
          </p:sp>
        </mc:Fallback>
      </mc:AlternateContent>
      <p:cxnSp>
        <p:nvCxnSpPr>
          <p:cNvPr id="141" name="Google Shape;104;p14">
            <a:extLst>
              <a:ext uri="{FF2B5EF4-FFF2-40B4-BE49-F238E27FC236}">
                <a16:creationId xmlns:a16="http://schemas.microsoft.com/office/drawing/2014/main" id="{98C62268-7298-4787-BB4E-B75A88182A32}"/>
              </a:ext>
            </a:extLst>
          </p:cNvPr>
          <p:cNvCxnSpPr>
            <a:cxnSpLocks/>
          </p:cNvCxnSpPr>
          <p:nvPr/>
        </p:nvCxnSpPr>
        <p:spPr>
          <a:xfrm rot="16200000">
            <a:off x="1724178" y="276044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42" name="Textfeld 141">
                <a:extLst>
                  <a:ext uri="{FF2B5EF4-FFF2-40B4-BE49-F238E27FC236}">
                    <a16:creationId xmlns:a16="http://schemas.microsoft.com/office/drawing/2014/main" id="{3910A622-B08C-4D97-992D-97D0B2F6F150}"/>
                  </a:ext>
                </a:extLst>
              </p:cNvPr>
              <p:cNvSpPr txBox="1"/>
              <p:nvPr/>
            </p:nvSpPr>
            <p:spPr>
              <a:xfrm>
                <a:off x="1936597" y="2575573"/>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1" i="1" smtClean="0">
                                  <a:latin typeface="Cambria Math" panose="02040503050406030204" pitchFamily="18" charset="0"/>
                                  <a:cs typeface="Calibri" panose="020F0502020204030204" pitchFamily="34" charset="0"/>
                                </a:rPr>
                              </m:ctrlPr>
                            </m:accPr>
                            <m:e>
                              <m:r>
                                <a:rPr lang="de-DE" sz="1330" b="1" i="1" smtClean="0">
                                  <a:latin typeface="Cambria Math" panose="02040503050406030204" pitchFamily="18" charset="0"/>
                                  <a:cs typeface="Calibri" panose="020F0502020204030204" pitchFamily="34" charset="0"/>
                                </a:rPr>
                                <m:t>𝒙</m:t>
                              </m:r>
                            </m:e>
                          </m:acc>
                        </m:e>
                        <m:sub>
                          <m:r>
                            <a:rPr lang="de-DE" sz="1330" b="0" i="1" smtClean="0">
                              <a:latin typeface="Cambria Math" panose="02040503050406030204" pitchFamily="18" charset="0"/>
                              <a:cs typeface="Calibri" panose="020F0502020204030204" pitchFamily="34" charset="0"/>
                            </a:rPr>
                            <m:t>1</m:t>
                          </m:r>
                        </m:sub>
                      </m:sSub>
                    </m:oMath>
                  </m:oMathPara>
                </a14:m>
                <a:endParaRPr lang="en-GB" sz="1330" dirty="0"/>
              </a:p>
            </p:txBody>
          </p:sp>
        </mc:Choice>
        <mc:Fallback xmlns="">
          <p:sp>
            <p:nvSpPr>
              <p:cNvPr id="142" name="Textfeld 141">
                <a:extLst>
                  <a:ext uri="{FF2B5EF4-FFF2-40B4-BE49-F238E27FC236}">
                    <a16:creationId xmlns:a16="http://schemas.microsoft.com/office/drawing/2014/main" id="{3910A622-B08C-4D97-992D-97D0B2F6F150}"/>
                  </a:ext>
                </a:extLst>
              </p:cNvPr>
              <p:cNvSpPr txBox="1">
                <a:spLocks noRot="1" noChangeAspect="1" noMove="1" noResize="1" noEditPoints="1" noAdjustHandles="1" noChangeArrowheads="1" noChangeShapeType="1" noTextEdit="1"/>
              </p:cNvSpPr>
              <p:nvPr/>
            </p:nvSpPr>
            <p:spPr>
              <a:xfrm>
                <a:off x="1936597" y="2575573"/>
                <a:ext cx="320989" cy="303866"/>
              </a:xfrm>
              <a:prstGeom prst="rect">
                <a:avLst/>
              </a:prstGeom>
              <a:blipFill>
                <a:blip r:embed="rId22"/>
                <a:stretch>
                  <a:fillRect/>
                </a:stretch>
              </a:blipFill>
            </p:spPr>
            <p:txBody>
              <a:bodyPr/>
              <a:lstStyle/>
              <a:p>
                <a:r>
                  <a:rPr lang="en-US">
                    <a:noFill/>
                  </a:rPr>
                  <a:t> </a:t>
                </a:r>
              </a:p>
            </p:txBody>
          </p:sp>
        </mc:Fallback>
      </mc:AlternateContent>
      <p:cxnSp>
        <p:nvCxnSpPr>
          <p:cNvPr id="49" name="Google Shape;104;p14">
            <a:extLst>
              <a:ext uri="{FF2B5EF4-FFF2-40B4-BE49-F238E27FC236}">
                <a16:creationId xmlns:a16="http://schemas.microsoft.com/office/drawing/2014/main" id="{16C43485-B41D-45B1-80B1-438144B6B462}"/>
              </a:ext>
            </a:extLst>
          </p:cNvPr>
          <p:cNvCxnSpPr>
            <a:cxnSpLocks/>
          </p:cNvCxnSpPr>
          <p:nvPr/>
        </p:nvCxnSpPr>
        <p:spPr>
          <a:xfrm rot="16200000">
            <a:off x="7785784" y="2758901"/>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50" name="Textfeld 49">
                <a:extLst>
                  <a:ext uri="{FF2B5EF4-FFF2-40B4-BE49-F238E27FC236}">
                    <a16:creationId xmlns:a16="http://schemas.microsoft.com/office/drawing/2014/main" id="{0E235976-5628-4102-9F34-AD23E473C476}"/>
                  </a:ext>
                </a:extLst>
              </p:cNvPr>
              <p:cNvSpPr txBox="1"/>
              <p:nvPr/>
            </p:nvSpPr>
            <p:spPr>
              <a:xfrm>
                <a:off x="7998202" y="2574032"/>
                <a:ext cx="320989" cy="2929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2</m:t>
                              </m:r>
                            </m:sub>
                          </m:sSub>
                        </m:sub>
                      </m:sSub>
                    </m:oMath>
                  </m:oMathPara>
                </a14:m>
                <a:endParaRPr lang="en-GB" sz="1200" dirty="0"/>
              </a:p>
            </p:txBody>
          </p:sp>
        </mc:Choice>
        <mc:Fallback xmlns="">
          <p:sp>
            <p:nvSpPr>
              <p:cNvPr id="50" name="Textfeld 49">
                <a:extLst>
                  <a:ext uri="{FF2B5EF4-FFF2-40B4-BE49-F238E27FC236}">
                    <a16:creationId xmlns:a16="http://schemas.microsoft.com/office/drawing/2014/main" id="{0E235976-5628-4102-9F34-AD23E473C476}"/>
                  </a:ext>
                </a:extLst>
              </p:cNvPr>
              <p:cNvSpPr txBox="1">
                <a:spLocks noRot="1" noChangeAspect="1" noMove="1" noResize="1" noEditPoints="1" noAdjustHandles="1" noChangeArrowheads="1" noChangeShapeType="1" noTextEdit="1"/>
              </p:cNvSpPr>
              <p:nvPr/>
            </p:nvSpPr>
            <p:spPr>
              <a:xfrm>
                <a:off x="7998202" y="2574032"/>
                <a:ext cx="320989" cy="292901"/>
              </a:xfrm>
              <a:prstGeom prst="rect">
                <a:avLst/>
              </a:prstGeom>
              <a:blipFill>
                <a:blip r:embed="rId23"/>
                <a:stretch>
                  <a:fillRect/>
                </a:stretch>
              </a:blipFill>
            </p:spPr>
            <p:txBody>
              <a:bodyPr/>
              <a:lstStyle/>
              <a:p>
                <a:r>
                  <a:rPr lang="en-US">
                    <a:noFill/>
                  </a:rPr>
                  <a:t> </a:t>
                </a:r>
              </a:p>
            </p:txBody>
          </p:sp>
        </mc:Fallback>
      </mc:AlternateContent>
      <p:cxnSp>
        <p:nvCxnSpPr>
          <p:cNvPr id="51" name="Google Shape;104;p14">
            <a:extLst>
              <a:ext uri="{FF2B5EF4-FFF2-40B4-BE49-F238E27FC236}">
                <a16:creationId xmlns:a16="http://schemas.microsoft.com/office/drawing/2014/main" id="{CD68594F-2AC4-4228-ADAA-04E70BFADFBC}"/>
              </a:ext>
            </a:extLst>
          </p:cNvPr>
          <p:cNvCxnSpPr>
            <a:cxnSpLocks/>
          </p:cNvCxnSpPr>
          <p:nvPr/>
        </p:nvCxnSpPr>
        <p:spPr>
          <a:xfrm rot="16200000">
            <a:off x="4806080" y="274201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52" name="Textfeld 51">
                <a:extLst>
                  <a:ext uri="{FF2B5EF4-FFF2-40B4-BE49-F238E27FC236}">
                    <a16:creationId xmlns:a16="http://schemas.microsoft.com/office/drawing/2014/main" id="{93CCDC74-5E9B-432F-84E5-CDC9918EF2C7}"/>
                  </a:ext>
                </a:extLst>
              </p:cNvPr>
              <p:cNvSpPr txBox="1"/>
              <p:nvPr/>
            </p:nvSpPr>
            <p:spPr>
              <a:xfrm>
                <a:off x="5018498" y="2557143"/>
                <a:ext cx="320989" cy="2929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acc>
                            <m:accPr>
                              <m:chr m:val="̂"/>
                              <m:ctrlPr>
                                <a:rPr lang="de-DE" sz="1200" b="1" i="1">
                                  <a:latin typeface="Cambria Math" panose="02040503050406030204" pitchFamily="18" charset="0"/>
                                  <a:cs typeface="Calibri" panose="020F0502020204030204" pitchFamily="34" charset="0"/>
                                </a:rPr>
                              </m:ctrlPr>
                            </m:accPr>
                            <m:e>
                              <m:r>
                                <a:rPr lang="de-DE" sz="1200" b="1" i="1">
                                  <a:latin typeface="Cambria Math" panose="02040503050406030204" pitchFamily="18" charset="0"/>
                                  <a:cs typeface="Calibri" panose="020F0502020204030204" pitchFamily="34" charset="0"/>
                                </a:rPr>
                                <m:t>𝒙</m:t>
                              </m:r>
                            </m:e>
                          </m:acc>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r>
                            <a:rPr lang="de-DE" sz="1200" i="1">
                              <a:latin typeface="Cambria Math" panose="02040503050406030204" pitchFamily="18" charset="0"/>
                              <a:cs typeface="Calibri" panose="020F0502020204030204" pitchFamily="34" charset="0"/>
                            </a:rPr>
                            <m:t>+</m:t>
                          </m:r>
                          <m:r>
                            <a:rPr lang="de-DE" sz="1200" i="1">
                              <a:latin typeface="Cambria Math" panose="02040503050406030204" pitchFamily="18" charset="0"/>
                              <a:cs typeface="Calibri" panose="020F0502020204030204" pitchFamily="34" charset="0"/>
                            </a:rPr>
                            <m:t>1</m:t>
                          </m:r>
                        </m:sub>
                      </m:sSub>
                    </m:oMath>
                  </m:oMathPara>
                </a14:m>
                <a:endParaRPr lang="en-GB" sz="1200" dirty="0"/>
              </a:p>
            </p:txBody>
          </p:sp>
        </mc:Choice>
        <mc:Fallback xmlns="">
          <p:sp>
            <p:nvSpPr>
              <p:cNvPr id="52" name="Textfeld 51">
                <a:extLst>
                  <a:ext uri="{FF2B5EF4-FFF2-40B4-BE49-F238E27FC236}">
                    <a16:creationId xmlns:a16="http://schemas.microsoft.com/office/drawing/2014/main" id="{93CCDC74-5E9B-432F-84E5-CDC9918EF2C7}"/>
                  </a:ext>
                </a:extLst>
              </p:cNvPr>
              <p:cNvSpPr txBox="1">
                <a:spLocks noRot="1" noChangeAspect="1" noMove="1" noResize="1" noEditPoints="1" noAdjustHandles="1" noChangeArrowheads="1" noChangeShapeType="1" noTextEdit="1"/>
              </p:cNvSpPr>
              <p:nvPr/>
            </p:nvSpPr>
            <p:spPr>
              <a:xfrm>
                <a:off x="5018498" y="2557143"/>
                <a:ext cx="320989" cy="292901"/>
              </a:xfrm>
              <a:prstGeom prst="rect">
                <a:avLst/>
              </a:prstGeom>
              <a:blipFill>
                <a:blip r:embed="rId24"/>
                <a:stretch>
                  <a:fillRect r="-47170"/>
                </a:stretch>
              </a:blipFill>
            </p:spPr>
            <p:txBody>
              <a:bodyPr/>
              <a:lstStyle/>
              <a:p>
                <a:r>
                  <a:rPr lang="en-US">
                    <a:noFill/>
                  </a:rPr>
                  <a:t> </a:t>
                </a:r>
              </a:p>
            </p:txBody>
          </p:sp>
        </mc:Fallback>
      </mc:AlternateContent>
      <p:cxnSp>
        <p:nvCxnSpPr>
          <p:cNvPr id="53" name="Google Shape;104;p14">
            <a:extLst>
              <a:ext uri="{FF2B5EF4-FFF2-40B4-BE49-F238E27FC236}">
                <a16:creationId xmlns:a16="http://schemas.microsoft.com/office/drawing/2014/main" id="{EC61572B-C257-4C97-BEB3-C921244C62D6}"/>
              </a:ext>
            </a:extLst>
          </p:cNvPr>
          <p:cNvCxnSpPr>
            <a:cxnSpLocks/>
          </p:cNvCxnSpPr>
          <p:nvPr/>
        </p:nvCxnSpPr>
        <p:spPr>
          <a:xfrm>
            <a:off x="625762" y="337420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54" name="Textfeld 53">
                <a:extLst>
                  <a:ext uri="{FF2B5EF4-FFF2-40B4-BE49-F238E27FC236}">
                    <a16:creationId xmlns:a16="http://schemas.microsoft.com/office/drawing/2014/main" id="{84E94A87-1011-49A7-B689-7692CF529F66}"/>
                  </a:ext>
                </a:extLst>
              </p:cNvPr>
              <p:cNvSpPr txBox="1"/>
              <p:nvPr/>
            </p:nvSpPr>
            <p:spPr>
              <a:xfrm>
                <a:off x="584100" y="3058499"/>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acc>
                            <m:accPr>
                              <m:chr m:val="̂"/>
                              <m:ctrlPr>
                                <a:rPr lang="de-DE" sz="1400" b="1" i="1">
                                  <a:latin typeface="Cambria Math" panose="02040503050406030204" pitchFamily="18" charset="0"/>
                                  <a:cs typeface="Calibri" panose="020F0502020204030204" pitchFamily="34" charset="0"/>
                                </a:rPr>
                              </m:ctrlPr>
                            </m:accPr>
                            <m:e>
                              <m:r>
                                <a:rPr lang="de-DE" sz="1400" b="1" i="1">
                                  <a:latin typeface="Cambria Math" panose="02040503050406030204" pitchFamily="18" charset="0"/>
                                  <a:cs typeface="Calibri" panose="020F0502020204030204" pitchFamily="34" charset="0"/>
                                </a:rPr>
                                <m:t>𝒙</m:t>
                              </m:r>
                            </m:e>
                          </m:acc>
                        </m:e>
                        <m:sub>
                          <m:r>
                            <a:rPr lang="de-DE" sz="1400" b="0" i="1" smtClean="0">
                              <a:latin typeface="Cambria Math" panose="02040503050406030204" pitchFamily="18" charset="0"/>
                              <a:cs typeface="Calibri" panose="020F0502020204030204" pitchFamily="34" charset="0"/>
                            </a:rPr>
                            <m:t>0</m:t>
                          </m:r>
                        </m:sub>
                      </m:sSub>
                    </m:oMath>
                  </m:oMathPara>
                </a14:m>
                <a:endParaRPr lang="en-GB" sz="1400" dirty="0"/>
              </a:p>
            </p:txBody>
          </p:sp>
        </mc:Choice>
        <mc:Fallback xmlns="">
          <p:sp>
            <p:nvSpPr>
              <p:cNvPr id="54" name="Textfeld 53">
                <a:extLst>
                  <a:ext uri="{FF2B5EF4-FFF2-40B4-BE49-F238E27FC236}">
                    <a16:creationId xmlns:a16="http://schemas.microsoft.com/office/drawing/2014/main" id="{84E94A87-1011-49A7-B689-7692CF529F66}"/>
                  </a:ext>
                </a:extLst>
              </p:cNvPr>
              <p:cNvSpPr txBox="1">
                <a:spLocks noRot="1" noChangeAspect="1" noMove="1" noResize="1" noEditPoints="1" noAdjustHandles="1" noChangeArrowheads="1" noChangeShapeType="1" noTextEdit="1"/>
              </p:cNvSpPr>
              <p:nvPr/>
            </p:nvSpPr>
            <p:spPr>
              <a:xfrm>
                <a:off x="584100" y="3058499"/>
                <a:ext cx="621254" cy="307777"/>
              </a:xfrm>
              <a:prstGeom prst="rect">
                <a:avLst/>
              </a:prstGeom>
              <a:blipFill>
                <a:blip r:embed="rId25"/>
                <a:stretch>
                  <a:fillRect t="-4000" r="-9804"/>
                </a:stretch>
              </a:blipFill>
            </p:spPr>
            <p:txBody>
              <a:bodyPr/>
              <a:lstStyle/>
              <a:p>
                <a:r>
                  <a:rPr lang="en-US">
                    <a:noFill/>
                  </a:rPr>
                  <a:t> </a:t>
                </a:r>
              </a:p>
            </p:txBody>
          </p:sp>
        </mc:Fallback>
      </mc:AlternateContent>
    </p:spTree>
    <p:extLst>
      <p:ext uri="{BB962C8B-B14F-4D97-AF65-F5344CB8AC3E}">
        <p14:creationId xmlns:p14="http://schemas.microsoft.com/office/powerpoint/2010/main" val="63385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5" name="Inhaltsplatzhalter 64">
                <a:extLst>
                  <a:ext uri="{FF2B5EF4-FFF2-40B4-BE49-F238E27FC236}">
                    <a16:creationId xmlns:a16="http://schemas.microsoft.com/office/drawing/2014/main" id="{CE7E57D8-10A6-49FE-94EF-C69F607F7091}"/>
                  </a:ext>
                </a:extLst>
              </p:cNvPr>
              <p:cNvSpPr>
                <a:spLocks noGrp="1"/>
              </p:cNvSpPr>
              <p:nvPr>
                <p:ph idx="4294967295"/>
              </p:nvPr>
            </p:nvSpPr>
            <p:spPr>
              <a:xfrm>
                <a:off x="192240" y="909486"/>
                <a:ext cx="11807673" cy="1696261"/>
              </a:xfrm>
            </p:spPr>
            <p:txBody>
              <a:bodyPr/>
              <a:lstStyle/>
              <a:p>
                <a:r>
                  <a:rPr lang="de-DE" sz="1600" dirty="0"/>
                  <a:t>Es steht nur eine einzige Messung der Bauteilqualität </a:t>
                </a:r>
                <a14:m>
                  <m:oMath xmlns:m="http://schemas.openxmlformats.org/officeDocument/2006/math">
                    <m:r>
                      <a:rPr lang="de-DE" sz="1600" b="1" i="1" smtClean="0">
                        <a:latin typeface="Cambria Math" panose="02040503050406030204" pitchFamily="18" charset="0"/>
                        <a:cs typeface="Calibri" panose="020F0502020204030204" pitchFamily="34" charset="0"/>
                      </a:rPr>
                      <m:t>𝑸</m:t>
                    </m:r>
                    <m:r>
                      <a:rPr lang="de-DE" sz="1600" b="0" i="1" smtClean="0">
                        <a:latin typeface="Cambria Math" panose="02040503050406030204" pitchFamily="18" charset="0"/>
                        <a:cs typeface="Calibri" panose="020F0502020204030204" pitchFamily="34" charset="0"/>
                      </a:rPr>
                      <m:t>(</m:t>
                    </m:r>
                    <m:r>
                      <a:rPr lang="de-DE" sz="1600" b="0" i="1" smtClean="0">
                        <a:latin typeface="Cambria Math" panose="02040503050406030204" pitchFamily="18" charset="0"/>
                        <a:cs typeface="Calibri" panose="020F0502020204030204" pitchFamily="34" charset="0"/>
                      </a:rPr>
                      <m:t>𝑇</m:t>
                    </m:r>
                    <m:r>
                      <a:rPr lang="de-DE" sz="1600" b="0" i="1" smtClean="0">
                        <a:latin typeface="Cambria Math" panose="02040503050406030204" pitchFamily="18" charset="0"/>
                        <a:cs typeface="Calibri" panose="020F0502020204030204" pitchFamily="34" charset="0"/>
                      </a:rPr>
                      <m:t>)</m:t>
                    </m:r>
                  </m:oMath>
                </a14:m>
                <a:r>
                  <a:rPr lang="en-GB" sz="1600" dirty="0"/>
                  <a:t> </a:t>
                </a:r>
                <a:r>
                  <a:rPr lang="de-DE" sz="1600" dirty="0"/>
                  <a:t>am Ende </a:t>
                </a:r>
                <a14:m>
                  <m:oMath xmlns:m="http://schemas.openxmlformats.org/officeDocument/2006/math">
                    <m:r>
                      <a:rPr lang="de-DE" sz="1600" i="1">
                        <a:latin typeface="Cambria Math" panose="02040503050406030204" pitchFamily="18" charset="0"/>
                        <a:cs typeface="Calibri" panose="020F0502020204030204" pitchFamily="34" charset="0"/>
                      </a:rPr>
                      <m:t>𝑇</m:t>
                    </m:r>
                  </m:oMath>
                </a14:m>
                <a:r>
                  <a:rPr lang="de-DE" sz="1600" dirty="0"/>
                  <a:t> jedes Batches zur Verfügung. Das Qualitätsmodell muss also lernen Trajektorien </a:t>
                </a:r>
                <a14:m>
                  <m:oMath xmlns:m="http://schemas.openxmlformats.org/officeDocument/2006/math">
                    <m:sSub>
                      <m:sSubPr>
                        <m:ctrlPr>
                          <a:rPr lang="de-DE" sz="1600" b="1" i="1">
                            <a:latin typeface="Cambria Math" panose="02040503050406030204" pitchFamily="18" charset="0"/>
                            <a:cs typeface="Calibri" panose="020F0502020204030204" pitchFamily="34" charset="0"/>
                          </a:rPr>
                        </m:ctrlPr>
                      </m:sSubPr>
                      <m:e>
                        <m:r>
                          <a:rPr lang="de-DE" sz="1600" b="1" i="1">
                            <a:latin typeface="Cambria Math" panose="02040503050406030204" pitchFamily="18" charset="0"/>
                            <a:cs typeface="Calibri" panose="020F0502020204030204" pitchFamily="34" charset="0"/>
                          </a:rPr>
                          <m:t>𝒙</m:t>
                        </m:r>
                      </m:e>
                      <m:sub>
                        <m:r>
                          <a:rPr lang="de-DE" sz="1600" b="1" i="1" smtClean="0">
                            <a:latin typeface="Cambria Math" panose="02040503050406030204" pitchFamily="18" charset="0"/>
                            <a:cs typeface="Calibri" panose="020F0502020204030204" pitchFamily="34" charset="0"/>
                          </a:rPr>
                          <m:t>𝒌</m:t>
                        </m:r>
                      </m:sub>
                    </m:sSub>
                    <m:r>
                      <a:rPr lang="de-DE" sz="1600" b="1" i="1" smtClean="0">
                        <a:latin typeface="Cambria Math" panose="02040503050406030204" pitchFamily="18" charset="0"/>
                        <a:cs typeface="Calibri" panose="020F0502020204030204" pitchFamily="34" charset="0"/>
                      </a:rPr>
                      <m:t>=[</m:t>
                    </m:r>
                    <m:sSub>
                      <m:sSubPr>
                        <m:ctrlPr>
                          <a:rPr lang="de-DE" sz="1600" b="1" i="1">
                            <a:latin typeface="Cambria Math" panose="02040503050406030204" pitchFamily="18" charset="0"/>
                            <a:cs typeface="Calibri" panose="020F0502020204030204" pitchFamily="34" charset="0"/>
                          </a:rPr>
                        </m:ctrlPr>
                      </m:sSubPr>
                      <m:e>
                        <m:r>
                          <a:rPr lang="de-DE" sz="1600" b="1" i="1">
                            <a:latin typeface="Cambria Math" panose="02040503050406030204" pitchFamily="18" charset="0"/>
                            <a:cs typeface="Calibri" panose="020F0502020204030204" pitchFamily="34" charset="0"/>
                          </a:rPr>
                          <m:t>𝒙</m:t>
                        </m:r>
                      </m:e>
                      <m:sub>
                        <m:r>
                          <a:rPr lang="de-DE" sz="1600" b="1" i="1">
                            <a:latin typeface="Cambria Math" panose="02040503050406030204" pitchFamily="18" charset="0"/>
                            <a:cs typeface="Calibri" panose="020F0502020204030204" pitchFamily="34" charset="0"/>
                          </a:rPr>
                          <m:t>𝟎</m:t>
                        </m:r>
                      </m:sub>
                    </m:sSub>
                  </m:oMath>
                </a14:m>
                <a:r>
                  <a:rPr lang="de-DE" sz="1600" dirty="0"/>
                  <a:t>,...</a:t>
                </a:r>
                <a:r>
                  <a:rPr lang="de-DE" sz="1600" b="1" dirty="0">
                    <a:cs typeface="Calibri" panose="020F0502020204030204" pitchFamily="34" charset="0"/>
                  </a:rPr>
                  <a:t> </a:t>
                </a:r>
                <a14:m>
                  <m:oMath xmlns:m="http://schemas.openxmlformats.org/officeDocument/2006/math">
                    <m:sSub>
                      <m:sSubPr>
                        <m:ctrlPr>
                          <a:rPr lang="de-DE" sz="1600" b="1" i="1">
                            <a:latin typeface="Cambria Math" panose="02040503050406030204" pitchFamily="18" charset="0"/>
                            <a:cs typeface="Calibri" panose="020F0502020204030204" pitchFamily="34" charset="0"/>
                          </a:rPr>
                        </m:ctrlPr>
                      </m:sSubPr>
                      <m:e>
                        <m:r>
                          <a:rPr lang="de-DE" sz="1600" b="1" i="1">
                            <a:latin typeface="Cambria Math" panose="02040503050406030204" pitchFamily="18" charset="0"/>
                            <a:cs typeface="Calibri" panose="020F0502020204030204" pitchFamily="34" charset="0"/>
                          </a:rPr>
                          <m:t>𝒙</m:t>
                        </m:r>
                      </m:e>
                      <m:sub>
                        <m:r>
                          <a:rPr lang="de-DE" sz="1600" b="1" i="1" smtClean="0">
                            <a:latin typeface="Cambria Math" panose="02040503050406030204" pitchFamily="18" charset="0"/>
                            <a:cs typeface="Calibri" panose="020F0502020204030204" pitchFamily="34" charset="0"/>
                          </a:rPr>
                          <m:t>𝑻</m:t>
                        </m:r>
                      </m:sub>
                    </m:sSub>
                    <m:r>
                      <a:rPr lang="de-DE" sz="1600" b="1" i="1" smtClean="0">
                        <a:latin typeface="Cambria Math" panose="02040503050406030204" pitchFamily="18" charset="0"/>
                        <a:cs typeface="Calibri" panose="020F0502020204030204" pitchFamily="34" charset="0"/>
                      </a:rPr>
                      <m:t>]</m:t>
                    </m:r>
                  </m:oMath>
                </a14:m>
                <a:r>
                  <a:rPr lang="de-DE" sz="1600" dirty="0"/>
                  <a:t> der Prozessgrößen auf einen einzigen Endwert </a:t>
                </a:r>
                <a14:m>
                  <m:oMath xmlns:m="http://schemas.openxmlformats.org/officeDocument/2006/math">
                    <m:r>
                      <a:rPr lang="de-DE" sz="1600" b="1" i="1">
                        <a:latin typeface="Cambria Math" panose="02040503050406030204" pitchFamily="18" charset="0"/>
                        <a:cs typeface="Calibri" panose="020F0502020204030204" pitchFamily="34" charset="0"/>
                      </a:rPr>
                      <m:t>𝑸</m:t>
                    </m:r>
                    <m:r>
                      <a:rPr lang="de-DE" sz="1600" i="1">
                        <a:latin typeface="Cambria Math" panose="02040503050406030204" pitchFamily="18" charset="0"/>
                        <a:cs typeface="Calibri" panose="020F0502020204030204" pitchFamily="34" charset="0"/>
                      </a:rPr>
                      <m:t>(</m:t>
                    </m:r>
                    <m:r>
                      <a:rPr lang="de-DE" sz="1600" i="1">
                        <a:latin typeface="Cambria Math" panose="02040503050406030204" pitchFamily="18" charset="0"/>
                        <a:cs typeface="Calibri" panose="020F0502020204030204" pitchFamily="34" charset="0"/>
                      </a:rPr>
                      <m:t>𝑇</m:t>
                    </m:r>
                    <m:r>
                      <a:rPr lang="de-DE" sz="1600" i="1">
                        <a:latin typeface="Cambria Math" panose="02040503050406030204" pitchFamily="18" charset="0"/>
                        <a:cs typeface="Calibri" panose="020F0502020204030204" pitchFamily="34" charset="0"/>
                      </a:rPr>
                      <m:t>)</m:t>
                    </m:r>
                  </m:oMath>
                </a14:m>
                <a:r>
                  <a:rPr lang="de-DE" sz="1600" dirty="0"/>
                  <a:t> abzubilden</a:t>
                </a:r>
              </a:p>
              <a:p>
                <a:r>
                  <a:rPr lang="de-DE" sz="1600" dirty="0"/>
                  <a:t>Rekurrente Modelle besitzen einen internen Zustand </a:t>
                </a:r>
                <a14:m>
                  <m:oMath xmlns:m="http://schemas.openxmlformats.org/officeDocument/2006/math">
                    <m:sSub>
                      <m:sSubPr>
                        <m:ctrlPr>
                          <a:rPr lang="de-DE" sz="1600" i="1" smtClean="0">
                            <a:latin typeface="Cambria Math" panose="02040503050406030204" pitchFamily="18" charset="0"/>
                            <a:cs typeface="Calibri" panose="020F0502020204030204" pitchFamily="34" charset="0"/>
                          </a:rPr>
                        </m:ctrlPr>
                      </m:sSubPr>
                      <m:e>
                        <m:r>
                          <a:rPr lang="de-DE" sz="1600" b="1" i="1">
                            <a:latin typeface="Cambria Math" panose="02040503050406030204" pitchFamily="18" charset="0"/>
                            <a:cs typeface="Calibri" panose="020F0502020204030204" pitchFamily="34" charset="0"/>
                          </a:rPr>
                          <m:t>𝒄</m:t>
                        </m:r>
                      </m:e>
                      <m:sub>
                        <m:r>
                          <a:rPr lang="de-DE" sz="1600" b="0" i="1" smtClean="0">
                            <a:latin typeface="Cambria Math" panose="02040503050406030204" pitchFamily="18" charset="0"/>
                            <a:cs typeface="Calibri" panose="020F0502020204030204" pitchFamily="34" charset="0"/>
                          </a:rPr>
                          <m:t>𝑘</m:t>
                        </m:r>
                      </m:sub>
                    </m:sSub>
                  </m:oMath>
                </a14:m>
                <a:r>
                  <a:rPr lang="de-DE" sz="1600" dirty="0"/>
                  <a:t>, der gewissermaßen die gesamte "Information" einer eingehenden Zeitreihe "speichert". </a:t>
                </a:r>
              </a:p>
              <a:p>
                <a:r>
                  <a:rPr lang="de-DE" sz="1600" dirty="0"/>
                  <a:t>Das rekurrente Modell produziert zu jedem Zeitschritt einen Modellausgang, jedoch wird nur dem Modellausgang im letzten Zeitschritt ein wahrer Messwert gegenübergestellt.</a:t>
                </a:r>
              </a:p>
              <a:p>
                <a:r>
                  <a:rPr lang="de-DE" sz="1600" dirty="0"/>
                  <a:t>Das heißt die Kostenfunktion zur Parameterschätzung enthält nur ein einziges Datum (pro Experiment)</a:t>
                </a:r>
              </a:p>
            </p:txBody>
          </p:sp>
        </mc:Choice>
        <mc:Fallback xmlns="">
          <p:sp>
            <p:nvSpPr>
              <p:cNvPr id="65" name="Inhaltsplatzhalter 64">
                <a:extLst>
                  <a:ext uri="{FF2B5EF4-FFF2-40B4-BE49-F238E27FC236}">
                    <a16:creationId xmlns:a16="http://schemas.microsoft.com/office/drawing/2014/main" id="{CE7E57D8-10A6-49FE-94EF-C69F607F7091}"/>
                  </a:ext>
                </a:extLst>
              </p:cNvPr>
              <p:cNvSpPr>
                <a:spLocks noGrp="1" noRot="1" noChangeAspect="1" noMove="1" noResize="1" noEditPoints="1" noAdjustHandles="1" noChangeArrowheads="1" noChangeShapeType="1" noTextEdit="1"/>
              </p:cNvSpPr>
              <p:nvPr>
                <p:ph idx="4294967295"/>
              </p:nvPr>
            </p:nvSpPr>
            <p:spPr>
              <a:xfrm>
                <a:off x="192240" y="909486"/>
                <a:ext cx="11807673" cy="1696261"/>
              </a:xfrm>
              <a:blipFill>
                <a:blip r:embed="rId2"/>
                <a:stretch>
                  <a:fillRect l="-103" t="-719" r="-465" b="-25180"/>
                </a:stretch>
              </a:blipFill>
            </p:spPr>
            <p:txBody>
              <a:bodyPr/>
              <a:lstStyle/>
              <a:p>
                <a:r>
                  <a:rPr lang="en-US">
                    <a:noFill/>
                  </a:rPr>
                  <a:t> </a:t>
                </a:r>
              </a:p>
            </p:txBody>
          </p:sp>
        </mc:Fallback>
      </mc:AlternateContent>
      <p:grpSp>
        <p:nvGrpSpPr>
          <p:cNvPr id="18" name="Gruppieren 17">
            <a:extLst>
              <a:ext uri="{FF2B5EF4-FFF2-40B4-BE49-F238E27FC236}">
                <a16:creationId xmlns:a16="http://schemas.microsoft.com/office/drawing/2014/main" id="{2F238DDB-D145-40A0-8363-B86821DAF5B4}"/>
              </a:ext>
            </a:extLst>
          </p:cNvPr>
          <p:cNvGrpSpPr/>
          <p:nvPr/>
        </p:nvGrpSpPr>
        <p:grpSpPr>
          <a:xfrm>
            <a:off x="1138180" y="3343167"/>
            <a:ext cx="10356780" cy="2981019"/>
            <a:chOff x="503850" y="3304943"/>
            <a:chExt cx="10356780" cy="2981019"/>
          </a:xfrm>
        </p:grpSpPr>
        <mc:AlternateContent xmlns:mc="http://schemas.openxmlformats.org/markup-compatibility/2006" xmlns:a14="http://schemas.microsoft.com/office/drawing/2010/main">
          <mc:Choice Requires="a14">
            <p:sp>
              <p:nvSpPr>
                <p:cNvPr id="92" name="Google Shape;62;p14">
                  <a:extLst>
                    <a:ext uri="{FF2B5EF4-FFF2-40B4-BE49-F238E27FC236}">
                      <a16:creationId xmlns:a16="http://schemas.microsoft.com/office/drawing/2014/main" id="{9BA22776-6276-410B-BE0E-E2D08189C70B}"/>
                    </a:ext>
                  </a:extLst>
                </p:cNvPr>
                <p:cNvSpPr/>
                <p:nvPr/>
              </p:nvSpPr>
              <p:spPr>
                <a:xfrm>
                  <a:off x="503850" y="4770391"/>
                  <a:ext cx="1584945"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dirty="0">
                      <a:latin typeface="Calibri" panose="020F0502020204030204" pitchFamily="34" charset="0"/>
                      <a:cs typeface="Calibri" panose="020F0502020204030204" pitchFamily="34" charset="0"/>
                    </a:rPr>
                    <a:t>Qualitätsmodell</a:t>
                  </a:r>
                  <a14:m>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oMath>
                  </a14:m>
                  <a:endParaRPr lang="en" sz="1333" dirty="0">
                    <a:latin typeface="Calibri" panose="020F0502020204030204" pitchFamily="34" charset="0"/>
                    <a:cs typeface="Calibri" panose="020F0502020204030204" pitchFamily="34" charset="0"/>
                  </a:endParaRPr>
                </a:p>
              </p:txBody>
            </p:sp>
          </mc:Choice>
          <mc:Fallback xmlns="">
            <p:sp>
              <p:nvSpPr>
                <p:cNvPr id="92" name="Google Shape;62;p14">
                  <a:extLst>
                    <a:ext uri="{FF2B5EF4-FFF2-40B4-BE49-F238E27FC236}">
                      <a16:creationId xmlns:a16="http://schemas.microsoft.com/office/drawing/2014/main" id="{9BA22776-6276-410B-BE0E-E2D08189C70B}"/>
                    </a:ext>
                  </a:extLst>
                </p:cNvPr>
                <p:cNvSpPr>
                  <a:spLocks noRot="1" noChangeAspect="1" noMove="1" noResize="1" noEditPoints="1" noAdjustHandles="1" noChangeArrowheads="1" noChangeShapeType="1" noTextEdit="1"/>
                </p:cNvSpPr>
                <p:nvPr/>
              </p:nvSpPr>
              <p:spPr>
                <a:xfrm>
                  <a:off x="503850" y="4770391"/>
                  <a:ext cx="1584945" cy="631417"/>
                </a:xfrm>
                <a:prstGeom prst="roundRect">
                  <a:avLst>
                    <a:gd name="adj" fmla="val 16667"/>
                  </a:avLst>
                </a:prstGeom>
                <a:blipFill>
                  <a:blip r:embed="rId3"/>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104" name="Google Shape;104;p14">
              <a:extLst>
                <a:ext uri="{FF2B5EF4-FFF2-40B4-BE49-F238E27FC236}">
                  <a16:creationId xmlns:a16="http://schemas.microsoft.com/office/drawing/2014/main" id="{76B6437F-10F0-4A73-B530-72B875920661}"/>
                </a:ext>
              </a:extLst>
            </p:cNvPr>
            <p:cNvCxnSpPr>
              <a:cxnSpLocks/>
            </p:cNvCxnSpPr>
            <p:nvPr/>
          </p:nvCxnSpPr>
          <p:spPr>
            <a:xfrm>
              <a:off x="2152295" y="5086099"/>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14" name="Textfeld 113">
                  <a:extLst>
                    <a:ext uri="{FF2B5EF4-FFF2-40B4-BE49-F238E27FC236}">
                      <a16:creationId xmlns:a16="http://schemas.microsoft.com/office/drawing/2014/main" id="{CAC37A99-A299-4358-9815-184E3DBD3D13}"/>
                    </a:ext>
                  </a:extLst>
                </p:cNvPr>
                <p:cNvSpPr txBox="1"/>
                <p:nvPr/>
              </p:nvSpPr>
              <p:spPr>
                <a:xfrm>
                  <a:off x="1117246" y="5904567"/>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0</m:t>
                            </m:r>
                          </m:sub>
                        </m:sSub>
                      </m:oMath>
                    </m:oMathPara>
                  </a14:m>
                  <a:endParaRPr lang="en-GB" dirty="0"/>
                </a:p>
              </p:txBody>
            </p:sp>
          </mc:Choice>
          <mc:Fallback xmlns="">
            <p:sp>
              <p:nvSpPr>
                <p:cNvPr id="114" name="Textfeld 113">
                  <a:extLst>
                    <a:ext uri="{FF2B5EF4-FFF2-40B4-BE49-F238E27FC236}">
                      <a16:creationId xmlns:a16="http://schemas.microsoft.com/office/drawing/2014/main" id="{CAC37A99-A299-4358-9815-184E3DBD3D13}"/>
                    </a:ext>
                  </a:extLst>
                </p:cNvPr>
                <p:cNvSpPr txBox="1">
                  <a:spLocks noRot="1" noChangeAspect="1" noMove="1" noResize="1" noEditPoints="1" noAdjustHandles="1" noChangeArrowheads="1" noChangeShapeType="1" noTextEdit="1"/>
                </p:cNvSpPr>
                <p:nvPr/>
              </p:nvSpPr>
              <p:spPr>
                <a:xfrm>
                  <a:off x="1117246" y="5904567"/>
                  <a:ext cx="52299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feld 67">
                  <a:extLst>
                    <a:ext uri="{FF2B5EF4-FFF2-40B4-BE49-F238E27FC236}">
                      <a16:creationId xmlns:a16="http://schemas.microsoft.com/office/drawing/2014/main" id="{5217FCAF-594C-4D1B-B072-495DC28187C8}"/>
                    </a:ext>
                  </a:extLst>
                </p:cNvPr>
                <p:cNvSpPr txBox="1"/>
                <p:nvPr/>
              </p:nvSpPr>
              <p:spPr>
                <a:xfrm>
                  <a:off x="3309123" y="5916630"/>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68" name="Textfeld 67">
                  <a:extLst>
                    <a:ext uri="{FF2B5EF4-FFF2-40B4-BE49-F238E27FC236}">
                      <a16:creationId xmlns:a16="http://schemas.microsoft.com/office/drawing/2014/main" id="{5217FCAF-594C-4D1B-B072-495DC28187C8}"/>
                    </a:ext>
                  </a:extLst>
                </p:cNvPr>
                <p:cNvSpPr txBox="1">
                  <a:spLocks noRot="1" noChangeAspect="1" noMove="1" noResize="1" noEditPoints="1" noAdjustHandles="1" noChangeArrowheads="1" noChangeShapeType="1" noTextEdit="1"/>
                </p:cNvSpPr>
                <p:nvPr/>
              </p:nvSpPr>
              <p:spPr>
                <a:xfrm>
                  <a:off x="3309123" y="5916630"/>
                  <a:ext cx="52299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feld 71">
                  <a:extLst>
                    <a:ext uri="{FF2B5EF4-FFF2-40B4-BE49-F238E27FC236}">
                      <a16:creationId xmlns:a16="http://schemas.microsoft.com/office/drawing/2014/main" id="{49756824-94E0-4EEC-90BD-9BB7C2A26678}"/>
                    </a:ext>
                  </a:extLst>
                </p:cNvPr>
                <p:cNvSpPr txBox="1"/>
                <p:nvPr/>
              </p:nvSpPr>
              <p:spPr>
                <a:xfrm>
                  <a:off x="5437027" y="5913386"/>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2</m:t>
                            </m:r>
                          </m:sub>
                        </m:sSub>
                      </m:oMath>
                    </m:oMathPara>
                  </a14:m>
                  <a:endParaRPr lang="en-GB" dirty="0"/>
                </a:p>
              </p:txBody>
            </p:sp>
          </mc:Choice>
          <mc:Fallback xmlns="">
            <p:sp>
              <p:nvSpPr>
                <p:cNvPr id="72" name="Textfeld 71">
                  <a:extLst>
                    <a:ext uri="{FF2B5EF4-FFF2-40B4-BE49-F238E27FC236}">
                      <a16:creationId xmlns:a16="http://schemas.microsoft.com/office/drawing/2014/main" id="{49756824-94E0-4EEC-90BD-9BB7C2A26678}"/>
                    </a:ext>
                  </a:extLst>
                </p:cNvPr>
                <p:cNvSpPr txBox="1">
                  <a:spLocks noRot="1" noChangeAspect="1" noMove="1" noResize="1" noEditPoints="1" noAdjustHandles="1" noChangeArrowheads="1" noChangeShapeType="1" noTextEdit="1"/>
                </p:cNvSpPr>
                <p:nvPr/>
              </p:nvSpPr>
              <p:spPr>
                <a:xfrm>
                  <a:off x="5437027" y="5913386"/>
                  <a:ext cx="522994"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feld 72">
                  <a:extLst>
                    <a:ext uri="{FF2B5EF4-FFF2-40B4-BE49-F238E27FC236}">
                      <a16:creationId xmlns:a16="http://schemas.microsoft.com/office/drawing/2014/main" id="{BC283AC0-59DB-456D-A122-DCE52627812E}"/>
                    </a:ext>
                  </a:extLst>
                </p:cNvPr>
                <p:cNvSpPr txBox="1"/>
                <p:nvPr/>
              </p:nvSpPr>
              <p:spPr>
                <a:xfrm>
                  <a:off x="8864537" y="5916630"/>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73" name="Textfeld 72">
                  <a:extLst>
                    <a:ext uri="{FF2B5EF4-FFF2-40B4-BE49-F238E27FC236}">
                      <a16:creationId xmlns:a16="http://schemas.microsoft.com/office/drawing/2014/main" id="{BC283AC0-59DB-456D-A122-DCE52627812E}"/>
                    </a:ext>
                  </a:extLst>
                </p:cNvPr>
                <p:cNvSpPr txBox="1">
                  <a:spLocks noRot="1" noChangeAspect="1" noMove="1" noResize="1" noEditPoints="1" noAdjustHandles="1" noChangeArrowheads="1" noChangeShapeType="1" noTextEdit="1"/>
                </p:cNvSpPr>
                <p:nvPr/>
              </p:nvSpPr>
              <p:spPr>
                <a:xfrm>
                  <a:off x="8864537" y="5916630"/>
                  <a:ext cx="522994" cy="369332"/>
                </a:xfrm>
                <a:prstGeom prst="rect">
                  <a:avLst/>
                </a:prstGeom>
                <a:blipFill>
                  <a:blip r:embed="rId7"/>
                  <a:stretch>
                    <a:fillRect r="-18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Google Shape;62;p14">
                  <a:extLst>
                    <a:ext uri="{FF2B5EF4-FFF2-40B4-BE49-F238E27FC236}">
                      <a16:creationId xmlns:a16="http://schemas.microsoft.com/office/drawing/2014/main" id="{1B672ACA-46C4-45FD-B5DB-9CF220D97D85}"/>
                    </a:ext>
                  </a:extLst>
                </p:cNvPr>
                <p:cNvSpPr/>
                <p:nvPr/>
              </p:nvSpPr>
              <p:spPr>
                <a:xfrm>
                  <a:off x="2718192" y="4770391"/>
                  <a:ext cx="15756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dirty="0">
                      <a:latin typeface="Calibri" panose="020F0502020204030204" pitchFamily="34" charset="0"/>
                      <a:cs typeface="Calibri" panose="020F0502020204030204" pitchFamily="34" charset="0"/>
                    </a:rPr>
                    <a:t>Qualitätsmodell</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2</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i="1">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𝑘</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85" name="Google Shape;62;p14">
                  <a:extLst>
                    <a:ext uri="{FF2B5EF4-FFF2-40B4-BE49-F238E27FC236}">
                      <a16:creationId xmlns:a16="http://schemas.microsoft.com/office/drawing/2014/main" id="{1B672ACA-46C4-45FD-B5DB-9CF220D97D85}"/>
                    </a:ext>
                  </a:extLst>
                </p:cNvPr>
                <p:cNvSpPr>
                  <a:spLocks noRot="1" noChangeAspect="1" noMove="1" noResize="1" noEditPoints="1" noAdjustHandles="1" noChangeArrowheads="1" noChangeShapeType="1" noTextEdit="1"/>
                </p:cNvSpPr>
                <p:nvPr/>
              </p:nvSpPr>
              <p:spPr>
                <a:xfrm>
                  <a:off x="2718192" y="4770391"/>
                  <a:ext cx="1575622" cy="631417"/>
                </a:xfrm>
                <a:prstGeom prst="roundRect">
                  <a:avLst>
                    <a:gd name="adj" fmla="val 16667"/>
                  </a:avLst>
                </a:prstGeom>
                <a:blipFill>
                  <a:blip r:embed="rId8"/>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87" name="Google Shape;104;p14">
              <a:extLst>
                <a:ext uri="{FF2B5EF4-FFF2-40B4-BE49-F238E27FC236}">
                  <a16:creationId xmlns:a16="http://schemas.microsoft.com/office/drawing/2014/main" id="{21DD473F-6FF9-4CDF-AAE4-B5B4D446605F}"/>
                </a:ext>
              </a:extLst>
            </p:cNvPr>
            <p:cNvCxnSpPr>
              <a:cxnSpLocks/>
            </p:cNvCxnSpPr>
            <p:nvPr/>
          </p:nvCxnSpPr>
          <p:spPr>
            <a:xfrm>
              <a:off x="4338208" y="5086099"/>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88" name="Google Shape;62;p14">
                  <a:extLst>
                    <a:ext uri="{FF2B5EF4-FFF2-40B4-BE49-F238E27FC236}">
                      <a16:creationId xmlns:a16="http://schemas.microsoft.com/office/drawing/2014/main" id="{C2EA4916-1EA6-4968-8D6D-DDB371980596}"/>
                    </a:ext>
                  </a:extLst>
                </p:cNvPr>
                <p:cNvSpPr/>
                <p:nvPr/>
              </p:nvSpPr>
              <p:spPr>
                <a:xfrm>
                  <a:off x="4887915" y="4770391"/>
                  <a:ext cx="1600294"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dirty="0">
                      <a:latin typeface="Calibri" panose="020F0502020204030204" pitchFamily="34" charset="0"/>
                      <a:cs typeface="Calibri" panose="020F0502020204030204" pitchFamily="34" charset="0"/>
                    </a:rPr>
                    <a:t>Qualitätsmodell</a:t>
                  </a:r>
                  <a14:m>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3</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i="1">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𝑘</m:t>
                          </m:r>
                        </m:sub>
                      </m:sSub>
                      <m:r>
                        <a:rPr lang="de-DE" sz="1333" b="0" i="1" smtClean="0">
                          <a:latin typeface="Cambria Math" panose="02040503050406030204" pitchFamily="18" charset="0"/>
                          <a:cs typeface="Calibri" panose="020F0502020204030204" pitchFamily="34" charset="0"/>
                        </a:rPr>
                        <m:t>)</m:t>
                      </m:r>
                    </m:oMath>
                  </a14:m>
                  <a:endParaRPr lang="en" sz="1333" dirty="0">
                    <a:latin typeface="Calibri" panose="020F0502020204030204" pitchFamily="34" charset="0"/>
                    <a:cs typeface="Calibri" panose="020F0502020204030204" pitchFamily="34" charset="0"/>
                  </a:endParaRPr>
                </a:p>
              </p:txBody>
            </p:sp>
          </mc:Choice>
          <mc:Fallback xmlns="">
            <p:sp>
              <p:nvSpPr>
                <p:cNvPr id="88" name="Google Shape;62;p14">
                  <a:extLst>
                    <a:ext uri="{FF2B5EF4-FFF2-40B4-BE49-F238E27FC236}">
                      <a16:creationId xmlns:a16="http://schemas.microsoft.com/office/drawing/2014/main" id="{C2EA4916-1EA6-4968-8D6D-DDB371980596}"/>
                    </a:ext>
                  </a:extLst>
                </p:cNvPr>
                <p:cNvSpPr>
                  <a:spLocks noRot="1" noChangeAspect="1" noMove="1" noResize="1" noEditPoints="1" noAdjustHandles="1" noChangeArrowheads="1" noChangeShapeType="1" noTextEdit="1"/>
                </p:cNvSpPr>
                <p:nvPr/>
              </p:nvSpPr>
              <p:spPr>
                <a:xfrm>
                  <a:off x="4887915" y="4770391"/>
                  <a:ext cx="1600294" cy="631417"/>
                </a:xfrm>
                <a:prstGeom prst="roundRect">
                  <a:avLst>
                    <a:gd name="adj" fmla="val 16667"/>
                  </a:avLst>
                </a:prstGeom>
                <a:blipFill>
                  <a:blip r:embed="rId9"/>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94" name="Google Shape;104;p14">
              <a:extLst>
                <a:ext uri="{FF2B5EF4-FFF2-40B4-BE49-F238E27FC236}">
                  <a16:creationId xmlns:a16="http://schemas.microsoft.com/office/drawing/2014/main" id="{B5497AC5-6BAB-433F-9C69-01CC6A6B7B72}"/>
                </a:ext>
              </a:extLst>
            </p:cNvPr>
            <p:cNvCxnSpPr>
              <a:cxnSpLocks/>
            </p:cNvCxnSpPr>
            <p:nvPr/>
          </p:nvCxnSpPr>
          <p:spPr>
            <a:xfrm>
              <a:off x="6520267" y="5086099"/>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02" name="Google Shape;62;p14">
                  <a:extLst>
                    <a:ext uri="{FF2B5EF4-FFF2-40B4-BE49-F238E27FC236}">
                      <a16:creationId xmlns:a16="http://schemas.microsoft.com/office/drawing/2014/main" id="{6852E0A1-2914-43BA-A1BE-0C4E676EDA95}"/>
                    </a:ext>
                  </a:extLst>
                </p:cNvPr>
                <p:cNvSpPr/>
                <p:nvPr/>
              </p:nvSpPr>
              <p:spPr>
                <a:xfrm>
                  <a:off x="8217742" y="4775608"/>
                  <a:ext cx="1617722" cy="631417"/>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dirty="0">
                      <a:latin typeface="Calibri" panose="020F0502020204030204" pitchFamily="34" charset="0"/>
                      <a:cs typeface="Calibri" panose="020F0502020204030204" pitchFamily="34" charset="0"/>
                    </a:rPr>
                    <a:t>Qualitätsmodell</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𝑇</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i="1">
                                <a:latin typeface="Cambria Math" panose="02040503050406030204" pitchFamily="18" charset="0"/>
                                <a:cs typeface="Calibri" panose="020F0502020204030204" pitchFamily="34" charset="0"/>
                              </a:rPr>
                              <m:t>𝑐</m:t>
                            </m:r>
                          </m:e>
                          <m:sub>
                            <m:r>
                              <a:rPr lang="de-DE" sz="1333" b="0" i="1" smtClean="0">
                                <a:latin typeface="Cambria Math" panose="02040503050406030204" pitchFamily="18" charset="0"/>
                                <a:cs typeface="Calibri" panose="020F0502020204030204" pitchFamily="34" charset="0"/>
                              </a:rPr>
                              <m:t>𝑇</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0" i="1" smtClean="0">
                                <a:latin typeface="Cambria Math" panose="02040503050406030204" pitchFamily="18" charset="0"/>
                                <a:cs typeface="Calibri" panose="020F0502020204030204" pitchFamily="34" charset="0"/>
                              </a:rPr>
                              <m:t>𝑥</m:t>
                            </m:r>
                          </m:e>
                          <m:sub>
                            <m:r>
                              <a:rPr lang="de-DE" sz="1333" b="0" i="1" smtClean="0">
                                <a:latin typeface="Cambria Math" panose="02040503050406030204" pitchFamily="18" charset="0"/>
                                <a:cs typeface="Calibri" panose="020F0502020204030204" pitchFamily="34" charset="0"/>
                              </a:rPr>
                              <m:t>𝑇</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02" name="Google Shape;62;p14">
                  <a:extLst>
                    <a:ext uri="{FF2B5EF4-FFF2-40B4-BE49-F238E27FC236}">
                      <a16:creationId xmlns:a16="http://schemas.microsoft.com/office/drawing/2014/main" id="{6852E0A1-2914-43BA-A1BE-0C4E676EDA95}"/>
                    </a:ext>
                  </a:extLst>
                </p:cNvPr>
                <p:cNvSpPr>
                  <a:spLocks noRot="1" noChangeAspect="1" noMove="1" noResize="1" noEditPoints="1" noAdjustHandles="1" noChangeArrowheads="1" noChangeShapeType="1" noTextEdit="1"/>
                </p:cNvSpPr>
                <p:nvPr/>
              </p:nvSpPr>
              <p:spPr>
                <a:xfrm>
                  <a:off x="8217742" y="4775608"/>
                  <a:ext cx="1617722" cy="631417"/>
                </a:xfrm>
                <a:prstGeom prst="roundRect">
                  <a:avLst>
                    <a:gd name="adj" fmla="val 16667"/>
                  </a:avLst>
                </a:prstGeom>
                <a:blipFill>
                  <a:blip r:embed="rId10"/>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105" name="Google Shape;104;p14">
              <a:extLst>
                <a:ext uri="{FF2B5EF4-FFF2-40B4-BE49-F238E27FC236}">
                  <a16:creationId xmlns:a16="http://schemas.microsoft.com/office/drawing/2014/main" id="{3FD90DC9-8791-45D9-88BF-B79255389481}"/>
                </a:ext>
              </a:extLst>
            </p:cNvPr>
            <p:cNvCxnSpPr>
              <a:cxnSpLocks/>
            </p:cNvCxnSpPr>
            <p:nvPr/>
          </p:nvCxnSpPr>
          <p:spPr>
            <a:xfrm>
              <a:off x="7657709" y="5086099"/>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07" name="Textfeld 106">
                  <a:extLst>
                    <a:ext uri="{FF2B5EF4-FFF2-40B4-BE49-F238E27FC236}">
                      <a16:creationId xmlns:a16="http://schemas.microsoft.com/office/drawing/2014/main" id="{2A92444E-9BB0-47F1-9C9A-AD56558C6DDC}"/>
                    </a:ext>
                  </a:extLst>
                </p:cNvPr>
                <p:cNvSpPr txBox="1"/>
                <p:nvPr/>
              </p:nvSpPr>
              <p:spPr>
                <a:xfrm>
                  <a:off x="7069974" y="4860061"/>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107" name="Textfeld 106">
                  <a:extLst>
                    <a:ext uri="{FF2B5EF4-FFF2-40B4-BE49-F238E27FC236}">
                      <a16:creationId xmlns:a16="http://schemas.microsoft.com/office/drawing/2014/main" id="{2A92444E-9BB0-47F1-9C9A-AD56558C6DDC}"/>
                    </a:ext>
                  </a:extLst>
                </p:cNvPr>
                <p:cNvSpPr txBox="1">
                  <a:spLocks noRot="1" noChangeAspect="1" noMove="1" noResize="1" noEditPoints="1" noAdjustHandles="1" noChangeArrowheads="1" noChangeShapeType="1" noTextEdit="1"/>
                </p:cNvSpPr>
                <p:nvPr/>
              </p:nvSpPr>
              <p:spPr>
                <a:xfrm>
                  <a:off x="7069974" y="4860061"/>
                  <a:ext cx="522994" cy="369332"/>
                </a:xfrm>
                <a:prstGeom prst="rect">
                  <a:avLst/>
                </a:prstGeom>
                <a:blipFill>
                  <a:blip r:embed="rId14"/>
                  <a:stretch>
                    <a:fillRect/>
                  </a:stretch>
                </a:blipFill>
              </p:spPr>
              <p:txBody>
                <a:bodyPr/>
                <a:lstStyle/>
                <a:p>
                  <a:r>
                    <a:rPr lang="en-GB">
                      <a:noFill/>
                    </a:rPr>
                    <a:t> </a:t>
                  </a:r>
                </a:p>
              </p:txBody>
            </p:sp>
          </mc:Fallback>
        </mc:AlternateContent>
        <p:cxnSp>
          <p:nvCxnSpPr>
            <p:cNvPr id="108" name="Google Shape;104;p14">
              <a:extLst>
                <a:ext uri="{FF2B5EF4-FFF2-40B4-BE49-F238E27FC236}">
                  <a16:creationId xmlns:a16="http://schemas.microsoft.com/office/drawing/2014/main" id="{72D65F24-B60A-488C-AD5F-5B2A376CE884}"/>
                </a:ext>
              </a:extLst>
            </p:cNvPr>
            <p:cNvCxnSpPr>
              <a:cxnSpLocks/>
            </p:cNvCxnSpPr>
            <p:nvPr/>
          </p:nvCxnSpPr>
          <p:spPr>
            <a:xfrm rot="16200000">
              <a:off x="1057973" y="5728008"/>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04;p14">
              <a:extLst>
                <a:ext uri="{FF2B5EF4-FFF2-40B4-BE49-F238E27FC236}">
                  <a16:creationId xmlns:a16="http://schemas.microsoft.com/office/drawing/2014/main" id="{99D39FC6-B825-4B75-BCD5-24412B8A1941}"/>
                </a:ext>
              </a:extLst>
            </p:cNvPr>
            <p:cNvCxnSpPr>
              <a:cxnSpLocks/>
            </p:cNvCxnSpPr>
            <p:nvPr/>
          </p:nvCxnSpPr>
          <p:spPr>
            <a:xfrm rot="16200000">
              <a:off x="3262079" y="5737605"/>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11" name="Google Shape;104;p14">
              <a:extLst>
                <a:ext uri="{FF2B5EF4-FFF2-40B4-BE49-F238E27FC236}">
                  <a16:creationId xmlns:a16="http://schemas.microsoft.com/office/drawing/2014/main" id="{00A22564-177F-455F-9082-918EF274EFFE}"/>
                </a:ext>
              </a:extLst>
            </p:cNvPr>
            <p:cNvCxnSpPr>
              <a:cxnSpLocks/>
            </p:cNvCxnSpPr>
            <p:nvPr/>
          </p:nvCxnSpPr>
          <p:spPr>
            <a:xfrm rot="16200000">
              <a:off x="5407533" y="5719031"/>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21" name="Google Shape;104;p14">
              <a:extLst>
                <a:ext uri="{FF2B5EF4-FFF2-40B4-BE49-F238E27FC236}">
                  <a16:creationId xmlns:a16="http://schemas.microsoft.com/office/drawing/2014/main" id="{2AD6C2BB-BF3D-4B4A-AF58-973A755C62A8}"/>
                </a:ext>
              </a:extLst>
            </p:cNvPr>
            <p:cNvCxnSpPr>
              <a:cxnSpLocks/>
            </p:cNvCxnSpPr>
            <p:nvPr/>
          </p:nvCxnSpPr>
          <p:spPr>
            <a:xfrm rot="16200000">
              <a:off x="8813160" y="5719030"/>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122" name="Google Shape;104;p14">
              <a:extLst>
                <a:ext uri="{FF2B5EF4-FFF2-40B4-BE49-F238E27FC236}">
                  <a16:creationId xmlns:a16="http://schemas.microsoft.com/office/drawing/2014/main" id="{69D10EF9-EA04-4577-99A2-DB8FA28263C0}"/>
                </a:ext>
              </a:extLst>
            </p:cNvPr>
            <p:cNvCxnSpPr>
              <a:cxnSpLocks/>
            </p:cNvCxnSpPr>
            <p:nvPr/>
          </p:nvCxnSpPr>
          <p:spPr>
            <a:xfrm rot="16200000">
              <a:off x="8814184" y="4470793"/>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24" name="Textfeld 123">
                  <a:extLst>
                    <a:ext uri="{FF2B5EF4-FFF2-40B4-BE49-F238E27FC236}">
                      <a16:creationId xmlns:a16="http://schemas.microsoft.com/office/drawing/2014/main" id="{B5ED8CB3-5A7E-4255-881F-858804E41DF4}"/>
                    </a:ext>
                  </a:extLst>
                </p:cNvPr>
                <p:cNvSpPr txBox="1"/>
                <p:nvPr/>
              </p:nvSpPr>
              <p:spPr>
                <a:xfrm>
                  <a:off x="9026603" y="4285924"/>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1" i="1" smtClean="0">
                                    <a:latin typeface="Cambria Math" panose="02040503050406030204" pitchFamily="18" charset="0"/>
                                    <a:cs typeface="Calibri" panose="020F0502020204030204" pitchFamily="34" charset="0"/>
                                  </a:rPr>
                                </m:ctrlPr>
                              </m:accPr>
                              <m:e>
                                <m:r>
                                  <a:rPr lang="de-DE" sz="1330" b="1" i="1" smtClean="0">
                                    <a:latin typeface="Cambria Math" panose="02040503050406030204" pitchFamily="18" charset="0"/>
                                    <a:cs typeface="Calibri" panose="020F0502020204030204" pitchFamily="34" charset="0"/>
                                  </a:rPr>
                                  <m:t>𝑸</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xmlns="">
            <p:sp>
              <p:nvSpPr>
                <p:cNvPr id="124" name="Textfeld 123">
                  <a:extLst>
                    <a:ext uri="{FF2B5EF4-FFF2-40B4-BE49-F238E27FC236}">
                      <a16:creationId xmlns:a16="http://schemas.microsoft.com/office/drawing/2014/main" id="{B5ED8CB3-5A7E-4255-881F-858804E41DF4}"/>
                    </a:ext>
                  </a:extLst>
                </p:cNvPr>
                <p:cNvSpPr txBox="1">
                  <a:spLocks noRot="1" noChangeAspect="1" noMove="1" noResize="1" noEditPoints="1" noAdjustHandles="1" noChangeArrowheads="1" noChangeShapeType="1" noTextEdit="1"/>
                </p:cNvSpPr>
                <p:nvPr/>
              </p:nvSpPr>
              <p:spPr>
                <a:xfrm>
                  <a:off x="9026603" y="4285924"/>
                  <a:ext cx="320989" cy="303866"/>
                </a:xfrm>
                <a:prstGeom prst="rect">
                  <a:avLst/>
                </a:prstGeom>
                <a:blipFill>
                  <a:blip r:embed="rId15"/>
                  <a:stretch>
                    <a:fillRect t="-2000" r="-7692" b="-4000"/>
                  </a:stretch>
                </a:blipFill>
              </p:spPr>
              <p:txBody>
                <a:bodyPr/>
                <a:lstStyle/>
                <a:p>
                  <a:r>
                    <a:rPr lang="en-US">
                      <a:noFill/>
                    </a:rPr>
                    <a:t> </a:t>
                  </a:r>
                </a:p>
              </p:txBody>
            </p:sp>
          </mc:Fallback>
        </mc:AlternateContent>
        <p:grpSp>
          <p:nvGrpSpPr>
            <p:cNvPr id="125" name="Google Shape;458;p16">
              <a:extLst>
                <a:ext uri="{FF2B5EF4-FFF2-40B4-BE49-F238E27FC236}">
                  <a16:creationId xmlns:a16="http://schemas.microsoft.com/office/drawing/2014/main" id="{DDF3D0AC-9B07-48BD-A976-0DA20A43DC88}"/>
                </a:ext>
              </a:extLst>
            </p:cNvPr>
            <p:cNvGrpSpPr/>
            <p:nvPr/>
          </p:nvGrpSpPr>
          <p:grpSpPr>
            <a:xfrm>
              <a:off x="8994161" y="4024901"/>
              <a:ext cx="162231" cy="162231"/>
              <a:chOff x="8157975" y="3853800"/>
              <a:chExt cx="180900" cy="180900"/>
            </a:xfrm>
          </p:grpSpPr>
          <p:sp>
            <p:nvSpPr>
              <p:cNvPr id="134" name="Google Shape;459;p16">
                <a:extLst>
                  <a:ext uri="{FF2B5EF4-FFF2-40B4-BE49-F238E27FC236}">
                    <a16:creationId xmlns:a16="http://schemas.microsoft.com/office/drawing/2014/main" id="{A69C30FC-AAF8-48ED-B61F-ABBE217A546D}"/>
                  </a:ext>
                </a:extLst>
              </p:cNvPr>
              <p:cNvSpPr/>
              <p:nvPr/>
            </p:nvSpPr>
            <p:spPr>
              <a:xfrm>
                <a:off x="8157975" y="3853800"/>
                <a:ext cx="180900" cy="180900"/>
              </a:xfrm>
              <a:prstGeom prst="ellipse">
                <a:avLst/>
              </a:prstGeom>
              <a:noFill/>
              <a:ln w="19050" cap="flat" cmpd="sng">
                <a:solidFill>
                  <a:srgbClr val="99999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1800" b="1">
                  <a:solidFill>
                    <a:schemeClr val="dk2"/>
                  </a:solidFill>
                </a:endParaRPr>
              </a:p>
            </p:txBody>
          </p:sp>
          <p:cxnSp>
            <p:nvCxnSpPr>
              <p:cNvPr id="135" name="Google Shape;460;p16">
                <a:extLst>
                  <a:ext uri="{FF2B5EF4-FFF2-40B4-BE49-F238E27FC236}">
                    <a16:creationId xmlns:a16="http://schemas.microsoft.com/office/drawing/2014/main" id="{229600EB-4EA6-4018-82CA-BC9BD01FEC7B}"/>
                  </a:ext>
                </a:extLst>
              </p:cNvPr>
              <p:cNvCxnSpPr/>
              <p:nvPr/>
            </p:nvCxnSpPr>
            <p:spPr>
              <a:xfrm>
                <a:off x="8200275" y="3944250"/>
                <a:ext cx="96300" cy="0"/>
              </a:xfrm>
              <a:prstGeom prst="straightConnector1">
                <a:avLst/>
              </a:prstGeom>
              <a:noFill/>
              <a:ln w="19050" cap="flat" cmpd="sng">
                <a:solidFill>
                  <a:schemeClr val="dk2"/>
                </a:solidFill>
                <a:prstDash val="solid"/>
                <a:round/>
                <a:headEnd type="none" w="med" len="med"/>
                <a:tailEnd type="none" w="med" len="med"/>
              </a:ln>
            </p:spPr>
          </p:cxnSp>
        </p:grpSp>
        <p:cxnSp>
          <p:nvCxnSpPr>
            <p:cNvPr id="139" name="Google Shape;104;p14">
              <a:extLst>
                <a:ext uri="{FF2B5EF4-FFF2-40B4-BE49-F238E27FC236}">
                  <a16:creationId xmlns:a16="http://schemas.microsoft.com/office/drawing/2014/main" id="{1222C93F-E1EF-461E-A8CB-2FC163C9B7A1}"/>
                </a:ext>
              </a:extLst>
            </p:cNvPr>
            <p:cNvCxnSpPr>
              <a:cxnSpLocks/>
            </p:cNvCxnSpPr>
            <p:nvPr/>
          </p:nvCxnSpPr>
          <p:spPr>
            <a:xfrm rot="5400000">
              <a:off x="8813158" y="3740927"/>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40" name="Textfeld 139">
                  <a:extLst>
                    <a:ext uri="{FF2B5EF4-FFF2-40B4-BE49-F238E27FC236}">
                      <a16:creationId xmlns:a16="http://schemas.microsoft.com/office/drawing/2014/main" id="{51DE274A-1BF3-47DF-9C70-77CA7DE414E4}"/>
                    </a:ext>
                  </a:extLst>
                </p:cNvPr>
                <p:cNvSpPr txBox="1"/>
                <p:nvPr/>
              </p:nvSpPr>
              <p:spPr>
                <a:xfrm>
                  <a:off x="9020346" y="3304943"/>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330" b="1" i="1" smtClean="0">
                            <a:latin typeface="Cambria Math" panose="02040503050406030204" pitchFamily="18" charset="0"/>
                            <a:cs typeface="Calibri" panose="020F0502020204030204" pitchFamily="34" charset="0"/>
                          </a:rPr>
                          <m:t>𝑸</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oMath>
                    </m:oMathPara>
                  </a14:m>
                  <a:endParaRPr lang="en-GB" sz="1330" dirty="0"/>
                </a:p>
              </p:txBody>
            </p:sp>
          </mc:Choice>
          <mc:Fallback xmlns="">
            <p:sp>
              <p:nvSpPr>
                <p:cNvPr id="140" name="Textfeld 139">
                  <a:extLst>
                    <a:ext uri="{FF2B5EF4-FFF2-40B4-BE49-F238E27FC236}">
                      <a16:creationId xmlns:a16="http://schemas.microsoft.com/office/drawing/2014/main" id="{51DE274A-1BF3-47DF-9C70-77CA7DE414E4}"/>
                    </a:ext>
                  </a:extLst>
                </p:cNvPr>
                <p:cNvSpPr txBox="1">
                  <a:spLocks noRot="1" noChangeAspect="1" noMove="1" noResize="1" noEditPoints="1" noAdjustHandles="1" noChangeArrowheads="1" noChangeShapeType="1" noTextEdit="1"/>
                </p:cNvSpPr>
                <p:nvPr/>
              </p:nvSpPr>
              <p:spPr>
                <a:xfrm>
                  <a:off x="9020346" y="3304943"/>
                  <a:ext cx="320989" cy="303866"/>
                </a:xfrm>
                <a:prstGeom prst="rect">
                  <a:avLst/>
                </a:prstGeom>
                <a:blipFill>
                  <a:blip r:embed="rId16"/>
                  <a:stretch>
                    <a:fillRect r="-71154" b="-6000"/>
                  </a:stretch>
                </a:blipFill>
              </p:spPr>
              <p:txBody>
                <a:bodyPr/>
                <a:lstStyle/>
                <a:p>
                  <a:r>
                    <a:rPr lang="en-US">
                      <a:noFill/>
                    </a:rPr>
                    <a:t> </a:t>
                  </a:r>
                </a:p>
              </p:txBody>
            </p:sp>
          </mc:Fallback>
        </mc:AlternateContent>
        <p:cxnSp>
          <p:nvCxnSpPr>
            <p:cNvPr id="141" name="Google Shape;104;p14">
              <a:extLst>
                <a:ext uri="{FF2B5EF4-FFF2-40B4-BE49-F238E27FC236}">
                  <a16:creationId xmlns:a16="http://schemas.microsoft.com/office/drawing/2014/main" id="{503953A1-E3C5-4A77-9E3B-F068F4EE9401}"/>
                </a:ext>
              </a:extLst>
            </p:cNvPr>
            <p:cNvCxnSpPr>
              <a:cxnSpLocks/>
            </p:cNvCxnSpPr>
            <p:nvPr/>
          </p:nvCxnSpPr>
          <p:spPr>
            <a:xfrm>
              <a:off x="9180840" y="4104135"/>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42" name="Textfeld 141">
                  <a:extLst>
                    <a:ext uri="{FF2B5EF4-FFF2-40B4-BE49-F238E27FC236}">
                      <a16:creationId xmlns:a16="http://schemas.microsoft.com/office/drawing/2014/main" id="{B019E8EC-B064-48D9-901C-CD211945B394}"/>
                    </a:ext>
                  </a:extLst>
                </p:cNvPr>
                <p:cNvSpPr txBox="1"/>
                <p:nvPr/>
              </p:nvSpPr>
              <p:spPr>
                <a:xfrm>
                  <a:off x="9695528" y="3924958"/>
                  <a:ext cx="1165102"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r>
                              <a:rPr lang="de-DE" sz="1330" b="1" i="1" smtClean="0">
                                <a:latin typeface="Cambria Math" panose="02040503050406030204" pitchFamily="18" charset="0"/>
                                <a:cs typeface="Calibri" panose="020F0502020204030204" pitchFamily="34" charset="0"/>
                              </a:rPr>
                              <m:t>𝒆</m:t>
                            </m:r>
                            <m:r>
                              <a:rPr lang="de-DE" sz="1330" b="0" i="1" smtClean="0">
                                <a:latin typeface="Cambria Math" panose="02040503050406030204" pitchFamily="18" charset="0"/>
                                <a:cs typeface="Calibri" panose="020F0502020204030204" pitchFamily="34" charset="0"/>
                              </a:rPr>
                              <m:t>=</m:t>
                            </m:r>
                            <m:r>
                              <a:rPr lang="de-DE" sz="1330" b="1" i="1" smtClean="0">
                                <a:latin typeface="Cambria Math" panose="02040503050406030204" pitchFamily="18" charset="0"/>
                                <a:cs typeface="Calibri" panose="020F0502020204030204" pitchFamily="34" charset="0"/>
                              </a:rPr>
                              <m:t>𝑸</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acc>
                              <m:accPr>
                                <m:chr m:val="̂"/>
                                <m:ctrlPr>
                                  <a:rPr lang="de-DE" sz="1330" b="0" i="1" smtClean="0">
                                    <a:latin typeface="Cambria Math" panose="02040503050406030204" pitchFamily="18" charset="0"/>
                                    <a:cs typeface="Calibri" panose="020F0502020204030204" pitchFamily="34" charset="0"/>
                                  </a:rPr>
                                </m:ctrlPr>
                              </m:accPr>
                              <m:e>
                                <m:r>
                                  <a:rPr lang="de-DE" sz="1330" b="1" i="1" smtClean="0">
                                    <a:latin typeface="Cambria Math" panose="02040503050406030204" pitchFamily="18" charset="0"/>
                                    <a:cs typeface="Calibri" panose="020F0502020204030204" pitchFamily="34" charset="0"/>
                                  </a:rPr>
                                  <m:t>𝑸</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xmlns="">
            <p:sp>
              <p:nvSpPr>
                <p:cNvPr id="142" name="Textfeld 141">
                  <a:extLst>
                    <a:ext uri="{FF2B5EF4-FFF2-40B4-BE49-F238E27FC236}">
                      <a16:creationId xmlns:a16="http://schemas.microsoft.com/office/drawing/2014/main" id="{B019E8EC-B064-48D9-901C-CD211945B394}"/>
                    </a:ext>
                  </a:extLst>
                </p:cNvPr>
                <p:cNvSpPr txBox="1">
                  <a:spLocks noRot="1" noChangeAspect="1" noMove="1" noResize="1" noEditPoints="1" noAdjustHandles="1" noChangeArrowheads="1" noChangeShapeType="1" noTextEdit="1"/>
                </p:cNvSpPr>
                <p:nvPr/>
              </p:nvSpPr>
              <p:spPr>
                <a:xfrm>
                  <a:off x="9695528" y="3924958"/>
                  <a:ext cx="1165102" cy="303866"/>
                </a:xfrm>
                <a:prstGeom prst="rect">
                  <a:avLst/>
                </a:prstGeom>
                <a:blipFill>
                  <a:blip r:embed="rId17"/>
                  <a:stretch>
                    <a:fillRect t="-2000" r="-21990"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feld 142">
                  <a:extLst>
                    <a:ext uri="{FF2B5EF4-FFF2-40B4-BE49-F238E27FC236}">
                      <a16:creationId xmlns:a16="http://schemas.microsoft.com/office/drawing/2014/main" id="{B0126B34-8983-40A4-ADD1-944102E28775}"/>
                    </a:ext>
                  </a:extLst>
                </p:cNvPr>
                <p:cNvSpPr txBox="1"/>
                <p:nvPr/>
              </p:nvSpPr>
              <p:spPr>
                <a:xfrm>
                  <a:off x="2110633" y="4809652"/>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i="1">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143" name="Textfeld 142">
                  <a:extLst>
                    <a:ext uri="{FF2B5EF4-FFF2-40B4-BE49-F238E27FC236}">
                      <a16:creationId xmlns:a16="http://schemas.microsoft.com/office/drawing/2014/main" id="{B0126B34-8983-40A4-ADD1-944102E28775}"/>
                    </a:ext>
                  </a:extLst>
                </p:cNvPr>
                <p:cNvSpPr txBox="1">
                  <a:spLocks noRot="1" noChangeAspect="1" noMove="1" noResize="1" noEditPoints="1" noAdjustHandles="1" noChangeArrowheads="1" noChangeShapeType="1" noTextEdit="1"/>
                </p:cNvSpPr>
                <p:nvPr/>
              </p:nvSpPr>
              <p:spPr>
                <a:xfrm>
                  <a:off x="2110633" y="4809652"/>
                  <a:ext cx="621254"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feld 143">
                  <a:extLst>
                    <a:ext uri="{FF2B5EF4-FFF2-40B4-BE49-F238E27FC236}">
                      <a16:creationId xmlns:a16="http://schemas.microsoft.com/office/drawing/2014/main" id="{C368A896-26CD-4D02-B201-7387AB084C88}"/>
                    </a:ext>
                  </a:extLst>
                </p:cNvPr>
                <p:cNvSpPr txBox="1"/>
                <p:nvPr/>
              </p:nvSpPr>
              <p:spPr>
                <a:xfrm>
                  <a:off x="4310541" y="4781374"/>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b="0" i="1" smtClean="0">
                                <a:latin typeface="Cambria Math" panose="02040503050406030204" pitchFamily="18" charset="0"/>
                                <a:cs typeface="Calibri" panose="020F0502020204030204" pitchFamily="34" charset="0"/>
                              </a:rPr>
                              <m:t>2</m:t>
                            </m:r>
                          </m:sub>
                        </m:sSub>
                      </m:oMath>
                    </m:oMathPara>
                  </a14:m>
                  <a:endParaRPr lang="en-GB" sz="1400" dirty="0"/>
                </a:p>
              </p:txBody>
            </p:sp>
          </mc:Choice>
          <mc:Fallback xmlns="">
            <p:sp>
              <p:nvSpPr>
                <p:cNvPr id="144" name="Textfeld 143">
                  <a:extLst>
                    <a:ext uri="{FF2B5EF4-FFF2-40B4-BE49-F238E27FC236}">
                      <a16:creationId xmlns:a16="http://schemas.microsoft.com/office/drawing/2014/main" id="{C368A896-26CD-4D02-B201-7387AB084C88}"/>
                    </a:ext>
                  </a:extLst>
                </p:cNvPr>
                <p:cNvSpPr txBox="1">
                  <a:spLocks noRot="1" noChangeAspect="1" noMove="1" noResize="1" noEditPoints="1" noAdjustHandles="1" noChangeArrowheads="1" noChangeShapeType="1" noTextEdit="1"/>
                </p:cNvSpPr>
                <p:nvPr/>
              </p:nvSpPr>
              <p:spPr>
                <a:xfrm>
                  <a:off x="4310541" y="4781374"/>
                  <a:ext cx="621254" cy="30777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feld 144">
                  <a:extLst>
                    <a:ext uri="{FF2B5EF4-FFF2-40B4-BE49-F238E27FC236}">
                      <a16:creationId xmlns:a16="http://schemas.microsoft.com/office/drawing/2014/main" id="{5A3A2DBB-E48F-4C0F-BBF6-DABD5997B52C}"/>
                    </a:ext>
                  </a:extLst>
                </p:cNvPr>
                <p:cNvSpPr txBox="1"/>
                <p:nvPr/>
              </p:nvSpPr>
              <p:spPr>
                <a:xfrm>
                  <a:off x="6452744" y="4781374"/>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i="1">
                                <a:latin typeface="Cambria Math" panose="02040503050406030204" pitchFamily="18" charset="0"/>
                                <a:cs typeface="Calibri" panose="020F0502020204030204" pitchFamily="34" charset="0"/>
                              </a:rPr>
                              <m:t>3</m:t>
                            </m:r>
                          </m:sub>
                        </m:sSub>
                      </m:oMath>
                    </m:oMathPara>
                  </a14:m>
                  <a:endParaRPr lang="en-GB" sz="1400" dirty="0"/>
                </a:p>
              </p:txBody>
            </p:sp>
          </mc:Choice>
          <mc:Fallback xmlns="">
            <p:sp>
              <p:nvSpPr>
                <p:cNvPr id="145" name="Textfeld 144">
                  <a:extLst>
                    <a:ext uri="{FF2B5EF4-FFF2-40B4-BE49-F238E27FC236}">
                      <a16:creationId xmlns:a16="http://schemas.microsoft.com/office/drawing/2014/main" id="{5A3A2DBB-E48F-4C0F-BBF6-DABD5997B52C}"/>
                    </a:ext>
                  </a:extLst>
                </p:cNvPr>
                <p:cNvSpPr txBox="1">
                  <a:spLocks noRot="1" noChangeAspect="1" noMove="1" noResize="1" noEditPoints="1" noAdjustHandles="1" noChangeArrowheads="1" noChangeShapeType="1" noTextEdit="1"/>
                </p:cNvSpPr>
                <p:nvPr/>
              </p:nvSpPr>
              <p:spPr>
                <a:xfrm>
                  <a:off x="6452744" y="4781374"/>
                  <a:ext cx="621254" cy="307777"/>
                </a:xfrm>
                <a:prstGeom prst="rect">
                  <a:avLst/>
                </a:prstGeom>
                <a:blipFill>
                  <a:blip r:embed="rId20"/>
                  <a:stretch>
                    <a:fillRect/>
                  </a:stretch>
                </a:blipFill>
              </p:spPr>
              <p:txBody>
                <a:bodyPr/>
                <a:lstStyle/>
                <a:p>
                  <a:r>
                    <a:rPr lang="en-US">
                      <a:noFill/>
                    </a:rPr>
                    <a:t> </a:t>
                  </a:r>
                </a:p>
              </p:txBody>
            </p:sp>
          </mc:Fallback>
        </mc:AlternateContent>
      </p:grpSp>
      <p:sp>
        <p:nvSpPr>
          <p:cNvPr id="52" name="TextShape 4">
            <a:extLst>
              <a:ext uri="{FF2B5EF4-FFF2-40B4-BE49-F238E27FC236}">
                <a16:creationId xmlns:a16="http://schemas.microsoft.com/office/drawing/2014/main" id="{E363D2E2-5C23-48E1-9695-426BA6432E0D}"/>
              </a:ext>
            </a:extLst>
          </p:cNvPr>
          <p:cNvSpPr txBox="1"/>
          <p:nvPr/>
        </p:nvSpPr>
        <p:spPr>
          <a:xfrm>
            <a:off x="10056600" y="6489000"/>
            <a:ext cx="1943280" cy="359640"/>
          </a:xfrm>
          <a:prstGeom prst="rect">
            <a:avLst/>
          </a:prstGeom>
          <a:noFill/>
          <a:ln>
            <a:noFill/>
          </a:ln>
        </p:spPr>
        <p:txBody>
          <a:bodyPr anchor="ctr">
            <a:noAutofit/>
          </a:bodyPr>
          <a:lstStyle/>
          <a:p>
            <a:pPr algn="r">
              <a:lnSpc>
                <a:spcPct val="100000"/>
              </a:lnSpc>
            </a:pPr>
            <a:r>
              <a:rPr lang="de-DE" sz="1200" b="0" strike="noStrike" spc="-1" dirty="0">
                <a:solidFill>
                  <a:srgbClr val="8B8B8B"/>
                </a:solidFill>
                <a:latin typeface="Arial"/>
              </a:rPr>
              <a:t> </a:t>
            </a:r>
            <a:fld id="{4606B445-152A-4060-A567-068546D767BF}" type="slidenum">
              <a:rPr lang="de-DE" sz="1200" b="0" strike="noStrike" spc="-1">
                <a:solidFill>
                  <a:srgbClr val="8B8B8B"/>
                </a:solidFill>
                <a:latin typeface="Arial"/>
              </a:rPr>
              <a:t>8</a:t>
            </a:fld>
            <a:endParaRPr lang="de-DE" sz="1200" b="0" strike="noStrike" spc="-1" dirty="0">
              <a:latin typeface="Times New Roman"/>
            </a:endParaRPr>
          </a:p>
        </p:txBody>
      </p:sp>
      <p:sp>
        <p:nvSpPr>
          <p:cNvPr id="53" name="TextShape 3">
            <a:extLst>
              <a:ext uri="{FF2B5EF4-FFF2-40B4-BE49-F238E27FC236}">
                <a16:creationId xmlns:a16="http://schemas.microsoft.com/office/drawing/2014/main" id="{7DD27390-FB56-40FC-B1B3-215DE8C3E905}"/>
              </a:ext>
            </a:extLst>
          </p:cNvPr>
          <p:cNvSpPr txBox="1"/>
          <p:nvPr/>
        </p:nvSpPr>
        <p:spPr>
          <a:xfrm>
            <a:off x="2207520" y="6489000"/>
            <a:ext cx="7776360" cy="359640"/>
          </a:xfrm>
          <a:prstGeom prst="rect">
            <a:avLst/>
          </a:prstGeom>
          <a:noFill/>
          <a:ln>
            <a:noFill/>
          </a:ln>
        </p:spPr>
        <p:txBody>
          <a:bodyPr anchor="ctr">
            <a:noAutofit/>
          </a:bodyPr>
          <a:lstStyle/>
          <a:p>
            <a:pPr algn="ctr">
              <a:lnSpc>
                <a:spcPct val="100000"/>
              </a:lnSpc>
            </a:pPr>
            <a:r>
              <a:rPr lang="de-DE" sz="1200" b="0" strike="noStrike" spc="-1" dirty="0">
                <a:solidFill>
                  <a:srgbClr val="8B8B8B"/>
                </a:solidFill>
                <a:latin typeface="Arial"/>
              </a:rPr>
              <a:t>Digital Twin </a:t>
            </a:r>
            <a:r>
              <a:rPr lang="de-DE" sz="1200" b="0" strike="noStrike" spc="-1" dirty="0" err="1">
                <a:solidFill>
                  <a:srgbClr val="8B8B8B"/>
                </a:solidFill>
                <a:latin typeface="Arial"/>
              </a:rPr>
              <a:t>of</a:t>
            </a:r>
            <a:r>
              <a:rPr lang="de-DE" sz="1200" b="0" strike="noStrike" spc="-1" dirty="0">
                <a:solidFill>
                  <a:srgbClr val="8B8B8B"/>
                </a:solidFill>
                <a:latin typeface="Arial"/>
              </a:rPr>
              <a:t> </a:t>
            </a:r>
            <a:r>
              <a:rPr lang="de-DE" sz="1200" b="0" strike="noStrike" spc="-1" dirty="0" err="1">
                <a:solidFill>
                  <a:srgbClr val="8B8B8B"/>
                </a:solidFill>
                <a:latin typeface="Arial"/>
              </a:rPr>
              <a:t>Injection</a:t>
            </a:r>
            <a:r>
              <a:rPr lang="de-DE" sz="1200" b="0" strike="noStrike" spc="-1" dirty="0">
                <a:solidFill>
                  <a:srgbClr val="8B8B8B"/>
                </a:solidFill>
                <a:latin typeface="Arial"/>
              </a:rPr>
              <a:t> </a:t>
            </a:r>
            <a:r>
              <a:rPr lang="de-DE" sz="1200" b="0" strike="noStrike" spc="-1" dirty="0" err="1">
                <a:solidFill>
                  <a:srgbClr val="8B8B8B"/>
                </a:solidFill>
                <a:latin typeface="Arial"/>
              </a:rPr>
              <a:t>Molding</a:t>
            </a:r>
            <a:endParaRPr lang="de-DE" sz="1200" b="0" strike="noStrike" spc="-1" dirty="0">
              <a:latin typeface="Times New Roman"/>
            </a:endParaRPr>
          </a:p>
        </p:txBody>
      </p:sp>
      <p:sp>
        <p:nvSpPr>
          <p:cNvPr id="2" name="Fußzeilenplatzhalter 1">
            <a:extLst>
              <a:ext uri="{FF2B5EF4-FFF2-40B4-BE49-F238E27FC236}">
                <a16:creationId xmlns:a16="http://schemas.microsoft.com/office/drawing/2014/main" id="{0A97B811-13B8-44DC-A792-6558E47B05FF}"/>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5" name="Foliennummernplatzhalter 4">
            <a:extLst>
              <a:ext uri="{FF2B5EF4-FFF2-40B4-BE49-F238E27FC236}">
                <a16:creationId xmlns:a16="http://schemas.microsoft.com/office/drawing/2014/main" id="{A6D51368-F2DF-4248-8453-4B167A59E213}"/>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8</a:t>
            </a:fld>
            <a:endParaRPr lang="de-DE" sz="1200" b="0" strike="noStrike" spc="-1">
              <a:latin typeface="Times New Roman"/>
            </a:endParaRPr>
          </a:p>
        </p:txBody>
      </p:sp>
      <p:sp>
        <p:nvSpPr>
          <p:cNvPr id="55" name="TextShape 2">
            <a:extLst>
              <a:ext uri="{FF2B5EF4-FFF2-40B4-BE49-F238E27FC236}">
                <a16:creationId xmlns:a16="http://schemas.microsoft.com/office/drawing/2014/main" id="{3ECC74C5-7A47-4DBF-9905-9210C22A1821}"/>
              </a:ext>
            </a:extLst>
          </p:cNvPr>
          <p:cNvSpPr txBox="1"/>
          <p:nvPr/>
        </p:nvSpPr>
        <p:spPr>
          <a:xfrm>
            <a:off x="1857828" y="189000"/>
            <a:ext cx="9303971" cy="502920"/>
          </a:xfrm>
          <a:prstGeom prst="rect">
            <a:avLst/>
          </a:prstGeom>
          <a:noFill/>
          <a:ln>
            <a:noFill/>
          </a:ln>
        </p:spPr>
        <p:txBody>
          <a:bodyPr anchor="ctr">
            <a:normAutofit lnSpcReduction="10000"/>
          </a:bodyPr>
          <a:lstStyle/>
          <a:p>
            <a:pPr>
              <a:lnSpc>
                <a:spcPct val="100000"/>
              </a:lnSpc>
            </a:pPr>
            <a:r>
              <a:rPr lang="de-DE" sz="2800" b="1" strike="noStrike" spc="-1" dirty="0">
                <a:solidFill>
                  <a:srgbClr val="000000"/>
                </a:solidFill>
                <a:latin typeface="Calibri"/>
              </a:rPr>
              <a:t>Qualitätsmodell (1/2)</a:t>
            </a:r>
            <a:endParaRPr lang="de-DE" sz="2800" b="0" strike="noStrike" spc="-1" dirty="0">
              <a:solidFill>
                <a:srgbClr val="000000"/>
              </a:solidFill>
              <a:latin typeface="Arial"/>
            </a:endParaRPr>
          </a:p>
        </p:txBody>
      </p:sp>
      <mc:AlternateContent xmlns:mc="http://schemas.openxmlformats.org/markup-compatibility/2006" xmlns:a14="http://schemas.microsoft.com/office/drawing/2010/main">
        <mc:Choice Requires="a14">
          <p:sp>
            <p:nvSpPr>
              <p:cNvPr id="56" name="Textfeld 55">
                <a:extLst>
                  <a:ext uri="{FF2B5EF4-FFF2-40B4-BE49-F238E27FC236}">
                    <a16:creationId xmlns:a16="http://schemas.microsoft.com/office/drawing/2014/main" id="{7A7A9940-4EC8-49C9-A002-749586C9F4B0}"/>
                  </a:ext>
                </a:extLst>
              </p:cNvPr>
              <p:cNvSpPr txBox="1"/>
              <p:nvPr/>
            </p:nvSpPr>
            <p:spPr>
              <a:xfrm>
                <a:off x="8185730" y="4830581"/>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b="0" i="1" smtClean="0">
                              <a:latin typeface="Cambria Math" panose="02040503050406030204" pitchFamily="18" charset="0"/>
                              <a:cs typeface="Calibri" panose="020F0502020204030204" pitchFamily="34" charset="0"/>
                            </a:rPr>
                            <m:t>𝑇</m:t>
                          </m:r>
                          <m:r>
                            <a:rPr lang="de-DE" sz="1400" b="0" i="1" smtClean="0">
                              <a:latin typeface="Cambria Math" panose="02040503050406030204" pitchFamily="18" charset="0"/>
                              <a:cs typeface="Calibri" panose="020F0502020204030204" pitchFamily="34" charset="0"/>
                            </a:rPr>
                            <m:t>−</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56" name="Textfeld 55">
                <a:extLst>
                  <a:ext uri="{FF2B5EF4-FFF2-40B4-BE49-F238E27FC236}">
                    <a16:creationId xmlns:a16="http://schemas.microsoft.com/office/drawing/2014/main" id="{7A7A9940-4EC8-49C9-A002-749586C9F4B0}"/>
                  </a:ext>
                </a:extLst>
              </p:cNvPr>
              <p:cNvSpPr txBox="1">
                <a:spLocks noRot="1" noChangeAspect="1" noMove="1" noResize="1" noEditPoints="1" noAdjustHandles="1" noChangeArrowheads="1" noChangeShapeType="1" noTextEdit="1"/>
              </p:cNvSpPr>
              <p:nvPr/>
            </p:nvSpPr>
            <p:spPr>
              <a:xfrm>
                <a:off x="8185730" y="4830581"/>
                <a:ext cx="621254" cy="307777"/>
              </a:xfrm>
              <a:prstGeom prst="rect">
                <a:avLst/>
              </a:prstGeom>
              <a:blipFill>
                <a:blip r:embed="rId21"/>
                <a:stretch>
                  <a:fillRect/>
                </a:stretch>
              </a:blipFill>
            </p:spPr>
            <p:txBody>
              <a:bodyPr/>
              <a:lstStyle/>
              <a:p>
                <a:r>
                  <a:rPr lang="en-GB">
                    <a:noFill/>
                  </a:rPr>
                  <a:t> </a:t>
                </a:r>
              </a:p>
            </p:txBody>
          </p:sp>
        </mc:Fallback>
      </mc:AlternateContent>
      <p:sp>
        <p:nvSpPr>
          <p:cNvPr id="40" name="TextShape 4">
            <a:extLst>
              <a:ext uri="{FF2B5EF4-FFF2-40B4-BE49-F238E27FC236}">
                <a16:creationId xmlns:a16="http://schemas.microsoft.com/office/drawing/2014/main" id="{73D72893-5F0D-4BCE-95AD-E7FF7DAB7939}"/>
              </a:ext>
            </a:extLst>
          </p:cNvPr>
          <p:cNvSpPr txBox="1"/>
          <p:nvPr/>
        </p:nvSpPr>
        <p:spPr>
          <a:xfrm>
            <a:off x="192240" y="6489000"/>
            <a:ext cx="1943280" cy="359640"/>
          </a:xfrm>
          <a:prstGeom prst="rect">
            <a:avLst/>
          </a:prstGeom>
          <a:noFill/>
          <a:ln>
            <a:noFill/>
          </a:ln>
        </p:spPr>
        <p:txBody>
          <a:bodyPr anchor="ctr">
            <a:noAutofit/>
          </a:bodyPr>
          <a:lstStyle/>
          <a:p>
            <a:pPr>
              <a:lnSpc>
                <a:spcPct val="100000"/>
              </a:lnSpc>
            </a:pPr>
            <a:r>
              <a:rPr lang="de-DE" sz="1200" spc="-1" dirty="0">
                <a:solidFill>
                  <a:srgbClr val="8B8B8B"/>
                </a:solidFill>
                <a:latin typeface="Arial"/>
              </a:rPr>
              <a:t>02.11.2021</a:t>
            </a:r>
          </a:p>
        </p:txBody>
      </p:sp>
    </p:spTree>
    <p:extLst>
      <p:ext uri="{BB962C8B-B14F-4D97-AF65-F5344CB8AC3E}">
        <p14:creationId xmlns:p14="http://schemas.microsoft.com/office/powerpoint/2010/main" val="4549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1B258CF-C5FF-45ED-A0A8-201C0195B029}"/>
              </a:ext>
            </a:extLst>
          </p:cNvPr>
          <p:cNvSpPr>
            <a:spLocks noGrp="1"/>
          </p:cNvSpPr>
          <p:nvPr>
            <p:ph type="dt" idx="10"/>
          </p:nvPr>
        </p:nvSpPr>
        <p:spPr/>
        <p:txBody>
          <a:bodyPr/>
          <a:lstStyle/>
          <a:p>
            <a:pPr>
              <a:lnSpc>
                <a:spcPct val="100000"/>
              </a:lnSpc>
            </a:pPr>
            <a:fld id="{89C7D1F0-79E3-4DE3-93A9-48DBB10476A5}" type="datetime1">
              <a:rPr lang="de-DE" sz="1200" b="0" strike="noStrike" spc="-1" smtClean="0">
                <a:solidFill>
                  <a:srgbClr val="8B8B8B"/>
                </a:solidFill>
                <a:latin typeface="Arial"/>
              </a:rPr>
              <a:t>21.01.2022</a:t>
            </a:fld>
            <a:endParaRPr lang="de-DE" sz="1200" b="0" strike="noStrike" spc="-1" dirty="0">
              <a:latin typeface="Times New Roman"/>
            </a:endParaRPr>
          </a:p>
        </p:txBody>
      </p:sp>
      <p:sp>
        <p:nvSpPr>
          <p:cNvPr id="3" name="Fußzeilenplatzhalter 2">
            <a:extLst>
              <a:ext uri="{FF2B5EF4-FFF2-40B4-BE49-F238E27FC236}">
                <a16:creationId xmlns:a16="http://schemas.microsoft.com/office/drawing/2014/main" id="{D6390450-090C-4833-89F1-D3A23A3C1866}"/>
              </a:ext>
            </a:extLst>
          </p:cNvPr>
          <p:cNvSpPr>
            <a:spLocks noGrp="1"/>
          </p:cNvSpPr>
          <p:nvPr>
            <p:ph type="ftr" idx="11"/>
          </p:nvPr>
        </p:nvSpPr>
        <p:spPr/>
        <p:txBody>
          <a:bodyPr/>
          <a:lstStyle/>
          <a:p>
            <a:pPr algn="ctr">
              <a:lnSpc>
                <a:spcPct val="100000"/>
              </a:lnSpc>
            </a:pPr>
            <a:r>
              <a:rPr lang="de-DE" sz="1200" spc="-1">
                <a:solidFill>
                  <a:srgbClr val="8B8B8B"/>
                </a:solidFill>
                <a:latin typeface="Arial"/>
              </a:rPr>
              <a:t>Digital Twin of Injection Molding</a:t>
            </a:r>
            <a:endParaRPr lang="de-DE" sz="1200" b="0" strike="noStrike" spc="-1" dirty="0">
              <a:latin typeface="Times New Roman"/>
            </a:endParaRPr>
          </a:p>
        </p:txBody>
      </p:sp>
      <p:sp>
        <p:nvSpPr>
          <p:cNvPr id="4" name="Foliennummernplatzhalter 3">
            <a:extLst>
              <a:ext uri="{FF2B5EF4-FFF2-40B4-BE49-F238E27FC236}">
                <a16:creationId xmlns:a16="http://schemas.microsoft.com/office/drawing/2014/main" id="{4E996E83-269F-4192-8319-06520EA1112F}"/>
              </a:ext>
            </a:extLst>
          </p:cNvPr>
          <p:cNvSpPr>
            <a:spLocks noGrp="1"/>
          </p:cNvSpPr>
          <p:nvPr>
            <p:ph type="sldNum" idx="12"/>
          </p:nvPr>
        </p:nvSpPr>
        <p:spPr/>
        <p:txBody>
          <a:bodyPr/>
          <a:lstStyle/>
          <a:p>
            <a:pPr algn="r">
              <a:lnSpc>
                <a:spcPct val="100000"/>
              </a:lnSpc>
            </a:pPr>
            <a:r>
              <a:rPr lang="de-DE" sz="1200" b="0" strike="noStrike" spc="-1">
                <a:solidFill>
                  <a:srgbClr val="8B8B8B"/>
                </a:solidFill>
                <a:latin typeface="Arial"/>
              </a:rPr>
              <a:t> </a:t>
            </a:r>
            <a:fld id="{A7FD2A8E-5037-4745-9116-909134628457}" type="slidenum">
              <a:rPr lang="de-DE" sz="1200" b="0" strike="noStrike" spc="-1" smtClean="0">
                <a:solidFill>
                  <a:srgbClr val="8B8B8B"/>
                </a:solidFill>
                <a:latin typeface="Arial"/>
              </a:rPr>
              <a:t>9</a:t>
            </a:fld>
            <a:endParaRPr lang="de-DE" sz="1200" b="0" strike="noStrike" spc="-1">
              <a:latin typeface="Times New Roman"/>
            </a:endParaRPr>
          </a:p>
        </p:txBody>
      </p:sp>
      <p:sp>
        <p:nvSpPr>
          <p:cNvPr id="7" name="TextShape 2">
            <a:extLst>
              <a:ext uri="{FF2B5EF4-FFF2-40B4-BE49-F238E27FC236}">
                <a16:creationId xmlns:a16="http://schemas.microsoft.com/office/drawing/2014/main" id="{96E42DCE-320A-4911-8081-37BADDFB86F5}"/>
              </a:ext>
            </a:extLst>
          </p:cNvPr>
          <p:cNvSpPr txBox="1"/>
          <p:nvPr/>
        </p:nvSpPr>
        <p:spPr>
          <a:xfrm>
            <a:off x="1857828" y="189000"/>
            <a:ext cx="9303971" cy="502920"/>
          </a:xfrm>
          <a:prstGeom prst="rect">
            <a:avLst/>
          </a:prstGeom>
          <a:noFill/>
          <a:ln>
            <a:noFill/>
          </a:ln>
        </p:spPr>
        <p:txBody>
          <a:bodyPr anchor="ctr">
            <a:normAutofit lnSpcReduction="10000"/>
          </a:bodyPr>
          <a:lstStyle/>
          <a:p>
            <a:pPr>
              <a:lnSpc>
                <a:spcPct val="100000"/>
              </a:lnSpc>
            </a:pPr>
            <a:r>
              <a:rPr lang="de-DE" sz="2800" b="1" strike="noStrike" spc="-1" dirty="0">
                <a:solidFill>
                  <a:srgbClr val="000000"/>
                </a:solidFill>
                <a:latin typeface="Calibri"/>
              </a:rPr>
              <a:t>Qualitätsmodell (2/2)</a:t>
            </a:r>
            <a:endParaRPr lang="de-DE" sz="2800" b="0" strike="noStrike" spc="-1" dirty="0">
              <a:solidFill>
                <a:srgbClr val="000000"/>
              </a:solidFill>
              <a:latin typeface="Arial"/>
            </a:endParaRPr>
          </a:p>
        </p:txBody>
      </p:sp>
      <p:sp>
        <p:nvSpPr>
          <p:cNvPr id="8" name="Inhaltsplatzhalter 64">
            <a:extLst>
              <a:ext uri="{FF2B5EF4-FFF2-40B4-BE49-F238E27FC236}">
                <a16:creationId xmlns:a16="http://schemas.microsoft.com/office/drawing/2014/main" id="{911B2EF0-E204-454E-9DDC-62895BCF9A79}"/>
              </a:ext>
            </a:extLst>
          </p:cNvPr>
          <p:cNvSpPr txBox="1">
            <a:spLocks/>
          </p:cNvSpPr>
          <p:nvPr/>
        </p:nvSpPr>
        <p:spPr>
          <a:xfrm>
            <a:off x="192240" y="909486"/>
            <a:ext cx="11807673" cy="2778230"/>
          </a:xfrm>
          <a:prstGeom prst="rect">
            <a:avLst/>
          </a:prstGeom>
        </p:spPr>
        <p:txBody>
          <a:bodyPr lIns="108000" tIns="72000" rIns="108000" bIns="72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a:t>Es ist zu erwarten, dass ein einziges Modell zur Abbildung der Prozessgrößen auf die Bauteilqualität nicht ausreichen wird. </a:t>
            </a:r>
          </a:p>
          <a:p>
            <a:r>
              <a:rPr lang="de-DE" sz="1800" dirty="0"/>
              <a:t>Während der Füllung der Form, der Nachdruckphase und der Abkühlphase ist das Bauteil stark unterschiedlichen Beanspruchungen ausgesetzt und unterläuft zusätzlich noch Phasenübergängen. </a:t>
            </a:r>
          </a:p>
          <a:p>
            <a:r>
              <a:rPr lang="de-DE" sz="1800" dirty="0"/>
              <a:t>Indem jede Phase durch ein eigenes Modell beschrieben wird, kann vermutlich eine höhere Modellgüte erzielt werden.</a:t>
            </a:r>
          </a:p>
          <a:p>
            <a:r>
              <a:rPr lang="de-DE" sz="1800" dirty="0"/>
              <a:t>Als Umschaltpunkte werden die gleichen Punkte wie für das Prozessmodell verwendet</a:t>
            </a:r>
          </a:p>
        </p:txBody>
      </p:sp>
      <mc:AlternateContent xmlns:mc="http://schemas.openxmlformats.org/markup-compatibility/2006" xmlns:a14="http://schemas.microsoft.com/office/drawing/2010/main">
        <mc:Choice Requires="a14">
          <p:sp>
            <p:nvSpPr>
              <p:cNvPr id="10" name="Google Shape;62;p14">
                <a:extLst>
                  <a:ext uri="{FF2B5EF4-FFF2-40B4-BE49-F238E27FC236}">
                    <a16:creationId xmlns:a16="http://schemas.microsoft.com/office/drawing/2014/main" id="{3009D659-B400-46DA-B60A-8C3A8F743C27}"/>
                  </a:ext>
                </a:extLst>
              </p:cNvPr>
              <p:cNvSpPr/>
              <p:nvPr/>
            </p:nvSpPr>
            <p:spPr>
              <a:xfrm>
                <a:off x="443435" y="4409154"/>
                <a:ext cx="1584945" cy="631417"/>
              </a:xfrm>
              <a:prstGeom prst="roundRect">
                <a:avLst>
                  <a:gd name="adj" fmla="val 16667"/>
                </a:avLst>
              </a:prstGeom>
              <a:solidFill>
                <a:schemeClr val="accent1">
                  <a:lumMod val="75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Qualitätsmodell 1</a:t>
                </a:r>
                <a:r>
                  <a:rPr lang="en" sz="1333" dirty="0">
                    <a:latin typeface="Calibri" panose="020F0502020204030204" pitchFamily="34" charset="0"/>
                    <a:cs typeface="Calibri" panose="020F0502020204030204" pitchFamily="34" charset="0"/>
                  </a:rPr>
                  <a:t> </a:t>
                </a:r>
                <a14:m>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𝒄</m:t>
                        </m:r>
                      </m:e>
                      <m:sub>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𝒄</m:t>
                        </m:r>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𝒙</m:t>
                        </m:r>
                      </m:e>
                      <m:sub>
                        <m:r>
                          <a:rPr lang="de-DE" sz="1333" b="0" i="1" smtClean="0">
                            <a:latin typeface="Cambria Math" panose="02040503050406030204" pitchFamily="18" charset="0"/>
                            <a:cs typeface="Calibri" panose="020F0502020204030204" pitchFamily="34" charset="0"/>
                          </a:rPr>
                          <m:t>0</m:t>
                        </m:r>
                      </m:sub>
                    </m:sSub>
                    <m:r>
                      <a:rPr lang="de-DE" sz="1333" b="0" i="1" smtClean="0">
                        <a:latin typeface="Cambria Math" panose="02040503050406030204" pitchFamily="18" charset="0"/>
                        <a:cs typeface="Calibri" panose="020F0502020204030204" pitchFamily="34" charset="0"/>
                      </a:rPr>
                      <m:t>)</m:t>
                    </m:r>
                  </m:oMath>
                </a14:m>
                <a:endParaRPr lang="en" sz="1333" dirty="0">
                  <a:latin typeface="Calibri" panose="020F0502020204030204" pitchFamily="34" charset="0"/>
                  <a:cs typeface="Calibri" panose="020F0502020204030204" pitchFamily="34" charset="0"/>
                </a:endParaRPr>
              </a:p>
            </p:txBody>
          </p:sp>
        </mc:Choice>
        <mc:Fallback xmlns="">
          <p:sp>
            <p:nvSpPr>
              <p:cNvPr id="10" name="Google Shape;62;p14">
                <a:extLst>
                  <a:ext uri="{FF2B5EF4-FFF2-40B4-BE49-F238E27FC236}">
                    <a16:creationId xmlns:a16="http://schemas.microsoft.com/office/drawing/2014/main" id="{3009D659-B400-46DA-B60A-8C3A8F743C27}"/>
                  </a:ext>
                </a:extLst>
              </p:cNvPr>
              <p:cNvSpPr>
                <a:spLocks noRot="1" noChangeAspect="1" noMove="1" noResize="1" noEditPoints="1" noAdjustHandles="1" noChangeArrowheads="1" noChangeShapeType="1" noTextEdit="1"/>
              </p:cNvSpPr>
              <p:nvPr/>
            </p:nvSpPr>
            <p:spPr>
              <a:xfrm>
                <a:off x="443435" y="4409154"/>
                <a:ext cx="1584945" cy="631417"/>
              </a:xfrm>
              <a:prstGeom prst="roundRect">
                <a:avLst>
                  <a:gd name="adj" fmla="val 16667"/>
                </a:avLst>
              </a:prstGeom>
              <a:blipFill>
                <a:blip r:embed="rId2"/>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11" name="Google Shape;104;p14">
            <a:extLst>
              <a:ext uri="{FF2B5EF4-FFF2-40B4-BE49-F238E27FC236}">
                <a16:creationId xmlns:a16="http://schemas.microsoft.com/office/drawing/2014/main" id="{99B6E643-AD97-4E30-99CD-220F6BDDF4C3}"/>
              </a:ext>
            </a:extLst>
          </p:cNvPr>
          <p:cNvCxnSpPr>
            <a:cxnSpLocks/>
          </p:cNvCxnSpPr>
          <p:nvPr/>
        </p:nvCxnSpPr>
        <p:spPr>
          <a:xfrm>
            <a:off x="2091880" y="472486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F364F1BC-000D-4954-848E-10A3EF980625}"/>
                  </a:ext>
                </a:extLst>
              </p:cNvPr>
              <p:cNvSpPr txBox="1"/>
              <p:nvPr/>
            </p:nvSpPr>
            <p:spPr>
              <a:xfrm>
                <a:off x="1056831" y="5543330"/>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0</m:t>
                          </m:r>
                        </m:sub>
                      </m:sSub>
                    </m:oMath>
                  </m:oMathPara>
                </a14:m>
                <a:endParaRPr lang="en-GB" dirty="0"/>
              </a:p>
            </p:txBody>
          </p:sp>
        </mc:Choice>
        <mc:Fallback xmlns="">
          <p:sp>
            <p:nvSpPr>
              <p:cNvPr id="12" name="Textfeld 11">
                <a:extLst>
                  <a:ext uri="{FF2B5EF4-FFF2-40B4-BE49-F238E27FC236}">
                    <a16:creationId xmlns:a16="http://schemas.microsoft.com/office/drawing/2014/main" id="{F364F1BC-000D-4954-848E-10A3EF980625}"/>
                  </a:ext>
                </a:extLst>
              </p:cNvPr>
              <p:cNvSpPr txBox="1">
                <a:spLocks noRot="1" noChangeAspect="1" noMove="1" noResize="1" noEditPoints="1" noAdjustHandles="1" noChangeArrowheads="1" noChangeShapeType="1" noTextEdit="1"/>
              </p:cNvSpPr>
              <p:nvPr/>
            </p:nvSpPr>
            <p:spPr>
              <a:xfrm>
                <a:off x="1056831" y="5543330"/>
                <a:ext cx="522994"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369E0BA6-C386-44D5-87EC-C5CF852D7E25}"/>
                  </a:ext>
                </a:extLst>
              </p:cNvPr>
              <p:cNvSpPr txBox="1"/>
              <p:nvPr/>
            </p:nvSpPr>
            <p:spPr>
              <a:xfrm>
                <a:off x="4136905" y="5555393"/>
                <a:ext cx="522994" cy="3931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sSub>
                            <m:sSubPr>
                              <m:ctrlPr>
                                <a:rPr lang="de-DE" i="1">
                                  <a:latin typeface="Cambria Math" panose="02040503050406030204" pitchFamily="18" charset="0"/>
                                  <a:cs typeface="Calibri" panose="020F0502020204030204" pitchFamily="34" charset="0"/>
                                </a:rPr>
                              </m:ctrlPr>
                            </m:sSubPr>
                            <m:e>
                              <m:r>
                                <a:rPr lang="de-DE" i="1">
                                  <a:latin typeface="Cambria Math" panose="02040503050406030204" pitchFamily="18" charset="0"/>
                                  <a:cs typeface="Calibri" panose="020F0502020204030204" pitchFamily="34" charset="0"/>
                                </a:rPr>
                                <m:t>𝑇</m:t>
                              </m:r>
                            </m:e>
                            <m:sub>
                              <m:r>
                                <a:rPr lang="de-DE" i="1">
                                  <a:latin typeface="Cambria Math" panose="02040503050406030204" pitchFamily="18" charset="0"/>
                                  <a:cs typeface="Calibri" panose="020F0502020204030204" pitchFamily="34" charset="0"/>
                                </a:rPr>
                                <m:t>1</m:t>
                              </m:r>
                            </m:sub>
                          </m:sSub>
                        </m:sub>
                      </m:sSub>
                    </m:oMath>
                  </m:oMathPara>
                </a14:m>
                <a:endParaRPr lang="en-GB" dirty="0"/>
              </a:p>
            </p:txBody>
          </p:sp>
        </mc:Choice>
        <mc:Fallback xmlns="">
          <p:sp>
            <p:nvSpPr>
              <p:cNvPr id="13" name="Textfeld 12">
                <a:extLst>
                  <a:ext uri="{FF2B5EF4-FFF2-40B4-BE49-F238E27FC236}">
                    <a16:creationId xmlns:a16="http://schemas.microsoft.com/office/drawing/2014/main" id="{369E0BA6-C386-44D5-87EC-C5CF852D7E25}"/>
                  </a:ext>
                </a:extLst>
              </p:cNvPr>
              <p:cNvSpPr txBox="1">
                <a:spLocks noRot="1" noChangeAspect="1" noMove="1" noResize="1" noEditPoints="1" noAdjustHandles="1" noChangeArrowheads="1" noChangeShapeType="1" noTextEdit="1"/>
              </p:cNvSpPr>
              <p:nvPr/>
            </p:nvSpPr>
            <p:spPr>
              <a:xfrm>
                <a:off x="4136905" y="5555393"/>
                <a:ext cx="522994" cy="39312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68D348F8-DB3E-4397-9DA3-DB71190E4D00}"/>
                  </a:ext>
                </a:extLst>
              </p:cNvPr>
              <p:cNvSpPr txBox="1"/>
              <p:nvPr/>
            </p:nvSpPr>
            <p:spPr>
              <a:xfrm>
                <a:off x="7104082" y="5552149"/>
                <a:ext cx="522994" cy="3931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sSub>
                            <m:sSubPr>
                              <m:ctrlPr>
                                <a:rPr lang="de-DE" i="1">
                                  <a:latin typeface="Cambria Math" panose="02040503050406030204" pitchFamily="18" charset="0"/>
                                  <a:cs typeface="Calibri" panose="020F0502020204030204" pitchFamily="34" charset="0"/>
                                </a:rPr>
                              </m:ctrlPr>
                            </m:sSubPr>
                            <m:e>
                              <m:r>
                                <a:rPr lang="de-DE" i="1">
                                  <a:latin typeface="Cambria Math" panose="02040503050406030204" pitchFamily="18" charset="0"/>
                                  <a:cs typeface="Calibri" panose="020F0502020204030204" pitchFamily="34" charset="0"/>
                                </a:rPr>
                                <m:t>𝑇</m:t>
                              </m:r>
                            </m:e>
                            <m:sub>
                              <m:r>
                                <a:rPr lang="de-DE" i="1">
                                  <a:latin typeface="Cambria Math" panose="02040503050406030204" pitchFamily="18" charset="0"/>
                                  <a:cs typeface="Calibri" panose="020F0502020204030204" pitchFamily="34" charset="0"/>
                                </a:rPr>
                                <m:t>2</m:t>
                              </m:r>
                            </m:sub>
                          </m:sSub>
                        </m:sub>
                      </m:sSub>
                    </m:oMath>
                  </m:oMathPara>
                </a14:m>
                <a:endParaRPr lang="en-GB" dirty="0"/>
              </a:p>
            </p:txBody>
          </p:sp>
        </mc:Choice>
        <mc:Fallback xmlns="">
          <p:sp>
            <p:nvSpPr>
              <p:cNvPr id="14" name="Textfeld 13">
                <a:extLst>
                  <a:ext uri="{FF2B5EF4-FFF2-40B4-BE49-F238E27FC236}">
                    <a16:creationId xmlns:a16="http://schemas.microsoft.com/office/drawing/2014/main" id="{68D348F8-DB3E-4397-9DA3-DB71190E4D00}"/>
                  </a:ext>
                </a:extLst>
              </p:cNvPr>
              <p:cNvSpPr txBox="1">
                <a:spLocks noRot="1" noChangeAspect="1" noMove="1" noResize="1" noEditPoints="1" noAdjustHandles="1" noChangeArrowheads="1" noChangeShapeType="1" noTextEdit="1"/>
              </p:cNvSpPr>
              <p:nvPr/>
            </p:nvSpPr>
            <p:spPr>
              <a:xfrm>
                <a:off x="7104082" y="5552149"/>
                <a:ext cx="522994" cy="39312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BB0F28D4-408D-42FC-95A0-8FDF57F8F880}"/>
                  </a:ext>
                </a:extLst>
              </p:cNvPr>
              <p:cNvSpPr txBox="1"/>
              <p:nvPr/>
            </p:nvSpPr>
            <p:spPr>
              <a:xfrm>
                <a:off x="10310213" y="5555393"/>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1" i="1" smtClean="0">
                              <a:latin typeface="Cambria Math" panose="02040503050406030204" pitchFamily="18" charset="0"/>
                              <a:cs typeface="Calibri" panose="020F0502020204030204" pitchFamily="34" charset="0"/>
                            </a:rPr>
                          </m:ctrlPr>
                        </m:sSubPr>
                        <m:e>
                          <m:r>
                            <a:rPr lang="de-DE" sz="1800" b="1" i="1" smtClean="0">
                              <a:latin typeface="Cambria Math" panose="02040503050406030204" pitchFamily="18" charset="0"/>
                              <a:cs typeface="Calibri" panose="020F0502020204030204" pitchFamily="34" charset="0"/>
                            </a:rPr>
                            <m:t>𝒙</m:t>
                          </m:r>
                        </m:e>
                        <m:sub>
                          <m:r>
                            <a:rPr lang="de-DE" sz="1800" b="0" i="1" smtClean="0">
                              <a:latin typeface="Cambria Math" panose="02040503050406030204" pitchFamily="18" charset="0"/>
                              <a:cs typeface="Calibri" panose="020F0502020204030204" pitchFamily="34" charset="0"/>
                            </a:rPr>
                            <m:t>𝑇</m:t>
                          </m:r>
                          <m:r>
                            <a:rPr lang="de-DE" sz="1800" b="0" i="1" smtClean="0">
                              <a:latin typeface="Cambria Math" panose="02040503050406030204" pitchFamily="18" charset="0"/>
                              <a:cs typeface="Calibri" panose="020F0502020204030204" pitchFamily="34" charset="0"/>
                            </a:rPr>
                            <m:t>−</m:t>
                          </m:r>
                          <m:r>
                            <a:rPr lang="de-DE" sz="1800" b="0" i="1" smtClean="0">
                              <a:latin typeface="Cambria Math" panose="02040503050406030204" pitchFamily="18" charset="0"/>
                              <a:cs typeface="Calibri" panose="020F0502020204030204" pitchFamily="34" charset="0"/>
                            </a:rPr>
                            <m:t>1</m:t>
                          </m:r>
                        </m:sub>
                      </m:sSub>
                    </m:oMath>
                  </m:oMathPara>
                </a14:m>
                <a:endParaRPr lang="en-GB" dirty="0"/>
              </a:p>
            </p:txBody>
          </p:sp>
        </mc:Choice>
        <mc:Fallback xmlns="">
          <p:sp>
            <p:nvSpPr>
              <p:cNvPr id="15" name="Textfeld 14">
                <a:extLst>
                  <a:ext uri="{FF2B5EF4-FFF2-40B4-BE49-F238E27FC236}">
                    <a16:creationId xmlns:a16="http://schemas.microsoft.com/office/drawing/2014/main" id="{BB0F28D4-408D-42FC-95A0-8FDF57F8F880}"/>
                  </a:ext>
                </a:extLst>
              </p:cNvPr>
              <p:cNvSpPr txBox="1">
                <a:spLocks noRot="1" noChangeAspect="1" noMove="1" noResize="1" noEditPoints="1" noAdjustHandles="1" noChangeArrowheads="1" noChangeShapeType="1" noTextEdit="1"/>
              </p:cNvSpPr>
              <p:nvPr/>
            </p:nvSpPr>
            <p:spPr>
              <a:xfrm>
                <a:off x="10310213" y="5555393"/>
                <a:ext cx="522994" cy="369332"/>
              </a:xfrm>
              <a:prstGeom prst="rect">
                <a:avLst/>
              </a:prstGeom>
              <a:blipFill>
                <a:blip r:embed="rId6"/>
                <a:stretch>
                  <a:fillRect r="-18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Google Shape;62;p14">
                <a:extLst>
                  <a:ext uri="{FF2B5EF4-FFF2-40B4-BE49-F238E27FC236}">
                    <a16:creationId xmlns:a16="http://schemas.microsoft.com/office/drawing/2014/main" id="{C0543CD6-CCFF-4C55-8B7F-648B35D80217}"/>
                  </a:ext>
                </a:extLst>
              </p:cNvPr>
              <p:cNvSpPr/>
              <p:nvPr/>
            </p:nvSpPr>
            <p:spPr>
              <a:xfrm>
                <a:off x="3545974" y="4409154"/>
                <a:ext cx="1575622" cy="631417"/>
              </a:xfrm>
              <a:prstGeom prst="roundRect">
                <a:avLst>
                  <a:gd name="adj" fmla="val 16667"/>
                </a:avLst>
              </a:prstGeom>
              <a:solidFill>
                <a:schemeClr val="accent2">
                  <a:lumMod val="40000"/>
                  <a:lumOff val="60000"/>
                </a:schemeClr>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r>
                  <a:rPr lang="en" sz="1333" b="1" dirty="0">
                    <a:latin typeface="Calibri" panose="020F0502020204030204" pitchFamily="34" charset="0"/>
                    <a:cs typeface="Calibri" panose="020F0502020204030204" pitchFamily="34" charset="0"/>
                  </a:rPr>
                  <a:t>Qualitätsmodell 2</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200" i="1">
                              <a:latin typeface="Cambria Math" panose="02040503050406030204" pitchFamily="18" charset="0"/>
                              <a:cs typeface="Calibri" panose="020F0502020204030204" pitchFamily="34" charset="0"/>
                            </a:rPr>
                          </m:ctrlPr>
                        </m:sSubPr>
                        <m:e>
                          <m:r>
                            <a:rPr lang="de-DE" sz="1200" b="1" i="1">
                              <a:latin typeface="Cambria Math" panose="02040503050406030204" pitchFamily="18" charset="0"/>
                              <a:cs typeface="Calibri" panose="020F0502020204030204" pitchFamily="34" charset="0"/>
                            </a:rPr>
                            <m:t>𝒄</m:t>
                          </m:r>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r>
                            <a:rPr lang="de-DE" sz="1200" b="0" i="1" smtClean="0">
                              <a:latin typeface="Cambria Math" panose="02040503050406030204" pitchFamily="18" charset="0"/>
                              <a:cs typeface="Calibri" panose="020F0502020204030204" pitchFamily="34" charset="0"/>
                            </a:rPr>
                            <m:t>+</m:t>
                          </m:r>
                          <m:r>
                            <a:rPr lang="de-DE" sz="1200"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b="1" i="1">
                              <a:latin typeface="Cambria Math" panose="02040503050406030204" pitchFamily="18" charset="0"/>
                              <a:cs typeface="Calibri" panose="020F0502020204030204" pitchFamily="34" charset="0"/>
                            </a:rPr>
                            <m:t>𝒄</m:t>
                          </m:r>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i="1">
                                  <a:latin typeface="Cambria Math" panose="02040503050406030204" pitchFamily="18" charset="0"/>
                                  <a:cs typeface="Calibri" panose="020F0502020204030204" pitchFamily="34" charset="0"/>
                                </a:rPr>
                                <m:t>1</m:t>
                              </m:r>
                            </m:sub>
                          </m:sSub>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𝒙</m:t>
                          </m:r>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i="1">
                                  <a:latin typeface="Cambria Math" panose="02040503050406030204" pitchFamily="18" charset="0"/>
                                  <a:cs typeface="Calibri" panose="020F0502020204030204" pitchFamily="34" charset="0"/>
                                </a:rPr>
                                <m:t>1</m:t>
                              </m:r>
                            </m:sub>
                          </m:sSub>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16" name="Google Shape;62;p14">
                <a:extLst>
                  <a:ext uri="{FF2B5EF4-FFF2-40B4-BE49-F238E27FC236}">
                    <a16:creationId xmlns:a16="http://schemas.microsoft.com/office/drawing/2014/main" id="{C0543CD6-CCFF-4C55-8B7F-648B35D80217}"/>
                  </a:ext>
                </a:extLst>
              </p:cNvPr>
              <p:cNvSpPr>
                <a:spLocks noRot="1" noChangeAspect="1" noMove="1" noResize="1" noEditPoints="1" noAdjustHandles="1" noChangeArrowheads="1" noChangeShapeType="1" noTextEdit="1"/>
              </p:cNvSpPr>
              <p:nvPr/>
            </p:nvSpPr>
            <p:spPr>
              <a:xfrm>
                <a:off x="3545974" y="4409154"/>
                <a:ext cx="1575622" cy="631417"/>
              </a:xfrm>
              <a:prstGeom prst="roundRect">
                <a:avLst>
                  <a:gd name="adj" fmla="val 16667"/>
                </a:avLst>
              </a:prstGeom>
              <a:blipFill>
                <a:blip r:embed="rId7"/>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17" name="Google Shape;104;p14">
            <a:extLst>
              <a:ext uri="{FF2B5EF4-FFF2-40B4-BE49-F238E27FC236}">
                <a16:creationId xmlns:a16="http://schemas.microsoft.com/office/drawing/2014/main" id="{E1F2904C-3A49-48C0-9E9A-E40B2E550C6F}"/>
              </a:ext>
            </a:extLst>
          </p:cNvPr>
          <p:cNvCxnSpPr>
            <a:cxnSpLocks/>
          </p:cNvCxnSpPr>
          <p:nvPr/>
        </p:nvCxnSpPr>
        <p:spPr>
          <a:xfrm>
            <a:off x="5166963" y="472486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8" name="Google Shape;62;p14">
                <a:extLst>
                  <a:ext uri="{FF2B5EF4-FFF2-40B4-BE49-F238E27FC236}">
                    <a16:creationId xmlns:a16="http://schemas.microsoft.com/office/drawing/2014/main" id="{DF945438-4B45-48B7-A889-9CBD33800259}"/>
                  </a:ext>
                </a:extLst>
              </p:cNvPr>
              <p:cNvSpPr/>
              <p:nvPr/>
            </p:nvSpPr>
            <p:spPr>
              <a:xfrm>
                <a:off x="6554970" y="4409154"/>
                <a:ext cx="1600294" cy="631417"/>
              </a:xfrm>
              <a:prstGeom prst="roundRect">
                <a:avLst>
                  <a:gd name="adj" fmla="val 16667"/>
                </a:avLst>
              </a:prstGeom>
              <a:solidFill>
                <a:srgbClr val="80BE8E"/>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Qualitätsmodell 3 </a:t>
                </a:r>
                <a14:m>
                  <m:oMath xmlns:m="http://schemas.openxmlformats.org/officeDocument/2006/math">
                    <m:sSub>
                      <m:sSubPr>
                        <m:ctrlPr>
                          <a:rPr lang="de-DE" sz="1400" i="1">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r>
                          <a:rPr lang="de-DE" sz="1400" i="1">
                            <a:latin typeface="Cambria Math" panose="02040503050406030204" pitchFamily="18" charset="0"/>
                            <a:cs typeface="Calibri" panose="020F0502020204030204" pitchFamily="34" charset="0"/>
                          </a:rPr>
                          <m:t>+</m:t>
                        </m:r>
                        <m:r>
                          <a:rPr lang="de-DE" sz="1400" i="1">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b="1" i="1">
                            <a:latin typeface="Cambria Math" panose="02040503050406030204" pitchFamily="18" charset="0"/>
                            <a:cs typeface="Calibri" panose="020F0502020204030204" pitchFamily="34" charset="0"/>
                          </a:rPr>
                          <m:t>𝒄</m:t>
                        </m:r>
                      </m:e>
                      <m:sub>
                        <m:sSub>
                          <m:sSubPr>
                            <m:ctrlPr>
                              <a:rPr lang="de-DE" sz="1200" i="1">
                                <a:latin typeface="Cambria Math" panose="02040503050406030204" pitchFamily="18" charset="0"/>
                                <a:cs typeface="Calibri" panose="020F0502020204030204" pitchFamily="34" charset="0"/>
                              </a:rPr>
                            </m:ctrlPr>
                          </m:sSubPr>
                          <m:e>
                            <m:r>
                              <a:rPr lang="de-DE" sz="1200" i="1">
                                <a:latin typeface="Cambria Math" panose="02040503050406030204" pitchFamily="18" charset="0"/>
                                <a:cs typeface="Calibri" panose="020F0502020204030204" pitchFamily="34" charset="0"/>
                              </a:rPr>
                              <m:t>𝑇</m:t>
                            </m:r>
                          </m:e>
                          <m:sub>
                            <m:r>
                              <a:rPr lang="de-DE" sz="1200" b="0" i="1" smtClean="0">
                                <a:latin typeface="Cambria Math" panose="02040503050406030204" pitchFamily="18" charset="0"/>
                                <a:cs typeface="Calibri" panose="020F0502020204030204" pitchFamily="34" charset="0"/>
                              </a:rPr>
                              <m:t>2</m:t>
                            </m:r>
                          </m:sub>
                        </m:sSub>
                      </m:sub>
                    </m:sSub>
                    <m:r>
                      <a:rPr lang="de-DE" sz="1333" i="1">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b="1" i="1">
                            <a:latin typeface="Cambria Math" panose="02040503050406030204" pitchFamily="18" charset="0"/>
                            <a:cs typeface="Calibri" panose="020F0502020204030204" pitchFamily="34" charset="0"/>
                          </a:rPr>
                          <m:t>𝒙</m:t>
                        </m:r>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sub>
                    </m:sSub>
                    <m:r>
                      <a:rPr lang="de-DE" sz="1333" b="0" i="1" smtClean="0">
                        <a:latin typeface="Cambria Math" panose="02040503050406030204" pitchFamily="18" charset="0"/>
                        <a:cs typeface="Calibri" panose="020F0502020204030204" pitchFamily="34" charset="0"/>
                      </a:rPr>
                      <m:t>)</m:t>
                    </m:r>
                  </m:oMath>
                </a14:m>
                <a:endParaRPr lang="en" sz="1333" dirty="0">
                  <a:latin typeface="Calibri" panose="020F0502020204030204" pitchFamily="34" charset="0"/>
                  <a:cs typeface="Calibri" panose="020F0502020204030204" pitchFamily="34" charset="0"/>
                </a:endParaRPr>
              </a:p>
            </p:txBody>
          </p:sp>
        </mc:Choice>
        <mc:Fallback xmlns="">
          <p:sp>
            <p:nvSpPr>
              <p:cNvPr id="18" name="Google Shape;62;p14">
                <a:extLst>
                  <a:ext uri="{FF2B5EF4-FFF2-40B4-BE49-F238E27FC236}">
                    <a16:creationId xmlns:a16="http://schemas.microsoft.com/office/drawing/2014/main" id="{DF945438-4B45-48B7-A889-9CBD33800259}"/>
                  </a:ext>
                </a:extLst>
              </p:cNvPr>
              <p:cNvSpPr>
                <a:spLocks noRot="1" noChangeAspect="1" noMove="1" noResize="1" noEditPoints="1" noAdjustHandles="1" noChangeArrowheads="1" noChangeShapeType="1" noTextEdit="1"/>
              </p:cNvSpPr>
              <p:nvPr/>
            </p:nvSpPr>
            <p:spPr>
              <a:xfrm>
                <a:off x="6554970" y="4409154"/>
                <a:ext cx="1600294" cy="631417"/>
              </a:xfrm>
              <a:prstGeom prst="roundRect">
                <a:avLst>
                  <a:gd name="adj" fmla="val 16667"/>
                </a:avLst>
              </a:prstGeom>
              <a:blipFill>
                <a:blip r:embed="rId8"/>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19" name="Google Shape;104;p14">
            <a:extLst>
              <a:ext uri="{FF2B5EF4-FFF2-40B4-BE49-F238E27FC236}">
                <a16:creationId xmlns:a16="http://schemas.microsoft.com/office/drawing/2014/main" id="{2A27D40D-D0BA-47B6-969A-8E51D8C92D31}"/>
              </a:ext>
            </a:extLst>
          </p:cNvPr>
          <p:cNvCxnSpPr>
            <a:cxnSpLocks/>
          </p:cNvCxnSpPr>
          <p:nvPr/>
        </p:nvCxnSpPr>
        <p:spPr>
          <a:xfrm>
            <a:off x="8187322" y="472486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20" name="Google Shape;62;p14">
                <a:extLst>
                  <a:ext uri="{FF2B5EF4-FFF2-40B4-BE49-F238E27FC236}">
                    <a16:creationId xmlns:a16="http://schemas.microsoft.com/office/drawing/2014/main" id="{63D36288-DE2C-4CB3-B503-2EFC696F0918}"/>
                  </a:ext>
                </a:extLst>
              </p:cNvPr>
              <p:cNvSpPr/>
              <p:nvPr/>
            </p:nvSpPr>
            <p:spPr>
              <a:xfrm>
                <a:off x="9663418" y="4414371"/>
                <a:ext cx="1617722" cy="631417"/>
              </a:xfrm>
              <a:prstGeom prst="roundRect">
                <a:avLst>
                  <a:gd name="adj" fmla="val 16667"/>
                </a:avLst>
              </a:prstGeom>
              <a:solidFill>
                <a:srgbClr val="80BE8E"/>
              </a:solidFill>
              <a:ln w="9525" cap="flat" cmpd="sng">
                <a:solidFill>
                  <a:schemeClr val="dk2"/>
                </a:solidFill>
                <a:prstDash val="solid"/>
                <a:round/>
                <a:headEnd type="none" w="sm" len="sm"/>
                <a:tailEnd type="none" w="sm" len="sm"/>
              </a:ln>
            </p:spPr>
            <p:txBody>
              <a:bodyPr spcFirstLastPara="1" wrap="square" lIns="72000" tIns="121900" rIns="72000" bIns="121900" anchor="ctr" anchorCtr="0">
                <a:noAutofit/>
              </a:bodyPr>
              <a:lstStyle/>
              <a:p>
                <a:pPr algn="ctr">
                  <a:spcBef>
                    <a:spcPts val="0"/>
                  </a:spcBef>
                  <a:spcAft>
                    <a:spcPts val="0"/>
                  </a:spcAft>
                </a:pPr>
                <a:r>
                  <a:rPr lang="en" sz="1333" b="1" dirty="0">
                    <a:latin typeface="Calibri" panose="020F0502020204030204" pitchFamily="34" charset="0"/>
                    <a:cs typeface="Calibri" panose="020F0502020204030204" pitchFamily="34" charset="0"/>
                  </a:rPr>
                  <a:t>Qualitätsmodell 3</a:t>
                </a:r>
                <a:br>
                  <a:rPr lang="en" sz="1333" dirty="0">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de-DE" sz="1333" i="1">
                              <a:latin typeface="Cambria Math" panose="02040503050406030204" pitchFamily="18" charset="0"/>
                              <a:cs typeface="Calibri" panose="020F0502020204030204" pitchFamily="34" charset="0"/>
                            </a:rPr>
                          </m:ctrlPr>
                        </m:sSubPr>
                        <m:e>
                          <m:r>
                            <a:rPr lang="de-DE" sz="1333" b="1" i="1">
                              <a:latin typeface="Cambria Math" panose="02040503050406030204" pitchFamily="18" charset="0"/>
                              <a:cs typeface="Calibri" panose="020F0502020204030204" pitchFamily="34" charset="0"/>
                            </a:rPr>
                            <m:t>𝒄</m:t>
                          </m:r>
                        </m:e>
                        <m:sub>
                          <m:r>
                            <a:rPr lang="de-DE" sz="1333" b="0" i="1" smtClean="0">
                              <a:latin typeface="Cambria Math" panose="02040503050406030204" pitchFamily="18" charset="0"/>
                              <a:cs typeface="Calibri" panose="020F0502020204030204" pitchFamily="34" charset="0"/>
                            </a:rPr>
                            <m:t>𝑇</m:t>
                          </m:r>
                        </m:sub>
                      </m:sSub>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h</m:t>
                      </m:r>
                      <m:r>
                        <a:rPr lang="de-DE" sz="1333" b="0" i="1" smtClean="0">
                          <a:latin typeface="Cambria Math" panose="02040503050406030204" pitchFamily="18" charset="0"/>
                          <a:cs typeface="Calibri" panose="020F0502020204030204" pitchFamily="34" charset="0"/>
                        </a:rPr>
                        <m:t>(</m:t>
                      </m:r>
                      <m:sSub>
                        <m:sSubPr>
                          <m:ctrlPr>
                            <a:rPr lang="de-DE" sz="1333" i="1">
                              <a:latin typeface="Cambria Math" panose="02040503050406030204" pitchFamily="18" charset="0"/>
                              <a:cs typeface="Calibri" panose="020F0502020204030204" pitchFamily="34" charset="0"/>
                            </a:rPr>
                          </m:ctrlPr>
                        </m:sSubPr>
                        <m:e>
                          <m:r>
                            <a:rPr lang="de-DE" sz="1333" b="1" i="1">
                              <a:latin typeface="Cambria Math" panose="02040503050406030204" pitchFamily="18" charset="0"/>
                              <a:cs typeface="Calibri" panose="020F0502020204030204" pitchFamily="34" charset="0"/>
                            </a:rPr>
                            <m:t>𝒄</m:t>
                          </m:r>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sSub>
                        <m:sSubPr>
                          <m:ctrlPr>
                            <a:rPr lang="de-DE" sz="1333" b="0" i="1" smtClean="0">
                              <a:latin typeface="Cambria Math" panose="02040503050406030204" pitchFamily="18" charset="0"/>
                              <a:cs typeface="Calibri" panose="020F0502020204030204" pitchFamily="34" charset="0"/>
                            </a:rPr>
                          </m:ctrlPr>
                        </m:sSubPr>
                        <m:e>
                          <m:r>
                            <a:rPr lang="de-DE" sz="1333" b="1" i="1" smtClean="0">
                              <a:latin typeface="Cambria Math" panose="02040503050406030204" pitchFamily="18" charset="0"/>
                              <a:cs typeface="Calibri" panose="020F0502020204030204" pitchFamily="34" charset="0"/>
                            </a:rPr>
                            <m:t>𝒙</m:t>
                          </m:r>
                        </m:e>
                        <m:sub>
                          <m:r>
                            <a:rPr lang="de-DE" sz="1333" b="0" i="1" smtClean="0">
                              <a:latin typeface="Cambria Math" panose="02040503050406030204" pitchFamily="18" charset="0"/>
                              <a:cs typeface="Calibri" panose="020F0502020204030204" pitchFamily="34" charset="0"/>
                            </a:rPr>
                            <m:t>𝑇</m:t>
                          </m:r>
                          <m:r>
                            <a:rPr lang="de-DE" sz="1333" b="0" i="1" smtClean="0">
                              <a:latin typeface="Cambria Math" panose="02040503050406030204" pitchFamily="18" charset="0"/>
                              <a:cs typeface="Calibri" panose="020F0502020204030204" pitchFamily="34" charset="0"/>
                            </a:rPr>
                            <m:t>−</m:t>
                          </m:r>
                          <m:r>
                            <a:rPr lang="de-DE" sz="1333" b="0" i="1" smtClean="0">
                              <a:latin typeface="Cambria Math" panose="02040503050406030204" pitchFamily="18" charset="0"/>
                              <a:cs typeface="Calibri" panose="020F0502020204030204" pitchFamily="34" charset="0"/>
                            </a:rPr>
                            <m:t>1</m:t>
                          </m:r>
                        </m:sub>
                      </m:sSub>
                      <m:r>
                        <a:rPr lang="de-DE" sz="1333" b="0" i="1" smtClean="0">
                          <a:latin typeface="Cambria Math" panose="02040503050406030204" pitchFamily="18" charset="0"/>
                          <a:cs typeface="Calibri" panose="020F0502020204030204" pitchFamily="34" charset="0"/>
                        </a:rPr>
                        <m:t>)</m:t>
                      </m:r>
                    </m:oMath>
                  </m:oMathPara>
                </a14:m>
                <a:endParaRPr lang="en" sz="1333" dirty="0">
                  <a:latin typeface="Calibri" panose="020F0502020204030204" pitchFamily="34" charset="0"/>
                  <a:cs typeface="Calibri" panose="020F0502020204030204" pitchFamily="34" charset="0"/>
                </a:endParaRPr>
              </a:p>
            </p:txBody>
          </p:sp>
        </mc:Choice>
        <mc:Fallback xmlns="">
          <p:sp>
            <p:nvSpPr>
              <p:cNvPr id="20" name="Google Shape;62;p14">
                <a:extLst>
                  <a:ext uri="{FF2B5EF4-FFF2-40B4-BE49-F238E27FC236}">
                    <a16:creationId xmlns:a16="http://schemas.microsoft.com/office/drawing/2014/main" id="{63D36288-DE2C-4CB3-B503-2EFC696F0918}"/>
                  </a:ext>
                </a:extLst>
              </p:cNvPr>
              <p:cNvSpPr>
                <a:spLocks noRot="1" noChangeAspect="1" noMove="1" noResize="1" noEditPoints="1" noAdjustHandles="1" noChangeArrowheads="1" noChangeShapeType="1" noTextEdit="1"/>
              </p:cNvSpPr>
              <p:nvPr/>
            </p:nvSpPr>
            <p:spPr>
              <a:xfrm>
                <a:off x="9663418" y="4414371"/>
                <a:ext cx="1617722" cy="631417"/>
              </a:xfrm>
              <a:prstGeom prst="roundRect">
                <a:avLst>
                  <a:gd name="adj" fmla="val 16667"/>
                </a:avLst>
              </a:prstGeom>
              <a:blipFill>
                <a:blip r:embed="rId9"/>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cxnSp>
        <p:nvCxnSpPr>
          <p:cNvPr id="21" name="Google Shape;104;p14">
            <a:extLst>
              <a:ext uri="{FF2B5EF4-FFF2-40B4-BE49-F238E27FC236}">
                <a16:creationId xmlns:a16="http://schemas.microsoft.com/office/drawing/2014/main" id="{42FE8298-699F-4398-AE98-2D82D03601F1}"/>
              </a:ext>
            </a:extLst>
          </p:cNvPr>
          <p:cNvCxnSpPr>
            <a:cxnSpLocks/>
          </p:cNvCxnSpPr>
          <p:nvPr/>
        </p:nvCxnSpPr>
        <p:spPr>
          <a:xfrm>
            <a:off x="9103385" y="472486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F902CC21-18DB-4AFF-B40C-7FCA6B5F90EB}"/>
                  </a:ext>
                </a:extLst>
              </p:cNvPr>
              <p:cNvSpPr txBox="1"/>
              <p:nvPr/>
            </p:nvSpPr>
            <p:spPr>
              <a:xfrm>
                <a:off x="8627680" y="4498824"/>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22" name="Textfeld 21">
                <a:extLst>
                  <a:ext uri="{FF2B5EF4-FFF2-40B4-BE49-F238E27FC236}">
                    <a16:creationId xmlns:a16="http://schemas.microsoft.com/office/drawing/2014/main" id="{F902CC21-18DB-4AFF-B40C-7FCA6B5F90EB}"/>
                  </a:ext>
                </a:extLst>
              </p:cNvPr>
              <p:cNvSpPr txBox="1">
                <a:spLocks noRot="1" noChangeAspect="1" noMove="1" noResize="1" noEditPoints="1" noAdjustHandles="1" noChangeArrowheads="1" noChangeShapeType="1" noTextEdit="1"/>
              </p:cNvSpPr>
              <p:nvPr/>
            </p:nvSpPr>
            <p:spPr>
              <a:xfrm>
                <a:off x="8627680" y="4498824"/>
                <a:ext cx="522994" cy="369332"/>
              </a:xfrm>
              <a:prstGeom prst="rect">
                <a:avLst/>
              </a:prstGeom>
              <a:blipFill>
                <a:blip r:embed="rId10"/>
                <a:stretch>
                  <a:fillRect/>
                </a:stretch>
              </a:blipFill>
            </p:spPr>
            <p:txBody>
              <a:bodyPr/>
              <a:lstStyle/>
              <a:p>
                <a:r>
                  <a:rPr lang="en-US">
                    <a:noFill/>
                  </a:rPr>
                  <a:t> </a:t>
                </a:r>
              </a:p>
            </p:txBody>
          </p:sp>
        </mc:Fallback>
      </mc:AlternateContent>
      <p:cxnSp>
        <p:nvCxnSpPr>
          <p:cNvPr id="23" name="Google Shape;104;p14">
            <a:extLst>
              <a:ext uri="{FF2B5EF4-FFF2-40B4-BE49-F238E27FC236}">
                <a16:creationId xmlns:a16="http://schemas.microsoft.com/office/drawing/2014/main" id="{0125C64D-1B42-4A5C-A330-BE351DF7BED0}"/>
              </a:ext>
            </a:extLst>
          </p:cNvPr>
          <p:cNvCxnSpPr>
            <a:cxnSpLocks/>
          </p:cNvCxnSpPr>
          <p:nvPr/>
        </p:nvCxnSpPr>
        <p:spPr>
          <a:xfrm rot="16200000">
            <a:off x="997558" y="5366771"/>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24" name="Google Shape;104;p14">
            <a:extLst>
              <a:ext uri="{FF2B5EF4-FFF2-40B4-BE49-F238E27FC236}">
                <a16:creationId xmlns:a16="http://schemas.microsoft.com/office/drawing/2014/main" id="{E6544AF6-9FA6-4302-9D34-3E15DD20CC0B}"/>
              </a:ext>
            </a:extLst>
          </p:cNvPr>
          <p:cNvCxnSpPr>
            <a:cxnSpLocks/>
          </p:cNvCxnSpPr>
          <p:nvPr/>
        </p:nvCxnSpPr>
        <p:spPr>
          <a:xfrm rot="16200000">
            <a:off x="4089861" y="5376368"/>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25" name="Google Shape;104;p14">
            <a:extLst>
              <a:ext uri="{FF2B5EF4-FFF2-40B4-BE49-F238E27FC236}">
                <a16:creationId xmlns:a16="http://schemas.microsoft.com/office/drawing/2014/main" id="{20D7AC13-3440-4F4C-B7FC-5B3BB23EBEB8}"/>
              </a:ext>
            </a:extLst>
          </p:cNvPr>
          <p:cNvCxnSpPr>
            <a:cxnSpLocks/>
          </p:cNvCxnSpPr>
          <p:nvPr/>
        </p:nvCxnSpPr>
        <p:spPr>
          <a:xfrm rot="16200000">
            <a:off x="7074588" y="5357794"/>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26" name="Google Shape;104;p14">
            <a:extLst>
              <a:ext uri="{FF2B5EF4-FFF2-40B4-BE49-F238E27FC236}">
                <a16:creationId xmlns:a16="http://schemas.microsoft.com/office/drawing/2014/main" id="{2E15786E-754A-40D9-90FF-9C040037CF28}"/>
              </a:ext>
            </a:extLst>
          </p:cNvPr>
          <p:cNvCxnSpPr>
            <a:cxnSpLocks/>
          </p:cNvCxnSpPr>
          <p:nvPr/>
        </p:nvCxnSpPr>
        <p:spPr>
          <a:xfrm rot="16200000">
            <a:off x="10258836" y="5357793"/>
            <a:ext cx="524235" cy="0"/>
          </a:xfrm>
          <a:prstGeom prst="straightConnector1">
            <a:avLst/>
          </a:prstGeom>
          <a:noFill/>
          <a:ln w="9525" cap="flat" cmpd="sng">
            <a:solidFill>
              <a:schemeClr val="dk2"/>
            </a:solidFill>
            <a:prstDash val="solid"/>
            <a:round/>
            <a:headEnd type="none" w="med" len="med"/>
            <a:tailEnd type="triangle" w="med" len="med"/>
          </a:ln>
        </p:spPr>
      </p:cxnSp>
      <p:cxnSp>
        <p:nvCxnSpPr>
          <p:cNvPr id="27" name="Google Shape;104;p14">
            <a:extLst>
              <a:ext uri="{FF2B5EF4-FFF2-40B4-BE49-F238E27FC236}">
                <a16:creationId xmlns:a16="http://schemas.microsoft.com/office/drawing/2014/main" id="{46DFF22C-5409-4A36-94CB-479A4811362B}"/>
              </a:ext>
            </a:extLst>
          </p:cNvPr>
          <p:cNvCxnSpPr>
            <a:cxnSpLocks/>
          </p:cNvCxnSpPr>
          <p:nvPr/>
        </p:nvCxnSpPr>
        <p:spPr>
          <a:xfrm rot="16200000">
            <a:off x="10259860" y="4109556"/>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28" name="Textfeld 27">
                <a:extLst>
                  <a:ext uri="{FF2B5EF4-FFF2-40B4-BE49-F238E27FC236}">
                    <a16:creationId xmlns:a16="http://schemas.microsoft.com/office/drawing/2014/main" id="{71FF1A8A-B0CF-427E-B653-99BC92760E15}"/>
                  </a:ext>
                </a:extLst>
              </p:cNvPr>
              <p:cNvSpPr txBox="1"/>
              <p:nvPr/>
            </p:nvSpPr>
            <p:spPr>
              <a:xfrm>
                <a:off x="10472279" y="3924687"/>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acc>
                            <m:accPr>
                              <m:chr m:val="̂"/>
                              <m:ctrlPr>
                                <a:rPr lang="de-DE" sz="1330" b="1" i="1" smtClean="0">
                                  <a:latin typeface="Cambria Math" panose="02040503050406030204" pitchFamily="18" charset="0"/>
                                  <a:cs typeface="Calibri" panose="020F0502020204030204" pitchFamily="34" charset="0"/>
                                </a:rPr>
                              </m:ctrlPr>
                            </m:accPr>
                            <m:e>
                              <m:r>
                                <a:rPr lang="de-DE" sz="1330" b="1" i="1" smtClean="0">
                                  <a:latin typeface="Cambria Math" panose="02040503050406030204" pitchFamily="18" charset="0"/>
                                  <a:cs typeface="Calibri" panose="020F0502020204030204" pitchFamily="34" charset="0"/>
                                </a:rPr>
                                <m:t>𝑸</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xmlns="">
          <p:sp>
            <p:nvSpPr>
              <p:cNvPr id="28" name="Textfeld 27">
                <a:extLst>
                  <a:ext uri="{FF2B5EF4-FFF2-40B4-BE49-F238E27FC236}">
                    <a16:creationId xmlns:a16="http://schemas.microsoft.com/office/drawing/2014/main" id="{71FF1A8A-B0CF-427E-B653-99BC92760E15}"/>
                  </a:ext>
                </a:extLst>
              </p:cNvPr>
              <p:cNvSpPr txBox="1">
                <a:spLocks noRot="1" noChangeAspect="1" noMove="1" noResize="1" noEditPoints="1" noAdjustHandles="1" noChangeArrowheads="1" noChangeShapeType="1" noTextEdit="1"/>
              </p:cNvSpPr>
              <p:nvPr/>
            </p:nvSpPr>
            <p:spPr>
              <a:xfrm>
                <a:off x="10472279" y="3924687"/>
                <a:ext cx="320989" cy="303866"/>
              </a:xfrm>
              <a:prstGeom prst="rect">
                <a:avLst/>
              </a:prstGeom>
              <a:blipFill>
                <a:blip r:embed="rId11"/>
                <a:stretch>
                  <a:fillRect t="-2000" r="-5660" b="-4000"/>
                </a:stretch>
              </a:blipFill>
            </p:spPr>
            <p:txBody>
              <a:bodyPr/>
              <a:lstStyle/>
              <a:p>
                <a:r>
                  <a:rPr lang="en-US">
                    <a:noFill/>
                  </a:rPr>
                  <a:t> </a:t>
                </a:r>
              </a:p>
            </p:txBody>
          </p:sp>
        </mc:Fallback>
      </mc:AlternateContent>
      <p:grpSp>
        <p:nvGrpSpPr>
          <p:cNvPr id="29" name="Google Shape;458;p16">
            <a:extLst>
              <a:ext uri="{FF2B5EF4-FFF2-40B4-BE49-F238E27FC236}">
                <a16:creationId xmlns:a16="http://schemas.microsoft.com/office/drawing/2014/main" id="{4C3BBC87-6979-4C2D-B53A-DEAA9CFD2E2B}"/>
              </a:ext>
            </a:extLst>
          </p:cNvPr>
          <p:cNvGrpSpPr/>
          <p:nvPr/>
        </p:nvGrpSpPr>
        <p:grpSpPr>
          <a:xfrm>
            <a:off x="10439837" y="3663664"/>
            <a:ext cx="162231" cy="162231"/>
            <a:chOff x="8157975" y="3853800"/>
            <a:chExt cx="180900" cy="180900"/>
          </a:xfrm>
        </p:grpSpPr>
        <p:sp>
          <p:nvSpPr>
            <p:cNvPr id="37" name="Google Shape;459;p16">
              <a:extLst>
                <a:ext uri="{FF2B5EF4-FFF2-40B4-BE49-F238E27FC236}">
                  <a16:creationId xmlns:a16="http://schemas.microsoft.com/office/drawing/2014/main" id="{2458A95E-0B96-41D7-A869-445FA1E0A256}"/>
                </a:ext>
              </a:extLst>
            </p:cNvPr>
            <p:cNvSpPr/>
            <p:nvPr/>
          </p:nvSpPr>
          <p:spPr>
            <a:xfrm>
              <a:off x="8157975" y="3853800"/>
              <a:ext cx="180900" cy="180900"/>
            </a:xfrm>
            <a:prstGeom prst="ellipse">
              <a:avLst/>
            </a:prstGeom>
            <a:noFill/>
            <a:ln w="19050" cap="flat" cmpd="sng">
              <a:solidFill>
                <a:srgbClr val="99999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1800" b="1">
                <a:solidFill>
                  <a:schemeClr val="dk2"/>
                </a:solidFill>
              </a:endParaRPr>
            </a:p>
          </p:txBody>
        </p:sp>
        <p:cxnSp>
          <p:nvCxnSpPr>
            <p:cNvPr id="38" name="Google Shape;460;p16">
              <a:extLst>
                <a:ext uri="{FF2B5EF4-FFF2-40B4-BE49-F238E27FC236}">
                  <a16:creationId xmlns:a16="http://schemas.microsoft.com/office/drawing/2014/main" id="{80004EEC-FA16-46B5-A17A-C2FDB64D456C}"/>
                </a:ext>
              </a:extLst>
            </p:cNvPr>
            <p:cNvCxnSpPr/>
            <p:nvPr/>
          </p:nvCxnSpPr>
          <p:spPr>
            <a:xfrm>
              <a:off x="8200275" y="3944250"/>
              <a:ext cx="96300" cy="0"/>
            </a:xfrm>
            <a:prstGeom prst="straightConnector1">
              <a:avLst/>
            </a:prstGeom>
            <a:noFill/>
            <a:ln w="19050" cap="flat" cmpd="sng">
              <a:solidFill>
                <a:schemeClr val="dk2"/>
              </a:solidFill>
              <a:prstDash val="solid"/>
              <a:round/>
              <a:headEnd type="none" w="med" len="med"/>
              <a:tailEnd type="none" w="med" len="med"/>
            </a:ln>
          </p:spPr>
        </p:cxnSp>
      </p:grpSp>
      <p:cxnSp>
        <p:nvCxnSpPr>
          <p:cNvPr id="30" name="Google Shape;104;p14">
            <a:extLst>
              <a:ext uri="{FF2B5EF4-FFF2-40B4-BE49-F238E27FC236}">
                <a16:creationId xmlns:a16="http://schemas.microsoft.com/office/drawing/2014/main" id="{D26C698A-74A5-426B-8375-EE530FFF3D12}"/>
              </a:ext>
            </a:extLst>
          </p:cNvPr>
          <p:cNvCxnSpPr>
            <a:cxnSpLocks/>
          </p:cNvCxnSpPr>
          <p:nvPr/>
        </p:nvCxnSpPr>
        <p:spPr>
          <a:xfrm rot="5400000">
            <a:off x="10258834" y="3379690"/>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31" name="Textfeld 30">
                <a:extLst>
                  <a:ext uri="{FF2B5EF4-FFF2-40B4-BE49-F238E27FC236}">
                    <a16:creationId xmlns:a16="http://schemas.microsoft.com/office/drawing/2014/main" id="{004ADAA6-0BCD-42DC-BE8C-26833315A588}"/>
                  </a:ext>
                </a:extLst>
              </p:cNvPr>
              <p:cNvSpPr txBox="1"/>
              <p:nvPr/>
            </p:nvSpPr>
            <p:spPr>
              <a:xfrm>
                <a:off x="10466022" y="2943706"/>
                <a:ext cx="320989"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330" b="1" i="1" smtClean="0">
                          <a:latin typeface="Cambria Math" panose="02040503050406030204" pitchFamily="18" charset="0"/>
                          <a:cs typeface="Calibri" panose="020F0502020204030204" pitchFamily="34" charset="0"/>
                        </a:rPr>
                        <m:t>𝑸</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oMath>
                  </m:oMathPara>
                </a14:m>
                <a:endParaRPr lang="en-GB" sz="1330" dirty="0"/>
              </a:p>
            </p:txBody>
          </p:sp>
        </mc:Choice>
        <mc:Fallback xmlns="">
          <p:sp>
            <p:nvSpPr>
              <p:cNvPr id="31" name="Textfeld 30">
                <a:extLst>
                  <a:ext uri="{FF2B5EF4-FFF2-40B4-BE49-F238E27FC236}">
                    <a16:creationId xmlns:a16="http://schemas.microsoft.com/office/drawing/2014/main" id="{004ADAA6-0BCD-42DC-BE8C-26833315A588}"/>
                  </a:ext>
                </a:extLst>
              </p:cNvPr>
              <p:cNvSpPr txBox="1">
                <a:spLocks noRot="1" noChangeAspect="1" noMove="1" noResize="1" noEditPoints="1" noAdjustHandles="1" noChangeArrowheads="1" noChangeShapeType="1" noTextEdit="1"/>
              </p:cNvSpPr>
              <p:nvPr/>
            </p:nvSpPr>
            <p:spPr>
              <a:xfrm>
                <a:off x="10466022" y="2943706"/>
                <a:ext cx="320989" cy="303866"/>
              </a:xfrm>
              <a:prstGeom prst="rect">
                <a:avLst/>
              </a:prstGeom>
              <a:blipFill>
                <a:blip r:embed="rId12"/>
                <a:stretch>
                  <a:fillRect r="-67925" b="-6000"/>
                </a:stretch>
              </a:blipFill>
            </p:spPr>
            <p:txBody>
              <a:bodyPr/>
              <a:lstStyle/>
              <a:p>
                <a:r>
                  <a:rPr lang="en-US">
                    <a:noFill/>
                  </a:rPr>
                  <a:t> </a:t>
                </a:r>
              </a:p>
            </p:txBody>
          </p:sp>
        </mc:Fallback>
      </mc:AlternateContent>
      <p:cxnSp>
        <p:nvCxnSpPr>
          <p:cNvPr id="32" name="Google Shape;104;p14">
            <a:extLst>
              <a:ext uri="{FF2B5EF4-FFF2-40B4-BE49-F238E27FC236}">
                <a16:creationId xmlns:a16="http://schemas.microsoft.com/office/drawing/2014/main" id="{AB0AAC59-9FFA-4BD5-BB4B-62BBBEE14589}"/>
              </a:ext>
            </a:extLst>
          </p:cNvPr>
          <p:cNvCxnSpPr>
            <a:cxnSpLocks/>
          </p:cNvCxnSpPr>
          <p:nvPr/>
        </p:nvCxnSpPr>
        <p:spPr>
          <a:xfrm>
            <a:off x="10626516" y="3742898"/>
            <a:ext cx="318283"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223DB169-E84D-44AF-9DB6-CA9E399B74D4}"/>
                  </a:ext>
                </a:extLst>
              </p:cNvPr>
              <p:cNvSpPr txBox="1"/>
              <p:nvPr/>
            </p:nvSpPr>
            <p:spPr>
              <a:xfrm>
                <a:off x="10872878" y="3563721"/>
                <a:ext cx="1165102" cy="3038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330" b="0" i="1" smtClean="0">
                              <a:latin typeface="Cambria Math" panose="02040503050406030204" pitchFamily="18" charset="0"/>
                              <a:cs typeface="Calibri" panose="020F0502020204030204" pitchFamily="34" charset="0"/>
                            </a:rPr>
                          </m:ctrlPr>
                        </m:sSubPr>
                        <m:e>
                          <m:r>
                            <a:rPr lang="de-DE" sz="1330" b="1" i="1" smtClean="0">
                              <a:latin typeface="Cambria Math" panose="02040503050406030204" pitchFamily="18" charset="0"/>
                              <a:cs typeface="Calibri" panose="020F0502020204030204" pitchFamily="34" charset="0"/>
                            </a:rPr>
                            <m:t>𝒆</m:t>
                          </m:r>
                          <m:r>
                            <a:rPr lang="de-DE" sz="1330" b="0" i="1" smtClean="0">
                              <a:latin typeface="Cambria Math" panose="02040503050406030204" pitchFamily="18" charset="0"/>
                              <a:cs typeface="Calibri" panose="020F0502020204030204" pitchFamily="34" charset="0"/>
                            </a:rPr>
                            <m:t>=</m:t>
                          </m:r>
                          <m:r>
                            <a:rPr lang="de-DE" sz="1330" b="1" i="1" smtClean="0">
                              <a:latin typeface="Cambria Math" panose="02040503050406030204" pitchFamily="18" charset="0"/>
                              <a:cs typeface="Calibri" panose="020F0502020204030204" pitchFamily="34" charset="0"/>
                            </a:rPr>
                            <m:t>𝑸</m:t>
                          </m:r>
                          <m:r>
                            <a:rPr lang="de-DE" sz="1330" b="0" i="1" smtClean="0">
                              <a:latin typeface="Cambria Math" panose="02040503050406030204" pitchFamily="18" charset="0"/>
                              <a:cs typeface="Calibri" panose="020F0502020204030204" pitchFamily="34" charset="0"/>
                            </a:rPr>
                            <m:t>(</m:t>
                          </m:r>
                          <m:r>
                            <a:rPr lang="de-DE" sz="1330" b="0" i="1" smtClean="0">
                              <a:latin typeface="Cambria Math" panose="02040503050406030204" pitchFamily="18" charset="0"/>
                              <a:cs typeface="Calibri" panose="020F0502020204030204" pitchFamily="34" charset="0"/>
                            </a:rPr>
                            <m:t>𝑇</m:t>
                          </m:r>
                          <m:r>
                            <a:rPr lang="de-DE" sz="1330" b="0" i="1" smtClean="0">
                              <a:latin typeface="Cambria Math" panose="02040503050406030204" pitchFamily="18" charset="0"/>
                              <a:cs typeface="Calibri" panose="020F0502020204030204" pitchFamily="34" charset="0"/>
                            </a:rPr>
                            <m:t>)−</m:t>
                          </m:r>
                          <m:acc>
                            <m:accPr>
                              <m:chr m:val="̂"/>
                              <m:ctrlPr>
                                <a:rPr lang="de-DE" sz="1330" b="0" i="1" smtClean="0">
                                  <a:latin typeface="Cambria Math" panose="02040503050406030204" pitchFamily="18" charset="0"/>
                                  <a:cs typeface="Calibri" panose="020F0502020204030204" pitchFamily="34" charset="0"/>
                                </a:rPr>
                              </m:ctrlPr>
                            </m:accPr>
                            <m:e>
                              <m:r>
                                <a:rPr lang="de-DE" sz="1330" b="1" i="1" smtClean="0">
                                  <a:latin typeface="Cambria Math" panose="02040503050406030204" pitchFamily="18" charset="0"/>
                                  <a:cs typeface="Calibri" panose="020F0502020204030204" pitchFamily="34" charset="0"/>
                                </a:rPr>
                                <m:t>𝑸</m:t>
                              </m:r>
                            </m:e>
                          </m:acc>
                        </m:e>
                        <m:sub>
                          <m:r>
                            <a:rPr lang="de-DE" sz="1330" b="0" i="1" smtClean="0">
                              <a:latin typeface="Cambria Math" panose="02040503050406030204" pitchFamily="18" charset="0"/>
                              <a:cs typeface="Calibri" panose="020F0502020204030204" pitchFamily="34" charset="0"/>
                            </a:rPr>
                            <m:t>𝑇</m:t>
                          </m:r>
                        </m:sub>
                      </m:sSub>
                    </m:oMath>
                  </m:oMathPara>
                </a14:m>
                <a:endParaRPr lang="en-GB" sz="1330" dirty="0"/>
              </a:p>
            </p:txBody>
          </p:sp>
        </mc:Choice>
        <mc:Fallback xmlns="">
          <p:sp>
            <p:nvSpPr>
              <p:cNvPr id="33" name="Textfeld 32">
                <a:extLst>
                  <a:ext uri="{FF2B5EF4-FFF2-40B4-BE49-F238E27FC236}">
                    <a16:creationId xmlns:a16="http://schemas.microsoft.com/office/drawing/2014/main" id="{223DB169-E84D-44AF-9DB6-CA9E399B74D4}"/>
                  </a:ext>
                </a:extLst>
              </p:cNvPr>
              <p:cNvSpPr txBox="1">
                <a:spLocks noRot="1" noChangeAspect="1" noMove="1" noResize="1" noEditPoints="1" noAdjustHandles="1" noChangeArrowheads="1" noChangeShapeType="1" noTextEdit="1"/>
              </p:cNvSpPr>
              <p:nvPr/>
            </p:nvSpPr>
            <p:spPr>
              <a:xfrm>
                <a:off x="10872878" y="3563721"/>
                <a:ext cx="1165102" cy="303866"/>
              </a:xfrm>
              <a:prstGeom prst="rect">
                <a:avLst/>
              </a:prstGeom>
              <a:blipFill>
                <a:blip r:embed="rId13"/>
                <a:stretch>
                  <a:fillRect t="-2041" r="-21990" b="-102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172161E0-DB5C-41FA-BFE2-5FED98951A69}"/>
                  </a:ext>
                </a:extLst>
              </p:cNvPr>
              <p:cNvSpPr txBox="1"/>
              <p:nvPr/>
            </p:nvSpPr>
            <p:spPr>
              <a:xfrm>
                <a:off x="2050218" y="4409154"/>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i="1">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34" name="Textfeld 33">
                <a:extLst>
                  <a:ext uri="{FF2B5EF4-FFF2-40B4-BE49-F238E27FC236}">
                    <a16:creationId xmlns:a16="http://schemas.microsoft.com/office/drawing/2014/main" id="{172161E0-DB5C-41FA-BFE2-5FED98951A69}"/>
                  </a:ext>
                </a:extLst>
              </p:cNvPr>
              <p:cNvSpPr txBox="1">
                <a:spLocks noRot="1" noChangeAspect="1" noMove="1" noResize="1" noEditPoints="1" noAdjustHandles="1" noChangeArrowheads="1" noChangeShapeType="1" noTextEdit="1"/>
              </p:cNvSpPr>
              <p:nvPr/>
            </p:nvSpPr>
            <p:spPr>
              <a:xfrm>
                <a:off x="2050218" y="4409154"/>
                <a:ext cx="621254"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feld 34">
                <a:extLst>
                  <a:ext uri="{FF2B5EF4-FFF2-40B4-BE49-F238E27FC236}">
                    <a16:creationId xmlns:a16="http://schemas.microsoft.com/office/drawing/2014/main" id="{94571163-1503-45BC-989F-4A1EAF80805C}"/>
                  </a:ext>
                </a:extLst>
              </p:cNvPr>
              <p:cNvSpPr txBox="1"/>
              <p:nvPr/>
            </p:nvSpPr>
            <p:spPr>
              <a:xfrm>
                <a:off x="5109312" y="4420137"/>
                <a:ext cx="621254" cy="3262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i="1">
                                  <a:latin typeface="Cambria Math" panose="02040503050406030204" pitchFamily="18" charset="0"/>
                                  <a:cs typeface="Calibri" panose="020F0502020204030204" pitchFamily="34" charset="0"/>
                                </a:rPr>
                                <m:t>1</m:t>
                              </m:r>
                            </m:sub>
                          </m:sSub>
                          <m:r>
                            <a:rPr lang="de-DE" sz="1400" b="0" i="1" smtClean="0">
                              <a:latin typeface="Cambria Math" panose="02040503050406030204" pitchFamily="18" charset="0"/>
                              <a:cs typeface="Calibri" panose="020F0502020204030204" pitchFamily="34" charset="0"/>
                            </a:rPr>
                            <m:t>+</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35" name="Textfeld 34">
                <a:extLst>
                  <a:ext uri="{FF2B5EF4-FFF2-40B4-BE49-F238E27FC236}">
                    <a16:creationId xmlns:a16="http://schemas.microsoft.com/office/drawing/2014/main" id="{94571163-1503-45BC-989F-4A1EAF80805C}"/>
                  </a:ext>
                </a:extLst>
              </p:cNvPr>
              <p:cNvSpPr txBox="1">
                <a:spLocks noRot="1" noChangeAspect="1" noMove="1" noResize="1" noEditPoints="1" noAdjustHandles="1" noChangeArrowheads="1" noChangeShapeType="1" noTextEdit="1"/>
              </p:cNvSpPr>
              <p:nvPr/>
            </p:nvSpPr>
            <p:spPr>
              <a:xfrm>
                <a:off x="5109312" y="4420137"/>
                <a:ext cx="621254" cy="32624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0BD4A038-064A-44AF-AB6B-B6DC96126415}"/>
                  </a:ext>
                </a:extLst>
              </p:cNvPr>
              <p:cNvSpPr txBox="1"/>
              <p:nvPr/>
            </p:nvSpPr>
            <p:spPr>
              <a:xfrm>
                <a:off x="8119799" y="4420137"/>
                <a:ext cx="621254" cy="3262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sSub>
                            <m:sSubPr>
                              <m:ctrlPr>
                                <a:rPr lang="de-DE" sz="1400" i="1">
                                  <a:latin typeface="Cambria Math" panose="02040503050406030204" pitchFamily="18" charset="0"/>
                                  <a:cs typeface="Calibri" panose="020F0502020204030204" pitchFamily="34" charset="0"/>
                                </a:rPr>
                              </m:ctrlPr>
                            </m:sSubPr>
                            <m:e>
                              <m:r>
                                <a:rPr lang="de-DE" sz="1400" i="1">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r>
                            <a:rPr lang="de-DE" sz="1400" i="1">
                              <a:latin typeface="Cambria Math" panose="02040503050406030204" pitchFamily="18" charset="0"/>
                              <a:cs typeface="Calibri" panose="020F0502020204030204" pitchFamily="34" charset="0"/>
                            </a:rPr>
                            <m:t>+</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36" name="Textfeld 35">
                <a:extLst>
                  <a:ext uri="{FF2B5EF4-FFF2-40B4-BE49-F238E27FC236}">
                    <a16:creationId xmlns:a16="http://schemas.microsoft.com/office/drawing/2014/main" id="{0BD4A038-064A-44AF-AB6B-B6DC96126415}"/>
                  </a:ext>
                </a:extLst>
              </p:cNvPr>
              <p:cNvSpPr txBox="1">
                <a:spLocks noRot="1" noChangeAspect="1" noMove="1" noResize="1" noEditPoints="1" noAdjustHandles="1" noChangeArrowheads="1" noChangeShapeType="1" noTextEdit="1"/>
              </p:cNvSpPr>
              <p:nvPr/>
            </p:nvSpPr>
            <p:spPr>
              <a:xfrm>
                <a:off x="8119799" y="4420137"/>
                <a:ext cx="621254" cy="32624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feld 38">
                <a:extLst>
                  <a:ext uri="{FF2B5EF4-FFF2-40B4-BE49-F238E27FC236}">
                    <a16:creationId xmlns:a16="http://schemas.microsoft.com/office/drawing/2014/main" id="{26E7EE2D-5C9C-4E6F-B9F3-CE2BA6AB9C33}"/>
                  </a:ext>
                </a:extLst>
              </p:cNvPr>
              <p:cNvSpPr txBox="1"/>
              <p:nvPr/>
            </p:nvSpPr>
            <p:spPr>
              <a:xfrm>
                <a:off x="2525680" y="4498824"/>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39" name="Textfeld 38">
                <a:extLst>
                  <a:ext uri="{FF2B5EF4-FFF2-40B4-BE49-F238E27FC236}">
                    <a16:creationId xmlns:a16="http://schemas.microsoft.com/office/drawing/2014/main" id="{26E7EE2D-5C9C-4E6F-B9F3-CE2BA6AB9C33}"/>
                  </a:ext>
                </a:extLst>
              </p:cNvPr>
              <p:cNvSpPr txBox="1">
                <a:spLocks noRot="1" noChangeAspect="1" noMove="1" noResize="1" noEditPoints="1" noAdjustHandles="1" noChangeArrowheads="1" noChangeShapeType="1" noTextEdit="1"/>
              </p:cNvSpPr>
              <p:nvPr/>
            </p:nvSpPr>
            <p:spPr>
              <a:xfrm>
                <a:off x="2525680" y="4498824"/>
                <a:ext cx="522994" cy="369332"/>
              </a:xfrm>
              <a:prstGeom prst="rect">
                <a:avLst/>
              </a:prstGeom>
              <a:blipFill>
                <a:blip r:embed="rId10"/>
                <a:stretch>
                  <a:fillRect/>
                </a:stretch>
              </a:blipFill>
            </p:spPr>
            <p:txBody>
              <a:bodyPr/>
              <a:lstStyle/>
              <a:p>
                <a:r>
                  <a:rPr lang="en-US">
                    <a:noFill/>
                  </a:rPr>
                  <a:t> </a:t>
                </a:r>
              </a:p>
            </p:txBody>
          </p:sp>
        </mc:Fallback>
      </mc:AlternateContent>
      <p:cxnSp>
        <p:nvCxnSpPr>
          <p:cNvPr id="40" name="Google Shape;104;p14">
            <a:extLst>
              <a:ext uri="{FF2B5EF4-FFF2-40B4-BE49-F238E27FC236}">
                <a16:creationId xmlns:a16="http://schemas.microsoft.com/office/drawing/2014/main" id="{5F614043-2FEC-4018-8633-5DB09491A45E}"/>
              </a:ext>
            </a:extLst>
          </p:cNvPr>
          <p:cNvCxnSpPr>
            <a:cxnSpLocks/>
          </p:cNvCxnSpPr>
          <p:nvPr/>
        </p:nvCxnSpPr>
        <p:spPr>
          <a:xfrm>
            <a:off x="3009027" y="472486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43" name="Textfeld 42">
                <a:extLst>
                  <a:ext uri="{FF2B5EF4-FFF2-40B4-BE49-F238E27FC236}">
                    <a16:creationId xmlns:a16="http://schemas.microsoft.com/office/drawing/2014/main" id="{49AF489E-595B-417E-833F-287585AA13D1}"/>
                  </a:ext>
                </a:extLst>
              </p:cNvPr>
              <p:cNvSpPr txBox="1"/>
              <p:nvPr/>
            </p:nvSpPr>
            <p:spPr>
              <a:xfrm>
                <a:off x="5569422" y="4498824"/>
                <a:ext cx="522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1" i="1" smtClean="0">
                          <a:latin typeface="Cambria Math" panose="02040503050406030204" pitchFamily="18" charset="0"/>
                          <a:cs typeface="Calibri" panose="020F0502020204030204" pitchFamily="34" charset="0"/>
                        </a:rPr>
                        <m:t>…</m:t>
                      </m:r>
                    </m:oMath>
                  </m:oMathPara>
                </a14:m>
                <a:endParaRPr lang="en-GB" dirty="0"/>
              </a:p>
            </p:txBody>
          </p:sp>
        </mc:Choice>
        <mc:Fallback xmlns="">
          <p:sp>
            <p:nvSpPr>
              <p:cNvPr id="43" name="Textfeld 42">
                <a:extLst>
                  <a:ext uri="{FF2B5EF4-FFF2-40B4-BE49-F238E27FC236}">
                    <a16:creationId xmlns:a16="http://schemas.microsoft.com/office/drawing/2014/main" id="{49AF489E-595B-417E-833F-287585AA13D1}"/>
                  </a:ext>
                </a:extLst>
              </p:cNvPr>
              <p:cNvSpPr txBox="1">
                <a:spLocks noRot="1" noChangeAspect="1" noMove="1" noResize="1" noEditPoints="1" noAdjustHandles="1" noChangeArrowheads="1" noChangeShapeType="1" noTextEdit="1"/>
              </p:cNvSpPr>
              <p:nvPr/>
            </p:nvSpPr>
            <p:spPr>
              <a:xfrm>
                <a:off x="5569422" y="4498824"/>
                <a:ext cx="522994" cy="369332"/>
              </a:xfrm>
              <a:prstGeom prst="rect">
                <a:avLst/>
              </a:prstGeom>
              <a:blipFill>
                <a:blip r:embed="rId17"/>
                <a:stretch>
                  <a:fillRect/>
                </a:stretch>
              </a:blipFill>
            </p:spPr>
            <p:txBody>
              <a:bodyPr/>
              <a:lstStyle/>
              <a:p>
                <a:r>
                  <a:rPr lang="en-US">
                    <a:noFill/>
                  </a:rPr>
                  <a:t> </a:t>
                </a:r>
              </a:p>
            </p:txBody>
          </p:sp>
        </mc:Fallback>
      </mc:AlternateContent>
      <p:cxnSp>
        <p:nvCxnSpPr>
          <p:cNvPr id="44" name="Google Shape;104;p14">
            <a:extLst>
              <a:ext uri="{FF2B5EF4-FFF2-40B4-BE49-F238E27FC236}">
                <a16:creationId xmlns:a16="http://schemas.microsoft.com/office/drawing/2014/main" id="{B9959231-DEDC-4188-BCB8-A067274A6718}"/>
              </a:ext>
            </a:extLst>
          </p:cNvPr>
          <p:cNvCxnSpPr>
            <a:cxnSpLocks/>
          </p:cNvCxnSpPr>
          <p:nvPr/>
        </p:nvCxnSpPr>
        <p:spPr>
          <a:xfrm>
            <a:off x="6030735" y="4724862"/>
            <a:ext cx="524235" cy="0"/>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45" name="Textfeld 44">
                <a:extLst>
                  <a:ext uri="{FF2B5EF4-FFF2-40B4-BE49-F238E27FC236}">
                    <a16:creationId xmlns:a16="http://schemas.microsoft.com/office/drawing/2014/main" id="{AADA0BA9-A90F-40E2-9A84-21530D74B1AD}"/>
                  </a:ext>
                </a:extLst>
              </p:cNvPr>
              <p:cNvSpPr txBox="1"/>
              <p:nvPr/>
            </p:nvSpPr>
            <p:spPr>
              <a:xfrm>
                <a:off x="2867018" y="4409776"/>
                <a:ext cx="621254" cy="33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sSub>
                            <m:sSubPr>
                              <m:ctrlPr>
                                <a:rPr lang="de-DE" sz="1400" i="1" smtClean="0">
                                  <a:latin typeface="Cambria Math" panose="02040503050406030204" pitchFamily="18" charset="0"/>
                                  <a:cs typeface="Calibri" panose="020F0502020204030204" pitchFamily="34" charset="0"/>
                                </a:rPr>
                              </m:ctrlPr>
                            </m:sSubPr>
                            <m:e>
                              <m:r>
                                <a:rPr lang="de-DE" sz="1400" b="0" i="1" smtClean="0">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1</m:t>
                              </m:r>
                            </m:sub>
                          </m:sSub>
                        </m:sub>
                      </m:sSub>
                    </m:oMath>
                  </m:oMathPara>
                </a14:m>
                <a:endParaRPr lang="en-GB" sz="1400" dirty="0"/>
              </a:p>
            </p:txBody>
          </p:sp>
        </mc:Choice>
        <mc:Fallback xmlns="">
          <p:sp>
            <p:nvSpPr>
              <p:cNvPr id="45" name="Textfeld 44">
                <a:extLst>
                  <a:ext uri="{FF2B5EF4-FFF2-40B4-BE49-F238E27FC236}">
                    <a16:creationId xmlns:a16="http://schemas.microsoft.com/office/drawing/2014/main" id="{AADA0BA9-A90F-40E2-9A84-21530D74B1AD}"/>
                  </a:ext>
                </a:extLst>
              </p:cNvPr>
              <p:cNvSpPr txBox="1">
                <a:spLocks noRot="1" noChangeAspect="1" noMove="1" noResize="1" noEditPoints="1" noAdjustHandles="1" noChangeArrowheads="1" noChangeShapeType="1" noTextEdit="1"/>
              </p:cNvSpPr>
              <p:nvPr/>
            </p:nvSpPr>
            <p:spPr>
              <a:xfrm>
                <a:off x="2867018" y="4409776"/>
                <a:ext cx="621254" cy="334835"/>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AF5114BF-63C4-4F6A-95A8-4DC507160F79}"/>
                  </a:ext>
                </a:extLst>
              </p:cNvPr>
              <p:cNvSpPr txBox="1"/>
              <p:nvPr/>
            </p:nvSpPr>
            <p:spPr>
              <a:xfrm>
                <a:off x="5971779" y="4418442"/>
                <a:ext cx="621254" cy="33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sSub>
                            <m:sSubPr>
                              <m:ctrlPr>
                                <a:rPr lang="de-DE" sz="1400" i="1" smtClean="0">
                                  <a:latin typeface="Cambria Math" panose="02040503050406030204" pitchFamily="18" charset="0"/>
                                  <a:cs typeface="Calibri" panose="020F0502020204030204" pitchFamily="34" charset="0"/>
                                </a:rPr>
                              </m:ctrlPr>
                            </m:sSubPr>
                            <m:e>
                              <m:r>
                                <a:rPr lang="de-DE" sz="1400" b="0" i="1" smtClean="0">
                                  <a:latin typeface="Cambria Math" panose="02040503050406030204" pitchFamily="18" charset="0"/>
                                  <a:cs typeface="Calibri" panose="020F0502020204030204" pitchFamily="34" charset="0"/>
                                </a:rPr>
                                <m:t>𝑇</m:t>
                              </m:r>
                            </m:e>
                            <m:sub>
                              <m:r>
                                <a:rPr lang="de-DE" sz="1400" b="0" i="1" smtClean="0">
                                  <a:latin typeface="Cambria Math" panose="02040503050406030204" pitchFamily="18" charset="0"/>
                                  <a:cs typeface="Calibri" panose="020F0502020204030204" pitchFamily="34" charset="0"/>
                                </a:rPr>
                                <m:t>2</m:t>
                              </m:r>
                            </m:sub>
                          </m:sSub>
                        </m:sub>
                      </m:sSub>
                    </m:oMath>
                  </m:oMathPara>
                </a14:m>
                <a:endParaRPr lang="en-GB" sz="1400" dirty="0"/>
              </a:p>
            </p:txBody>
          </p:sp>
        </mc:Choice>
        <mc:Fallback xmlns="">
          <p:sp>
            <p:nvSpPr>
              <p:cNvPr id="47" name="Textfeld 46">
                <a:extLst>
                  <a:ext uri="{FF2B5EF4-FFF2-40B4-BE49-F238E27FC236}">
                    <a16:creationId xmlns:a16="http://schemas.microsoft.com/office/drawing/2014/main" id="{AF5114BF-63C4-4F6A-95A8-4DC507160F79}"/>
                  </a:ext>
                </a:extLst>
              </p:cNvPr>
              <p:cNvSpPr txBox="1">
                <a:spLocks noRot="1" noChangeAspect="1" noMove="1" noResize="1" noEditPoints="1" noAdjustHandles="1" noChangeArrowheads="1" noChangeShapeType="1" noTextEdit="1"/>
              </p:cNvSpPr>
              <p:nvPr/>
            </p:nvSpPr>
            <p:spPr>
              <a:xfrm>
                <a:off x="5971779" y="4418442"/>
                <a:ext cx="621254" cy="334835"/>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2127B1F9-7889-4114-8795-8803B2A21595}"/>
                  </a:ext>
                </a:extLst>
              </p:cNvPr>
              <p:cNvSpPr txBox="1"/>
              <p:nvPr/>
            </p:nvSpPr>
            <p:spPr>
              <a:xfrm>
                <a:off x="9000390" y="4431120"/>
                <a:ext cx="62125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cs typeface="Calibri" panose="020F0502020204030204" pitchFamily="34" charset="0"/>
                            </a:rPr>
                          </m:ctrlPr>
                        </m:sSubPr>
                        <m:e>
                          <m:r>
                            <a:rPr lang="de-DE" sz="1400" b="1" i="1">
                              <a:latin typeface="Cambria Math" panose="02040503050406030204" pitchFamily="18" charset="0"/>
                              <a:cs typeface="Calibri" panose="020F0502020204030204" pitchFamily="34" charset="0"/>
                            </a:rPr>
                            <m:t>𝒄</m:t>
                          </m:r>
                        </m:e>
                        <m:sub>
                          <m:r>
                            <a:rPr lang="de-DE" sz="1400" b="0" i="1" smtClean="0">
                              <a:latin typeface="Cambria Math" panose="02040503050406030204" pitchFamily="18" charset="0"/>
                              <a:cs typeface="Calibri" panose="020F0502020204030204" pitchFamily="34" charset="0"/>
                            </a:rPr>
                            <m:t>𝑇</m:t>
                          </m:r>
                          <m:r>
                            <a:rPr lang="de-DE" sz="1400" b="0" i="1" smtClean="0">
                              <a:latin typeface="Cambria Math" panose="02040503050406030204" pitchFamily="18" charset="0"/>
                              <a:cs typeface="Calibri" panose="020F0502020204030204" pitchFamily="34" charset="0"/>
                            </a:rPr>
                            <m:t>−</m:t>
                          </m:r>
                          <m:r>
                            <a:rPr lang="de-DE" sz="1400" b="0" i="1" smtClean="0">
                              <a:latin typeface="Cambria Math" panose="02040503050406030204" pitchFamily="18" charset="0"/>
                              <a:cs typeface="Calibri" panose="020F0502020204030204" pitchFamily="34" charset="0"/>
                            </a:rPr>
                            <m:t>1</m:t>
                          </m:r>
                        </m:sub>
                      </m:sSub>
                    </m:oMath>
                  </m:oMathPara>
                </a14:m>
                <a:endParaRPr lang="en-GB" sz="1400" dirty="0"/>
              </a:p>
            </p:txBody>
          </p:sp>
        </mc:Choice>
        <mc:Fallback xmlns="">
          <p:sp>
            <p:nvSpPr>
              <p:cNvPr id="48" name="Textfeld 47">
                <a:extLst>
                  <a:ext uri="{FF2B5EF4-FFF2-40B4-BE49-F238E27FC236}">
                    <a16:creationId xmlns:a16="http://schemas.microsoft.com/office/drawing/2014/main" id="{2127B1F9-7889-4114-8795-8803B2A21595}"/>
                  </a:ext>
                </a:extLst>
              </p:cNvPr>
              <p:cNvSpPr txBox="1">
                <a:spLocks noRot="1" noChangeAspect="1" noMove="1" noResize="1" noEditPoints="1" noAdjustHandles="1" noChangeArrowheads="1" noChangeShapeType="1" noTextEdit="1"/>
              </p:cNvSpPr>
              <p:nvPr/>
            </p:nvSpPr>
            <p:spPr>
              <a:xfrm>
                <a:off x="9000390" y="4431120"/>
                <a:ext cx="621254" cy="307777"/>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87935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2181</Words>
  <Application>Microsoft Office PowerPoint</Application>
  <PresentationFormat>Breitbild</PresentationFormat>
  <Paragraphs>757</Paragraphs>
  <Slides>25</Slides>
  <Notes>6</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25</vt:i4>
      </vt:variant>
    </vt:vector>
  </HeadingPairs>
  <TitlesOfParts>
    <vt:vector size="31" baseType="lpstr">
      <vt:lpstr>Arial</vt:lpstr>
      <vt:lpstr>Calibri</vt:lpstr>
      <vt:lpstr>Cambria Math</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Prozessmodell</vt:lpstr>
      <vt:lpstr>PowerPoint-Präsentation</vt:lpstr>
      <vt:lpstr>PowerPoint-Präsentation</vt:lpstr>
      <vt:lpstr>Modellauswertung</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Universität Kassel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Kick-Off Digital Twin of Injection Molding</dc:title>
  <dc:subject/>
  <dc:creator>Marco Klute</dc:creator>
  <dc:description/>
  <cp:lastModifiedBy>Alexander Rehmer</cp:lastModifiedBy>
  <cp:revision>339</cp:revision>
  <cp:lastPrinted>2021-01-25T11:52:59Z</cp:lastPrinted>
  <dcterms:created xsi:type="dcterms:W3CDTF">2021-01-08T11:15:22Z</dcterms:created>
  <dcterms:modified xsi:type="dcterms:W3CDTF">2022-01-21T14:43:01Z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Universität Kassel</vt:lpwstr>
  </property>
  <property fmtid="{D5CDD505-2E9C-101B-9397-08002B2CF9AE}" pid="4" name="HiddenSlides">
    <vt:i4>1</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Breitbild</vt:lpwstr>
  </property>
  <property fmtid="{D5CDD505-2E9C-101B-9397-08002B2CF9AE}" pid="10" name="ScaleCrop">
    <vt:bool>false</vt:bool>
  </property>
  <property fmtid="{D5CDD505-2E9C-101B-9397-08002B2CF9AE}" pid="11" name="ShareDoc">
    <vt:bool>false</vt:bool>
  </property>
  <property fmtid="{D5CDD505-2E9C-101B-9397-08002B2CF9AE}" pid="12" name="Slides">
    <vt:i4>25</vt:i4>
  </property>
</Properties>
</file>