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9" r:id="rId5"/>
    <p:sldId id="270" r:id="rId6"/>
    <p:sldId id="259" r:id="rId7"/>
    <p:sldId id="271" r:id="rId8"/>
    <p:sldId id="261" r:id="rId9"/>
    <p:sldId id="260" r:id="rId10"/>
    <p:sldId id="262" r:id="rId11"/>
    <p:sldId id="265" r:id="rId12"/>
    <p:sldId id="263" r:id="rId13"/>
    <p:sldId id="264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288BB-A923-4D0B-B0DD-4E5ED35C5BE5}" type="datetimeFigureOut">
              <a:rPr lang="it-IT" smtClean="0"/>
              <a:t>29/05/2019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0171E-7461-401D-9C8D-69CC0D38F7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40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25.xml"/><Relationship Id="rId1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14.xml"/><Relationship Id="rId12" Type="http://schemas.openxmlformats.org/officeDocument/2006/relationships/slide" Target="slide21.xml"/><Relationship Id="rId17" Type="http://schemas.openxmlformats.org/officeDocument/2006/relationships/slide" Target="slide30.xml"/><Relationship Id="rId2" Type="http://schemas.openxmlformats.org/officeDocument/2006/relationships/slide" Target="slide6.xml"/><Relationship Id="rId16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20.xml"/><Relationship Id="rId5" Type="http://schemas.openxmlformats.org/officeDocument/2006/relationships/slide" Target="slide17.xml"/><Relationship Id="rId15" Type="http://schemas.openxmlformats.org/officeDocument/2006/relationships/slide" Target="slide28.xml"/><Relationship Id="rId10" Type="http://schemas.openxmlformats.org/officeDocument/2006/relationships/slide" Target="slide19.xml"/><Relationship Id="rId4" Type="http://schemas.openxmlformats.org/officeDocument/2006/relationships/slide" Target="slide11.xml"/><Relationship Id="rId9" Type="http://schemas.openxmlformats.org/officeDocument/2006/relationships/slide" Target="slide18.xml"/><Relationship Id="rId1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E31D6-4E41-49D7-B0BC-ED11D28C4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258" y="1443382"/>
            <a:ext cx="7757906" cy="1655763"/>
          </a:xfrm>
        </p:spPr>
        <p:txBody>
          <a:bodyPr>
            <a:normAutofit/>
          </a:bodyPr>
          <a:lstStyle/>
          <a:p>
            <a:r>
              <a:rPr lang="it-IT" sz="8000" dirty="0" err="1"/>
              <a:t>MRTucc</a:t>
            </a:r>
            <a:r>
              <a:rPr lang="it-IT" sz="8000" dirty="0"/>
              <a:t> 8 </a:t>
            </a:r>
            <a:r>
              <a:rPr lang="it-IT" sz="8000" dirty="0" err="1"/>
              <a:t>cpu</a:t>
            </a:r>
            <a:endParaRPr lang="it-IT" sz="8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FA37C3-E2C5-4B1B-B336-417CB0352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747" y="3230977"/>
            <a:ext cx="10508974" cy="1655762"/>
          </a:xfrm>
        </p:spPr>
        <p:txBody>
          <a:bodyPr/>
          <a:lstStyle/>
          <a:p>
            <a:r>
              <a:rPr lang="it-IT" dirty="0"/>
              <a:t>	</a:t>
            </a:r>
            <a:r>
              <a:rPr lang="it-IT" sz="2400" dirty="0"/>
              <a:t>		Architettura a 8 bit</a:t>
            </a:r>
          </a:p>
          <a:p>
            <a:r>
              <a:rPr lang="it-IT" sz="2400" dirty="0"/>
              <a:t>Di </a:t>
            </a:r>
            <a:r>
              <a:rPr lang="it-IT" sz="2400" dirty="0" err="1"/>
              <a:t>francesco</a:t>
            </a:r>
            <a:r>
              <a:rPr lang="it-IT" sz="2400" dirty="0"/>
              <a:t> </a:t>
            </a:r>
            <a:r>
              <a:rPr lang="it-IT" sz="2400" dirty="0" err="1"/>
              <a:t>martucci</a:t>
            </a:r>
            <a:r>
              <a:rPr lang="it-IT" sz="2400" dirty="0"/>
              <a:t>, per esame di calcolatori </a:t>
            </a:r>
            <a:r>
              <a:rPr lang="it-IT" sz="2400" dirty="0" err="1"/>
              <a:t>elettr</a:t>
            </a:r>
            <a:r>
              <a:rPr lang="it-IT" sz="2400" dirty="0"/>
              <a:t>. Del 22/2/2019</a:t>
            </a:r>
          </a:p>
        </p:txBody>
      </p:sp>
    </p:spTree>
    <p:extLst>
      <p:ext uri="{BB962C8B-B14F-4D97-AF65-F5344CB8AC3E}">
        <p14:creationId xmlns:p14="http://schemas.microsoft.com/office/powerpoint/2010/main" val="339356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6BE1F-D9B4-49BD-886E-F0C69D1F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05" y="115480"/>
            <a:ext cx="9515787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Istruzioni aritmetico logiche (2/2)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4AF770-61E3-451F-BDA3-8EBE6379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1679"/>
            <a:ext cx="9905999" cy="4111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chemeClr val="accent5"/>
                </a:solidFill>
              </a:rPr>
              <a:t>And</a:t>
            </a:r>
            <a:r>
              <a:rPr lang="it-IT" dirty="0"/>
              <a:t> e </a:t>
            </a:r>
            <a:r>
              <a:rPr lang="it-IT" dirty="0">
                <a:solidFill>
                  <a:schemeClr val="accent5"/>
                </a:solidFill>
              </a:rPr>
              <a:t>Or </a:t>
            </a:r>
            <a:r>
              <a:rPr lang="it-IT" dirty="0"/>
              <a:t>eseguono, bit a bit, l’operazione di logica booleana di and e or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 err="1">
                <a:solidFill>
                  <a:schemeClr val="accent5"/>
                </a:solidFill>
              </a:rPr>
              <a:t>Shl</a:t>
            </a:r>
            <a:r>
              <a:rPr lang="it-IT" dirty="0"/>
              <a:t> e </a:t>
            </a:r>
            <a:r>
              <a:rPr lang="it-IT" dirty="0" err="1">
                <a:solidFill>
                  <a:schemeClr val="accent5"/>
                </a:solidFill>
              </a:rPr>
              <a:t>Shr</a:t>
            </a:r>
            <a:r>
              <a:rPr lang="it-IT" dirty="0"/>
              <a:t> eseguono lo shift rispettivamente verso sinistra e verso destra, del valore di src1 di quanto indicato da src2 riempiendo eventualmente con bit zero (si assume che livelli superiori garantiscano che in tali istruzioni reg_src2 non contenga un valore superiore ad 8, altrimenti si incorrerà in un </a:t>
            </a:r>
            <a:r>
              <a:rPr lang="it-IT" dirty="0" err="1"/>
              <a:t>Undefined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 err="1">
                <a:solidFill>
                  <a:schemeClr val="accent5"/>
                </a:solidFill>
              </a:rPr>
              <a:t>Cmp</a:t>
            </a:r>
            <a:r>
              <a:rPr lang="it-IT" dirty="0">
                <a:solidFill>
                  <a:schemeClr val="accent5"/>
                </a:solidFill>
              </a:rPr>
              <a:t> </a:t>
            </a:r>
            <a:r>
              <a:rPr lang="it-IT" dirty="0"/>
              <a:t>(compare) è eseguita come fosse una sub, così da impostare i bit di flag, anche se la Control Unit blocca la scrittura nel registro destinazione del risultato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B8E468-7007-4593-A2AC-B5D7C96B79D8}"/>
              </a:ext>
            </a:extLst>
          </p:cNvPr>
          <p:cNvSpPr txBox="1"/>
          <p:nvPr/>
        </p:nvSpPr>
        <p:spPr>
          <a:xfrm>
            <a:off x="7407966" y="6253296"/>
            <a:ext cx="418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ulteriori dettagli vedi </a:t>
            </a:r>
            <a:r>
              <a:rPr lang="it-IT" dirty="0">
                <a:hlinkClick r:id="rId2" action="ppaction://hlinksldjump"/>
              </a:rPr>
              <a:t>ALU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62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75A80-3AA4-4019-9A36-2FCD98BB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39" y="220953"/>
            <a:ext cx="5908744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Registro dei flags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5E5769-4D34-4A6B-9183-98365212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99523"/>
            <a:ext cx="9905999" cy="46482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sz="2600" dirty="0">
                <a:sym typeface="Wingdings" panose="05000000000000000000" pitchFamily="2" charset="2"/>
              </a:rPr>
              <a:t>Registro a 4 bit che memorizza lo stato della parola in uscita dalla ALU:</a:t>
            </a:r>
          </a:p>
          <a:p>
            <a:pPr lvl="1"/>
            <a:r>
              <a:rPr lang="it-IT" sz="2200" dirty="0" err="1">
                <a:solidFill>
                  <a:srgbClr val="FFFF00"/>
                </a:solidFill>
                <a:sym typeface="Wingdings" panose="05000000000000000000" pitchFamily="2" charset="2"/>
              </a:rPr>
              <a:t>Zero_Flag</a:t>
            </a:r>
            <a:r>
              <a:rPr lang="it-IT" sz="22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200" dirty="0">
                <a:sym typeface="Wingdings" panose="05000000000000000000" pitchFamily="2" charset="2"/>
              </a:rPr>
              <a:t>: attivo ( =1 ) se il risultato in uscita dalla ALU è effettivamente 0.</a:t>
            </a:r>
          </a:p>
          <a:p>
            <a:pPr lvl="1"/>
            <a:r>
              <a:rPr lang="it-IT" sz="2200" dirty="0" err="1">
                <a:solidFill>
                  <a:srgbClr val="FFFF00"/>
                </a:solidFill>
                <a:sym typeface="Wingdings" panose="05000000000000000000" pitchFamily="2" charset="2"/>
              </a:rPr>
              <a:t>Sign_Flag</a:t>
            </a:r>
            <a:r>
              <a:rPr lang="it-IT" sz="22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200" dirty="0">
                <a:sym typeface="Wingdings" panose="05000000000000000000" pitchFamily="2" charset="2"/>
              </a:rPr>
              <a:t>: indica il segno del risultato in uscita dalla ALU; cioè è uguale al suo bit più significativo.</a:t>
            </a:r>
          </a:p>
          <a:p>
            <a:pPr lvl="1"/>
            <a:r>
              <a:rPr lang="it-IT" sz="2200" dirty="0" err="1">
                <a:solidFill>
                  <a:srgbClr val="FFFF00"/>
                </a:solidFill>
                <a:sym typeface="Wingdings" panose="05000000000000000000" pitchFamily="2" charset="2"/>
              </a:rPr>
              <a:t>Carry_Flag</a:t>
            </a:r>
            <a:r>
              <a:rPr lang="it-IT" sz="22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200" dirty="0">
                <a:sym typeface="Wingdings" panose="05000000000000000000" pitchFamily="2" charset="2"/>
              </a:rPr>
              <a:t>: se attivo, indica che vi è stato un riporto o un prestito sul bit più significativo del risultato di ALU.</a:t>
            </a:r>
          </a:p>
          <a:p>
            <a:pPr lvl="1"/>
            <a:r>
              <a:rPr lang="it-IT" sz="2200" dirty="0" err="1">
                <a:solidFill>
                  <a:srgbClr val="FFFF00"/>
                </a:solidFill>
                <a:sym typeface="Wingdings" panose="05000000000000000000" pitchFamily="2" charset="2"/>
              </a:rPr>
              <a:t>Overflow_Flag</a:t>
            </a:r>
            <a:r>
              <a:rPr lang="it-IT" sz="22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200" dirty="0">
                <a:sym typeface="Wingdings" panose="05000000000000000000" pitchFamily="2" charset="2"/>
              </a:rPr>
              <a:t>: se attivo, indica che vi è stato un overflow, cioè il risultato non è rappresentabile correttamente con i bit a disposizione. Si verifica quando la somma tra due numeri positivi risulta un numero negativo o quando la somma tra due numeri negativi risulta un numero positivo.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sz="2600" dirty="0">
                <a:sym typeface="Wingdings" panose="05000000000000000000" pitchFamily="2" charset="2"/>
              </a:rPr>
              <a:t>Tale registro è utilizzato per verificare se il salto va preso e per eventuali interruzioni (vedi meglio </a:t>
            </a:r>
            <a:r>
              <a:rPr lang="it-IT" sz="2600" dirty="0">
                <a:sym typeface="Wingdings" panose="05000000000000000000" pitchFamily="2" charset="2"/>
                <a:hlinkClick r:id="rId2" action="ppaction://hlinksldjump"/>
              </a:rPr>
              <a:t>EXCEPTION UNIT</a:t>
            </a:r>
            <a:r>
              <a:rPr lang="it-IT" sz="26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it-I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056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5D0A4-74AF-4846-BC0B-D59C272A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967" y="111691"/>
            <a:ext cx="6640066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Istruzioni di salto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57FC2-A8BF-44A6-83BA-167D58CD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64" y="1417982"/>
            <a:ext cx="10215701" cy="5063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>
                <a:solidFill>
                  <a:srgbClr val="FFFF00"/>
                </a:solidFill>
              </a:rPr>
              <a:t>Op_code</a:t>
            </a:r>
            <a:r>
              <a:rPr lang="it-IT" sz="2800" dirty="0">
                <a:solidFill>
                  <a:srgbClr val="FFFF00"/>
                </a:solidFill>
              </a:rPr>
              <a:t> + </a:t>
            </a:r>
            <a:r>
              <a:rPr lang="it-IT" sz="2800" dirty="0" err="1">
                <a:solidFill>
                  <a:srgbClr val="FFFF00"/>
                </a:solidFill>
              </a:rPr>
              <a:t>branch_offset</a:t>
            </a:r>
            <a:endParaRPr lang="it-IT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t-IT" dirty="0"/>
              <a:t>5 bit + 11 bit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Per tutte le istruzioni di salto, l’indirizzo dell’istruzione a cui trasferire il flusso di controllo è costruito utilizzando la formula:  </a:t>
            </a:r>
            <a:r>
              <a:rPr lang="it-IT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Program_counter</a:t>
            </a:r>
            <a:r>
              <a:rPr lang="it-IT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+ </a:t>
            </a:r>
            <a:r>
              <a:rPr lang="it-IT" dirty="0" err="1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branch_offset</a:t>
            </a:r>
            <a:endParaRPr lang="it-IT" dirty="0">
              <a:solidFill>
                <a:schemeClr val="accent5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Inoltre si assume che </a:t>
            </a:r>
            <a:r>
              <a:rPr lang="it-IT" dirty="0" err="1">
                <a:sym typeface="Wingdings" panose="05000000000000000000" pitchFamily="2" charset="2"/>
              </a:rPr>
              <a:t>branch_offset</a:t>
            </a:r>
            <a:r>
              <a:rPr lang="it-IT" dirty="0">
                <a:sym typeface="Wingdings" panose="05000000000000000000" pitchFamily="2" charset="2"/>
              </a:rPr>
              <a:t> sia rappresentato in complemento a 2, permettendo salti a indirizzi minori o maggiori nel PC attuale, permettendo salti relativi da 0 a +/- 2048.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Eseguire dei «long </a:t>
            </a:r>
            <a:r>
              <a:rPr lang="it-IT" dirty="0" err="1">
                <a:sym typeface="Wingdings" panose="05000000000000000000" pitchFamily="2" charset="2"/>
              </a:rPr>
              <a:t>branch</a:t>
            </a:r>
            <a:r>
              <a:rPr lang="it-IT" dirty="0">
                <a:sym typeface="Wingdings" panose="05000000000000000000" pitchFamily="2" charset="2"/>
              </a:rPr>
              <a:t>» superiori a tale soglia è possibile concatenando opportunamente dei </a:t>
            </a:r>
            <a:r>
              <a:rPr lang="it-IT" dirty="0" err="1">
                <a:sym typeface="Wingdings" panose="05000000000000000000" pitchFamily="2" charset="2"/>
              </a:rPr>
              <a:t>branch</a:t>
            </a:r>
            <a:r>
              <a:rPr lang="it-IT" dirty="0">
                <a:sym typeface="Wingdings" panose="05000000000000000000" pitchFamily="2" charset="2"/>
              </a:rPr>
              <a:t>. Si assume che tale gestione avvenga ai livelli superiori.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341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8CE89-21AC-42DB-A8B9-A7C20806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4243"/>
            <a:ext cx="9905999" cy="5088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Le istruzioni di salto utilizzano i bit di flag, quindi è necessario che siano sempre precedute dall’operazione </a:t>
            </a:r>
            <a:r>
              <a:rPr lang="it-IT" dirty="0" err="1">
                <a:sym typeface="Wingdings" panose="05000000000000000000" pitchFamily="2" charset="2"/>
              </a:rPr>
              <a:t>Cmp</a:t>
            </a:r>
            <a:r>
              <a:rPr lang="it-IT" dirty="0">
                <a:sym typeface="Wingdings" panose="05000000000000000000" pitchFamily="2" charset="2"/>
              </a:rPr>
              <a:t> per poter ottenere un risultato coerente.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Bie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branch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if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equal</a:t>
            </a:r>
            <a:r>
              <a:rPr lang="it-IT" dirty="0">
                <a:sym typeface="Wingdings" panose="05000000000000000000" pitchFamily="2" charset="2"/>
              </a:rPr>
              <a:t>) : il salto viene eseguito se il bit </a:t>
            </a:r>
            <a:r>
              <a:rPr lang="it-IT" dirty="0" err="1">
                <a:sym typeface="Wingdings" panose="05000000000000000000" pitchFamily="2" charset="2"/>
              </a:rPr>
              <a:t>Zero_Flag</a:t>
            </a:r>
            <a:r>
              <a:rPr lang="it-IT" dirty="0">
                <a:sym typeface="Wingdings" panose="05000000000000000000" pitchFamily="2" charset="2"/>
              </a:rPr>
              <a:t> = 1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Bilu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(</a:t>
            </a:r>
            <a:r>
              <a:rPr lang="it-IT" dirty="0" err="1">
                <a:sym typeface="Wingdings" panose="05000000000000000000" pitchFamily="2" charset="2"/>
              </a:rPr>
              <a:t>branch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if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lower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unsigned</a:t>
            </a:r>
            <a:r>
              <a:rPr lang="it-IT" dirty="0">
                <a:sym typeface="Wingdings" panose="05000000000000000000" pitchFamily="2" charset="2"/>
              </a:rPr>
              <a:t>) : il salto viene eseguito se il primo operando di </a:t>
            </a:r>
            <a:r>
              <a:rPr lang="it-IT" dirty="0" err="1">
                <a:sym typeface="Wingdings" panose="05000000000000000000" pitchFamily="2" charset="2"/>
              </a:rPr>
              <a:t>Cmp</a:t>
            </a:r>
            <a:r>
              <a:rPr lang="it-IT" dirty="0">
                <a:sym typeface="Wingdings" panose="05000000000000000000" pitchFamily="2" charset="2"/>
              </a:rPr>
              <a:t> è minore del secondo, considerando tali operandi </a:t>
            </a:r>
            <a:r>
              <a:rPr lang="it-IT" dirty="0" err="1">
                <a:sym typeface="Wingdings" panose="05000000000000000000" pitchFamily="2" charset="2"/>
              </a:rPr>
              <a:t>unsigned</a:t>
            </a:r>
            <a:r>
              <a:rPr lang="it-IT" dirty="0">
                <a:sym typeface="Wingdings" panose="05000000000000000000" pitchFamily="2" charset="2"/>
              </a:rPr>
              <a:t>; cioè se </a:t>
            </a:r>
            <a:r>
              <a:rPr lang="it-IT" dirty="0" err="1">
                <a:sym typeface="Wingdings" panose="05000000000000000000" pitchFamily="2" charset="2"/>
              </a:rPr>
              <a:t>Carry_Flag</a:t>
            </a:r>
            <a:r>
              <a:rPr lang="it-IT" dirty="0">
                <a:sym typeface="Wingdings" panose="05000000000000000000" pitchFamily="2" charset="2"/>
              </a:rPr>
              <a:t> = 1.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Bils</a:t>
            </a:r>
            <a:r>
              <a:rPr lang="it-IT" dirty="0">
                <a:sym typeface="Wingdings" panose="05000000000000000000" pitchFamily="2" charset="2"/>
              </a:rPr>
              <a:t> (</a:t>
            </a:r>
            <a:r>
              <a:rPr lang="it-IT" dirty="0" err="1">
                <a:sym typeface="Wingdings" panose="05000000000000000000" pitchFamily="2" charset="2"/>
              </a:rPr>
              <a:t>branch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if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lower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unsigned</a:t>
            </a:r>
            <a:r>
              <a:rPr lang="it-IT" dirty="0">
                <a:sym typeface="Wingdings" panose="05000000000000000000" pitchFamily="2" charset="2"/>
              </a:rPr>
              <a:t>) : il salto viene eseguito se il primo operando di </a:t>
            </a:r>
            <a:r>
              <a:rPr lang="it-IT" dirty="0" err="1">
                <a:sym typeface="Wingdings" panose="05000000000000000000" pitchFamily="2" charset="2"/>
              </a:rPr>
              <a:t>Cmp</a:t>
            </a:r>
            <a:r>
              <a:rPr lang="it-IT" dirty="0">
                <a:sym typeface="Wingdings" panose="05000000000000000000" pitchFamily="2" charset="2"/>
              </a:rPr>
              <a:t> è minore del secondo, considerando tali operandi </a:t>
            </a:r>
            <a:r>
              <a:rPr lang="it-IT" dirty="0" err="1">
                <a:sym typeface="Wingdings" panose="05000000000000000000" pitchFamily="2" charset="2"/>
              </a:rPr>
              <a:t>signed</a:t>
            </a:r>
            <a:r>
              <a:rPr lang="it-IT" dirty="0">
                <a:sym typeface="Wingdings" panose="05000000000000000000" pitchFamily="2" charset="2"/>
              </a:rPr>
              <a:t>; cioè se </a:t>
            </a:r>
            <a:r>
              <a:rPr lang="it-IT" dirty="0" err="1">
                <a:sym typeface="Wingdings" panose="05000000000000000000" pitchFamily="2" charset="2"/>
              </a:rPr>
              <a:t>Sign_Flag</a:t>
            </a:r>
            <a:r>
              <a:rPr lang="it-IT" dirty="0">
                <a:sym typeface="Wingdings" panose="05000000000000000000" pitchFamily="2" charset="2"/>
              </a:rPr>
              <a:t> diverso da </a:t>
            </a:r>
            <a:r>
              <a:rPr lang="it-IT" dirty="0" err="1">
                <a:sym typeface="Wingdings" panose="05000000000000000000" pitchFamily="2" charset="2"/>
              </a:rPr>
              <a:t>Overflow_Flag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Jmp </a:t>
            </a:r>
            <a:r>
              <a:rPr lang="it-IT" dirty="0">
                <a:sym typeface="Wingdings" panose="05000000000000000000" pitchFamily="2" charset="2"/>
              </a:rPr>
              <a:t>(</a:t>
            </a:r>
            <a:r>
              <a:rPr lang="it-IT" dirty="0" err="1">
                <a:sym typeface="Wingdings" panose="05000000000000000000" pitchFamily="2" charset="2"/>
              </a:rPr>
              <a:t>jump</a:t>
            </a:r>
            <a:r>
              <a:rPr lang="it-IT" dirty="0">
                <a:sym typeface="Wingdings" panose="05000000000000000000" pitchFamily="2" charset="2"/>
              </a:rPr>
              <a:t>) : salto incondizionato.</a:t>
            </a: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47E4374-11DA-402D-BA41-3EFD13787D94}"/>
              </a:ext>
            </a:extLst>
          </p:cNvPr>
          <p:cNvSpPr txBox="1">
            <a:spLocks/>
          </p:cNvSpPr>
          <p:nvPr/>
        </p:nvSpPr>
        <p:spPr>
          <a:xfrm>
            <a:off x="2775967" y="111691"/>
            <a:ext cx="664006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>
                <a:solidFill>
                  <a:srgbClr val="00B0F0"/>
                </a:solidFill>
              </a:rPr>
              <a:t>Istruzioni di salto (2/2)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03795B-96B9-49EA-BB06-6D1BB1BE8DC4}"/>
              </a:ext>
            </a:extLst>
          </p:cNvPr>
          <p:cNvSpPr txBox="1"/>
          <p:nvPr/>
        </p:nvSpPr>
        <p:spPr>
          <a:xfrm>
            <a:off x="7633253" y="6376977"/>
            <a:ext cx="42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ulteriori dettagli vedi </a:t>
            </a:r>
            <a:r>
              <a:rPr lang="it-IT" dirty="0">
                <a:hlinkClick r:id="rId2" action="ppaction://hlinksldjump"/>
              </a:rPr>
              <a:t>UPDATE PC UNIT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829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843DC-0314-44AA-A7CE-D4BAABC1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274" y="194449"/>
            <a:ext cx="7618274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ACCESSO MEMORIA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B6AC59-9FF0-4401-946B-48A4A6CF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3757"/>
            <a:ext cx="9905999" cy="54996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3300" dirty="0" err="1">
                <a:solidFill>
                  <a:srgbClr val="FFFF00"/>
                </a:solidFill>
              </a:rPr>
              <a:t>Op_code</a:t>
            </a:r>
            <a:r>
              <a:rPr lang="it-IT" sz="3300" dirty="0">
                <a:solidFill>
                  <a:srgbClr val="FFFF00"/>
                </a:solidFill>
              </a:rPr>
              <a:t> + </a:t>
            </a:r>
            <a:r>
              <a:rPr lang="it-IT" sz="3300" dirty="0" err="1">
                <a:solidFill>
                  <a:srgbClr val="FFFF00"/>
                </a:solidFill>
              </a:rPr>
              <a:t>reg_dst</a:t>
            </a:r>
            <a:r>
              <a:rPr lang="it-IT" sz="3300" dirty="0">
                <a:solidFill>
                  <a:srgbClr val="FFFF00"/>
                </a:solidFill>
              </a:rPr>
              <a:t> + </a:t>
            </a:r>
            <a:r>
              <a:rPr lang="it-IT" sz="3300" dirty="0" err="1">
                <a:solidFill>
                  <a:srgbClr val="FFFF00"/>
                </a:solidFill>
              </a:rPr>
              <a:t>low_address</a:t>
            </a:r>
            <a:endParaRPr lang="it-IT" sz="33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t-IT" dirty="0"/>
              <a:t>5 bit + 3 bit + 8 bit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sz="2800" dirty="0">
                <a:sym typeface="Wingdings" panose="05000000000000000000" pitchFamily="2" charset="2"/>
              </a:rPr>
              <a:t>L’indirizzamento della memoria dati è indiretto e vi è allineamento al byte, l’indirizzo a cui accedere è costituito «logicamente» da due parti: </a:t>
            </a:r>
          </a:p>
          <a:p>
            <a:pPr lvl="1"/>
            <a:r>
              <a:rPr lang="it-IT" sz="2400" dirty="0" err="1">
                <a:sym typeface="Wingdings" panose="05000000000000000000" pitchFamily="2" charset="2"/>
              </a:rPr>
              <a:t>High_part</a:t>
            </a:r>
            <a:r>
              <a:rPr lang="it-IT" sz="2400" dirty="0">
                <a:sym typeface="Wingdings" panose="05000000000000000000" pitchFamily="2" charset="2"/>
              </a:rPr>
              <a:t> : è il valore contenuto nel registro n.7</a:t>
            </a:r>
          </a:p>
          <a:p>
            <a:pPr lvl="1"/>
            <a:r>
              <a:rPr lang="it-IT" sz="2400" dirty="0" err="1">
                <a:sym typeface="Wingdings" panose="05000000000000000000" pitchFamily="2" charset="2"/>
              </a:rPr>
              <a:t>Low_part</a:t>
            </a:r>
            <a:r>
              <a:rPr lang="it-IT" sz="2400" dirty="0">
                <a:sym typeface="Wingdings" panose="05000000000000000000" pitchFamily="2" charset="2"/>
              </a:rPr>
              <a:t> : è il campo contenuto direttamente nell’istruzione</a:t>
            </a:r>
          </a:p>
          <a:p>
            <a:pPr marL="0" indent="0">
              <a:buNone/>
            </a:pPr>
            <a:r>
              <a:rPr lang="it-IT" sz="2800" dirty="0">
                <a:sym typeface="Wingdings" panose="05000000000000000000" pitchFamily="2" charset="2"/>
              </a:rPr>
              <a:t>Quindi si assume che quando viene caricata un’istruzione di accesso alla memoria dati, il registro n.7 sia stato opportunamente preparato.</a:t>
            </a:r>
          </a:p>
          <a:p>
            <a:pPr marL="0" indent="0">
              <a:buNone/>
            </a:pPr>
            <a:r>
              <a:rPr lang="it-IT" sz="2600" dirty="0">
                <a:sym typeface="Wingdings" panose="05000000000000000000" pitchFamily="2" charset="2"/>
              </a:rPr>
              <a:t></a:t>
            </a:r>
            <a:r>
              <a:rPr lang="it-IT" sz="28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Ld</a:t>
            </a:r>
            <a:r>
              <a:rPr lang="it-IT" sz="28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it-IT" sz="2800" dirty="0">
                <a:sym typeface="Wingdings" panose="05000000000000000000" pitchFamily="2" charset="2"/>
              </a:rPr>
              <a:t>(</a:t>
            </a:r>
            <a:r>
              <a:rPr lang="it-IT" sz="2800" dirty="0" err="1">
                <a:sym typeface="Wingdings" panose="05000000000000000000" pitchFamily="2" charset="2"/>
              </a:rPr>
              <a:t>load</a:t>
            </a:r>
            <a:r>
              <a:rPr lang="it-IT" sz="2800" dirty="0">
                <a:sym typeface="Wingdings" panose="05000000000000000000" pitchFamily="2" charset="2"/>
              </a:rPr>
              <a:t>) : carica il valore presente nella memoria dati, all’indirizzo costruito, in </a:t>
            </a:r>
            <a:r>
              <a:rPr lang="it-IT" sz="2800" dirty="0" err="1">
                <a:sym typeface="Wingdings" panose="05000000000000000000" pitchFamily="2" charset="2"/>
              </a:rPr>
              <a:t>reg_dst</a:t>
            </a:r>
            <a:r>
              <a:rPr lang="it-IT" sz="2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it-IT" sz="2600" dirty="0">
                <a:sym typeface="Wingdings" panose="05000000000000000000" pitchFamily="2" charset="2"/>
              </a:rPr>
              <a:t></a:t>
            </a:r>
            <a:r>
              <a:rPr lang="it-IT" sz="28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St</a:t>
            </a:r>
            <a:r>
              <a:rPr lang="it-IT" sz="2800" dirty="0">
                <a:sym typeface="Wingdings" panose="05000000000000000000" pitchFamily="2" charset="2"/>
              </a:rPr>
              <a:t> (store) : scrive in memoria dati, all’indirizzo costruito, il valore presente in </a:t>
            </a:r>
            <a:r>
              <a:rPr lang="it-IT" sz="2800" dirty="0" err="1">
                <a:sym typeface="Wingdings" panose="05000000000000000000" pitchFamily="2" charset="2"/>
              </a:rPr>
              <a:t>reg_dst</a:t>
            </a:r>
            <a:r>
              <a:rPr lang="it-IT" sz="2800" dirty="0">
                <a:sym typeface="Wingdings" panose="05000000000000000000" pitchFamily="2" charset="2"/>
              </a:rPr>
              <a:t>.</a:t>
            </a:r>
            <a:endParaRPr lang="it-IT" sz="2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79A950-6253-41E0-B8DE-5F59A7CEAA02}"/>
              </a:ext>
            </a:extLst>
          </p:cNvPr>
          <p:cNvSpPr txBox="1"/>
          <p:nvPr/>
        </p:nvSpPr>
        <p:spPr>
          <a:xfrm>
            <a:off x="9596661" y="1211354"/>
            <a:ext cx="1756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ulteriori dettagli vedi </a:t>
            </a:r>
            <a:r>
              <a:rPr lang="it-IT" dirty="0">
                <a:hlinkClick r:id="rId2" action="ppaction://hlinksldjump"/>
              </a:rPr>
              <a:t>DATA 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59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62E653-26EF-409E-844B-E858E8A6E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46514"/>
            <a:ext cx="9905999" cy="4688025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 err="1">
                <a:solidFill>
                  <a:srgbClr val="FFFF00"/>
                </a:solidFill>
                <a:sym typeface="Wingdings" panose="05000000000000000000" pitchFamily="2" charset="2"/>
              </a:rPr>
              <a:t>Op_code</a:t>
            </a:r>
            <a:r>
              <a:rPr lang="it-IT" sz="3200" dirty="0">
                <a:solidFill>
                  <a:srgbClr val="FFFF00"/>
                </a:solidFill>
                <a:sym typeface="Wingdings" panose="05000000000000000000" pitchFamily="2" charset="2"/>
              </a:rPr>
              <a:t> + </a:t>
            </a:r>
            <a:r>
              <a:rPr lang="it-IT" sz="3200" dirty="0" err="1">
                <a:solidFill>
                  <a:srgbClr val="FFFF00"/>
                </a:solidFill>
                <a:sym typeface="Wingdings" panose="05000000000000000000" pitchFamily="2" charset="2"/>
              </a:rPr>
              <a:t>reg_dst</a:t>
            </a:r>
            <a:endParaRPr lang="it-IT" sz="32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5 bit + 3 bit + 8 bit di indifferenza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Vi è un canale out dedicato allo scambio di dati con una periferica, mentre un canale in, il quale è in concorrenza tra data </a:t>
            </a:r>
            <a:r>
              <a:rPr lang="it-IT" dirty="0" err="1">
                <a:sym typeface="Wingdings" panose="05000000000000000000" pitchFamily="2" charset="2"/>
              </a:rPr>
              <a:t>memory</a:t>
            </a:r>
            <a:r>
              <a:rPr lang="it-IT" dirty="0">
                <a:sym typeface="Wingdings" panose="05000000000000000000" pitchFamily="2" charset="2"/>
              </a:rPr>
              <a:t> e </a:t>
            </a:r>
            <a:r>
              <a:rPr lang="it-IT" dirty="0" err="1">
                <a:sym typeface="Wingdings" panose="05000000000000000000" pitchFamily="2" charset="2"/>
              </a:rPr>
              <a:t>periferica_in</a:t>
            </a:r>
            <a:r>
              <a:rPr lang="it-IT" dirty="0">
                <a:sym typeface="Wingdings" panose="05000000000000000000" pitchFamily="2" charset="2"/>
              </a:rPr>
              <a:t>. Vi sono istruzioni dedicate per I/O.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In </a:t>
            </a:r>
            <a:r>
              <a:rPr lang="it-IT" dirty="0">
                <a:sym typeface="Wingdings" panose="05000000000000000000" pitchFamily="2" charset="2"/>
              </a:rPr>
              <a:t>: il valore sul </a:t>
            </a:r>
            <a:r>
              <a:rPr lang="it-IT" dirty="0" err="1">
                <a:sym typeface="Wingdings" panose="05000000000000000000" pitchFamily="2" charset="2"/>
              </a:rPr>
              <a:t>canale_in</a:t>
            </a:r>
            <a:r>
              <a:rPr lang="it-IT" dirty="0">
                <a:sym typeface="Wingdings" panose="05000000000000000000" pitchFamily="2" charset="2"/>
              </a:rPr>
              <a:t> viene scritto su </a:t>
            </a:r>
            <a:r>
              <a:rPr lang="it-IT" dirty="0" err="1">
                <a:sym typeface="Wingdings" panose="05000000000000000000" pitchFamily="2" charset="2"/>
              </a:rPr>
              <a:t>reg_dst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Out </a:t>
            </a:r>
            <a:r>
              <a:rPr lang="it-IT" dirty="0">
                <a:sym typeface="Wingdings" panose="05000000000000000000" pitchFamily="2" charset="2"/>
              </a:rPr>
              <a:t>: il valore sul </a:t>
            </a:r>
            <a:r>
              <a:rPr lang="it-IT" dirty="0" err="1">
                <a:sym typeface="Wingdings" panose="05000000000000000000" pitchFamily="2" charset="2"/>
              </a:rPr>
              <a:t>canale_out</a:t>
            </a:r>
            <a:r>
              <a:rPr lang="it-IT" dirty="0">
                <a:sym typeface="Wingdings" panose="05000000000000000000" pitchFamily="2" charset="2"/>
              </a:rPr>
              <a:t> viene inviato alla </a:t>
            </a:r>
            <a:r>
              <a:rPr lang="it-IT" dirty="0" err="1">
                <a:sym typeface="Wingdings" panose="05000000000000000000" pitchFamily="2" charset="2"/>
              </a:rPr>
              <a:t>periferica_out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9EA213A-5BAE-4B33-8B37-FE5B9052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274" y="167945"/>
            <a:ext cx="7618274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ACCESSO periferiche </a:t>
            </a:r>
            <a:r>
              <a:rPr lang="it-IT" sz="4400" dirty="0" err="1">
                <a:solidFill>
                  <a:srgbClr val="00B0F0"/>
                </a:solidFill>
              </a:rPr>
              <a:t>i/o</a:t>
            </a:r>
            <a:endParaRPr lang="it-IT" sz="4400" dirty="0">
              <a:solidFill>
                <a:srgbClr val="00B0F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08A85B-8518-436F-9ADD-187A417A3B65}"/>
              </a:ext>
            </a:extLst>
          </p:cNvPr>
          <p:cNvSpPr txBox="1"/>
          <p:nvPr/>
        </p:nvSpPr>
        <p:spPr>
          <a:xfrm>
            <a:off x="7757739" y="6320723"/>
            <a:ext cx="429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ulteriori dettagli vedi </a:t>
            </a:r>
            <a:r>
              <a:rPr lang="it-IT" dirty="0">
                <a:hlinkClick r:id="rId2" action="ppaction://hlinksldjump"/>
              </a:rPr>
              <a:t>I/O control Unit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692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BD3DC-4B12-4F76-A717-24B99A4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96" y="327514"/>
            <a:ext cx="6134030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Istruzioni speciali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E45F5D-A049-412C-A71B-5A4D4F02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01078"/>
            <a:ext cx="9905999" cy="500648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Put</a:t>
            </a:r>
            <a:r>
              <a:rPr lang="it-IT" dirty="0">
                <a:sym typeface="Wingdings" panose="05000000000000000000" pitchFamily="2" charset="2"/>
              </a:rPr>
              <a:t> :  </a:t>
            </a:r>
            <a:r>
              <a:rPr lang="it-IT" dirty="0" err="1">
                <a:sym typeface="Wingdings" panose="05000000000000000000" pitchFamily="2" charset="2"/>
              </a:rPr>
              <a:t>op_code</a:t>
            </a:r>
            <a:r>
              <a:rPr lang="it-IT" dirty="0">
                <a:sym typeface="Wingdings" panose="05000000000000000000" pitchFamily="2" charset="2"/>
              </a:rPr>
              <a:t> + </a:t>
            </a:r>
            <a:r>
              <a:rPr lang="it-IT" dirty="0" err="1">
                <a:sym typeface="Wingdings" panose="05000000000000000000" pitchFamily="2" charset="2"/>
              </a:rPr>
              <a:t>reg_dst</a:t>
            </a:r>
            <a:r>
              <a:rPr lang="it-IT" dirty="0">
                <a:sym typeface="Wingdings" panose="05000000000000000000" pitchFamily="2" charset="2"/>
              </a:rPr>
              <a:t> + </a:t>
            </a:r>
            <a:r>
              <a:rPr lang="it-IT" dirty="0" err="1">
                <a:sym typeface="Wingdings" panose="05000000000000000000" pitchFamily="2" charset="2"/>
              </a:rPr>
              <a:t>const_value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scrive il valore </a:t>
            </a:r>
            <a:r>
              <a:rPr lang="it-IT" dirty="0" err="1">
                <a:sym typeface="Wingdings" panose="05000000000000000000" pitchFamily="2" charset="2"/>
              </a:rPr>
              <a:t>const_value</a:t>
            </a:r>
            <a:r>
              <a:rPr lang="it-IT" dirty="0">
                <a:sym typeface="Wingdings" panose="05000000000000000000" pitchFamily="2" charset="2"/>
              </a:rPr>
              <a:t> in </a:t>
            </a:r>
            <a:r>
              <a:rPr lang="it-IT" dirty="0" err="1">
                <a:sym typeface="Wingdings" panose="05000000000000000000" pitchFamily="2" charset="2"/>
              </a:rPr>
              <a:t>reg_dst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Mov 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op_code</a:t>
            </a:r>
            <a:r>
              <a:rPr lang="it-IT" dirty="0">
                <a:sym typeface="Wingdings" panose="05000000000000000000" pitchFamily="2" charset="2"/>
              </a:rPr>
              <a:t> + </a:t>
            </a:r>
            <a:r>
              <a:rPr lang="it-IT" dirty="0" err="1">
                <a:sym typeface="Wingdings" panose="05000000000000000000" pitchFamily="2" charset="2"/>
              </a:rPr>
              <a:t>reg_dst</a:t>
            </a:r>
            <a:r>
              <a:rPr lang="it-IT" dirty="0">
                <a:sym typeface="Wingdings" panose="05000000000000000000" pitchFamily="2" charset="2"/>
              </a:rPr>
              <a:t> + reg_src1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scrive il valore presente in reg_sr1 su </a:t>
            </a:r>
            <a:r>
              <a:rPr lang="it-IT" dirty="0" err="1">
                <a:sym typeface="Wingdings" panose="05000000000000000000" pitchFamily="2" charset="2"/>
              </a:rPr>
              <a:t>reg_dst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Nop</a:t>
            </a:r>
            <a:r>
              <a:rPr lang="it-IT" dirty="0">
                <a:sym typeface="Wingdings" panose="05000000000000000000" pitchFamily="2" charset="2"/>
              </a:rPr>
              <a:t> (no </a:t>
            </a:r>
            <a:r>
              <a:rPr lang="it-IT" dirty="0" err="1">
                <a:sym typeface="Wingdings" panose="05000000000000000000" pitchFamily="2" charset="2"/>
              </a:rPr>
              <a:t>operation</a:t>
            </a:r>
            <a:r>
              <a:rPr lang="it-IT" dirty="0">
                <a:sym typeface="Wingdings" panose="05000000000000000000" pitchFamily="2" charset="2"/>
              </a:rPr>
              <a:t>) : </a:t>
            </a:r>
            <a:r>
              <a:rPr lang="it-IT" dirty="0" err="1">
                <a:sym typeface="Wingdings" panose="05000000000000000000" pitchFamily="2" charset="2"/>
              </a:rPr>
              <a:t>op_code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la CPU non esegue alcuna operazione, se non l’incremento del PC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05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05E50-F7E4-4908-8D75-36098C2C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152" y="185531"/>
            <a:ext cx="4530517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interruzioni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DD92B-DAA5-42D6-AC9C-158015AC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64101"/>
            <a:ext cx="9905999" cy="45189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3000" dirty="0">
                <a:sym typeface="Wingdings" panose="05000000000000000000" pitchFamily="2" charset="2"/>
              </a:rPr>
              <a:t>Vi sono due tipi di interruzioni: </a:t>
            </a:r>
          </a:p>
          <a:p>
            <a:pPr lvl="1"/>
            <a:r>
              <a:rPr lang="it-IT" sz="2600" dirty="0">
                <a:sym typeface="Wingdings" panose="05000000000000000000" pitchFamily="2" charset="2"/>
              </a:rPr>
              <a:t>Richiesta dall’esterno tramite </a:t>
            </a:r>
            <a:r>
              <a:rPr lang="it-IT" sz="2600" dirty="0" err="1">
                <a:sym typeface="Wingdings" panose="05000000000000000000" pitchFamily="2" charset="2"/>
              </a:rPr>
              <a:t>reset_button</a:t>
            </a:r>
            <a:endParaRPr lang="it-IT" sz="2600" dirty="0">
              <a:sym typeface="Wingdings" panose="05000000000000000000" pitchFamily="2" charset="2"/>
            </a:endParaRPr>
          </a:p>
          <a:p>
            <a:pPr lvl="1"/>
            <a:r>
              <a:rPr lang="it-IT" sz="2600" dirty="0">
                <a:sym typeface="Wingdings" panose="05000000000000000000" pitchFamily="2" charset="2"/>
              </a:rPr>
              <a:t>Eccezione interna (trasparente a livelli superiori)</a:t>
            </a:r>
          </a:p>
          <a:p>
            <a:pPr marL="0" indent="0">
              <a:buNone/>
            </a:pPr>
            <a:r>
              <a:rPr lang="it-IT" sz="3000" dirty="0">
                <a:sym typeface="Wingdings" panose="05000000000000000000" pitchFamily="2" charset="2"/>
              </a:rPr>
              <a:t>Tramite </a:t>
            </a:r>
            <a:r>
              <a:rPr lang="it-IT" sz="3000" dirty="0" err="1">
                <a:sym typeface="Wingdings" panose="05000000000000000000" pitchFamily="2" charset="2"/>
              </a:rPr>
              <a:t>reset_button</a:t>
            </a:r>
            <a:r>
              <a:rPr lang="it-IT" sz="3000" dirty="0">
                <a:sym typeface="Wingdings" panose="05000000000000000000" pitchFamily="2" charset="2"/>
              </a:rPr>
              <a:t> si resettano tutti i registri interni alla CPU tranne il Program Counter, che viene impostato al valore 0x0001; quindi dopo l’interruzione riprenderà l’esecuzione dall’istruzione caricata dall’indirizzo su detto della memoria istruzioni.</a:t>
            </a:r>
          </a:p>
          <a:p>
            <a:pPr marL="0" indent="0">
              <a:buNone/>
            </a:pPr>
            <a:r>
              <a:rPr lang="it-IT" sz="3000" dirty="0">
                <a:sym typeface="Wingdings" panose="05000000000000000000" pitchFamily="2" charset="2"/>
              </a:rPr>
              <a:t>Se in un qualunque istante l’</a:t>
            </a:r>
            <a:r>
              <a:rPr lang="it-IT" sz="3000" dirty="0">
                <a:sym typeface="Wingdings" panose="05000000000000000000" pitchFamily="2" charset="2"/>
                <a:hlinkClick r:id="rId2" action="ppaction://hlinksldjump"/>
              </a:rPr>
              <a:t>Exception_Unit </a:t>
            </a:r>
            <a:r>
              <a:rPr lang="it-IT" sz="3000" dirty="0">
                <a:sym typeface="Wingdings" panose="05000000000000000000" pitchFamily="2" charset="2"/>
              </a:rPr>
              <a:t>rileva un errore, Il Program Counter viene impostato al valore 0x0000. Con errore si può intendere:</a:t>
            </a:r>
          </a:p>
          <a:p>
            <a:pPr lvl="1"/>
            <a:r>
              <a:rPr lang="it-IT" sz="2600" dirty="0">
                <a:sym typeface="Wingdings" panose="05000000000000000000" pitchFamily="2" charset="2"/>
              </a:rPr>
              <a:t>Overflow (nelle istruzioni aritmetico logiche e del </a:t>
            </a:r>
            <a:r>
              <a:rPr lang="it-IT" sz="2600" dirty="0" err="1">
                <a:sym typeface="Wingdings" panose="05000000000000000000" pitchFamily="2" charset="2"/>
              </a:rPr>
              <a:t>program</a:t>
            </a:r>
            <a:r>
              <a:rPr lang="it-IT" sz="2600" dirty="0">
                <a:sym typeface="Wingdings" panose="05000000000000000000" pitchFamily="2" charset="2"/>
              </a:rPr>
              <a:t> counter)</a:t>
            </a:r>
          </a:p>
          <a:p>
            <a:pPr lvl="1"/>
            <a:r>
              <a:rPr lang="it-IT" sz="2600" dirty="0" err="1">
                <a:sym typeface="Wingdings" panose="05000000000000000000" pitchFamily="2" charset="2"/>
              </a:rPr>
              <a:t>Op_code</a:t>
            </a:r>
            <a:r>
              <a:rPr lang="it-IT" sz="2600" dirty="0">
                <a:sym typeface="Wingdings" panose="05000000000000000000" pitchFamily="2" charset="2"/>
              </a:rPr>
              <a:t> non valido caricato nella </a:t>
            </a:r>
            <a:r>
              <a:rPr lang="it-IT" sz="2600" dirty="0" err="1">
                <a:sym typeface="Wingdings" panose="05000000000000000000" pitchFamily="2" charset="2"/>
              </a:rPr>
              <a:t>cpu</a:t>
            </a:r>
            <a:endParaRPr lang="it-IT" sz="2600" dirty="0">
              <a:sym typeface="Wingdings" panose="05000000000000000000" pitchFamily="2" charset="2"/>
            </a:endParaRP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352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D729A-5B9B-49D9-BA98-25312060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282" y="194992"/>
            <a:ext cx="5988257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microarchitettura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4759B8-217B-4B9A-86A6-040E09BA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60374"/>
            <a:ext cx="9905999" cy="241527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Questa è una </a:t>
            </a:r>
            <a:r>
              <a:rPr lang="it-IT" dirty="0" err="1"/>
              <a:t>cpu</a:t>
            </a:r>
            <a:r>
              <a:rPr lang="it-IT" dirty="0"/>
              <a:t> a singolo ciclo di clock, cioè l’istruzione viene interamente eseguita in un unico ciclo di clock.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Sono presenti due clock (principale e secondario) per implementare un meccanismo di controllo della scrittura sul </a:t>
            </a:r>
            <a:r>
              <a:rPr lang="it-IT" dirty="0" err="1">
                <a:sym typeface="Wingdings" panose="05000000000000000000" pitchFamily="2" charset="2"/>
              </a:rPr>
              <a:t>register</a:t>
            </a:r>
            <a:r>
              <a:rPr lang="it-IT" dirty="0">
                <a:sym typeface="Wingdings" panose="05000000000000000000" pitchFamily="2" charset="2"/>
              </a:rPr>
              <a:t> file :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1F7EF0B-0A70-47D1-BD55-D9F3678601A9}"/>
              </a:ext>
            </a:extLst>
          </p:cNvPr>
          <p:cNvCxnSpPr/>
          <p:nvPr/>
        </p:nvCxnSpPr>
        <p:spPr>
          <a:xfrm>
            <a:off x="3791339" y="5354491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51B69F4-EA00-4B9A-B9B5-2C537129308A}"/>
              </a:ext>
            </a:extLst>
          </p:cNvPr>
          <p:cNvCxnSpPr>
            <a:cxnSpLocks/>
          </p:cNvCxnSpPr>
          <p:nvPr/>
        </p:nvCxnSpPr>
        <p:spPr>
          <a:xfrm flipV="1">
            <a:off x="4202156" y="5011260"/>
            <a:ext cx="0" cy="343231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F8A73D2-ECF7-4A22-B2AE-F20C913010AA}"/>
              </a:ext>
            </a:extLst>
          </p:cNvPr>
          <p:cNvCxnSpPr/>
          <p:nvPr/>
        </p:nvCxnSpPr>
        <p:spPr>
          <a:xfrm>
            <a:off x="4202156" y="5045002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4F50DF-88FD-48E4-90E3-D374AC2B784F}"/>
              </a:ext>
            </a:extLst>
          </p:cNvPr>
          <p:cNvCxnSpPr>
            <a:cxnSpLocks/>
          </p:cNvCxnSpPr>
          <p:nvPr/>
        </p:nvCxnSpPr>
        <p:spPr>
          <a:xfrm>
            <a:off x="4634686" y="5011260"/>
            <a:ext cx="0" cy="388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3B58108-45D3-4D7D-9D6C-E04CB0154BEC}"/>
              </a:ext>
            </a:extLst>
          </p:cNvPr>
          <p:cNvCxnSpPr/>
          <p:nvPr/>
        </p:nvCxnSpPr>
        <p:spPr>
          <a:xfrm>
            <a:off x="4634686" y="5370903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52E967B-156F-4E35-9E6D-968FFA41C9FF}"/>
              </a:ext>
            </a:extLst>
          </p:cNvPr>
          <p:cNvCxnSpPr/>
          <p:nvPr/>
        </p:nvCxnSpPr>
        <p:spPr>
          <a:xfrm>
            <a:off x="3380522" y="5354491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8C5806C-CEA4-4A98-A30A-202186C8988A}"/>
              </a:ext>
            </a:extLst>
          </p:cNvPr>
          <p:cNvCxnSpPr>
            <a:cxnSpLocks/>
          </p:cNvCxnSpPr>
          <p:nvPr/>
        </p:nvCxnSpPr>
        <p:spPr>
          <a:xfrm flipV="1">
            <a:off x="5045503" y="5045002"/>
            <a:ext cx="0" cy="354548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A3AA506-6845-4FA7-BF76-5C981D0880C1}"/>
              </a:ext>
            </a:extLst>
          </p:cNvPr>
          <p:cNvCxnSpPr/>
          <p:nvPr/>
        </p:nvCxnSpPr>
        <p:spPr>
          <a:xfrm>
            <a:off x="5045503" y="5078744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F05F468-D689-46F8-85C9-8592FA7D85AB}"/>
              </a:ext>
            </a:extLst>
          </p:cNvPr>
          <p:cNvCxnSpPr>
            <a:cxnSpLocks/>
          </p:cNvCxnSpPr>
          <p:nvPr/>
        </p:nvCxnSpPr>
        <p:spPr>
          <a:xfrm>
            <a:off x="5456320" y="5045002"/>
            <a:ext cx="0" cy="388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AED44A9-3A70-4BDA-8180-67BC7C137691}"/>
              </a:ext>
            </a:extLst>
          </p:cNvPr>
          <p:cNvCxnSpPr>
            <a:cxnSpLocks/>
          </p:cNvCxnSpPr>
          <p:nvPr/>
        </p:nvCxnSpPr>
        <p:spPr>
          <a:xfrm>
            <a:off x="4229068" y="4413588"/>
            <a:ext cx="0" cy="388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32261BE-3784-4586-AE32-5A81D3335CFA}"/>
              </a:ext>
            </a:extLst>
          </p:cNvPr>
          <p:cNvCxnSpPr>
            <a:cxnSpLocks/>
          </p:cNvCxnSpPr>
          <p:nvPr/>
        </p:nvCxnSpPr>
        <p:spPr>
          <a:xfrm>
            <a:off x="4202156" y="4419195"/>
            <a:ext cx="84334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FE9BC34-8517-4FAD-88F2-56B469A23C38}"/>
              </a:ext>
            </a:extLst>
          </p:cNvPr>
          <p:cNvCxnSpPr>
            <a:cxnSpLocks/>
          </p:cNvCxnSpPr>
          <p:nvPr/>
        </p:nvCxnSpPr>
        <p:spPr>
          <a:xfrm>
            <a:off x="5045503" y="4413588"/>
            <a:ext cx="0" cy="388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56F5408-DFB2-4957-AFF4-C1896AD4B02C}"/>
              </a:ext>
            </a:extLst>
          </p:cNvPr>
          <p:cNvCxnSpPr/>
          <p:nvPr/>
        </p:nvCxnSpPr>
        <p:spPr>
          <a:xfrm>
            <a:off x="5045503" y="4801877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E605B8B-F129-483C-9BD0-116026AE399C}"/>
              </a:ext>
            </a:extLst>
          </p:cNvPr>
          <p:cNvCxnSpPr/>
          <p:nvPr/>
        </p:nvCxnSpPr>
        <p:spPr>
          <a:xfrm>
            <a:off x="3791339" y="4801877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29A6420-0064-44E1-9313-42F7DF4F2C26}"/>
              </a:ext>
            </a:extLst>
          </p:cNvPr>
          <p:cNvCxnSpPr/>
          <p:nvPr/>
        </p:nvCxnSpPr>
        <p:spPr>
          <a:xfrm>
            <a:off x="3380522" y="4801877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70EF108-0761-4482-9F24-72EA7EAD9440}"/>
              </a:ext>
            </a:extLst>
          </p:cNvPr>
          <p:cNvCxnSpPr>
            <a:cxnSpLocks/>
          </p:cNvCxnSpPr>
          <p:nvPr/>
        </p:nvCxnSpPr>
        <p:spPr>
          <a:xfrm flipH="1" flipV="1">
            <a:off x="5867137" y="5005654"/>
            <a:ext cx="26912" cy="42203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3433C322-767A-418C-B25C-80AD349F624C}"/>
              </a:ext>
            </a:extLst>
          </p:cNvPr>
          <p:cNvCxnSpPr/>
          <p:nvPr/>
        </p:nvCxnSpPr>
        <p:spPr>
          <a:xfrm>
            <a:off x="5867137" y="5039395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C0764270-D1AE-4647-AD97-E8029DEFC312}"/>
              </a:ext>
            </a:extLst>
          </p:cNvPr>
          <p:cNvCxnSpPr>
            <a:cxnSpLocks/>
          </p:cNvCxnSpPr>
          <p:nvPr/>
        </p:nvCxnSpPr>
        <p:spPr>
          <a:xfrm>
            <a:off x="6299667" y="5005653"/>
            <a:ext cx="0" cy="388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4961C295-904F-4767-BF94-7A20630E8E0E}"/>
              </a:ext>
            </a:extLst>
          </p:cNvPr>
          <p:cNvCxnSpPr/>
          <p:nvPr/>
        </p:nvCxnSpPr>
        <p:spPr>
          <a:xfrm>
            <a:off x="6299667" y="5365296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23D45C7A-69C3-42BB-BA79-EE7A6058C10F}"/>
              </a:ext>
            </a:extLst>
          </p:cNvPr>
          <p:cNvCxnSpPr>
            <a:cxnSpLocks/>
          </p:cNvCxnSpPr>
          <p:nvPr/>
        </p:nvCxnSpPr>
        <p:spPr>
          <a:xfrm flipV="1">
            <a:off x="6710484" y="5039395"/>
            <a:ext cx="0" cy="354548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B3C6E161-0351-4991-9060-7DC6B25174BE}"/>
              </a:ext>
            </a:extLst>
          </p:cNvPr>
          <p:cNvCxnSpPr/>
          <p:nvPr/>
        </p:nvCxnSpPr>
        <p:spPr>
          <a:xfrm>
            <a:off x="6710484" y="5073137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6046C1E-2796-44C0-B011-0891AD880BA0}"/>
              </a:ext>
            </a:extLst>
          </p:cNvPr>
          <p:cNvCxnSpPr>
            <a:cxnSpLocks/>
          </p:cNvCxnSpPr>
          <p:nvPr/>
        </p:nvCxnSpPr>
        <p:spPr>
          <a:xfrm>
            <a:off x="7121301" y="5039395"/>
            <a:ext cx="0" cy="388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884B818C-B827-4476-8979-B31A6137141F}"/>
              </a:ext>
            </a:extLst>
          </p:cNvPr>
          <p:cNvCxnSpPr>
            <a:cxnSpLocks/>
          </p:cNvCxnSpPr>
          <p:nvPr/>
        </p:nvCxnSpPr>
        <p:spPr>
          <a:xfrm>
            <a:off x="5894049" y="4407981"/>
            <a:ext cx="0" cy="388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6C6FED7-4833-4A70-A393-61B5016492DF}"/>
              </a:ext>
            </a:extLst>
          </p:cNvPr>
          <p:cNvCxnSpPr>
            <a:cxnSpLocks/>
          </p:cNvCxnSpPr>
          <p:nvPr/>
        </p:nvCxnSpPr>
        <p:spPr>
          <a:xfrm>
            <a:off x="5867137" y="4413588"/>
            <a:ext cx="84334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ED25F664-ED9B-48E6-B97C-5F6309A37229}"/>
              </a:ext>
            </a:extLst>
          </p:cNvPr>
          <p:cNvCxnSpPr>
            <a:cxnSpLocks/>
          </p:cNvCxnSpPr>
          <p:nvPr/>
        </p:nvCxnSpPr>
        <p:spPr>
          <a:xfrm>
            <a:off x="6710484" y="4407981"/>
            <a:ext cx="0" cy="388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1040975-3EF2-433D-9B8A-DEB1D5C66FC7}"/>
              </a:ext>
            </a:extLst>
          </p:cNvPr>
          <p:cNvCxnSpPr/>
          <p:nvPr/>
        </p:nvCxnSpPr>
        <p:spPr>
          <a:xfrm>
            <a:off x="6710484" y="4796270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4BCAFD70-B208-4387-8B38-BB068A5D5A2A}"/>
              </a:ext>
            </a:extLst>
          </p:cNvPr>
          <p:cNvCxnSpPr/>
          <p:nvPr/>
        </p:nvCxnSpPr>
        <p:spPr>
          <a:xfrm>
            <a:off x="5456320" y="5415249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D3072227-C7D4-4A55-BB22-46F06596DF5F}"/>
              </a:ext>
            </a:extLst>
          </p:cNvPr>
          <p:cNvCxnSpPr/>
          <p:nvPr/>
        </p:nvCxnSpPr>
        <p:spPr>
          <a:xfrm>
            <a:off x="5456320" y="4801877"/>
            <a:ext cx="410817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23012FC-DE7B-4671-8AAA-893CD295C754}"/>
              </a:ext>
            </a:extLst>
          </p:cNvPr>
          <p:cNvSpPr txBox="1"/>
          <p:nvPr/>
        </p:nvSpPr>
        <p:spPr>
          <a:xfrm>
            <a:off x="7284204" y="4419195"/>
            <a:ext cx="157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MAIN_CLOCK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2783EF0-2733-42E7-B7AB-CFFFFBE2F211}"/>
              </a:ext>
            </a:extLst>
          </p:cNvPr>
          <p:cNvSpPr txBox="1"/>
          <p:nvPr/>
        </p:nvSpPr>
        <p:spPr>
          <a:xfrm>
            <a:off x="7284204" y="4985159"/>
            <a:ext cx="157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CLOCK_2</a:t>
            </a:r>
          </a:p>
        </p:txBody>
      </p:sp>
    </p:spTree>
    <p:extLst>
      <p:ext uri="{BB962C8B-B14F-4D97-AF65-F5344CB8AC3E}">
        <p14:creationId xmlns:p14="http://schemas.microsoft.com/office/powerpoint/2010/main" val="222520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DB687-AF4A-4B2E-89B2-61E1B444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36" y="210555"/>
            <a:ext cx="4752950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  <a:sym typeface="Wingdings" panose="05000000000000000000" pitchFamily="2" charset="2"/>
              </a:rPr>
              <a:t>Update Pc Unit</a:t>
            </a:r>
            <a:br>
              <a:rPr lang="it-IT" dirty="0">
                <a:sym typeface="Wingdings" panose="05000000000000000000" pitchFamily="2" charset="2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D10D47-7F6F-49A9-ADDF-D3EA0012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74844"/>
            <a:ext cx="9905999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Si occupa di aggiornare il Program Counter ad ogni clock : se l’istruzione da eseguire è di salto, calcola tale indirizzo (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PC + BRANCH_OFFSET</a:t>
            </a:r>
            <a:r>
              <a:rPr lang="it-IT" dirty="0">
                <a:sym typeface="Wingdings" panose="05000000000000000000" pitchFamily="2" charset="2"/>
              </a:rPr>
              <a:t>), altrimenti (</a:t>
            </a:r>
            <a:r>
              <a:rPr lang="it-IT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PC+1</a:t>
            </a:r>
            <a:r>
              <a:rPr lang="it-IT" dirty="0"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CE28BB-27B1-4E1D-AC81-A2EEAFBB3CEA}"/>
              </a:ext>
            </a:extLst>
          </p:cNvPr>
          <p:cNvSpPr txBox="1"/>
          <p:nvPr/>
        </p:nvSpPr>
        <p:spPr>
          <a:xfrm>
            <a:off x="1605076" y="2853414"/>
            <a:ext cx="4225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Segnali IN di dato</a:t>
            </a:r>
            <a:r>
              <a:rPr lang="it-IT" sz="2400" dirty="0"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ym typeface="Wingdings" panose="05000000000000000000" pitchFamily="2" charset="2"/>
              </a:rPr>
              <a:t>Branch</a:t>
            </a:r>
            <a:r>
              <a:rPr lang="it-IT" sz="2400" dirty="0">
                <a:sym typeface="Wingdings" panose="05000000000000000000" pitchFamily="2" charset="2"/>
              </a:rPr>
              <a:t> offset</a:t>
            </a:r>
          </a:p>
          <a:p>
            <a:endParaRPr lang="it-IT" sz="2400" dirty="0">
              <a:sym typeface="Wingdings" panose="05000000000000000000" pitchFamily="2" charset="2"/>
            </a:endParaRPr>
          </a:p>
          <a:p>
            <a:r>
              <a:rPr lang="it-IT" sz="2400" dirty="0"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Segnali IN di controllo</a:t>
            </a:r>
            <a:r>
              <a:rPr lang="it-IT" sz="2400" dirty="0"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ym typeface="Wingdings" panose="05000000000000000000" pitchFamily="2" charset="2"/>
              </a:rPr>
              <a:t>Update_PC_unit</a:t>
            </a:r>
            <a:endParaRPr lang="it-IT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ym typeface="Wingdings" panose="05000000000000000000" pitchFamily="2" charset="2"/>
              </a:rPr>
              <a:t>Branch_ctrl</a:t>
            </a:r>
            <a:r>
              <a:rPr lang="it-IT" sz="2400" dirty="0">
                <a:sym typeface="Wingdings" panose="05000000000000000000" pitchFamily="2" charset="2"/>
              </a:rPr>
              <a:t> : pilota un multiplexer per selezionare o PC+1 o PC+BRANCH_OFFSET</a:t>
            </a: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BF0CB2-846B-45DF-B6EF-17E5383A901A}"/>
              </a:ext>
            </a:extLst>
          </p:cNvPr>
          <p:cNvSpPr txBox="1"/>
          <p:nvPr/>
        </p:nvSpPr>
        <p:spPr>
          <a:xfrm>
            <a:off x="6925987" y="2903110"/>
            <a:ext cx="4121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Segnali OUT di dato</a:t>
            </a:r>
            <a:r>
              <a:rPr lang="it-IT" sz="2400" dirty="0"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ym typeface="Wingdings" panose="05000000000000000000" pitchFamily="2" charset="2"/>
              </a:rPr>
              <a:t>New_PC</a:t>
            </a:r>
            <a:endParaRPr lang="it-IT" sz="2400" dirty="0">
              <a:sym typeface="Wingdings" panose="05000000000000000000" pitchFamily="2" charset="2"/>
            </a:endParaRPr>
          </a:p>
          <a:p>
            <a:endParaRPr lang="it-IT" sz="2400" dirty="0">
              <a:sym typeface="Wingdings" panose="05000000000000000000" pitchFamily="2" charset="2"/>
            </a:endParaRPr>
          </a:p>
          <a:p>
            <a:r>
              <a:rPr lang="it-IT" sz="2400" dirty="0"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Segnali OUT di controllo</a:t>
            </a:r>
            <a:r>
              <a:rPr lang="it-IT" sz="2400" dirty="0"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ym typeface="Wingdings" panose="05000000000000000000" pitchFamily="2" charset="2"/>
              </a:rPr>
              <a:t>Pc_overflow</a:t>
            </a:r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292E76-7576-4E6A-A24E-B36588EE5741}"/>
              </a:ext>
            </a:extLst>
          </p:cNvPr>
          <p:cNvSpPr txBox="1"/>
          <p:nvPr/>
        </p:nvSpPr>
        <p:spPr>
          <a:xfrm>
            <a:off x="1510748" y="6462779"/>
            <a:ext cx="49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dettagli vedi </a:t>
            </a:r>
            <a:r>
              <a:rPr lang="it-IT" dirty="0">
                <a:hlinkClick r:id="rId2" action="ppaction://hlinksldjump"/>
              </a:rPr>
              <a:t>UPDATE PC CONTROL UNIT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00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6E426-5818-47B3-AB2B-255D839E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5" y="386604"/>
            <a:ext cx="9905998" cy="68019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AE0EA0-844B-48D0-B349-C403AA0D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87" y="2143469"/>
            <a:ext cx="4822066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ym typeface="Wingdings" panose="05000000000000000000" pitchFamily="2" charset="2"/>
                <a:hlinkClick r:id="" action="ppaction://hlinkshowjump?jump=nextslide"/>
              </a:rPr>
              <a:t>Introduzione 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ym typeface="Wingdings" panose="05000000000000000000" pitchFamily="2" charset="2"/>
                <a:hlinkClick r:id="rId2" action="ppaction://hlinksldjump"/>
              </a:rPr>
              <a:t>Instruction Set Architecture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  <a:hlinkClick r:id="rId3" action="ppaction://hlinksldjump"/>
              </a:rPr>
              <a:t>Istruzioni consentite </a:t>
            </a:r>
            <a:r>
              <a:rPr lang="it-IT">
                <a:sym typeface="Wingdings" panose="05000000000000000000" pitchFamily="2" charset="2"/>
              </a:rPr>
              <a:t>e </a:t>
            </a:r>
            <a:r>
              <a:rPr lang="it-IT">
                <a:sym typeface="Wingdings" panose="05000000000000000000" pitchFamily="2" charset="2"/>
                <a:hlinkClick r:id="rId2" action="ppaction://hlinksldjump"/>
              </a:rPr>
              <a:t>formati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  <a:hlinkClick r:id="rId4" action="ppaction://hlinksldjump"/>
              </a:rPr>
              <a:t>Flags</a:t>
            </a:r>
            <a:r>
              <a:rPr lang="it-IT" dirty="0">
                <a:sym typeface="Wingdings" panose="05000000000000000000" pitchFamily="2" charset="2"/>
              </a:rPr>
              <a:t> e </a:t>
            </a:r>
            <a:r>
              <a:rPr lang="it-IT" dirty="0">
                <a:sym typeface="Wingdings" panose="05000000000000000000" pitchFamily="2" charset="2"/>
                <a:hlinkClick r:id="rId5" action="ppaction://hlinksldjump"/>
              </a:rPr>
              <a:t>interruzioni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hlinkClick r:id="rId6" action="ppaction://hlinksldjump"/>
              </a:rPr>
              <a:t>Canali in/out</a:t>
            </a:r>
            <a:endParaRPr lang="it-IT" dirty="0"/>
          </a:p>
          <a:p>
            <a:pPr lvl="1"/>
            <a:r>
              <a:rPr lang="it-IT" dirty="0">
                <a:hlinkClick r:id="rId7" action="ppaction://hlinksldjump"/>
              </a:rPr>
              <a:t>Allineamento e indirizzamento</a:t>
            </a:r>
            <a:endParaRPr lang="it-IT" dirty="0"/>
          </a:p>
          <a:p>
            <a:pPr lvl="1"/>
            <a:r>
              <a:rPr lang="it-IT" dirty="0">
                <a:hlinkClick r:id="rId8" action="ppaction://hlinksldjump"/>
              </a:rPr>
              <a:t>Architettura memoria interna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5C1C79-E36E-4561-9FBD-461C2B726597}"/>
              </a:ext>
            </a:extLst>
          </p:cNvPr>
          <p:cNvSpPr txBox="1">
            <a:spLocks/>
          </p:cNvSpPr>
          <p:nvPr/>
        </p:nvSpPr>
        <p:spPr>
          <a:xfrm>
            <a:off x="6978995" y="2143468"/>
            <a:ext cx="4822066" cy="4327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ym typeface="Wingdings" panose="05000000000000000000" pitchFamily="2" charset="2"/>
                <a:hlinkClick r:id="rId9" action="ppaction://hlinksldjump"/>
              </a:rPr>
              <a:t>Microarchitettura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  <a:hlinkClick r:id="rId10" action="ppaction://hlinksldjump"/>
              </a:rPr>
              <a:t>Update Pc Unit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  <a:hlinkClick r:id="rId11" action="ppaction://hlinksldjump"/>
              </a:rPr>
              <a:t>Instruction management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  <a:hlinkClick r:id="rId12" action="ppaction://hlinksldjump"/>
              </a:rPr>
              <a:t>Register File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  <a:hlinkClick r:id="rId13" action="ppaction://hlinksldjump"/>
              </a:rPr>
              <a:t>ALU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  <a:hlinkClick r:id="rId14" action="ppaction://hlinksldjump"/>
              </a:rPr>
              <a:t>Data Memory Management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  <a:hlinkClick r:id="rId15" action="ppaction://hlinksldjump"/>
              </a:rPr>
              <a:t>Exception Unit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  <a:hlinkClick r:id="rId16" action="ppaction://hlinksldjump"/>
              </a:rPr>
              <a:t>Control Unit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hlinkClick r:id="rId17" action="ppaction://hlinksldjump"/>
              </a:rPr>
              <a:t>Instruction Memory</a:t>
            </a:r>
            <a:endParaRPr lang="it-IT" dirty="0"/>
          </a:p>
          <a:p>
            <a:pPr lvl="1"/>
            <a:r>
              <a:rPr lang="it-IT" dirty="0">
                <a:hlinkClick r:id="rId18" action="ppaction://hlinksldjump"/>
              </a:rPr>
              <a:t>Data 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496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A9D8D-8C25-45A0-990E-8E778D7D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654" y="128188"/>
            <a:ext cx="7525509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INSTRUCTION MANAGEMENT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B0C91C-3490-4B17-B7BF-5CF5DB159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08" y="1342529"/>
            <a:ext cx="9905999" cy="16334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Non è una vera e propria rete logica, ma solo un’unità di smistamento dei bit che compongono l’istruzione, inviandoli alle opportune unità che compongono la CPU.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BB1ABF-E883-4249-A017-2E20470A3C37}"/>
              </a:ext>
            </a:extLst>
          </p:cNvPr>
          <p:cNvSpPr txBox="1"/>
          <p:nvPr/>
        </p:nvSpPr>
        <p:spPr>
          <a:xfrm>
            <a:off x="1114968" y="3097242"/>
            <a:ext cx="4437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Segnali IN</a:t>
            </a:r>
            <a:r>
              <a:rPr lang="it-IT" sz="2400" dirty="0"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INSTRUCTION : l’istruzione prelevata dalla memoria istruzioni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7C7F79-B54E-4AF6-8771-FABC77612F60}"/>
              </a:ext>
            </a:extLst>
          </p:cNvPr>
          <p:cNvSpPr txBox="1"/>
          <p:nvPr/>
        </p:nvSpPr>
        <p:spPr>
          <a:xfrm>
            <a:off x="5865807" y="3097242"/>
            <a:ext cx="4437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Segnali OUT</a:t>
            </a:r>
            <a:r>
              <a:rPr lang="it-IT" sz="2400" dirty="0">
                <a:sym typeface="Wingdings" panose="05000000000000000000" pitchFamily="2" charset="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OP_CODE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REG_DST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REG_SRC1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REG_SRC2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BRANCH_OFFSET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CONST_VALUE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054B186-961D-4BB2-88C0-EFB9FA42BD5B}"/>
              </a:ext>
            </a:extLst>
          </p:cNvPr>
          <p:cNvSpPr txBox="1"/>
          <p:nvPr/>
        </p:nvSpPr>
        <p:spPr>
          <a:xfrm>
            <a:off x="9677399" y="3506930"/>
            <a:ext cx="1823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N.B. Per i dettagli consultare lo schema logico</a:t>
            </a:r>
          </a:p>
        </p:txBody>
      </p:sp>
    </p:spTree>
    <p:extLst>
      <p:ext uri="{BB962C8B-B14F-4D97-AF65-F5344CB8AC3E}">
        <p14:creationId xmlns:p14="http://schemas.microsoft.com/office/powerpoint/2010/main" val="279833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BA8A6-C7F4-4337-9CFC-08ED4A9A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028" y="49454"/>
            <a:ext cx="4731752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Register file (1/4)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6E3D48-E1B7-4782-9D17-D5C14A92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414599"/>
            <a:ext cx="9905999" cy="3820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Unità interna di memorizzazione temporanea dei dati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Sono presenti 8 registri (numerati da 0 a 7)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Ogni registro presenta in ingresso un segnale di dato (8 bit), ciò che si vorrebbe scrivere su di esso, e un segnale di controllo che consente la scrittura solo se sono attivi il clock E la richiesta di scrittura dal segnale «</a:t>
            </a:r>
            <a:r>
              <a:rPr lang="it-IT" dirty="0" err="1">
                <a:sym typeface="Wingdings" panose="05000000000000000000" pitchFamily="2" charset="2"/>
              </a:rPr>
              <a:t>bit_n</a:t>
            </a:r>
            <a:r>
              <a:rPr lang="it-IT" dirty="0">
                <a:sym typeface="Wingdings" panose="05000000000000000000" pitchFamily="2" charset="2"/>
              </a:rPr>
              <a:t>», pilotato da un decoder (vedi seguito).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È anche presente il segnale di RESET il quale azzera il contenuto.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In uscita è presente un segnale di dato (8 bit).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87DDA3-345A-4E60-87D7-93E2CC608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261" y="4885015"/>
            <a:ext cx="383911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28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014A6-E588-4658-8B64-9891535B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022" y="96884"/>
            <a:ext cx="5179874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Register file (2/4)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9DF21-F5B3-4D12-9973-9A450ACC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6402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sym typeface="Wingdings" panose="05000000000000000000" pitchFamily="2" charset="2"/>
              </a:rPr>
              <a:t>Emette in output tre segnali di dati (8 bit):</a:t>
            </a:r>
          </a:p>
          <a:p>
            <a:pPr lvl="1"/>
            <a:r>
              <a:rPr lang="it-IT" sz="2400" dirty="0">
                <a:sym typeface="Wingdings" panose="05000000000000000000" pitchFamily="2" charset="2"/>
              </a:rPr>
              <a:t>I primi due sono REG_SRC1/REG_DST e REG_SRC2 che saranno gli operandi della ALU; sono prelevati da due degli otto registri attraverso multiplexer pilotati dalla Control Unit in funzione dell’istruzione caricata, i quali prevedono segnale di abilitazione.</a:t>
            </a:r>
          </a:p>
          <a:p>
            <a:pPr lvl="1"/>
            <a:r>
              <a:rPr lang="it-IT" sz="2400" dirty="0">
                <a:sym typeface="Wingdings" panose="05000000000000000000" pitchFamily="2" charset="2"/>
              </a:rPr>
              <a:t>REG_7 il quale viene inviato alla </a:t>
            </a:r>
            <a:r>
              <a:rPr lang="it-IT" sz="2400" dirty="0" err="1">
                <a:sym typeface="Wingdings" panose="05000000000000000000" pitchFamily="2" charset="2"/>
              </a:rPr>
              <a:t>data_memory_management_unit</a:t>
            </a:r>
            <a:r>
              <a:rPr lang="it-IT" sz="2400" dirty="0">
                <a:sym typeface="Wingdings" panose="05000000000000000000" pitchFamily="2" charset="2"/>
              </a:rPr>
              <a:t>.</a:t>
            </a: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6B7E60-0F3A-4D59-8EAE-65958455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892" y="318238"/>
            <a:ext cx="3826769" cy="25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9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363B6-00AC-4A90-90BC-668A9CF0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0" y="1296679"/>
            <a:ext cx="5471422" cy="526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I dati scritti sul REG FILE possono provenire da: ALU, data </a:t>
            </a:r>
            <a:r>
              <a:rPr lang="it-IT" dirty="0" err="1">
                <a:sym typeface="Wingdings" panose="05000000000000000000" pitchFamily="2" charset="2"/>
              </a:rPr>
              <a:t>memory</a:t>
            </a:r>
            <a:r>
              <a:rPr lang="it-IT" dirty="0">
                <a:sym typeface="Wingdings" panose="05000000000000000000" pitchFamily="2" charset="2"/>
              </a:rPr>
              <a:t>, da un altro registro del </a:t>
            </a:r>
            <a:r>
              <a:rPr lang="it-IT" dirty="0" err="1">
                <a:sym typeface="Wingdings" panose="05000000000000000000" pitchFamily="2" charset="2"/>
              </a:rPr>
              <a:t>register</a:t>
            </a:r>
            <a:r>
              <a:rPr lang="it-IT" dirty="0">
                <a:sym typeface="Wingdings" panose="05000000000000000000" pitchFamily="2" charset="2"/>
              </a:rPr>
              <a:t> file, da </a:t>
            </a:r>
            <a:r>
              <a:rPr lang="it-IT" dirty="0" err="1">
                <a:sym typeface="Wingdings" panose="05000000000000000000" pitchFamily="2" charset="2"/>
              </a:rPr>
              <a:t>const_value</a:t>
            </a:r>
            <a:r>
              <a:rPr lang="it-IT" dirty="0">
                <a:sym typeface="Wingdings" panose="05000000000000000000" pitchFamily="2" charset="2"/>
              </a:rPr>
              <a:t> (campo dell’istruzione).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Il segnale, tra i su detti,  </a:t>
            </a:r>
            <a:r>
              <a:rPr lang="it-IT" dirty="0" err="1">
                <a:sym typeface="Wingdings" panose="05000000000000000000" pitchFamily="2" charset="2"/>
              </a:rPr>
              <a:t>utlizzato</a:t>
            </a:r>
            <a:r>
              <a:rPr lang="it-IT" dirty="0">
                <a:sym typeface="Wingdings" panose="05000000000000000000" pitchFamily="2" charset="2"/>
              </a:rPr>
              <a:t> per eseguire l’operazione è filtrato da un multiplexer pilotato dalla Control Unit.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Inoltre un decoder, pilotato dalla Control Unit abilita la scrittura del segnale prelevato dal multiplexer su un determinato registro.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590EFE9-EEB9-49A7-ACD2-F2931782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289" y="0"/>
            <a:ext cx="5471422" cy="1477963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Register file (3/4)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A9C48E8-7A79-45C5-A09E-1BFF8BF3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802" y="1441105"/>
            <a:ext cx="468695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372486-99A9-4B0B-AB31-6F583A41B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658143"/>
            <a:ext cx="4079947" cy="2635561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 di dato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/>
              <a:t>Data_src1 (nel caso di op. mov)</a:t>
            </a:r>
          </a:p>
          <a:p>
            <a:pPr lvl="1"/>
            <a:r>
              <a:rPr lang="it-IT" dirty="0" err="1"/>
              <a:t>Data_from_memory</a:t>
            </a:r>
            <a:endParaRPr lang="it-IT" dirty="0"/>
          </a:p>
          <a:p>
            <a:pPr lvl="1"/>
            <a:r>
              <a:rPr lang="it-IT" dirty="0" err="1"/>
              <a:t>Const_value</a:t>
            </a:r>
            <a:endParaRPr lang="it-IT" dirty="0"/>
          </a:p>
          <a:p>
            <a:pPr lvl="1"/>
            <a:r>
              <a:rPr lang="it-IT" dirty="0" err="1"/>
              <a:t>Data_from_ALU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D45E0A0-2C3F-44C1-BF26-3771ADDA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830" y="142047"/>
            <a:ext cx="5405161" cy="1477963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Register file (4/4)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9ACB9B9-B6B0-47C8-B202-9CE4324FA6BB}"/>
              </a:ext>
            </a:extLst>
          </p:cNvPr>
          <p:cNvSpPr txBox="1">
            <a:spLocks/>
          </p:cNvSpPr>
          <p:nvPr/>
        </p:nvSpPr>
        <p:spPr>
          <a:xfrm>
            <a:off x="6757017" y="1391479"/>
            <a:ext cx="4079947" cy="546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 di controllo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/>
              <a:t>Write_enable</a:t>
            </a:r>
            <a:endParaRPr lang="it-IT" dirty="0"/>
          </a:p>
          <a:p>
            <a:pPr lvl="1"/>
            <a:r>
              <a:rPr lang="it-IT" dirty="0" err="1"/>
              <a:t>Read_enable</a:t>
            </a:r>
            <a:endParaRPr lang="it-IT" dirty="0"/>
          </a:p>
          <a:p>
            <a:pPr lvl="1"/>
            <a:r>
              <a:rPr lang="it-IT" dirty="0" err="1"/>
              <a:t>Reg_Write_ctrl</a:t>
            </a:r>
            <a:r>
              <a:rPr lang="it-IT" dirty="0"/>
              <a:t> : segnale di controllo del multiplexer di  selezione del dato da scrivere</a:t>
            </a:r>
          </a:p>
          <a:p>
            <a:pPr lvl="1"/>
            <a:r>
              <a:rPr lang="it-IT" dirty="0" err="1"/>
              <a:t>Reg_dst</a:t>
            </a:r>
            <a:endParaRPr lang="it-IT" dirty="0"/>
          </a:p>
          <a:p>
            <a:pPr lvl="1"/>
            <a:r>
              <a:rPr lang="it-IT" dirty="0"/>
              <a:t>Reg_src1</a:t>
            </a:r>
          </a:p>
          <a:p>
            <a:pPr lvl="1"/>
            <a:r>
              <a:rPr lang="it-IT" dirty="0"/>
              <a:t>Reg_src2</a:t>
            </a:r>
          </a:p>
          <a:p>
            <a:pPr lvl="1"/>
            <a:r>
              <a:rPr lang="it-IT" dirty="0" err="1"/>
              <a:t>Data_mem_op</a:t>
            </a:r>
            <a:r>
              <a:rPr lang="it-IT" dirty="0"/>
              <a:t> : segnale di controllo del multiplexer di selezione dell’out Data_src1.</a:t>
            </a:r>
          </a:p>
          <a:p>
            <a:pPr lvl="1"/>
            <a:r>
              <a:rPr lang="it-IT" dirty="0"/>
              <a:t>Reset, </a:t>
            </a:r>
            <a:r>
              <a:rPr lang="it-IT" dirty="0" err="1"/>
              <a:t>main_clock</a:t>
            </a:r>
            <a:r>
              <a:rPr lang="it-IT" dirty="0"/>
              <a:t>, clock_2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05979CE-C6F7-4FC6-ABF4-6F5152C19098}"/>
              </a:ext>
            </a:extLst>
          </p:cNvPr>
          <p:cNvSpPr txBox="1">
            <a:spLocks/>
          </p:cNvSpPr>
          <p:nvPr/>
        </p:nvSpPr>
        <p:spPr>
          <a:xfrm>
            <a:off x="1141409" y="4080392"/>
            <a:ext cx="4079947" cy="263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OUT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Reg_7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Data_src1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Data_src2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86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EC6F40-3181-4E5D-89A9-843549D5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99522"/>
            <a:ext cx="9905999" cy="147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Si occupa dell’elaborazione aritmetico-logica dei dati, i quali sono prelevati solo dal </a:t>
            </a:r>
            <a:r>
              <a:rPr lang="it-IT" dirty="0" err="1">
                <a:sym typeface="Wingdings" panose="05000000000000000000" pitchFamily="2" charset="2"/>
              </a:rPr>
              <a:t>register</a:t>
            </a:r>
            <a:r>
              <a:rPr lang="it-IT" dirty="0">
                <a:sym typeface="Wingdings" panose="05000000000000000000" pitchFamily="2" charset="2"/>
              </a:rPr>
              <a:t> file ed ogni risultato è inviato solo al </a:t>
            </a:r>
            <a:r>
              <a:rPr lang="it-IT" dirty="0" err="1">
                <a:sym typeface="Wingdings" panose="05000000000000000000" pitchFamily="2" charset="2"/>
              </a:rPr>
              <a:t>register</a:t>
            </a:r>
            <a:r>
              <a:rPr lang="it-IT" dirty="0">
                <a:sym typeface="Wingdings" panose="05000000000000000000" pitchFamily="2" charset="2"/>
              </a:rPr>
              <a:t> file.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4259F41-49B6-4C1F-811B-0AD5CF75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586" y="221560"/>
            <a:ext cx="7216535" cy="1477963"/>
          </a:xfrm>
        </p:spPr>
        <p:txBody>
          <a:bodyPr/>
          <a:lstStyle/>
          <a:p>
            <a:r>
              <a:rPr lang="it-IT" sz="4400" dirty="0" err="1">
                <a:solidFill>
                  <a:srgbClr val="00B0F0"/>
                </a:solidFill>
              </a:rPr>
              <a:t>Arithmetic</a:t>
            </a:r>
            <a:r>
              <a:rPr lang="it-IT" sz="4400" dirty="0">
                <a:solidFill>
                  <a:srgbClr val="00B0F0"/>
                </a:solidFill>
              </a:rPr>
              <a:t> </a:t>
            </a:r>
            <a:r>
              <a:rPr lang="it-IT" sz="4400" dirty="0" err="1">
                <a:solidFill>
                  <a:srgbClr val="00B0F0"/>
                </a:solidFill>
              </a:rPr>
              <a:t>logic</a:t>
            </a:r>
            <a:r>
              <a:rPr lang="it-IT" sz="4400" dirty="0">
                <a:solidFill>
                  <a:srgbClr val="00B0F0"/>
                </a:solidFill>
              </a:rPr>
              <a:t> </a:t>
            </a:r>
            <a:r>
              <a:rPr lang="it-IT" sz="4400" dirty="0" err="1">
                <a:solidFill>
                  <a:srgbClr val="00B0F0"/>
                </a:solidFill>
              </a:rPr>
              <a:t>unit</a:t>
            </a:r>
            <a:r>
              <a:rPr lang="it-IT" sz="4400" dirty="0">
                <a:solidFill>
                  <a:srgbClr val="00B0F0"/>
                </a:solidFill>
              </a:rPr>
              <a:t> (1/2)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8D4C708-E4DA-4EAB-BD28-E4EF09193243}"/>
              </a:ext>
            </a:extLst>
          </p:cNvPr>
          <p:cNvSpPr txBox="1">
            <a:spLocks/>
          </p:cNvSpPr>
          <p:nvPr/>
        </p:nvSpPr>
        <p:spPr>
          <a:xfrm>
            <a:off x="1141411" y="3192359"/>
            <a:ext cx="2900502" cy="147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 di dato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/>
              <a:t>Data_src1 </a:t>
            </a:r>
          </a:p>
          <a:p>
            <a:pPr lvl="1"/>
            <a:r>
              <a:rPr lang="it-IT" dirty="0"/>
              <a:t>Data_src2</a:t>
            </a:r>
          </a:p>
          <a:p>
            <a:pPr lvl="1"/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7686621-C879-4C0C-B5EB-2519FB932FD0}"/>
              </a:ext>
            </a:extLst>
          </p:cNvPr>
          <p:cNvSpPr txBox="1">
            <a:spLocks/>
          </p:cNvSpPr>
          <p:nvPr/>
        </p:nvSpPr>
        <p:spPr>
          <a:xfrm>
            <a:off x="5620645" y="3192359"/>
            <a:ext cx="4079947" cy="263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 di controllo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/>
              <a:t>Alu_enable</a:t>
            </a:r>
            <a:endParaRPr lang="it-IT" dirty="0"/>
          </a:p>
          <a:p>
            <a:pPr lvl="1"/>
            <a:r>
              <a:rPr lang="it-IT" dirty="0" err="1"/>
              <a:t>Alu_op_ctrl</a:t>
            </a:r>
            <a:r>
              <a:rPr lang="it-IT" dirty="0"/>
              <a:t> : segnale di controllo del multiplexer che preleva il risultato di OUT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5E22CE3-373F-4E35-9DB6-EE546D71BE4A}"/>
              </a:ext>
            </a:extLst>
          </p:cNvPr>
          <p:cNvSpPr txBox="1">
            <a:spLocks/>
          </p:cNvSpPr>
          <p:nvPr/>
        </p:nvSpPr>
        <p:spPr>
          <a:xfrm>
            <a:off x="1156384" y="5380037"/>
            <a:ext cx="3186286" cy="147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OUT di dato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/>
              <a:t>Alu_result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6BCE935-ED8D-4CCF-8BBB-5D2DE83791F8}"/>
              </a:ext>
            </a:extLst>
          </p:cNvPr>
          <p:cNvSpPr txBox="1">
            <a:spLocks/>
          </p:cNvSpPr>
          <p:nvPr/>
        </p:nvSpPr>
        <p:spPr>
          <a:xfrm>
            <a:off x="5620645" y="5379691"/>
            <a:ext cx="3186286" cy="147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OUT di dato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it-IT" dirty="0"/>
              <a:t>Registro dei FLAGS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9923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ED78B1-F627-4040-9D5B-3EB3C79B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422689"/>
            <a:ext cx="9905999" cy="215686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Ogni operazione </a:t>
            </a:r>
            <a:r>
              <a:rPr lang="it-IT" dirty="0" err="1">
                <a:sym typeface="Wingdings" panose="05000000000000000000" pitchFamily="2" charset="2"/>
              </a:rPr>
              <a:t>alu</a:t>
            </a:r>
            <a:r>
              <a:rPr lang="it-IT" dirty="0">
                <a:sym typeface="Wingdings" panose="05000000000000000000" pitchFamily="2" charset="2"/>
              </a:rPr>
              <a:t> prevista dall’ISA viene eseguita in parallelo e ogni risultato confluisce in un multiplexer, il quale ne preleva uno solo, in base ai segnali di controllo ricevuti dalla Control Unit.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Inoltre vengono generati i bit di FLAGS.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5D2674A-81F2-46ED-845A-DD856ABC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526" y="102290"/>
            <a:ext cx="7591770" cy="1477963"/>
          </a:xfrm>
        </p:spPr>
        <p:txBody>
          <a:bodyPr/>
          <a:lstStyle/>
          <a:p>
            <a:r>
              <a:rPr lang="it-IT" sz="4400" dirty="0" err="1">
                <a:solidFill>
                  <a:srgbClr val="00B0F0"/>
                </a:solidFill>
              </a:rPr>
              <a:t>Arithmetic</a:t>
            </a:r>
            <a:r>
              <a:rPr lang="it-IT" sz="4400" dirty="0">
                <a:solidFill>
                  <a:srgbClr val="00B0F0"/>
                </a:solidFill>
              </a:rPr>
              <a:t> </a:t>
            </a:r>
            <a:r>
              <a:rPr lang="it-IT" sz="4400" dirty="0" err="1">
                <a:solidFill>
                  <a:srgbClr val="00B0F0"/>
                </a:solidFill>
              </a:rPr>
              <a:t>logic</a:t>
            </a:r>
            <a:r>
              <a:rPr lang="it-IT" sz="4400" dirty="0">
                <a:solidFill>
                  <a:srgbClr val="00B0F0"/>
                </a:solidFill>
              </a:rPr>
              <a:t> </a:t>
            </a:r>
            <a:r>
              <a:rPr lang="it-IT" sz="4400" dirty="0" err="1">
                <a:solidFill>
                  <a:srgbClr val="00B0F0"/>
                </a:solidFill>
              </a:rPr>
              <a:t>unit</a:t>
            </a:r>
            <a:r>
              <a:rPr lang="it-IT" sz="4400" dirty="0">
                <a:solidFill>
                  <a:srgbClr val="00B0F0"/>
                </a:solidFill>
              </a:rPr>
              <a:t> (2/2)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D48A231-F80E-4544-BD0F-5344B328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8" y="3843139"/>
            <a:ext cx="4630325" cy="27068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DB5EC8-46CE-4460-B2B5-23B84E875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927" y="4449336"/>
            <a:ext cx="569674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C662DF-4876-4D5C-AC31-A6AF45D8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656" y="0"/>
            <a:ext cx="7525509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Data </a:t>
            </a:r>
            <a:r>
              <a:rPr lang="it-IT" sz="4400" dirty="0" err="1">
                <a:solidFill>
                  <a:srgbClr val="00B0F0"/>
                </a:solidFill>
              </a:rPr>
              <a:t>memory</a:t>
            </a:r>
            <a:r>
              <a:rPr lang="it-IT" sz="4400" dirty="0">
                <a:solidFill>
                  <a:srgbClr val="00B0F0"/>
                </a:solidFill>
              </a:rPr>
              <a:t> management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11F20-EEC4-423A-B820-64E4A0FA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724403"/>
            <a:ext cx="9905999" cy="1704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Si occupa di costruire l’indirizzo per poter accedere alla memoria dati nel caso di operazioni di accesso ad essa. L’indirizzo viene costruito «unendo» i valori di Reg_7 (bit più significativi) e del campo dell’istruzione </a:t>
            </a:r>
            <a:r>
              <a:rPr lang="it-IT" dirty="0" err="1">
                <a:sym typeface="Wingdings" panose="05000000000000000000" pitchFamily="2" charset="2"/>
              </a:rPr>
              <a:t>Const_value</a:t>
            </a:r>
            <a:r>
              <a:rPr lang="it-IT" dirty="0">
                <a:sym typeface="Wingdings" panose="05000000000000000000" pitchFamily="2" charset="2"/>
              </a:rPr>
              <a:t> (bit meno significativi).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530F88B4-88BE-492F-8695-2ABBA05EE225}"/>
              </a:ext>
            </a:extLst>
          </p:cNvPr>
          <p:cNvSpPr txBox="1">
            <a:spLocks/>
          </p:cNvSpPr>
          <p:nvPr/>
        </p:nvSpPr>
        <p:spPr>
          <a:xfrm>
            <a:off x="1141411" y="3673179"/>
            <a:ext cx="2900502" cy="213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 di dato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/>
              <a:t>Data_src1 </a:t>
            </a:r>
          </a:p>
          <a:p>
            <a:pPr lvl="1"/>
            <a:r>
              <a:rPr lang="it-IT" dirty="0"/>
              <a:t>Reg_7</a:t>
            </a:r>
          </a:p>
          <a:p>
            <a:pPr lvl="1"/>
            <a:r>
              <a:rPr lang="it-IT" dirty="0" err="1"/>
              <a:t>Const_value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867159E-6F62-4CDF-BE12-83FD1139628B}"/>
              </a:ext>
            </a:extLst>
          </p:cNvPr>
          <p:cNvSpPr txBox="1">
            <a:spLocks/>
          </p:cNvSpPr>
          <p:nvPr/>
        </p:nvSpPr>
        <p:spPr>
          <a:xfrm>
            <a:off x="5521253" y="3673179"/>
            <a:ext cx="3450467" cy="213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OUT di dato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/>
              <a:t>Data_mem_addr</a:t>
            </a:r>
            <a:r>
              <a:rPr lang="it-IT" dirty="0"/>
              <a:t> (16 bit)</a:t>
            </a:r>
          </a:p>
          <a:p>
            <a:pPr lvl="1"/>
            <a:r>
              <a:rPr lang="it-IT" dirty="0" err="1"/>
              <a:t>Data_mem_Data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F75BAE4-8D3F-4961-9944-C9D154E10F9A}"/>
              </a:ext>
            </a:extLst>
          </p:cNvPr>
          <p:cNvSpPr txBox="1">
            <a:spLocks/>
          </p:cNvSpPr>
          <p:nvPr/>
        </p:nvSpPr>
        <p:spPr>
          <a:xfrm>
            <a:off x="1141410" y="5653672"/>
            <a:ext cx="3450466" cy="120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 di controllo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/>
              <a:t>Main_clock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310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F660E-B216-4FE8-BF51-E58EA617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69" y="207700"/>
            <a:ext cx="4623283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Exception </a:t>
            </a:r>
            <a:r>
              <a:rPr lang="it-IT" sz="4400" dirty="0" err="1">
                <a:solidFill>
                  <a:srgbClr val="00B0F0"/>
                </a:solidFill>
              </a:rPr>
              <a:t>unit</a:t>
            </a:r>
            <a:endParaRPr lang="it-IT" sz="4400" dirty="0">
              <a:solidFill>
                <a:srgbClr val="00B0F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6B0ECC-9160-4E8D-8FF9-CA63E6C6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78427"/>
            <a:ext cx="9905999" cy="4283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Sotto-unità della Control Unit che si occupa di inviare un apposito segnale di interruzione nel caso rilevi degli errori.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Con errore si può intendere: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Overflow (nelle istruzioni aritmetico logiche e del </a:t>
            </a:r>
            <a:r>
              <a:rPr lang="it-IT" dirty="0" err="1">
                <a:sym typeface="Wingdings" panose="05000000000000000000" pitchFamily="2" charset="2"/>
              </a:rPr>
              <a:t>program</a:t>
            </a:r>
            <a:r>
              <a:rPr lang="it-IT" dirty="0">
                <a:sym typeface="Wingdings" panose="05000000000000000000" pitchFamily="2" charset="2"/>
              </a:rPr>
              <a:t> counter)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Op_code</a:t>
            </a:r>
            <a:r>
              <a:rPr lang="it-IT" dirty="0">
                <a:sym typeface="Wingdings" panose="05000000000000000000" pitchFamily="2" charset="2"/>
              </a:rPr>
              <a:t> non valido caricato nella </a:t>
            </a:r>
            <a:r>
              <a:rPr lang="it-IT" dirty="0" err="1">
                <a:sym typeface="Wingdings" panose="05000000000000000000" pitchFamily="2" charset="2"/>
              </a:rPr>
              <a:t>cpu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Alla rilevazione dell’errore, la Control Unit interromperà l’esecuzione dell’istruzione caricata (disabilitando tutte le unità con il segnale «</a:t>
            </a:r>
            <a:r>
              <a:rPr lang="it-IT" dirty="0" err="1">
                <a:sym typeface="Wingdings" panose="05000000000000000000" pitchFamily="2" charset="2"/>
              </a:rPr>
              <a:t>exception</a:t>
            </a:r>
            <a:r>
              <a:rPr lang="it-IT" dirty="0">
                <a:sym typeface="Wingdings" panose="05000000000000000000" pitchFamily="2" charset="2"/>
              </a:rPr>
              <a:t>») e imposterà il PC al valore 0x0000h, assumendo che il valore contenuto a tale indirizzo sia un puntatore ad una routine di servizio.</a:t>
            </a:r>
          </a:p>
        </p:txBody>
      </p:sp>
    </p:spTree>
    <p:extLst>
      <p:ext uri="{BB962C8B-B14F-4D97-AF65-F5344CB8AC3E}">
        <p14:creationId xmlns:p14="http://schemas.microsoft.com/office/powerpoint/2010/main" val="3482091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4AF51F3-97DD-4AA9-9F6D-3FCF7501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943" y="195056"/>
            <a:ext cx="5550935" cy="1477963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Exception </a:t>
            </a:r>
            <a:r>
              <a:rPr lang="it-IT" sz="4400" dirty="0" err="1">
                <a:solidFill>
                  <a:srgbClr val="00B0F0"/>
                </a:solidFill>
              </a:rPr>
              <a:t>unit</a:t>
            </a:r>
            <a:r>
              <a:rPr lang="it-IT" sz="4400" dirty="0">
                <a:solidFill>
                  <a:srgbClr val="00B0F0"/>
                </a:solidFill>
              </a:rPr>
              <a:t> (2/2)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AE45D10-8286-430D-B582-92B3545F7DB2}"/>
              </a:ext>
            </a:extLst>
          </p:cNvPr>
          <p:cNvSpPr txBox="1">
            <a:spLocks/>
          </p:cNvSpPr>
          <p:nvPr/>
        </p:nvSpPr>
        <p:spPr>
          <a:xfrm>
            <a:off x="1343507" y="2084499"/>
            <a:ext cx="2900502" cy="213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 di dato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/>
              <a:t>Op_code</a:t>
            </a:r>
            <a:r>
              <a:rPr lang="it-IT" dirty="0"/>
              <a:t> (5 bit)</a:t>
            </a:r>
          </a:p>
          <a:p>
            <a:pPr lvl="1"/>
            <a:r>
              <a:rPr lang="it-IT" dirty="0" err="1"/>
              <a:t>Overflow_flag</a:t>
            </a:r>
            <a:endParaRPr lang="it-IT" dirty="0"/>
          </a:p>
          <a:p>
            <a:pPr lvl="1"/>
            <a:r>
              <a:rPr lang="it-IT" dirty="0" err="1"/>
              <a:t>Pc_overflow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DD27A65-CA4E-4473-8A84-18CDDC83EE27}"/>
              </a:ext>
            </a:extLst>
          </p:cNvPr>
          <p:cNvSpPr txBox="1">
            <a:spLocks/>
          </p:cNvSpPr>
          <p:nvPr/>
        </p:nvSpPr>
        <p:spPr>
          <a:xfrm>
            <a:off x="4644159" y="2084499"/>
            <a:ext cx="3303834" cy="213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 di controllo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/>
              <a:t>Main_clock</a:t>
            </a:r>
            <a:endParaRPr lang="it-IT" dirty="0"/>
          </a:p>
          <a:p>
            <a:pPr lvl="1"/>
            <a:r>
              <a:rPr lang="it-IT" dirty="0"/>
              <a:t>Clock_2</a:t>
            </a:r>
          </a:p>
          <a:p>
            <a:pPr lvl="1"/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0C8F08B-DB93-4F86-B6FA-D8BA2372157A}"/>
              </a:ext>
            </a:extLst>
          </p:cNvPr>
          <p:cNvSpPr txBox="1">
            <a:spLocks/>
          </p:cNvSpPr>
          <p:nvPr/>
        </p:nvSpPr>
        <p:spPr>
          <a:xfrm>
            <a:off x="8348143" y="2084499"/>
            <a:ext cx="3303834" cy="213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OUT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/>
              <a:t>exception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71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DB8F8E-F65D-451C-8240-38FCDEED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57" y="207701"/>
            <a:ext cx="10719283" cy="147857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it-IT" sz="4400" dirty="0"/>
              <a:t>				</a:t>
            </a:r>
            <a:r>
              <a:rPr lang="it-IT" sz="4400" dirty="0">
                <a:solidFill>
                  <a:srgbClr val="00B0F0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64D3DD-608E-4097-91E3-7BCCE4B8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399" y="1447732"/>
            <a:ext cx="10189197" cy="4807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Ho realizzato questa CPU a 8 bit con l’intento di presentarla alla prova orale di Calcolatori elettronici, come personale approfondimento riguardo ad alcune parti del programma affrontato durante il corso, in particolare la «microarchitettura» e «livello RTL».</a:t>
            </a:r>
          </a:p>
          <a:p>
            <a:pPr marL="0" indent="0">
              <a:buNone/>
            </a:pPr>
            <a:r>
              <a:rPr lang="it-IT" dirty="0"/>
              <a:t>Progettare e disegnare in </a:t>
            </a:r>
            <a:r>
              <a:rPr lang="it-IT" dirty="0" err="1"/>
              <a:t>Logisim</a:t>
            </a:r>
            <a:r>
              <a:rPr lang="it-IT" dirty="0"/>
              <a:t> tale CPU (la prima nella mia carriera) è stata un’ardua sfida, ma mi ha permesso di comprendere molto meglio tutto ciò che ho studiato sui libri. </a:t>
            </a:r>
          </a:p>
          <a:p>
            <a:pPr marL="0" indent="0">
              <a:buNone/>
            </a:pPr>
            <a:r>
              <a:rPr lang="it-IT" dirty="0"/>
              <a:t>Inoltre ho potuto sperimentare direttamente cosa volesse dire dover progettare un sistema complesso, arrivando ad intuire cosa ci si aspetterà da me, quando sarò ufficialmente ingegnere.</a:t>
            </a:r>
          </a:p>
        </p:txBody>
      </p:sp>
    </p:spTree>
    <p:extLst>
      <p:ext uri="{BB962C8B-B14F-4D97-AF65-F5344CB8AC3E}">
        <p14:creationId xmlns:p14="http://schemas.microsoft.com/office/powerpoint/2010/main" val="164953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7CC81F-D42E-410F-9C3E-6C8782BA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La </a:t>
            </a:r>
            <a:r>
              <a:rPr lang="it-IT" dirty="0" err="1">
                <a:sym typeface="Wingdings" panose="05000000000000000000" pitchFamily="2" charset="2"/>
              </a:rPr>
              <a:t>cpu</a:t>
            </a:r>
            <a:r>
              <a:rPr lang="it-IT" dirty="0">
                <a:sym typeface="Wingdings" panose="05000000000000000000" pitchFamily="2" charset="2"/>
              </a:rPr>
              <a:t> comunica con l’</a:t>
            </a:r>
            <a:r>
              <a:rPr lang="it-IT" dirty="0" err="1">
                <a:sym typeface="Wingdings" panose="05000000000000000000" pitchFamily="2" charset="2"/>
              </a:rPr>
              <a:t>instruction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memory</a:t>
            </a:r>
            <a:r>
              <a:rPr lang="it-IT" dirty="0">
                <a:sym typeface="Wingdings" panose="05000000000000000000" pitchFamily="2" charset="2"/>
              </a:rPr>
              <a:t> attraverso un bus degli indirizzi a 16 bit e un bus dei dati a 16 bit (dimensione dell’istruzione); in altre parole la memoria è vista come un blocco logico avente parola 16 bit.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La </a:t>
            </a:r>
            <a:r>
              <a:rPr lang="it-IT" dirty="0" err="1">
                <a:sym typeface="Wingdings" panose="05000000000000000000" pitchFamily="2" charset="2"/>
              </a:rPr>
              <a:t>cpu</a:t>
            </a:r>
            <a:r>
              <a:rPr lang="it-IT" dirty="0">
                <a:sym typeface="Wingdings" panose="05000000000000000000" pitchFamily="2" charset="2"/>
              </a:rPr>
              <a:t> emette segnale di chip </a:t>
            </a:r>
            <a:r>
              <a:rPr lang="it-IT" dirty="0" err="1">
                <a:sym typeface="Wingdings" panose="05000000000000000000" pitchFamily="2" charset="2"/>
              </a:rPr>
              <a:t>select</a:t>
            </a:r>
            <a:r>
              <a:rPr lang="it-IT" dirty="0">
                <a:sym typeface="Wingdings" panose="05000000000000000000" pitchFamily="2" charset="2"/>
              </a:rPr>
              <a:t> e di </a:t>
            </a:r>
            <a:r>
              <a:rPr lang="it-IT" dirty="0" err="1">
                <a:sym typeface="Wingdings" panose="05000000000000000000" pitchFamily="2" charset="2"/>
              </a:rPr>
              <a:t>enable</a:t>
            </a:r>
            <a:r>
              <a:rPr lang="it-IT" dirty="0">
                <a:sym typeface="Wingdings" panose="05000000000000000000" pitchFamily="2" charset="2"/>
              </a:rPr>
              <a:t>, ma nel progetto in </a:t>
            </a:r>
            <a:r>
              <a:rPr lang="it-IT" dirty="0" err="1">
                <a:sym typeface="Wingdings" panose="05000000000000000000" pitchFamily="2" charset="2"/>
              </a:rPr>
              <a:t>Logisim</a:t>
            </a:r>
            <a:r>
              <a:rPr lang="it-IT" dirty="0">
                <a:sym typeface="Wingdings" panose="05000000000000000000" pitchFamily="2" charset="2"/>
              </a:rPr>
              <a:t> si sfrutta solo il segnale di clock e </a:t>
            </a:r>
            <a:r>
              <a:rPr lang="it-IT" dirty="0" err="1">
                <a:sym typeface="Wingdings" panose="05000000000000000000" pitchFamily="2" charset="2"/>
              </a:rPr>
              <a:t>on_button</a:t>
            </a:r>
            <a:r>
              <a:rPr lang="it-IT" dirty="0">
                <a:sym typeface="Wingdings" panose="05000000000000000000" pitchFamily="2" charset="2"/>
              </a:rPr>
              <a:t> per far emettere i dati alla memoria.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1621251-7454-4D43-A3FC-702EA68E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621" y="168791"/>
            <a:ext cx="6425579" cy="1477963"/>
          </a:xfrm>
        </p:spPr>
        <p:txBody>
          <a:bodyPr/>
          <a:lstStyle/>
          <a:p>
            <a:r>
              <a:rPr lang="it-IT" sz="4400" dirty="0" err="1">
                <a:solidFill>
                  <a:srgbClr val="00B0F0"/>
                </a:solidFill>
              </a:rPr>
              <a:t>Instruction</a:t>
            </a:r>
            <a:r>
              <a:rPr lang="it-IT" sz="4400" dirty="0">
                <a:solidFill>
                  <a:srgbClr val="00B0F0"/>
                </a:solidFill>
              </a:rPr>
              <a:t> </a:t>
            </a:r>
            <a:r>
              <a:rPr lang="it-IT" sz="4400" dirty="0" err="1">
                <a:solidFill>
                  <a:srgbClr val="00B0F0"/>
                </a:solidFill>
              </a:rPr>
              <a:t>memory</a:t>
            </a:r>
            <a:endParaRPr lang="it-IT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45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C37358-B5F4-441E-9C1C-9D1D767A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81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La </a:t>
            </a:r>
            <a:r>
              <a:rPr lang="it-IT" dirty="0" err="1">
                <a:sym typeface="Wingdings" panose="05000000000000000000" pitchFamily="2" charset="2"/>
              </a:rPr>
              <a:t>cpu</a:t>
            </a:r>
            <a:r>
              <a:rPr lang="it-IT" dirty="0">
                <a:sym typeface="Wingdings" panose="05000000000000000000" pitchFamily="2" charset="2"/>
              </a:rPr>
              <a:t> comunica con la memoria dati attraverso: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Bus degli indirizzi a 16 bit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Bus dei dati a 8 bit (per la scrittura in memoria)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 Bus dei dati a 8 bit (per la lettura da memoria) </a:t>
            </a:r>
            <a:r>
              <a:rPr lang="it-IT" dirty="0" err="1">
                <a:sym typeface="Wingdings" panose="05000000000000000000" pitchFamily="2" charset="2"/>
              </a:rPr>
              <a:t>multiplexato</a:t>
            </a:r>
            <a:r>
              <a:rPr lang="it-IT" dirty="0">
                <a:sym typeface="Wingdings" panose="05000000000000000000" pitchFamily="2" charset="2"/>
              </a:rPr>
              <a:t> assieme al bus dei dati della periferica di input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è controllata dalla </a:t>
            </a:r>
            <a:r>
              <a:rPr lang="it-IT" dirty="0" err="1">
                <a:sym typeface="Wingdings" panose="05000000000000000000" pitchFamily="2" charset="2"/>
              </a:rPr>
              <a:t>cpu</a:t>
            </a:r>
            <a:r>
              <a:rPr lang="it-IT" dirty="0">
                <a:sym typeface="Wingdings" panose="05000000000000000000" pitchFamily="2" charset="2"/>
              </a:rPr>
              <a:t> attraverso i segnali di </a:t>
            </a:r>
            <a:r>
              <a:rPr lang="it-IT" dirty="0" err="1">
                <a:sym typeface="Wingdings" panose="05000000000000000000" pitchFamily="2" charset="2"/>
              </a:rPr>
              <a:t>chip_select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data_l_w</a:t>
            </a:r>
            <a:r>
              <a:rPr lang="it-IT" dirty="0">
                <a:sym typeface="Wingdings" panose="05000000000000000000" pitchFamily="2" charset="2"/>
              </a:rPr>
              <a:t> (se 0 lettura, altrimenti scrittura), oltre al segnale di clock.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9987D0B-3F83-40C7-894A-26928DA5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17" y="327817"/>
            <a:ext cx="4954587" cy="1477963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data </a:t>
            </a:r>
            <a:r>
              <a:rPr lang="it-IT" sz="4400" dirty="0" err="1">
                <a:solidFill>
                  <a:srgbClr val="00B0F0"/>
                </a:solidFill>
              </a:rPr>
              <a:t>memory</a:t>
            </a:r>
            <a:endParaRPr lang="it-IT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31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603544-313A-46EF-BBA4-A3B7F2A7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86269"/>
            <a:ext cx="9905999" cy="49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Si occupa di inviare i necessari segnali di controllo ad ogni singolo componente esposto fino ad ora, per garantire il corretto funzionamento della </a:t>
            </a:r>
            <a:r>
              <a:rPr lang="it-IT" dirty="0" err="1">
                <a:sym typeface="Wingdings" panose="05000000000000000000" pitchFamily="2" charset="2"/>
              </a:rPr>
              <a:t>cpu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Essendo questa </a:t>
            </a:r>
            <a:r>
              <a:rPr lang="it-IT" dirty="0" err="1">
                <a:sym typeface="Wingdings" panose="05000000000000000000" pitchFamily="2" charset="2"/>
              </a:rPr>
              <a:t>cpu</a:t>
            </a:r>
            <a:r>
              <a:rPr lang="it-IT" dirty="0">
                <a:sym typeface="Wingdings" panose="05000000000000000000" pitchFamily="2" charset="2"/>
              </a:rPr>
              <a:t> a singolo ciclo di clock, l’unità di controllo è sostanzialmente una rete combinatoria (anche se qui risiedono i registri di FLAGS).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è stata internamente organizzata in modo tale che ogni sotto unità si occupi dei segnali di controllo necessari ad una particolare unità del data </a:t>
            </a:r>
            <a:r>
              <a:rPr lang="it-IT" dirty="0" err="1">
                <a:sym typeface="Wingdings" panose="05000000000000000000" pitchFamily="2" charset="2"/>
              </a:rPr>
              <a:t>path</a:t>
            </a:r>
            <a:r>
              <a:rPr lang="it-IT" dirty="0">
                <a:sym typeface="Wingdings" panose="05000000000000000000" pitchFamily="2" charset="2"/>
              </a:rPr>
              <a:t>, oltre ad una per I/O e una (già esposta) per le eccezioni.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A15EBE5-1044-4A3C-BBED-83F3246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053" y="208306"/>
            <a:ext cx="4055891" cy="1477963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Control </a:t>
            </a:r>
            <a:r>
              <a:rPr lang="it-IT" sz="4400" dirty="0" err="1">
                <a:solidFill>
                  <a:srgbClr val="00B0F0"/>
                </a:solidFill>
              </a:rPr>
              <a:t>unit</a:t>
            </a:r>
            <a:endParaRPr lang="it-IT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70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4CA52F-33E6-472F-8352-D48ADF6E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13383"/>
            <a:ext cx="9905999" cy="19116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Si occupa di pilotare la ALU, in base all’</a:t>
            </a:r>
            <a:r>
              <a:rPr lang="it-IT" dirty="0" err="1">
                <a:sym typeface="Wingdings" panose="05000000000000000000" pitchFamily="2" charset="2"/>
              </a:rPr>
              <a:t>op_code</a:t>
            </a:r>
            <a:r>
              <a:rPr lang="it-IT" dirty="0">
                <a:sym typeface="Wingdings" panose="05000000000000000000" pitchFamily="2" charset="2"/>
              </a:rPr>
              <a:t> caricato, emettendo segnale di </a:t>
            </a:r>
            <a:r>
              <a:rPr lang="it-IT" dirty="0" err="1">
                <a:sym typeface="Wingdings" panose="05000000000000000000" pitchFamily="2" charset="2"/>
              </a:rPr>
              <a:t>enable</a:t>
            </a:r>
            <a:r>
              <a:rPr lang="it-IT" dirty="0">
                <a:sym typeface="Wingdings" panose="05000000000000000000" pitchFamily="2" charset="2"/>
              </a:rPr>
              <a:t> e il segnale di </a:t>
            </a:r>
            <a:r>
              <a:rPr lang="it-IT" dirty="0" err="1">
                <a:sym typeface="Wingdings" panose="05000000000000000000" pitchFamily="2" charset="2"/>
              </a:rPr>
              <a:t>operation_ctrl</a:t>
            </a:r>
            <a:r>
              <a:rPr lang="it-IT" dirty="0">
                <a:sym typeface="Wingdings" panose="05000000000000000000" pitchFamily="2" charset="2"/>
              </a:rPr>
              <a:t>, il quale controllerà il multiplexer delle operazioni della </a:t>
            </a:r>
            <a:r>
              <a:rPr lang="it-IT" dirty="0" err="1">
                <a:sym typeface="Wingdings" panose="05000000000000000000" pitchFamily="2" charset="2"/>
              </a:rPr>
              <a:t>alu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64F5646-C20A-4D14-8740-A061B46D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888" y="67710"/>
            <a:ext cx="5308222" cy="1477963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ALU Control </a:t>
            </a:r>
            <a:r>
              <a:rPr lang="it-IT" sz="4400" dirty="0" err="1">
                <a:solidFill>
                  <a:srgbClr val="00B0F0"/>
                </a:solidFill>
              </a:rPr>
              <a:t>unit</a:t>
            </a:r>
            <a:endParaRPr lang="it-IT" sz="4400" dirty="0">
              <a:solidFill>
                <a:srgbClr val="00B0F0"/>
              </a:solidFill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CB1446D-4888-44A2-86E6-82C530517E29}"/>
              </a:ext>
            </a:extLst>
          </p:cNvPr>
          <p:cNvSpPr txBox="1">
            <a:spLocks/>
          </p:cNvSpPr>
          <p:nvPr/>
        </p:nvSpPr>
        <p:spPr>
          <a:xfrm>
            <a:off x="1511677" y="3660499"/>
            <a:ext cx="2554357" cy="19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Op_code</a:t>
            </a:r>
            <a:r>
              <a:rPr lang="it-IT" dirty="0">
                <a:sym typeface="Wingdings" panose="05000000000000000000" pitchFamily="2" charset="2"/>
              </a:rPr>
              <a:t> (5bit)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Exception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5ABE4B4-B645-44EE-9B30-42E0848CD38D}"/>
              </a:ext>
            </a:extLst>
          </p:cNvPr>
          <p:cNvSpPr txBox="1">
            <a:spLocks/>
          </p:cNvSpPr>
          <p:nvPr/>
        </p:nvSpPr>
        <p:spPr>
          <a:xfrm>
            <a:off x="6887816" y="3660499"/>
            <a:ext cx="2852531" cy="19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out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Alu_operation_ctrl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Alu_enable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50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98793-887E-4721-B391-409105F5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5371"/>
            <a:ext cx="9905999" cy="745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Si occupa di pilotare le periferiche di </a:t>
            </a:r>
            <a:r>
              <a:rPr lang="it-IT" dirty="0" err="1">
                <a:sym typeface="Wingdings" panose="05000000000000000000" pitchFamily="2" charset="2"/>
              </a:rPr>
              <a:t>i/o</a:t>
            </a:r>
            <a:r>
              <a:rPr lang="it-IT" dirty="0">
                <a:sym typeface="Wingdings" panose="05000000000000000000" pitchFamily="2" charset="2"/>
              </a:rPr>
              <a:t> e il bus di entrata alla </a:t>
            </a:r>
            <a:r>
              <a:rPr lang="it-IT" dirty="0" err="1">
                <a:sym typeface="Wingdings" panose="05000000000000000000" pitchFamily="2" charset="2"/>
              </a:rPr>
              <a:t>cpu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data_in</a:t>
            </a:r>
            <a:r>
              <a:rPr lang="it-IT" dirty="0">
                <a:sym typeface="Wingdings" panose="05000000000000000000" pitchFamily="2" charset="2"/>
              </a:rPr>
              <a:t>.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88481E0-67A9-47F5-99D9-F8590DD3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687" y="195813"/>
            <a:ext cx="4953000" cy="1477963"/>
          </a:xfrm>
        </p:spPr>
        <p:txBody>
          <a:bodyPr/>
          <a:lstStyle/>
          <a:p>
            <a:r>
              <a:rPr lang="it-IT" sz="4400" dirty="0" err="1">
                <a:solidFill>
                  <a:srgbClr val="00B0F0"/>
                </a:solidFill>
              </a:rPr>
              <a:t>i/o</a:t>
            </a:r>
            <a:r>
              <a:rPr lang="it-IT" sz="4400" dirty="0">
                <a:solidFill>
                  <a:srgbClr val="00B0F0"/>
                </a:solidFill>
              </a:rPr>
              <a:t> control </a:t>
            </a:r>
            <a:r>
              <a:rPr lang="it-IT" sz="4400" dirty="0" err="1">
                <a:solidFill>
                  <a:srgbClr val="00B0F0"/>
                </a:solidFill>
              </a:rPr>
              <a:t>unit</a:t>
            </a:r>
            <a:endParaRPr lang="it-IT" sz="4400" dirty="0">
              <a:solidFill>
                <a:srgbClr val="00B0F0"/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08D65B2-1D28-4921-A3C0-C542CB708B92}"/>
              </a:ext>
            </a:extLst>
          </p:cNvPr>
          <p:cNvSpPr txBox="1">
            <a:spLocks/>
          </p:cNvSpPr>
          <p:nvPr/>
        </p:nvSpPr>
        <p:spPr>
          <a:xfrm>
            <a:off x="2486508" y="2862470"/>
            <a:ext cx="2554357" cy="19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Op_code</a:t>
            </a:r>
            <a:r>
              <a:rPr lang="it-IT" dirty="0">
                <a:sym typeface="Wingdings" panose="05000000000000000000" pitchFamily="2" charset="2"/>
              </a:rPr>
              <a:t> (5bit)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Exception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AFFFF42-26FC-4AF1-A7D8-C3D5088861EA}"/>
              </a:ext>
            </a:extLst>
          </p:cNvPr>
          <p:cNvSpPr txBox="1">
            <a:spLocks/>
          </p:cNvSpPr>
          <p:nvPr/>
        </p:nvSpPr>
        <p:spPr>
          <a:xfrm>
            <a:off x="6240187" y="2862470"/>
            <a:ext cx="4546293" cy="3482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out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/>
              <a:t>i_o_enable</a:t>
            </a:r>
            <a:endParaRPr lang="it-IT" dirty="0"/>
          </a:p>
          <a:p>
            <a:pPr lvl="1"/>
            <a:r>
              <a:rPr lang="it-IT" dirty="0" err="1"/>
              <a:t>i_o_op</a:t>
            </a:r>
            <a:r>
              <a:rPr lang="it-IT" dirty="0"/>
              <a:t> : se 0 operazione di input, altrimenti operazione di output</a:t>
            </a:r>
          </a:p>
          <a:p>
            <a:pPr lvl="1"/>
            <a:r>
              <a:rPr lang="it-IT" dirty="0" err="1"/>
              <a:t>Data_in_ctrl</a:t>
            </a:r>
            <a:r>
              <a:rPr lang="it-IT" dirty="0"/>
              <a:t> : se 0 sul bus </a:t>
            </a:r>
            <a:r>
              <a:rPr lang="it-IT" dirty="0" err="1"/>
              <a:t>data_in</a:t>
            </a:r>
            <a:r>
              <a:rPr lang="it-IT" dirty="0"/>
              <a:t> passeranno i dati provenienti dalla memoria dati, altrimenti i dati provenienti dalla periferica di input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8745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E1FDFC-A933-4404-BC5B-902AF9F45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617"/>
            <a:ext cx="9905999" cy="61298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Si occupa di pilotare l’unità di aggiornamento del PC. 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DC4E1A8-A4FA-48FC-AFBB-D391AB05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27" y="85690"/>
            <a:ext cx="6823144" cy="1477963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UPDATE PC control </a:t>
            </a:r>
            <a:r>
              <a:rPr lang="it-IT" sz="4400" dirty="0" err="1">
                <a:solidFill>
                  <a:srgbClr val="00B0F0"/>
                </a:solidFill>
              </a:rPr>
              <a:t>unit</a:t>
            </a:r>
            <a:endParaRPr lang="it-IT" sz="4400" dirty="0">
              <a:solidFill>
                <a:srgbClr val="00B0F0"/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EFB2771-0C1E-42AA-8F19-227C522BD980}"/>
              </a:ext>
            </a:extLst>
          </p:cNvPr>
          <p:cNvSpPr txBox="1">
            <a:spLocks/>
          </p:cNvSpPr>
          <p:nvPr/>
        </p:nvSpPr>
        <p:spPr>
          <a:xfrm>
            <a:off x="2122073" y="2812705"/>
            <a:ext cx="2554357" cy="19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Op_code</a:t>
            </a:r>
            <a:r>
              <a:rPr lang="it-IT" dirty="0">
                <a:sym typeface="Wingdings" panose="05000000000000000000" pitchFamily="2" charset="2"/>
              </a:rPr>
              <a:t> (5 bit)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Exception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Flags (5 bit)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67B62A0-00D6-4411-A3E2-40C498FC6F6A}"/>
              </a:ext>
            </a:extLst>
          </p:cNvPr>
          <p:cNvSpPr txBox="1">
            <a:spLocks/>
          </p:cNvSpPr>
          <p:nvPr/>
        </p:nvSpPr>
        <p:spPr>
          <a:xfrm>
            <a:off x="6621186" y="2829545"/>
            <a:ext cx="4427813" cy="2736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out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Upc_enable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Branch_ctrl</a:t>
            </a:r>
            <a:r>
              <a:rPr lang="it-IT" dirty="0">
                <a:sym typeface="Wingdings" panose="05000000000000000000" pitchFamily="2" charset="2"/>
              </a:rPr>
              <a:t> : se 0 l’unità UPC emette il PC incrementato di 1, altrimenti il PC incrementato con il dovuto indirizzo spiazzamento.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576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0478BE-B970-40B1-8D2B-81AE4D47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26027"/>
            <a:ext cx="9905999" cy="14779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Si occupa di pilotare la memoria istruzioni, emettendo il segnale </a:t>
            </a:r>
            <a:r>
              <a:rPr lang="it-IT" dirty="0" err="1">
                <a:sym typeface="Wingdings" panose="05000000000000000000" pitchFamily="2" charset="2"/>
              </a:rPr>
              <a:t>instr_mem_enable</a:t>
            </a:r>
            <a:r>
              <a:rPr lang="it-IT" dirty="0">
                <a:sym typeface="Wingdings" panose="05000000000000000000" pitchFamily="2" charset="2"/>
              </a:rPr>
              <a:t>, in base all’</a:t>
            </a:r>
            <a:r>
              <a:rPr lang="it-IT" dirty="0" err="1">
                <a:sym typeface="Wingdings" panose="05000000000000000000" pitchFamily="2" charset="2"/>
              </a:rPr>
              <a:t>op_code</a:t>
            </a:r>
            <a:r>
              <a:rPr lang="it-IT" dirty="0">
                <a:sym typeface="Wingdings" panose="05000000000000000000" pitchFamily="2" charset="2"/>
              </a:rPr>
              <a:t> caricato e al segnale </a:t>
            </a:r>
            <a:r>
              <a:rPr lang="it-IT" dirty="0" err="1">
                <a:sym typeface="Wingdings" panose="05000000000000000000" pitchFamily="2" charset="2"/>
              </a:rPr>
              <a:t>exception</a:t>
            </a:r>
            <a:r>
              <a:rPr lang="it-IT" dirty="0">
                <a:sym typeface="Wingdings" panose="05000000000000000000" pitchFamily="2" charset="2"/>
              </a:rPr>
              <a:t>.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12438A9-813B-48B0-8BE9-D328D771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41" y="248064"/>
            <a:ext cx="9906000" cy="1477963"/>
          </a:xfrm>
        </p:spPr>
        <p:txBody>
          <a:bodyPr/>
          <a:lstStyle/>
          <a:p>
            <a:r>
              <a:rPr lang="it-IT" sz="4400" dirty="0" err="1">
                <a:solidFill>
                  <a:srgbClr val="00B0F0"/>
                </a:solidFill>
              </a:rPr>
              <a:t>Instr</a:t>
            </a:r>
            <a:r>
              <a:rPr lang="it-IT" sz="4400" dirty="0">
                <a:solidFill>
                  <a:srgbClr val="00B0F0"/>
                </a:solidFill>
              </a:rPr>
              <a:t>./data </a:t>
            </a:r>
            <a:r>
              <a:rPr lang="it-IT" sz="4400" dirty="0" err="1">
                <a:solidFill>
                  <a:srgbClr val="00B0F0"/>
                </a:solidFill>
              </a:rPr>
              <a:t>memeory</a:t>
            </a:r>
            <a:r>
              <a:rPr lang="it-IT" sz="4400" dirty="0">
                <a:solidFill>
                  <a:srgbClr val="00B0F0"/>
                </a:solidFill>
              </a:rPr>
              <a:t> control </a:t>
            </a:r>
            <a:r>
              <a:rPr lang="it-IT" sz="4400" dirty="0" err="1">
                <a:solidFill>
                  <a:srgbClr val="00B0F0"/>
                </a:solidFill>
              </a:rPr>
              <a:t>unit</a:t>
            </a:r>
            <a:endParaRPr lang="it-IT" sz="4400" dirty="0">
              <a:solidFill>
                <a:srgbClr val="00B0F0"/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F695014-60F9-400B-BEFC-D705EE25D76E}"/>
              </a:ext>
            </a:extLst>
          </p:cNvPr>
          <p:cNvSpPr txBox="1">
            <a:spLocks/>
          </p:cNvSpPr>
          <p:nvPr/>
        </p:nvSpPr>
        <p:spPr>
          <a:xfrm>
            <a:off x="1141410" y="3203990"/>
            <a:ext cx="9905999" cy="199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Si occupa di pilotare la memoria dati.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Op_code</a:t>
            </a:r>
            <a:r>
              <a:rPr lang="it-IT" dirty="0">
                <a:sym typeface="Wingdings" panose="05000000000000000000" pitchFamily="2" charset="2"/>
              </a:rPr>
              <a:t> (5 bit)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exception</a:t>
            </a:r>
            <a:endParaRPr lang="it-IT" dirty="0">
              <a:sym typeface="Wingdings" panose="05000000000000000000" pitchFamily="2" charset="2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F22E8F8-9462-44BA-9EDF-6268857A0C7F}"/>
              </a:ext>
            </a:extLst>
          </p:cNvPr>
          <p:cNvSpPr txBox="1">
            <a:spLocks/>
          </p:cNvSpPr>
          <p:nvPr/>
        </p:nvSpPr>
        <p:spPr>
          <a:xfrm>
            <a:off x="6094409" y="3866251"/>
            <a:ext cx="4848570" cy="1911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out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Data_mem_enable</a:t>
            </a:r>
            <a:r>
              <a:rPr lang="it-IT" dirty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Data_mem_l_w</a:t>
            </a:r>
            <a:r>
              <a:rPr lang="it-IT" dirty="0">
                <a:sym typeface="Wingdings" panose="05000000000000000000" pitchFamily="2" charset="2"/>
              </a:rPr>
              <a:t> : se 0 operazione di lettura dalla memoria, altrimenti operazione di scrittura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4094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871D6C-B064-452F-B564-60E62D35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26635"/>
            <a:ext cx="9905999" cy="665991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Si occupa di pilotare il </a:t>
            </a:r>
            <a:r>
              <a:rPr lang="it-IT" dirty="0" err="1">
                <a:sym typeface="Wingdings" panose="05000000000000000000" pitchFamily="2" charset="2"/>
              </a:rPr>
              <a:t>register</a:t>
            </a:r>
            <a:r>
              <a:rPr lang="it-IT" dirty="0">
                <a:sym typeface="Wingdings" panose="05000000000000000000" pitchFamily="2" charset="2"/>
              </a:rPr>
              <a:t> file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4DE14D7-EFA7-4EC5-9F56-17D87C59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992" y="148672"/>
            <a:ext cx="7552013" cy="1477963"/>
          </a:xfrm>
        </p:spPr>
        <p:txBody>
          <a:bodyPr/>
          <a:lstStyle/>
          <a:p>
            <a:r>
              <a:rPr lang="it-IT" sz="4400" dirty="0" err="1">
                <a:solidFill>
                  <a:srgbClr val="00B0F0"/>
                </a:solidFill>
              </a:rPr>
              <a:t>Register</a:t>
            </a:r>
            <a:r>
              <a:rPr lang="it-IT" sz="4400" dirty="0">
                <a:solidFill>
                  <a:srgbClr val="00B0F0"/>
                </a:solidFill>
              </a:rPr>
              <a:t> file control </a:t>
            </a:r>
            <a:r>
              <a:rPr lang="it-IT" sz="4400" dirty="0" err="1">
                <a:solidFill>
                  <a:srgbClr val="00B0F0"/>
                </a:solidFill>
              </a:rPr>
              <a:t>unit</a:t>
            </a:r>
            <a:endParaRPr lang="it-IT" sz="4400" dirty="0">
              <a:solidFill>
                <a:srgbClr val="00B0F0"/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9544FB4-CE1A-4223-BE1A-2D06585493D7}"/>
              </a:ext>
            </a:extLst>
          </p:cNvPr>
          <p:cNvSpPr txBox="1">
            <a:spLocks/>
          </p:cNvSpPr>
          <p:nvPr/>
        </p:nvSpPr>
        <p:spPr>
          <a:xfrm>
            <a:off x="1419708" y="2812705"/>
            <a:ext cx="2554357" cy="175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in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Op_code</a:t>
            </a:r>
            <a:r>
              <a:rPr lang="it-IT" dirty="0">
                <a:sym typeface="Wingdings" panose="05000000000000000000" pitchFamily="2" charset="2"/>
              </a:rPr>
              <a:t> (5 bit)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Exception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70BE7AE-FB1C-45A8-B1B1-ECE8C09710EF}"/>
              </a:ext>
            </a:extLst>
          </p:cNvPr>
          <p:cNvSpPr txBox="1">
            <a:spLocks/>
          </p:cNvSpPr>
          <p:nvPr/>
        </p:nvSpPr>
        <p:spPr>
          <a:xfrm>
            <a:off x="5657817" y="2540863"/>
            <a:ext cx="5570814" cy="404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rgbClr val="FFFF00"/>
                </a:solidFill>
                <a:sym typeface="Wingdings" panose="05000000000000000000" pitchFamily="2" charset="2"/>
              </a:rPr>
              <a:t>Segnali out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it-IT" dirty="0" err="1"/>
              <a:t>Reg_w_enable</a:t>
            </a:r>
            <a:r>
              <a:rPr lang="it-IT" dirty="0"/>
              <a:t> : abilita la scrittura dei registri</a:t>
            </a:r>
          </a:p>
          <a:p>
            <a:pPr lvl="1"/>
            <a:r>
              <a:rPr lang="it-IT" dirty="0" err="1"/>
              <a:t>Reg_l_enable</a:t>
            </a:r>
            <a:r>
              <a:rPr lang="it-IT" dirty="0"/>
              <a:t> : abilita la lettura dei registri</a:t>
            </a:r>
          </a:p>
          <a:p>
            <a:pPr lvl="1"/>
            <a:r>
              <a:rPr lang="it-IT" dirty="0" err="1"/>
              <a:t>Reg_w_ctrl</a:t>
            </a:r>
            <a:r>
              <a:rPr lang="it-IT" dirty="0"/>
              <a:t> (3 bit) : pilota il multiplexer che seleziona la sorgente del dato da scrivere sui registri</a:t>
            </a:r>
          </a:p>
          <a:p>
            <a:pPr lvl="1"/>
            <a:r>
              <a:rPr lang="it-IT" dirty="0" err="1"/>
              <a:t>Data_mem_op</a:t>
            </a:r>
            <a:r>
              <a:rPr lang="it-IT" dirty="0"/>
              <a:t> : abilita un multiplexer che permette al bus dati della memoria dati di leggere </a:t>
            </a:r>
            <a:r>
              <a:rPr lang="it-IT" dirty="0" err="1"/>
              <a:t>reg_dst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54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19A72-A5B0-4578-BEFC-3CC72D0C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977" y="55299"/>
            <a:ext cx="5420865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Canali in/out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45F617-813D-47D0-AB6F-BDFA4A33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33869"/>
            <a:ext cx="9905999" cy="63948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Con canali s’intende quali segnali il circuito logico della CPU riceve/emette.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9B5657-1F3B-434A-AFE0-34BBA2838F07}"/>
              </a:ext>
            </a:extLst>
          </p:cNvPr>
          <p:cNvSpPr txBox="1"/>
          <p:nvPr/>
        </p:nvSpPr>
        <p:spPr>
          <a:xfrm>
            <a:off x="1141411" y="2646475"/>
            <a:ext cx="9541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ym typeface="Wingdings" panose="05000000000000000000" pitchFamily="2" charset="2"/>
              </a:rPr>
              <a:t>Canali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</a:rPr>
              <a:t>Reset_button</a:t>
            </a:r>
            <a:r>
              <a:rPr lang="it-IT" sz="2400" dirty="0">
                <a:solidFill>
                  <a:srgbClr val="FFFF00"/>
                </a:solidFill>
              </a:rPr>
              <a:t> </a:t>
            </a:r>
            <a:r>
              <a:rPr lang="it-IT" sz="2400" dirty="0"/>
              <a:t>: vengono resettati tutti i registri presenti nella 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</a:rPr>
              <a:t>On_button</a:t>
            </a:r>
            <a:r>
              <a:rPr lang="it-IT" sz="2400" dirty="0">
                <a:solidFill>
                  <a:srgbClr val="FFFF00"/>
                </a:solidFill>
              </a:rPr>
              <a:t> </a:t>
            </a:r>
            <a:r>
              <a:rPr lang="it-IT" sz="2400" dirty="0"/>
              <a:t>: necessario per abilitare la memoria istruzioni e la 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</a:rPr>
              <a:t>Main_clock</a:t>
            </a:r>
            <a:r>
              <a:rPr lang="it-IT" sz="2400" dirty="0">
                <a:solidFill>
                  <a:srgbClr val="FFFF00"/>
                </a:solidFill>
              </a:rPr>
              <a:t> </a:t>
            </a:r>
            <a:r>
              <a:rPr lang="it-IT" sz="2400" dirty="0"/>
              <a:t>: clock principale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FF00"/>
                </a:solidFill>
              </a:rPr>
              <a:t>Clock_2 </a:t>
            </a:r>
            <a:r>
              <a:rPr lang="it-IT" sz="2400" dirty="0"/>
              <a:t>: clock secondario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FF00"/>
                </a:solidFill>
              </a:rPr>
              <a:t>Instruction </a:t>
            </a:r>
            <a:r>
              <a:rPr lang="it-IT" sz="2400" dirty="0"/>
              <a:t>: istruzione da eseguire, prelevata dalla memoria istruzioni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</a:rPr>
              <a:t>Data_in</a:t>
            </a:r>
            <a:r>
              <a:rPr lang="it-IT" sz="2400" dirty="0">
                <a:solidFill>
                  <a:srgbClr val="FFFF00"/>
                </a:solidFill>
              </a:rPr>
              <a:t> </a:t>
            </a:r>
            <a:r>
              <a:rPr lang="it-IT" sz="2400" dirty="0"/>
              <a:t>: dati caricati o dalla memoria dati o dalla periferica di input</a:t>
            </a:r>
          </a:p>
        </p:txBody>
      </p:sp>
    </p:spTree>
    <p:extLst>
      <p:ext uri="{BB962C8B-B14F-4D97-AF65-F5344CB8AC3E}">
        <p14:creationId xmlns:p14="http://schemas.microsoft.com/office/powerpoint/2010/main" val="97767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215D91-B28D-40F2-B070-4042026F7585}"/>
              </a:ext>
            </a:extLst>
          </p:cNvPr>
          <p:cNvSpPr txBox="1"/>
          <p:nvPr/>
        </p:nvSpPr>
        <p:spPr>
          <a:xfrm>
            <a:off x="834886" y="1586878"/>
            <a:ext cx="102125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ym typeface="Wingdings" panose="05000000000000000000" pitchFamily="2" charset="2"/>
              </a:rPr>
              <a:t>Canali out: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  <a:sym typeface="Wingdings" panose="05000000000000000000" pitchFamily="2" charset="2"/>
              </a:rPr>
              <a:t>Addr_instr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ym typeface="Wingdings" panose="05000000000000000000" pitchFamily="2" charset="2"/>
              </a:rPr>
              <a:t>(16 bit) : indirizzo dal quale caricare l’istruzione da caricare ed eseguire dalla memoria istruzioni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  <a:sym typeface="Wingdings" panose="05000000000000000000" pitchFamily="2" charset="2"/>
              </a:rPr>
              <a:t>Addr_data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ym typeface="Wingdings" panose="05000000000000000000" pitchFamily="2" charset="2"/>
              </a:rPr>
              <a:t>(16 bit) : indirizzo al quale accedere in memoria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  <a:sym typeface="Wingdings" panose="05000000000000000000" pitchFamily="2" charset="2"/>
              </a:rPr>
              <a:t>Data_memory_out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ym typeface="Wingdings" panose="05000000000000000000" pitchFamily="2" charset="2"/>
              </a:rPr>
              <a:t>(8 bit) : dato da scrivere in memoria dati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  <a:sym typeface="Wingdings" panose="05000000000000000000" pitchFamily="2" charset="2"/>
              </a:rPr>
              <a:t>Data_memory_enable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ym typeface="Wingdings" panose="05000000000000000000" pitchFamily="2" charset="2"/>
              </a:rPr>
              <a:t>: chip </a:t>
            </a:r>
            <a:r>
              <a:rPr lang="it-IT" sz="2400" dirty="0" err="1">
                <a:sym typeface="Wingdings" panose="05000000000000000000" pitchFamily="2" charset="2"/>
              </a:rPr>
              <a:t>select</a:t>
            </a:r>
            <a:r>
              <a:rPr lang="it-IT" sz="2400" dirty="0">
                <a:sym typeface="Wingdings" panose="05000000000000000000" pitchFamily="2" charset="2"/>
              </a:rPr>
              <a:t> della memoria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  <a:sym typeface="Wingdings" panose="05000000000000000000" pitchFamily="2" charset="2"/>
              </a:rPr>
              <a:t>Data_in_ctrl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ym typeface="Wingdings" panose="05000000000000000000" pitchFamily="2" charset="2"/>
              </a:rPr>
              <a:t>: se asserito ad 1, allora </a:t>
            </a:r>
            <a:r>
              <a:rPr lang="it-IT" sz="2400" dirty="0" err="1">
                <a:sym typeface="Wingdings" panose="05000000000000000000" pitchFamily="2" charset="2"/>
              </a:rPr>
              <a:t>data_in</a:t>
            </a:r>
            <a:r>
              <a:rPr lang="it-IT" sz="2400" dirty="0">
                <a:sym typeface="Wingdings" panose="05000000000000000000" pitchFamily="2" charset="2"/>
              </a:rPr>
              <a:t> sarà caricato con il valore inviato dalla periferica di input; se a 0, sarà caricato dalla memoria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  <a:sym typeface="Wingdings" panose="05000000000000000000" pitchFamily="2" charset="2"/>
              </a:rPr>
              <a:t>i_o_enable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ym typeface="Wingdings" panose="05000000000000000000" pitchFamily="2" charset="2"/>
              </a:rPr>
              <a:t>: chip </a:t>
            </a:r>
            <a:r>
              <a:rPr lang="it-IT" sz="2400" dirty="0" err="1">
                <a:sym typeface="Wingdings" panose="05000000000000000000" pitchFamily="2" charset="2"/>
              </a:rPr>
              <a:t>select</a:t>
            </a:r>
            <a:r>
              <a:rPr lang="it-IT" sz="2400" dirty="0">
                <a:sym typeface="Wingdings" panose="05000000000000000000" pitchFamily="2" charset="2"/>
              </a:rPr>
              <a:t> delle periferiche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  <a:sym typeface="Wingdings" panose="05000000000000000000" pitchFamily="2" charset="2"/>
              </a:rPr>
              <a:t>i_o_op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ym typeface="Wingdings" panose="05000000000000000000" pitchFamily="2" charset="2"/>
              </a:rPr>
              <a:t>: se asserito ad 1, allora la </a:t>
            </a:r>
            <a:r>
              <a:rPr lang="it-IT" sz="2400" dirty="0" err="1">
                <a:sym typeface="Wingdings" panose="05000000000000000000" pitchFamily="2" charset="2"/>
              </a:rPr>
              <a:t>cpu</a:t>
            </a:r>
            <a:r>
              <a:rPr lang="it-IT" sz="2400" dirty="0">
                <a:sym typeface="Wingdings" panose="05000000000000000000" pitchFamily="2" charset="2"/>
              </a:rPr>
              <a:t> sta richiedendo operazione di input, altrimenti sta richiedendo operazione di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FF00"/>
                </a:solidFill>
                <a:sym typeface="Wingdings" panose="05000000000000000000" pitchFamily="2" charset="2"/>
              </a:rPr>
              <a:t>Data_to_out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>
                <a:sym typeface="Wingdings" panose="05000000000000000000" pitchFamily="2" charset="2"/>
              </a:rPr>
              <a:t>(8 bit): dati inviati alla periferica di output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AABCAB4-14E7-4A79-BFA8-4268F353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716" y="108308"/>
            <a:ext cx="5420865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Canali in/out (2/2)</a:t>
            </a:r>
          </a:p>
        </p:txBody>
      </p:sp>
    </p:spTree>
    <p:extLst>
      <p:ext uri="{BB962C8B-B14F-4D97-AF65-F5344CB8AC3E}">
        <p14:creationId xmlns:p14="http://schemas.microsoft.com/office/powerpoint/2010/main" val="67649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50167-AA69-4659-9BEC-BAF3B482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343" y="327514"/>
            <a:ext cx="7826135" cy="1478570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rgbClr val="00B0F0"/>
                </a:solidFill>
              </a:rPr>
              <a:t>Instruction set </a:t>
            </a:r>
            <a:r>
              <a:rPr lang="it-IT" sz="4400" dirty="0" err="1">
                <a:solidFill>
                  <a:srgbClr val="00B0F0"/>
                </a:solidFill>
              </a:rPr>
              <a:t>architecture</a:t>
            </a:r>
            <a:endParaRPr lang="it-IT" sz="4400" dirty="0">
              <a:solidFill>
                <a:srgbClr val="00B0F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2FAB10-56D8-4F61-BDD7-7F27D152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0" y="1607301"/>
            <a:ext cx="10439400" cy="5051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Questa CPU si ispira ai principi di progettazione delle architetture RISC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Il parallelismo interno è di 8 bit</a:t>
            </a:r>
          </a:p>
          <a:p>
            <a:pPr lvl="1"/>
            <a:r>
              <a:rPr lang="it-IT" dirty="0"/>
              <a:t>La CPU è in grado di manipolare dati interi (da 0 a 255) con/senza segno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Le istruzioni hanno dimensione fissa di 16 bit e sono raggruppate in 7 formati:</a:t>
            </a:r>
          </a:p>
          <a:p>
            <a:pPr lvl="1"/>
            <a:r>
              <a:rPr lang="it-IT" dirty="0">
                <a:sym typeface="Wingdings" panose="05000000000000000000" pitchFamily="2" charset="2"/>
                <a:hlinkClick r:id="rId2" action="ppaction://hlinksldjump"/>
              </a:rPr>
              <a:t>aritmetico logico 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add</a:t>
            </a:r>
            <a:r>
              <a:rPr lang="it-IT" dirty="0">
                <a:sym typeface="Wingdings" panose="05000000000000000000" pitchFamily="2" charset="2"/>
              </a:rPr>
              <a:t>, sub, and, or, </a:t>
            </a:r>
            <a:r>
              <a:rPr lang="it-IT" dirty="0" err="1">
                <a:sym typeface="Wingdings" panose="05000000000000000000" pitchFamily="2" charset="2"/>
              </a:rPr>
              <a:t>shl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shr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cmp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  <a:hlinkClick r:id="rId3" action="ppaction://hlinksldjump"/>
              </a:rPr>
              <a:t>Branch</a:t>
            </a:r>
            <a:r>
              <a:rPr lang="it-IT" dirty="0">
                <a:sym typeface="Wingdings" panose="05000000000000000000" pitchFamily="2" charset="2"/>
              </a:rPr>
              <a:t> (salto) : </a:t>
            </a:r>
            <a:r>
              <a:rPr lang="it-IT" dirty="0" err="1">
                <a:sym typeface="Wingdings" panose="05000000000000000000" pitchFamily="2" charset="2"/>
              </a:rPr>
              <a:t>bie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bilu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bils</a:t>
            </a:r>
            <a:r>
              <a:rPr lang="it-IT" dirty="0">
                <a:sym typeface="Wingdings" panose="05000000000000000000" pitchFamily="2" charset="2"/>
              </a:rPr>
              <a:t>, jmp</a:t>
            </a:r>
          </a:p>
          <a:p>
            <a:pPr lvl="1"/>
            <a:r>
              <a:rPr lang="it-IT" dirty="0">
                <a:sym typeface="Wingdings" panose="05000000000000000000" pitchFamily="2" charset="2"/>
                <a:hlinkClick r:id="rId4" action="ppaction://hlinksldjump"/>
              </a:rPr>
              <a:t>Accesso memoria dati 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ld</a:t>
            </a:r>
            <a:r>
              <a:rPr lang="it-IT" dirty="0">
                <a:sym typeface="Wingdings" panose="05000000000000000000" pitchFamily="2" charset="2"/>
              </a:rPr>
              <a:t>, st</a:t>
            </a:r>
          </a:p>
          <a:p>
            <a:pPr lvl="1"/>
            <a:r>
              <a:rPr lang="it-IT" dirty="0">
                <a:sym typeface="Wingdings" panose="05000000000000000000" pitchFamily="2" charset="2"/>
                <a:hlinkClick r:id="rId5" action="ppaction://hlinksldjump"/>
              </a:rPr>
              <a:t>In/out </a:t>
            </a:r>
            <a:r>
              <a:rPr lang="it-IT" dirty="0">
                <a:sym typeface="Wingdings" panose="05000000000000000000" pitchFamily="2" charset="2"/>
              </a:rPr>
              <a:t>: in, out</a:t>
            </a:r>
          </a:p>
          <a:p>
            <a:pPr lvl="1"/>
            <a:r>
              <a:rPr lang="it-IT" dirty="0">
                <a:sym typeface="Wingdings" panose="05000000000000000000" pitchFamily="2" charset="2"/>
                <a:hlinkClick r:id="rId6" action="ppaction://hlinksldjump"/>
              </a:rPr>
              <a:t>Put</a:t>
            </a:r>
            <a:r>
              <a:rPr lang="it-IT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it-IT" dirty="0">
                <a:sym typeface="Wingdings" panose="05000000000000000000" pitchFamily="2" charset="2"/>
                <a:hlinkClick r:id="rId6" action="ppaction://hlinksldjump"/>
              </a:rPr>
              <a:t>Mov</a:t>
            </a:r>
            <a:r>
              <a:rPr lang="it-IT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it-IT" dirty="0">
                <a:sym typeface="Wingdings" panose="05000000000000000000" pitchFamily="2" charset="2"/>
                <a:hlinkClick r:id="rId6" action="ppaction://hlinksldjump"/>
              </a:rPr>
              <a:t>Nop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00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5CA77-8EB1-4C9C-9E2A-48F11538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69" y="207701"/>
            <a:ext cx="8890483" cy="1478570"/>
          </a:xfrm>
        </p:spPr>
        <p:txBody>
          <a:bodyPr/>
          <a:lstStyle/>
          <a:p>
            <a:r>
              <a:rPr lang="it-IT" sz="4400" dirty="0">
                <a:solidFill>
                  <a:srgbClr val="00B0F0"/>
                </a:solidFill>
              </a:rPr>
              <a:t>Architettura memoria interna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CC2B79-8D38-4153-B4A6-2B265150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802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800" dirty="0">
                <a:sym typeface="Wingdings" panose="05000000000000000000" pitchFamily="2" charset="2"/>
              </a:rPr>
              <a:t>Nella CPU sono presenti i registri :</a:t>
            </a:r>
          </a:p>
          <a:p>
            <a:pPr lvl="1"/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Program Counter </a:t>
            </a:r>
            <a:r>
              <a:rPr lang="it-IT" sz="2400" dirty="0">
                <a:sym typeface="Wingdings" panose="05000000000000000000" pitchFamily="2" charset="2"/>
              </a:rPr>
              <a:t>(16 bit) : il suo valore è l’indirizzo utilizzato per l’accesso alla memoria istruzioni</a:t>
            </a:r>
          </a:p>
          <a:p>
            <a:pPr lvl="1"/>
            <a:r>
              <a:rPr lang="it-IT" sz="2400" dirty="0">
                <a:sym typeface="Wingdings" panose="05000000000000000000" pitchFamily="2" charset="2"/>
              </a:rPr>
              <a:t>8 registri del 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Register File</a:t>
            </a:r>
            <a:r>
              <a:rPr lang="it-IT" sz="2400" dirty="0">
                <a:sym typeface="Wingdings" panose="05000000000000000000" pitchFamily="2" charset="2"/>
              </a:rPr>
              <a:t>, ognuno da 8 bit (rappresentati dai numeri da 0 a 7)</a:t>
            </a:r>
          </a:p>
          <a:p>
            <a:pPr lvl="1"/>
            <a:r>
              <a:rPr lang="it-IT" sz="2400" dirty="0">
                <a:sym typeface="Wingdings" panose="05000000000000000000" pitchFamily="2" charset="2"/>
              </a:rPr>
              <a:t>1 </a:t>
            </a:r>
            <a:r>
              <a:rPr lang="it-IT" sz="2400" dirty="0">
                <a:solidFill>
                  <a:srgbClr val="FFFF00"/>
                </a:solidFill>
                <a:sym typeface="Wingdings" panose="05000000000000000000" pitchFamily="2" charset="2"/>
              </a:rPr>
              <a:t>registro dei flags </a:t>
            </a:r>
            <a:r>
              <a:rPr lang="it-IT" sz="2400" dirty="0">
                <a:sym typeface="Wingdings" panose="05000000000000000000" pitchFamily="2" charset="2"/>
              </a:rPr>
              <a:t>da 4 bit</a:t>
            </a:r>
          </a:p>
          <a:p>
            <a:pPr marL="0" indent="0">
              <a:buNone/>
            </a:pPr>
            <a:r>
              <a:rPr lang="it-IT" sz="2800" dirty="0">
                <a:sym typeface="Wingdings" panose="05000000000000000000" pitchFamily="2" charset="2"/>
              </a:rPr>
              <a:t>L’implementazione dell’ architettura della memoria interna è realizzata con d-flip-flop organizzati in registri da 8 bit (</a:t>
            </a:r>
            <a:r>
              <a:rPr lang="it-IT" sz="2800" dirty="0" err="1">
                <a:sym typeface="Wingdings" panose="05000000000000000000" pitchFamily="2" charset="2"/>
              </a:rPr>
              <a:t>register</a:t>
            </a:r>
            <a:r>
              <a:rPr lang="it-IT" sz="2800" dirty="0">
                <a:sym typeface="Wingdings" panose="05000000000000000000" pitchFamily="2" charset="2"/>
              </a:rPr>
              <a:t> file) e 4 bit (flags)</a:t>
            </a:r>
            <a:endParaRPr lang="it-IT" sz="2800" dirty="0"/>
          </a:p>
          <a:p>
            <a:pPr marL="0" indent="0">
              <a:buNone/>
            </a:pPr>
            <a:endParaRPr lang="it-IT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417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5E8D7-08F0-4E8F-BA61-3A959BC9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471" y="0"/>
            <a:ext cx="7817057" cy="1478570"/>
          </a:xfrm>
        </p:spPr>
        <p:txBody>
          <a:bodyPr>
            <a:normAutofit/>
          </a:bodyPr>
          <a:lstStyle/>
          <a:p>
            <a:r>
              <a:rPr lang="it-IT" sz="4400" dirty="0"/>
              <a:t>Tabella dei codici operativi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A4B98944-1CDD-45EC-9371-D05C74746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45215"/>
              </p:ext>
            </p:extLst>
          </p:nvPr>
        </p:nvGraphicFramePr>
        <p:xfrm>
          <a:off x="1789044" y="1244979"/>
          <a:ext cx="5515062" cy="510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9177">
                  <a:extLst>
                    <a:ext uri="{9D8B030D-6E8A-4147-A177-3AD203B41FA5}">
                      <a16:colId xmlns:a16="http://schemas.microsoft.com/office/drawing/2014/main" val="1448493746"/>
                    </a:ext>
                  </a:extLst>
                </a:gridCol>
                <a:gridCol w="919177">
                  <a:extLst>
                    <a:ext uri="{9D8B030D-6E8A-4147-A177-3AD203B41FA5}">
                      <a16:colId xmlns:a16="http://schemas.microsoft.com/office/drawing/2014/main" val="3135051652"/>
                    </a:ext>
                  </a:extLst>
                </a:gridCol>
                <a:gridCol w="919177">
                  <a:extLst>
                    <a:ext uri="{9D8B030D-6E8A-4147-A177-3AD203B41FA5}">
                      <a16:colId xmlns:a16="http://schemas.microsoft.com/office/drawing/2014/main" val="155861972"/>
                    </a:ext>
                  </a:extLst>
                </a:gridCol>
                <a:gridCol w="919177">
                  <a:extLst>
                    <a:ext uri="{9D8B030D-6E8A-4147-A177-3AD203B41FA5}">
                      <a16:colId xmlns:a16="http://schemas.microsoft.com/office/drawing/2014/main" val="808331219"/>
                    </a:ext>
                  </a:extLst>
                </a:gridCol>
                <a:gridCol w="919177">
                  <a:extLst>
                    <a:ext uri="{9D8B030D-6E8A-4147-A177-3AD203B41FA5}">
                      <a16:colId xmlns:a16="http://schemas.microsoft.com/office/drawing/2014/main" val="1510702589"/>
                    </a:ext>
                  </a:extLst>
                </a:gridCol>
                <a:gridCol w="919177">
                  <a:extLst>
                    <a:ext uri="{9D8B030D-6E8A-4147-A177-3AD203B41FA5}">
                      <a16:colId xmlns:a16="http://schemas.microsoft.com/office/drawing/2014/main" val="2620821005"/>
                    </a:ext>
                  </a:extLst>
                </a:gridCol>
              </a:tblGrid>
              <a:tr h="26769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</a:rPr>
                        <a:t>nop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3804416204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add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3250892854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sub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1750693744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and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4100610415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or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4271814495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shl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917160444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shr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2209827465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cmp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214761722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bie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3061021471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bilu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3424865847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bils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4168304894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</a:rPr>
                        <a:t>jmp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914519101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</a:rPr>
                        <a:t>_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90395753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_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3066252189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</a:rPr>
                        <a:t>mov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2569400404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</a:rPr>
                        <a:t>put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1515965766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ld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3344054011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st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203766981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out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2917927225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in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1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54" marR="8854" marT="8854" marB="0" anchor="b"/>
                </a:tc>
                <a:extLst>
                  <a:ext uri="{0D108BD9-81ED-4DB2-BD59-A6C34878D82A}">
                    <a16:rowId xmlns:a16="http://schemas.microsoft.com/office/drawing/2014/main" val="3270087718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72968C-7C7F-42FE-8D0B-1864B0071E71}"/>
              </a:ext>
            </a:extLst>
          </p:cNvPr>
          <p:cNvSpPr txBox="1"/>
          <p:nvPr/>
        </p:nvSpPr>
        <p:spPr>
          <a:xfrm>
            <a:off x="7977806" y="1551563"/>
            <a:ext cx="36576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ym typeface="Wingdings" panose="05000000000000000000" pitchFamily="2" charset="2"/>
              </a:rPr>
              <a:t>Ogni formato è accomunato dai primi 5 bit, i quali compongono il codice operativo, che identifica l’istruzione da eseguire.</a:t>
            </a:r>
          </a:p>
          <a:p>
            <a:endParaRPr lang="it-IT" sz="2000" dirty="0">
              <a:sym typeface="Wingdings" panose="05000000000000000000" pitchFamily="2" charset="2"/>
            </a:endParaRPr>
          </a:p>
          <a:p>
            <a:r>
              <a:rPr lang="it-IT" sz="2000" dirty="0">
                <a:sym typeface="Wingdings" panose="05000000000000000000" pitchFamily="2" charset="2"/>
              </a:rPr>
              <a:t>Ogni configurazione non indicata in tale tabella è considerata vietata e se caricata nella CPU </a:t>
            </a:r>
            <a:r>
              <a:rPr lang="it-IT" sz="2000" dirty="0"/>
              <a:t>scatterà un’interruzione e verrà bloccata l’esecuzione (vedi </a:t>
            </a:r>
            <a:r>
              <a:rPr lang="it-IT" sz="2000" dirty="0">
                <a:hlinkClick r:id="rId2" action="ppaction://hlinksldjump"/>
              </a:rPr>
              <a:t>INTERRUZIONI</a:t>
            </a:r>
            <a:r>
              <a:rPr lang="it-IT" sz="2000" dirty="0"/>
              <a:t>).</a:t>
            </a:r>
            <a:endParaRPr lang="it-IT" sz="2000" dirty="0">
              <a:sym typeface="Wingdings" panose="05000000000000000000" pitchFamily="2" charset="2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32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606D8E-3D32-4E82-8CB9-F0A772B3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4" y="189608"/>
            <a:ext cx="9488555" cy="1478570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rgbClr val="00B0F0"/>
                </a:solidFill>
              </a:rPr>
              <a:t>Istruzioni aritmetico logiche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9F314F-D110-4EC3-A3E0-9E3EF8D7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42" y="1775102"/>
            <a:ext cx="10427737" cy="455943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it-IT" sz="8700" dirty="0">
                <a:sym typeface="Wingdings" panose="05000000000000000000" pitchFamily="2" charset="2"/>
              </a:rPr>
              <a:t> </a:t>
            </a:r>
            <a:r>
              <a:rPr lang="it-IT" sz="5800" dirty="0" err="1">
                <a:solidFill>
                  <a:srgbClr val="FFFF00"/>
                </a:solidFill>
                <a:sym typeface="Wingdings" panose="05000000000000000000" pitchFamily="2" charset="2"/>
              </a:rPr>
              <a:t>op_code</a:t>
            </a:r>
            <a:r>
              <a:rPr lang="it-IT" sz="5800" dirty="0">
                <a:solidFill>
                  <a:srgbClr val="FFFF00"/>
                </a:solidFill>
                <a:sym typeface="Wingdings" panose="05000000000000000000" pitchFamily="2" charset="2"/>
              </a:rPr>
              <a:t> + </a:t>
            </a:r>
            <a:r>
              <a:rPr lang="it-IT" sz="5800" dirty="0" err="1">
                <a:solidFill>
                  <a:srgbClr val="FFFF00"/>
                </a:solidFill>
                <a:sym typeface="Wingdings" panose="05000000000000000000" pitchFamily="2" charset="2"/>
              </a:rPr>
              <a:t>reg_dst</a:t>
            </a:r>
            <a:r>
              <a:rPr lang="it-IT" sz="5800" dirty="0">
                <a:solidFill>
                  <a:srgbClr val="FFFF00"/>
                </a:solidFill>
                <a:sym typeface="Wingdings" panose="05000000000000000000" pitchFamily="2" charset="2"/>
              </a:rPr>
              <a:t> + reg_src1 + reg_src2</a:t>
            </a:r>
          </a:p>
          <a:p>
            <a:pPr marL="0" indent="0" algn="ctr">
              <a:buNone/>
            </a:pPr>
            <a:r>
              <a:rPr lang="it-IT" sz="4600" dirty="0"/>
              <a:t>5 bit + 3 bit + 3 bit + 3 bit + 2 bit di indifferenze</a:t>
            </a:r>
          </a:p>
          <a:p>
            <a:pPr marL="0" indent="0">
              <a:buNone/>
            </a:pPr>
            <a:r>
              <a:rPr lang="it-IT" sz="3400" dirty="0">
                <a:sym typeface="Wingdings" panose="05000000000000000000" pitchFamily="2" charset="2"/>
              </a:rPr>
              <a:t>Gli operandi utilizzati saranno il contenuto dei registri source, mentre il risultato sarà posto nel registro destinazione.</a:t>
            </a:r>
          </a:p>
          <a:p>
            <a:pPr marL="0" indent="0">
              <a:buNone/>
            </a:pPr>
            <a:r>
              <a:rPr lang="it-IT" sz="3400" dirty="0">
                <a:sym typeface="Wingdings" panose="05000000000000000000" pitchFamily="2" charset="2"/>
              </a:rPr>
              <a:t></a:t>
            </a:r>
            <a:r>
              <a:rPr lang="it-IT" sz="3400" dirty="0" err="1">
                <a:solidFill>
                  <a:schemeClr val="accent5"/>
                </a:solidFill>
                <a:sym typeface="Wingdings" panose="05000000000000000000" pitchFamily="2" charset="2"/>
              </a:rPr>
              <a:t>Add</a:t>
            </a:r>
            <a:r>
              <a:rPr lang="it-IT" sz="3400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it-IT" sz="3400" dirty="0">
                <a:sym typeface="Wingdings" panose="05000000000000000000" pitchFamily="2" charset="2"/>
              </a:rPr>
              <a:t>(</a:t>
            </a:r>
            <a:r>
              <a:rPr lang="it-IT" sz="3400" dirty="0" err="1">
                <a:sym typeface="Wingdings" panose="05000000000000000000" pitchFamily="2" charset="2"/>
              </a:rPr>
              <a:t>addition</a:t>
            </a:r>
            <a:r>
              <a:rPr lang="it-IT" sz="3400" dirty="0">
                <a:sym typeface="Wingdings" panose="05000000000000000000" pitchFamily="2" charset="2"/>
              </a:rPr>
              <a:t>) esegue l’addizione tra gli operandi.</a:t>
            </a:r>
          </a:p>
          <a:p>
            <a:pPr marL="0" indent="0">
              <a:buNone/>
            </a:pPr>
            <a:r>
              <a:rPr lang="it-IT" sz="3400" dirty="0">
                <a:sym typeface="Wingdings" panose="05000000000000000000" pitchFamily="2" charset="2"/>
              </a:rPr>
              <a:t></a:t>
            </a:r>
            <a:r>
              <a:rPr lang="it-IT" sz="3400" dirty="0">
                <a:solidFill>
                  <a:schemeClr val="accent5"/>
                </a:solidFill>
                <a:sym typeface="Wingdings" panose="05000000000000000000" pitchFamily="2" charset="2"/>
              </a:rPr>
              <a:t>Sub</a:t>
            </a:r>
            <a:r>
              <a:rPr lang="it-IT" sz="3400" dirty="0">
                <a:sym typeface="Wingdings" panose="05000000000000000000" pitchFamily="2" charset="2"/>
              </a:rPr>
              <a:t> (</a:t>
            </a:r>
            <a:r>
              <a:rPr lang="it-IT" sz="3400" dirty="0" err="1">
                <a:sym typeface="Wingdings" panose="05000000000000000000" pitchFamily="2" charset="2"/>
              </a:rPr>
              <a:t>substraction</a:t>
            </a:r>
            <a:r>
              <a:rPr lang="it-IT" sz="3400" dirty="0">
                <a:sym typeface="Wingdings" panose="05000000000000000000" pitchFamily="2" charset="2"/>
              </a:rPr>
              <a:t>) esegue la sottrazione tra gli operandi</a:t>
            </a:r>
            <a:r>
              <a:rPr lang="it-IT" sz="4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   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242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3390</Words>
  <Application>Microsoft Office PowerPoint</Application>
  <PresentationFormat>Widescreen</PresentationFormat>
  <Paragraphs>416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1" baseType="lpstr">
      <vt:lpstr>Arial</vt:lpstr>
      <vt:lpstr>Calibri</vt:lpstr>
      <vt:lpstr>Tw Cen MT</vt:lpstr>
      <vt:lpstr>Circuito</vt:lpstr>
      <vt:lpstr>MRTucc 8 cpu</vt:lpstr>
      <vt:lpstr>INDICE</vt:lpstr>
      <vt:lpstr>    INTRODUZIONE</vt:lpstr>
      <vt:lpstr>Canali in/out (1/2)</vt:lpstr>
      <vt:lpstr>Canali in/out (2/2)</vt:lpstr>
      <vt:lpstr>Instruction set architecture</vt:lpstr>
      <vt:lpstr>Architettura memoria interna</vt:lpstr>
      <vt:lpstr>Tabella dei codici operativi</vt:lpstr>
      <vt:lpstr>Istruzioni aritmetico logiche (1/2)</vt:lpstr>
      <vt:lpstr>Istruzioni aritmetico logiche (2/2)</vt:lpstr>
      <vt:lpstr>Registro dei flags</vt:lpstr>
      <vt:lpstr>Istruzioni di salto (1/2)</vt:lpstr>
      <vt:lpstr>Presentazione standard di PowerPoint</vt:lpstr>
      <vt:lpstr>ACCESSO MEMORIA DATI</vt:lpstr>
      <vt:lpstr>ACCESSO periferiche i/o</vt:lpstr>
      <vt:lpstr>Istruzioni speciali</vt:lpstr>
      <vt:lpstr>interruzioni</vt:lpstr>
      <vt:lpstr>microarchitettura</vt:lpstr>
      <vt:lpstr>Update Pc Unit </vt:lpstr>
      <vt:lpstr>INSTRUCTION MANAGEMENT</vt:lpstr>
      <vt:lpstr>Register file (1/4)</vt:lpstr>
      <vt:lpstr>Register file (2/4)</vt:lpstr>
      <vt:lpstr>Register file (3/4)</vt:lpstr>
      <vt:lpstr>Register file (4/4)</vt:lpstr>
      <vt:lpstr>Arithmetic logic unit (1/2)</vt:lpstr>
      <vt:lpstr>Arithmetic logic unit (2/2)</vt:lpstr>
      <vt:lpstr>Data memory management</vt:lpstr>
      <vt:lpstr>Exception unit</vt:lpstr>
      <vt:lpstr>Exception unit (2/2)</vt:lpstr>
      <vt:lpstr>Instruction memory</vt:lpstr>
      <vt:lpstr>data memory</vt:lpstr>
      <vt:lpstr>Control unit</vt:lpstr>
      <vt:lpstr>ALU Control unit</vt:lpstr>
      <vt:lpstr>i/o control unit</vt:lpstr>
      <vt:lpstr>UPDATE PC control unit</vt:lpstr>
      <vt:lpstr>Instr./data memeory control unit</vt:lpstr>
      <vt:lpstr>Register file control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MARTUCCI</dc:creator>
  <cp:lastModifiedBy>FRANCESCO MARTUCCI</cp:lastModifiedBy>
  <cp:revision>106</cp:revision>
  <dcterms:created xsi:type="dcterms:W3CDTF">2019-02-26T18:14:18Z</dcterms:created>
  <dcterms:modified xsi:type="dcterms:W3CDTF">2019-05-29T21:03:54Z</dcterms:modified>
</cp:coreProperties>
</file>