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4C71EC6-210F-42DE-9C53-41977AD35B3D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4C71EC6-210F-42DE-9C53-41977AD35B3D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4C71EC6-210F-42DE-9C53-41977AD35B3D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slide" Target="slid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16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12" Type="http://schemas.openxmlformats.org/officeDocument/2006/relationships/slide" Target="slide15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14.xml"/><Relationship Id="rId5" Type="http://schemas.openxmlformats.org/officeDocument/2006/relationships/slide" Target="slide8.xml"/><Relationship Id="rId10" Type="http://schemas.openxmlformats.org/officeDocument/2006/relationships/slide" Target="slide13.xml"/><Relationship Id="rId4" Type="http://schemas.openxmlformats.org/officeDocument/2006/relationships/slide" Target="slide7.xml"/><Relationship Id="rId9" Type="http://schemas.openxmlformats.org/officeDocument/2006/relationships/slide" Target="slide12.xml"/><Relationship Id="rId1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16632"/>
            <a:ext cx="9144000" cy="1008112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effectLst/>
              </a:rPr>
              <a:t>ГБПОУ КО «Калужский техникум электронных приборов»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340768"/>
            <a:ext cx="9144000" cy="5517232"/>
          </a:xfrm>
        </p:spPr>
        <p:txBody>
          <a:bodyPr>
            <a:normAutofit fontScale="92500" lnSpcReduction="10000"/>
          </a:bodyPr>
          <a:lstStyle/>
          <a:p>
            <a:endParaRPr lang="ru-RU"/>
          </a:p>
          <a:p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sz="4300" dirty="0"/>
              <a:t>Функции для обработки массивов</a:t>
            </a:r>
          </a:p>
          <a:p>
            <a:pPr algn="ctr"/>
            <a:endParaRPr lang="ru-RU" sz="3600" dirty="0"/>
          </a:p>
          <a:p>
            <a:pPr algn="ctr"/>
            <a:endParaRPr lang="ru-RU" sz="3600" dirty="0"/>
          </a:p>
          <a:p>
            <a:r>
              <a:rPr lang="ru-RU" sz="2400" dirty="0"/>
              <a:t>Выполнили</a:t>
            </a:r>
            <a:r>
              <a:rPr lang="en-US" sz="2400" dirty="0"/>
              <a:t>:</a:t>
            </a:r>
            <a:endParaRPr lang="ru-RU" sz="2400" dirty="0"/>
          </a:p>
          <a:p>
            <a:r>
              <a:rPr lang="ru-RU" sz="2400" dirty="0"/>
              <a:t>Студенты группы </a:t>
            </a:r>
          </a:p>
          <a:p>
            <a:r>
              <a:rPr lang="ru-RU" sz="2400" dirty="0" err="1"/>
              <a:t>ИСиП</a:t>
            </a:r>
            <a:r>
              <a:rPr lang="ru-RU" sz="2400" dirty="0"/>
              <a:t>(п) 2</a:t>
            </a:r>
            <a:r>
              <a:rPr lang="en-US" sz="2400" dirty="0"/>
              <a:t>/3</a:t>
            </a:r>
            <a:endParaRPr lang="ru-RU" sz="2400" dirty="0"/>
          </a:p>
          <a:p>
            <a:r>
              <a:rPr lang="ru-RU" sz="2400" dirty="0"/>
              <a:t>Толкачев Н.</a:t>
            </a:r>
          </a:p>
          <a:p>
            <a:r>
              <a:rPr lang="ru-RU" sz="2400" dirty="0"/>
              <a:t>Мухин О.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pPr algn="ctr"/>
            <a:r>
              <a:rPr lang="ru-RU" sz="2400" dirty="0"/>
              <a:t>Калуга 2022</a:t>
            </a:r>
          </a:p>
        </p:txBody>
      </p:sp>
    </p:spTree>
    <p:extLst>
      <p:ext uri="{BB962C8B-B14F-4D97-AF65-F5344CB8AC3E}">
        <p14:creationId xmlns:p14="http://schemas.microsoft.com/office/powerpoint/2010/main" val="224925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74" y="116632"/>
            <a:ext cx="9016522" cy="829814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Функция </a:t>
            </a:r>
            <a:r>
              <a:rPr lang="en-US" sz="4400" dirty="0"/>
              <a:t>index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8873" y="1052736"/>
            <a:ext cx="8226254" cy="5472608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US" sz="2800" b="1" i="1" dirty="0"/>
              <a:t>i</a:t>
            </a:r>
            <a:r>
              <a:rPr lang="ru-RU" sz="2800" b="1" i="1" dirty="0"/>
              <a:t>ndex </a:t>
            </a:r>
            <a:r>
              <a:rPr lang="ru-RU" sz="2800" dirty="0"/>
              <a:t>- возвращает положение первого совпавшего элемента. Поиск совпадения происходит слева направо.</a:t>
            </a:r>
          </a:p>
          <a:p>
            <a:pPr marL="64008" indent="0" algn="just">
              <a:spcBef>
                <a:spcPts val="0"/>
              </a:spcBef>
              <a:buNone/>
            </a:pPr>
            <a:r>
              <a:rPr lang="ru-RU" sz="2800" dirty="0"/>
              <a:t>Пример</a:t>
            </a:r>
            <a:r>
              <a:rPr lang="en-US" sz="2800" dirty="0"/>
              <a:t>: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068960"/>
            <a:ext cx="4104456" cy="180497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987065"/>
            <a:ext cx="3162741" cy="100227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068960"/>
            <a:ext cx="4248472" cy="181098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4987065"/>
            <a:ext cx="3240360" cy="14832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B5A92A-3D74-46F8-A927-80ADE6DBD6F0}"/>
              </a:ext>
            </a:extLst>
          </p:cNvPr>
          <p:cNvSpPr txBox="1"/>
          <p:nvPr/>
        </p:nvSpPr>
        <p:spPr>
          <a:xfrm>
            <a:off x="8189742" y="646624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hlinkClick r:id="rId6" action="ppaction://hlinksldjump"/>
              </a:rPr>
              <a:t>Назад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1972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64" y="44624"/>
            <a:ext cx="9095339" cy="901822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Функция </a:t>
            </a:r>
            <a:r>
              <a:rPr lang="en-US" sz="4400" dirty="0"/>
              <a:t>insert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424" y="1052736"/>
            <a:ext cx="9016071" cy="5472608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ru-RU" sz="2800" b="1" i="1" dirty="0"/>
              <a:t>insert</a:t>
            </a:r>
            <a:r>
              <a:rPr lang="ru-RU" sz="2800" dirty="0"/>
              <a:t> - вставляет один элемент в заданную позицию списка.</a:t>
            </a:r>
          </a:p>
          <a:p>
            <a:pPr marL="64008" indent="0" algn="just">
              <a:spcBef>
                <a:spcPts val="0"/>
              </a:spcBef>
              <a:buNone/>
            </a:pPr>
            <a:r>
              <a:rPr lang="ru-RU" sz="2800" dirty="0"/>
              <a:t>Пример</a:t>
            </a:r>
            <a:r>
              <a:rPr lang="en-US" sz="2800" dirty="0"/>
              <a:t>: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92895"/>
            <a:ext cx="4160464" cy="172819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6" y="4332439"/>
            <a:ext cx="4149480" cy="34222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492894"/>
            <a:ext cx="4014306" cy="172819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332439"/>
            <a:ext cx="4248472" cy="304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B883EF-5F01-42BC-AA62-2E80C7F039AC}"/>
              </a:ext>
            </a:extLst>
          </p:cNvPr>
          <p:cNvSpPr txBox="1"/>
          <p:nvPr/>
        </p:nvSpPr>
        <p:spPr>
          <a:xfrm>
            <a:off x="8187472" y="644866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hlinkClick r:id="rId6" action="ppaction://hlinksldjump"/>
              </a:rPr>
              <a:t>Назад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6236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08504" cy="829814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Функция </a:t>
            </a:r>
            <a:r>
              <a:rPr lang="en-US" sz="4400" dirty="0"/>
              <a:t>pop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08504" cy="5688632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US" sz="2800" b="1" i="1" dirty="0"/>
              <a:t>p</a:t>
            </a:r>
            <a:r>
              <a:rPr lang="ru-RU" sz="2800" b="1" i="1" dirty="0"/>
              <a:t>op -</a:t>
            </a:r>
            <a:r>
              <a:rPr lang="ru-RU" sz="2800" dirty="0"/>
              <a:t> удаляет элемент по индексу. При этом возвращает удаленное из списка значение в программу. Вызов pop без аргументов удаляет и возвращает последний элемент.</a:t>
            </a:r>
          </a:p>
          <a:p>
            <a:pPr marL="64008" indent="0" algn="just">
              <a:spcBef>
                <a:spcPts val="0"/>
              </a:spcBef>
              <a:buNone/>
            </a:pPr>
            <a:r>
              <a:rPr lang="ru-RU" sz="2800" dirty="0"/>
              <a:t>Пример</a:t>
            </a:r>
            <a:r>
              <a:rPr lang="en-US" sz="2800" dirty="0"/>
              <a:t>:</a:t>
            </a:r>
            <a:endParaRPr lang="ru-RU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2FFA3C-E9EA-4C7A-979E-F26549630584}"/>
              </a:ext>
            </a:extLst>
          </p:cNvPr>
          <p:cNvSpPr txBox="1"/>
          <p:nvPr/>
        </p:nvSpPr>
        <p:spPr>
          <a:xfrm>
            <a:off x="8207896" y="644923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hlinkClick r:id="rId2" action="ppaction://hlinksldjump"/>
              </a:rPr>
              <a:t>Назад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AA75823-9D7F-4D6F-BF48-4C5B201A3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430232"/>
            <a:ext cx="2664296" cy="19417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A4FEC9A-21A5-4A2A-AF00-0654D8D3E1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463953"/>
            <a:ext cx="2448272" cy="95330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8D0653A-3448-412D-BBF1-167D7501CB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988" y="3429000"/>
            <a:ext cx="3024336" cy="194530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2D10B69-FAE7-4939-AC3D-257CB0FDE4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988" y="5464291"/>
            <a:ext cx="1476164" cy="94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47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6" y="44624"/>
            <a:ext cx="9073008" cy="829814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Функция </a:t>
            </a:r>
            <a:r>
              <a:rPr lang="en-US" sz="4400" dirty="0"/>
              <a:t>remove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688632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US" sz="2800" b="1" i="1" dirty="0"/>
              <a:t>r</a:t>
            </a:r>
            <a:r>
              <a:rPr lang="ru-RU" sz="2800" b="1" i="1" dirty="0" err="1"/>
              <a:t>emove</a:t>
            </a:r>
            <a:r>
              <a:rPr lang="en-US" sz="2800" b="1" i="1" dirty="0"/>
              <a:t> -</a:t>
            </a:r>
            <a:r>
              <a:rPr lang="ru-RU" sz="2800" dirty="0"/>
              <a:t> принимает значение удаляемого элемента, и удаляет первое его вхождение. Если элемента нет в списке, возникает исключение </a:t>
            </a:r>
            <a:r>
              <a:rPr lang="ru-RU" sz="2800" b="1" i="1" dirty="0"/>
              <a:t>ValueError</a:t>
            </a:r>
            <a:r>
              <a:rPr lang="ru-RU" sz="2800" dirty="0"/>
              <a:t>.</a:t>
            </a:r>
          </a:p>
          <a:p>
            <a:pPr marL="64008" indent="0" algn="just">
              <a:spcBef>
                <a:spcPts val="0"/>
              </a:spcBef>
              <a:buNone/>
            </a:pPr>
            <a:r>
              <a:rPr lang="ru-RU" sz="2800" dirty="0"/>
              <a:t>Пример</a:t>
            </a:r>
            <a:r>
              <a:rPr lang="en-US" sz="2800" dirty="0"/>
              <a:t>: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284984"/>
            <a:ext cx="4320480" cy="109519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520887"/>
            <a:ext cx="4320480" cy="2969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284984"/>
            <a:ext cx="4248472" cy="119422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581128"/>
            <a:ext cx="3816424" cy="11063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A247A6-DCE2-430F-9A0F-2EBF17189BDE}"/>
              </a:ext>
            </a:extLst>
          </p:cNvPr>
          <p:cNvSpPr txBox="1"/>
          <p:nvPr/>
        </p:nvSpPr>
        <p:spPr>
          <a:xfrm>
            <a:off x="8191152" y="644404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hlinkClick r:id="rId6" action="ppaction://hlinksldjump"/>
              </a:rPr>
              <a:t>Назад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1374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420" y="44624"/>
            <a:ext cx="9009075" cy="829814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Функция </a:t>
            </a:r>
            <a:r>
              <a:rPr lang="en-US" sz="4400" dirty="0"/>
              <a:t>reverse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24744"/>
            <a:ext cx="8928992" cy="5688632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ru-RU" sz="2800" b="1" i="1" dirty="0" err="1"/>
              <a:t>reverse</a:t>
            </a:r>
            <a:r>
              <a:rPr lang="ru-RU" sz="2800" dirty="0"/>
              <a:t> в качестве аргумента принимает список или строку, а возвращает итератор последовательности значений, состоящей из всех элементов аргумента в обратном порядке.</a:t>
            </a:r>
          </a:p>
          <a:p>
            <a:pPr marL="64008" indent="0" algn="just">
              <a:spcBef>
                <a:spcPts val="0"/>
              </a:spcBef>
              <a:buNone/>
            </a:pPr>
            <a:r>
              <a:rPr lang="ru-RU" sz="2800" dirty="0"/>
              <a:t>Пример</a:t>
            </a:r>
            <a:r>
              <a:rPr lang="en-US" sz="2800" dirty="0"/>
              <a:t>: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7921"/>
            <a:ext cx="4464496" cy="27995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787921"/>
            <a:ext cx="3737960" cy="15852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4C42BB-8059-41C9-BDF5-494C8264CBEE}"/>
              </a:ext>
            </a:extLst>
          </p:cNvPr>
          <p:cNvSpPr txBox="1"/>
          <p:nvPr/>
        </p:nvSpPr>
        <p:spPr>
          <a:xfrm>
            <a:off x="8172400" y="640281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hlinkClick r:id="rId4" action="ppaction://hlinksldjump"/>
              </a:rPr>
              <a:t>Назад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884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203"/>
            <a:ext cx="9108504" cy="829814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Функция </a:t>
            </a:r>
            <a:r>
              <a:rPr lang="en-US" sz="4400" dirty="0"/>
              <a:t>sort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08504" cy="5760640"/>
          </a:xfrm>
        </p:spPr>
        <p:txBody>
          <a:bodyPr/>
          <a:lstStyle/>
          <a:p>
            <a:pPr marL="64008" indent="0" algn="just">
              <a:buNone/>
            </a:pPr>
            <a:r>
              <a:rPr lang="en-US" sz="2800" b="1" i="1" dirty="0"/>
              <a:t>s</a:t>
            </a:r>
            <a:r>
              <a:rPr lang="ru-RU" sz="2800" b="1" i="1" dirty="0" err="1"/>
              <a:t>ort</a:t>
            </a:r>
            <a:r>
              <a:rPr lang="ru-RU" sz="2800" dirty="0"/>
              <a:t> выполняет сортировку элементов списка в восходящем или нисходящем направлении. Когда метод </a:t>
            </a:r>
            <a:r>
              <a:rPr lang="ru-RU" sz="2800" b="1" i="1" dirty="0"/>
              <a:t>sort</a:t>
            </a:r>
            <a:r>
              <a:rPr lang="ru-RU" sz="2800" dirty="0"/>
              <a:t> вызывается без аргументов, по умолчанию он сортируется в порядке возрастания. </a:t>
            </a:r>
          </a:p>
          <a:p>
            <a:pPr marL="64008" indent="0" algn="just">
              <a:spcBef>
                <a:spcPts val="0"/>
              </a:spcBef>
              <a:buNone/>
            </a:pPr>
            <a:r>
              <a:rPr lang="ru-RU" sz="2800" dirty="0"/>
              <a:t>Пример</a:t>
            </a:r>
            <a:r>
              <a:rPr lang="en-US" sz="2800" dirty="0"/>
              <a:t>: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645024"/>
            <a:ext cx="3384376" cy="201908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747267"/>
            <a:ext cx="3384376" cy="831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A297A7-6DE8-4D93-A019-A7BDE2B608AF}"/>
              </a:ext>
            </a:extLst>
          </p:cNvPr>
          <p:cNvSpPr txBox="1"/>
          <p:nvPr/>
        </p:nvSpPr>
        <p:spPr>
          <a:xfrm>
            <a:off x="8207896" y="63720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hlinkClick r:id="rId4" action="ppaction://hlinksldjump"/>
              </a:rPr>
              <a:t>Назад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B4AEB19-CA3B-426F-B521-D1CAD1DDFD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838" y="3648376"/>
            <a:ext cx="4447770" cy="201573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1B4820B-68F7-4546-8EFF-980F2CDFD4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221" y="5747266"/>
            <a:ext cx="3244555" cy="83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86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88640"/>
            <a:ext cx="9108504" cy="901822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Спасибо за внимание !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052736"/>
            <a:ext cx="9073008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3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613790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Массивы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ru-RU" sz="2800" dirty="0"/>
              <a:t>Для того чтобы было удобно работать с большим количеством данных, группе ячеек дают общее имя. Такую группу ячеек называют </a:t>
            </a:r>
            <a:r>
              <a:rPr lang="ru-RU" sz="2800" b="1" i="1" dirty="0"/>
              <a:t>массивом.</a:t>
            </a:r>
          </a:p>
          <a:p>
            <a:pPr marL="64008" indent="0" algn="just">
              <a:buNone/>
            </a:pPr>
            <a:endParaRPr lang="ru-RU" sz="2800" b="1" i="1" dirty="0"/>
          </a:p>
          <a:p>
            <a:pPr marL="64008" indent="0" algn="just">
              <a:buNone/>
            </a:pPr>
            <a:r>
              <a:rPr lang="ru-RU" sz="2800" b="1" i="1" dirty="0"/>
              <a:t>Массив</a:t>
            </a:r>
            <a:r>
              <a:rPr lang="ru-RU" sz="2800" dirty="0"/>
              <a:t> - это группа ячеек памяти одинакового типа, расположенных рядом и имеющих общее имя. Каждая ячейка в группе имеет уникальный номер - индекс.</a:t>
            </a:r>
          </a:p>
          <a:p>
            <a:pPr marL="64008" indent="0" algn="just">
              <a:buNone/>
            </a:pPr>
            <a:endParaRPr lang="ru-RU" sz="2800" dirty="0"/>
          </a:p>
          <a:p>
            <a:pPr marL="64008" indent="0" algn="just">
              <a:buNone/>
            </a:pPr>
            <a:r>
              <a:rPr lang="ru-RU" sz="2800" b="1" i="1" dirty="0"/>
              <a:t>Индекс</a:t>
            </a:r>
            <a:r>
              <a:rPr lang="ru-RU" sz="2800" b="1" dirty="0"/>
              <a:t> </a:t>
            </a:r>
            <a:r>
              <a:rPr lang="ru-RU" sz="2800" dirty="0"/>
              <a:t>- это значение, которое указывает на конкретный элемент массива (всегда начинается с 0).</a:t>
            </a:r>
          </a:p>
        </p:txBody>
      </p:sp>
    </p:spTree>
    <p:extLst>
      <p:ext uri="{BB962C8B-B14F-4D97-AF65-F5344CB8AC3E}">
        <p14:creationId xmlns:p14="http://schemas.microsoft.com/office/powerpoint/2010/main" val="412191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6155" y="116632"/>
            <a:ext cx="9144000" cy="822968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effectLst/>
              </a:rPr>
              <a:t>Массивы в языке </a:t>
            </a:r>
            <a:r>
              <a:rPr lang="en-US" sz="4400" dirty="0">
                <a:effectLst/>
              </a:rPr>
              <a:t>Python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544616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endParaRPr lang="ru-RU" sz="2800" dirty="0"/>
          </a:p>
          <a:p>
            <a:pPr marL="64008" indent="0" algn="just">
              <a:buNone/>
            </a:pPr>
            <a:r>
              <a:rPr lang="ru-RU" sz="2800" dirty="0"/>
              <a:t>В языке Python как таковых массивов нет. Вместо этого для хранения группы объектов используют списки - объекты типа </a:t>
            </a:r>
            <a:r>
              <a:rPr lang="ru-RU" sz="2800" b="1" i="1" dirty="0"/>
              <a:t>list</a:t>
            </a:r>
            <a:r>
              <a:rPr lang="ru-RU" sz="2800" dirty="0"/>
              <a:t>. Отличие списков от массивов заключается в том, что список - это динамическая структура, размер которого можно изменять во время выполнения программы (удалять, добавлять элементы) не задумываясь над операциями по управлению памятью.</a:t>
            </a:r>
          </a:p>
        </p:txBody>
      </p:sp>
    </p:spTree>
    <p:extLst>
      <p:ext uri="{BB962C8B-B14F-4D97-AF65-F5344CB8AC3E}">
        <p14:creationId xmlns:p14="http://schemas.microsoft.com/office/powerpoint/2010/main" val="257694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68560" y="116632"/>
            <a:ext cx="9612560" cy="829814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Функции для обработки массивов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688632"/>
          </a:xfrm>
        </p:spPr>
        <p:txBody>
          <a:bodyPr>
            <a:noAutofit/>
          </a:bodyPr>
          <a:lstStyle/>
          <a:p>
            <a:pPr marL="578358" indent="-514350">
              <a:buAutoNum type="arabicParenR"/>
            </a:pPr>
            <a:r>
              <a:rPr lang="en-US" sz="2800" dirty="0">
                <a:hlinkClick r:id="rId2" action="ppaction://hlinksldjump"/>
              </a:rPr>
              <a:t>append</a:t>
            </a:r>
            <a:endParaRPr lang="ru-RU" sz="2800" dirty="0"/>
          </a:p>
          <a:p>
            <a:pPr marL="578358" indent="-514350">
              <a:buAutoNum type="arabicParenR"/>
            </a:pPr>
            <a:r>
              <a:rPr lang="en-US" sz="2800" dirty="0">
                <a:hlinkClick r:id="rId3" action="ppaction://hlinksldjump"/>
              </a:rPr>
              <a:t>clear</a:t>
            </a:r>
            <a:endParaRPr lang="ru-RU" sz="2800" dirty="0"/>
          </a:p>
          <a:p>
            <a:pPr marL="578358" indent="-514350">
              <a:buAutoNum type="arabicParenR"/>
            </a:pPr>
            <a:r>
              <a:rPr lang="en-US" sz="2800" dirty="0">
                <a:hlinkClick r:id="rId4" action="ppaction://hlinksldjump"/>
              </a:rPr>
              <a:t>copy</a:t>
            </a:r>
            <a:endParaRPr lang="ru-RU" sz="2800" dirty="0"/>
          </a:p>
          <a:p>
            <a:pPr marL="578358" indent="-514350">
              <a:buAutoNum type="arabicParenR"/>
            </a:pPr>
            <a:r>
              <a:rPr lang="en-US" sz="2800" dirty="0">
                <a:hlinkClick r:id="rId5" action="ppaction://hlinksldjump"/>
              </a:rPr>
              <a:t>count</a:t>
            </a:r>
            <a:endParaRPr lang="ru-RU" sz="2800" dirty="0"/>
          </a:p>
          <a:p>
            <a:pPr marL="578358" indent="-514350">
              <a:buAutoNum type="arabicParenR"/>
            </a:pPr>
            <a:r>
              <a:rPr lang="en-US" sz="2800" dirty="0">
                <a:hlinkClick r:id="rId6" action="ppaction://hlinksldjump"/>
              </a:rPr>
              <a:t>extend</a:t>
            </a:r>
            <a:endParaRPr lang="ru-RU" sz="2800" dirty="0"/>
          </a:p>
          <a:p>
            <a:pPr marL="578358" indent="-514350">
              <a:buAutoNum type="arabicParenR"/>
            </a:pPr>
            <a:r>
              <a:rPr lang="en-US" sz="2800" dirty="0">
                <a:hlinkClick r:id="rId7" action="ppaction://hlinksldjump"/>
              </a:rPr>
              <a:t>index</a:t>
            </a:r>
            <a:endParaRPr lang="ru-RU" sz="2800" dirty="0"/>
          </a:p>
          <a:p>
            <a:pPr marL="578358" indent="-514350">
              <a:buAutoNum type="arabicParenR"/>
            </a:pPr>
            <a:r>
              <a:rPr lang="en-US" sz="2800" dirty="0">
                <a:hlinkClick r:id="rId8" action="ppaction://hlinksldjump"/>
              </a:rPr>
              <a:t>insert</a:t>
            </a:r>
            <a:endParaRPr lang="ru-RU" sz="2800" dirty="0"/>
          </a:p>
          <a:p>
            <a:pPr marL="578358" indent="-514350">
              <a:buAutoNum type="arabicParenR"/>
            </a:pPr>
            <a:r>
              <a:rPr lang="en-US" sz="2800" dirty="0">
                <a:hlinkClick r:id="rId9" action="ppaction://hlinksldjump"/>
              </a:rPr>
              <a:t>pop</a:t>
            </a:r>
            <a:endParaRPr lang="ru-RU" sz="2800" dirty="0"/>
          </a:p>
          <a:p>
            <a:pPr marL="578358" indent="-514350">
              <a:buAutoNum type="arabicParenR"/>
            </a:pPr>
            <a:r>
              <a:rPr lang="en-US" sz="2800" dirty="0">
                <a:hlinkClick r:id="rId10" action="ppaction://hlinksldjump"/>
              </a:rPr>
              <a:t>remove</a:t>
            </a:r>
            <a:endParaRPr lang="ru-RU" sz="2800" dirty="0"/>
          </a:p>
          <a:p>
            <a:pPr marL="578358" indent="-514350">
              <a:buAutoNum type="arabicParenR"/>
            </a:pPr>
            <a:r>
              <a:rPr lang="en-US" sz="2800" dirty="0">
                <a:hlinkClick r:id="rId11" action="ppaction://hlinksldjump"/>
              </a:rPr>
              <a:t>reverse</a:t>
            </a:r>
            <a:endParaRPr lang="ru-RU" sz="2800" dirty="0"/>
          </a:p>
          <a:p>
            <a:pPr marL="578358" indent="-514350">
              <a:buAutoNum type="arabicParenR"/>
            </a:pPr>
            <a:r>
              <a:rPr lang="en-US" sz="2800" dirty="0">
                <a:hlinkClick r:id="rId12" action="ppaction://hlinksldjump"/>
              </a:rPr>
              <a:t>sort</a:t>
            </a:r>
            <a:endParaRPr lang="ru-RU" sz="2800" dirty="0"/>
          </a:p>
          <a:p>
            <a:pPr marL="64008" indent="0">
              <a:buNone/>
            </a:pPr>
            <a:endParaRPr lang="ru-RU" sz="2000" dirty="0"/>
          </a:p>
        </p:txBody>
      </p:sp>
      <p:pic>
        <p:nvPicPr>
          <p:cNvPr id="5" name="Рисунок 4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052736"/>
            <a:ext cx="5315565" cy="531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6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08504" cy="829814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Функция </a:t>
            </a:r>
            <a:r>
              <a:rPr lang="en-US" sz="4400" dirty="0"/>
              <a:t>append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ru-RU" sz="2800" b="1" dirty="0"/>
              <a:t>append</a:t>
            </a:r>
            <a:r>
              <a:rPr lang="ru-RU" sz="2800" dirty="0"/>
              <a:t> </a:t>
            </a:r>
            <a:r>
              <a:rPr lang="en-US" sz="2800" dirty="0"/>
              <a:t>-</a:t>
            </a:r>
            <a:r>
              <a:rPr lang="ru-RU" sz="2800" dirty="0"/>
              <a:t> добавляет в конец списка одно значение или один массив.</a:t>
            </a:r>
          </a:p>
          <a:p>
            <a:pPr marL="64008" indent="0">
              <a:spcBef>
                <a:spcPts val="0"/>
              </a:spcBef>
              <a:buNone/>
            </a:pPr>
            <a:r>
              <a:rPr lang="ru-RU" sz="2800" dirty="0"/>
              <a:t>Примеры</a:t>
            </a:r>
            <a:r>
              <a:rPr lang="en-US" sz="2800" dirty="0"/>
              <a:t>:</a:t>
            </a:r>
            <a:endParaRPr lang="ru-RU" sz="2800" dirty="0"/>
          </a:p>
          <a:p>
            <a:pPr marL="64008" indent="0">
              <a:buNone/>
            </a:pP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96" y="2412151"/>
            <a:ext cx="3744416" cy="115995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94" y="3645024"/>
            <a:ext cx="6630711" cy="6778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94" y="4410772"/>
            <a:ext cx="3677324" cy="13973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94" y="5877272"/>
            <a:ext cx="6630711" cy="4539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E3B43A-4E93-472F-B2E6-5D1BEF95E6C9}"/>
              </a:ext>
            </a:extLst>
          </p:cNvPr>
          <p:cNvSpPr txBox="1"/>
          <p:nvPr/>
        </p:nvSpPr>
        <p:spPr>
          <a:xfrm>
            <a:off x="8100392" y="63720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hlinkClick r:id="rId6" action="ppaction://hlinksldjump"/>
              </a:rPr>
              <a:t>Назад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8329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08504" cy="829814"/>
          </a:xfrm>
        </p:spPr>
        <p:txBody>
          <a:bodyPr>
            <a:normAutofit/>
          </a:bodyPr>
          <a:lstStyle/>
          <a:p>
            <a:pPr marL="578358" indent="-514350" algn="ctr"/>
            <a:r>
              <a:rPr lang="ru-RU" sz="4400" dirty="0"/>
              <a:t>Функция </a:t>
            </a:r>
            <a:r>
              <a:rPr lang="en-US" sz="4400" dirty="0"/>
              <a:t>clear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4" y="1124744"/>
            <a:ext cx="9132565" cy="5688632"/>
          </a:xfrm>
        </p:spPr>
        <p:txBody>
          <a:bodyPr/>
          <a:lstStyle/>
          <a:p>
            <a:pPr marL="64008" indent="0" algn="just">
              <a:buNone/>
            </a:pPr>
            <a:r>
              <a:rPr lang="en-US" sz="2800" b="1" i="1" dirty="0"/>
              <a:t>c</a:t>
            </a:r>
            <a:r>
              <a:rPr lang="ru-RU" sz="2800" b="1" i="1" dirty="0"/>
              <a:t>lear</a:t>
            </a:r>
            <a:r>
              <a:rPr lang="en-US" sz="2800" b="1" i="1" dirty="0"/>
              <a:t> -</a:t>
            </a:r>
            <a:r>
              <a:rPr lang="ru-RU" sz="2800" dirty="0"/>
              <a:t> удаляет все элементы из списка.</a:t>
            </a:r>
          </a:p>
          <a:p>
            <a:pPr marL="64008" indent="0" algn="just">
              <a:spcBef>
                <a:spcPts val="0"/>
              </a:spcBef>
              <a:buNone/>
            </a:pPr>
            <a:r>
              <a:rPr lang="ru-RU" sz="2800" dirty="0"/>
              <a:t>Пример</a:t>
            </a:r>
            <a:r>
              <a:rPr lang="en-US" sz="2800" dirty="0"/>
              <a:t>: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59" y="2276872"/>
            <a:ext cx="5362241" cy="172819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57" y="4149080"/>
            <a:ext cx="3756032" cy="792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DAF471-183D-4F02-9964-2BDCD5653648}"/>
              </a:ext>
            </a:extLst>
          </p:cNvPr>
          <p:cNvSpPr txBox="1"/>
          <p:nvPr/>
        </p:nvSpPr>
        <p:spPr>
          <a:xfrm>
            <a:off x="8170826" y="63720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hlinkClick r:id="rId4" action="ppaction://hlinksldjump"/>
              </a:rPr>
              <a:t>Назад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919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08504" cy="829814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Функция </a:t>
            </a:r>
            <a:r>
              <a:rPr lang="en-US" sz="4400" dirty="0"/>
              <a:t>copy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8604448" cy="5544616"/>
          </a:xfrm>
        </p:spPr>
        <p:txBody>
          <a:bodyPr/>
          <a:lstStyle/>
          <a:p>
            <a:pPr marL="64008" indent="0" algn="just">
              <a:spcBef>
                <a:spcPts val="0"/>
              </a:spcBef>
              <a:buNone/>
            </a:pPr>
            <a:r>
              <a:rPr lang="ru-RU" sz="2800" dirty="0"/>
              <a:t>Чтобы сделать полную копию массива в Python, используют метод </a:t>
            </a:r>
            <a:r>
              <a:rPr lang="ru-RU" sz="2800" b="1" i="1" dirty="0"/>
              <a:t>copy</a:t>
            </a:r>
            <a:r>
              <a:rPr lang="ru-RU" sz="2800" dirty="0"/>
              <a:t>. Сначала надо импортировать </a:t>
            </a:r>
            <a:r>
              <a:rPr lang="ru-RU" sz="2800" b="1" i="1" dirty="0"/>
              <a:t>copy.</a:t>
            </a:r>
            <a:r>
              <a:rPr lang="ru-RU" sz="2800" dirty="0"/>
              <a:t> Он выполняет копирование не только данных массива, но и всех его свойств.</a:t>
            </a:r>
          </a:p>
          <a:p>
            <a:pPr marL="64008" indent="0" algn="just">
              <a:spcBef>
                <a:spcPts val="0"/>
              </a:spcBef>
              <a:buNone/>
            </a:pPr>
            <a:r>
              <a:rPr lang="ru-RU" sz="2800" dirty="0"/>
              <a:t>Пример</a:t>
            </a:r>
            <a:r>
              <a:rPr lang="en-US" sz="2800" dirty="0"/>
              <a:t>:</a:t>
            </a:r>
            <a:endParaRPr lang="ru-RU" sz="2800" dirty="0"/>
          </a:p>
          <a:p>
            <a:pPr marL="64008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428999"/>
            <a:ext cx="3732084" cy="149283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69" y="5038112"/>
            <a:ext cx="3729827" cy="3057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428999"/>
            <a:ext cx="3789499" cy="149283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3" y="5035485"/>
            <a:ext cx="3789499" cy="3083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9A0B74-76AF-42C2-93E2-5A0D9B0E7F53}"/>
              </a:ext>
            </a:extLst>
          </p:cNvPr>
          <p:cNvSpPr txBox="1"/>
          <p:nvPr/>
        </p:nvSpPr>
        <p:spPr>
          <a:xfrm>
            <a:off x="8172400" y="63720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hlinkClick r:id="rId6" action="ppaction://hlinksldjump"/>
              </a:rPr>
              <a:t>Назад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647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822968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Функция </a:t>
            </a:r>
            <a:r>
              <a:rPr lang="en-US" sz="4400" dirty="0"/>
              <a:t>count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7021" y="1110642"/>
            <a:ext cx="7872206" cy="5544616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ru-RU" sz="2800" b="1" i="1" dirty="0"/>
              <a:t>count</a:t>
            </a:r>
            <a:r>
              <a:rPr lang="ru-RU" sz="2800" b="1" dirty="0"/>
              <a:t> </a:t>
            </a:r>
            <a:r>
              <a:rPr lang="en-US" sz="2800" b="1" dirty="0"/>
              <a:t>-</a:t>
            </a:r>
            <a:r>
              <a:rPr lang="ru-RU" sz="2800" dirty="0"/>
              <a:t> это встроенная функция в Python, которая возвращает счетчик того, сколько раз данный объект встречается в списке. Функция </a:t>
            </a:r>
            <a:r>
              <a:rPr lang="ru-RU" sz="2800" b="1" i="1" dirty="0"/>
              <a:t>count</a:t>
            </a:r>
            <a:r>
              <a:rPr lang="ru-RU" sz="2800" dirty="0"/>
              <a:t> используется для подсчета элементов как в списке, так и в строке.</a:t>
            </a:r>
          </a:p>
          <a:p>
            <a:pPr marL="64008" indent="0" algn="just">
              <a:spcBef>
                <a:spcPts val="0"/>
              </a:spcBef>
              <a:buNone/>
            </a:pPr>
            <a:r>
              <a:rPr lang="ru-RU" sz="2800" dirty="0"/>
              <a:t>Пример</a:t>
            </a:r>
            <a:r>
              <a:rPr lang="en-US" sz="2800" dirty="0"/>
              <a:t>: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80" y="4175551"/>
            <a:ext cx="3200847" cy="143847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80" y="5747358"/>
            <a:ext cx="2456988" cy="6929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724" y="4175551"/>
            <a:ext cx="3745831" cy="143847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724" y="5747358"/>
            <a:ext cx="3464980" cy="6929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A47E9B-58BD-471A-B148-AAA5FAFDF792}"/>
              </a:ext>
            </a:extLst>
          </p:cNvPr>
          <p:cNvSpPr txBox="1"/>
          <p:nvPr/>
        </p:nvSpPr>
        <p:spPr>
          <a:xfrm>
            <a:off x="8208893" y="644035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hlinkClick r:id="rId6" action="ppaction://hlinksldjump"/>
              </a:rPr>
              <a:t>Назад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187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08504" cy="829814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Функция </a:t>
            </a:r>
            <a:r>
              <a:rPr lang="en-US" sz="4400" dirty="0"/>
              <a:t>extend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036496" cy="5616624"/>
          </a:xfrm>
        </p:spPr>
        <p:txBody>
          <a:bodyPr/>
          <a:lstStyle/>
          <a:p>
            <a:pPr marL="64008" indent="0" algn="just">
              <a:buNone/>
            </a:pPr>
            <a:r>
              <a:rPr lang="en-US" sz="2800" b="1" i="1" dirty="0"/>
              <a:t>e</a:t>
            </a:r>
            <a:r>
              <a:rPr lang="ru-RU" sz="2800" b="1" i="1" dirty="0"/>
              <a:t>xtend</a:t>
            </a:r>
            <a:r>
              <a:rPr lang="en-US" sz="2800" b="1" i="1" dirty="0"/>
              <a:t> -</a:t>
            </a:r>
            <a:r>
              <a:rPr lang="ru-RU" sz="2800" dirty="0"/>
              <a:t> расширяет список, добавляя все элементы списка, передаваемого в качестве аргумента, в конец.</a:t>
            </a:r>
          </a:p>
          <a:p>
            <a:pPr marL="64008" indent="0" algn="just">
              <a:spcBef>
                <a:spcPts val="0"/>
              </a:spcBef>
              <a:buNone/>
            </a:pPr>
            <a:r>
              <a:rPr lang="ru-RU" sz="2800" dirty="0"/>
              <a:t>Пример</a:t>
            </a:r>
            <a:r>
              <a:rPr lang="en-US" sz="2800" dirty="0"/>
              <a:t>:</a:t>
            </a:r>
            <a:endParaRPr lang="ru-RU" sz="2800" dirty="0"/>
          </a:p>
          <a:p>
            <a:pPr marL="64008" indent="0" algn="just"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6" y="2936414"/>
            <a:ext cx="4423781" cy="246734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5" y="5504624"/>
            <a:ext cx="7873099" cy="6606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8F145B-DCCC-4240-AAAD-F7DC30EA3428}"/>
              </a:ext>
            </a:extLst>
          </p:cNvPr>
          <p:cNvSpPr txBox="1"/>
          <p:nvPr/>
        </p:nvSpPr>
        <p:spPr>
          <a:xfrm>
            <a:off x="8207896" y="640005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hlinkClick r:id="rId4" action="ppaction://hlinksldjump"/>
              </a:rPr>
              <a:t>Назад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076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180</TotalTime>
  <Words>468</Words>
  <Application>Microsoft Office PowerPoint</Application>
  <PresentationFormat>Экран (4:3)</PresentationFormat>
  <Paragraphs>82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Century Gothic</vt:lpstr>
      <vt:lpstr>Verdana</vt:lpstr>
      <vt:lpstr>Wingdings 2</vt:lpstr>
      <vt:lpstr>Яркая</vt:lpstr>
      <vt:lpstr>ГБПОУ КО «Калужский техникум электронных приборов»</vt:lpstr>
      <vt:lpstr>Массивы</vt:lpstr>
      <vt:lpstr>Массивы в языке Python</vt:lpstr>
      <vt:lpstr>Функции для обработки массивов</vt:lpstr>
      <vt:lpstr>Функция append</vt:lpstr>
      <vt:lpstr>Функция clear</vt:lpstr>
      <vt:lpstr>Функция copy</vt:lpstr>
      <vt:lpstr>Функция count</vt:lpstr>
      <vt:lpstr>Функция extend</vt:lpstr>
      <vt:lpstr>Функция index</vt:lpstr>
      <vt:lpstr>Функция insert</vt:lpstr>
      <vt:lpstr>Функция pop</vt:lpstr>
      <vt:lpstr>Функция remove</vt:lpstr>
      <vt:lpstr>Функция reverse</vt:lpstr>
      <vt:lpstr>Функция sort</vt:lpstr>
      <vt:lpstr>Спасибо за внимание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ГБПОУ КО «Калужский техникум электронных приборов»</dc:title>
  <dc:creator>tw1stor</dc:creator>
  <cp:lastModifiedBy>Олег Мухин</cp:lastModifiedBy>
  <cp:revision>26</cp:revision>
  <dcterms:created xsi:type="dcterms:W3CDTF">2022-11-14T19:21:11Z</dcterms:created>
  <dcterms:modified xsi:type="dcterms:W3CDTF">2022-11-18T05:25:48Z</dcterms:modified>
</cp:coreProperties>
</file>