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verage"/>
      <p:regular r:id="rId18"/>
    </p:embeddedFont>
    <p:embeddedFont>
      <p:font typeface="Oswald"/>
      <p:regular r:id="rId19"/>
      <p:bold r:id="rId20"/>
    </p:embeddedFont>
    <p:embeddedFont>
      <p:font typeface="Roboto Mono"/>
      <p:regular r:id="rId21"/>
      <p:bold r:id="rId22"/>
      <p:italic r:id="rId23"/>
      <p:boldItalic r:id="rId24"/>
    </p:embeddedFont>
    <p:embeddedFont>
      <p:font typeface="Caveat SemiBo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01B46D-4E7E-4C12-AB08-6D8F214CD785}">
  <a:tblStyle styleId="{D501B46D-4E7E-4C12-AB08-6D8F214CD7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veatSemiBold-bold.fntdata"/><Relationship Id="rId25" Type="http://schemas.openxmlformats.org/officeDocument/2006/relationships/font" Target="fonts/Caveat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swald-regular.fntdata"/><Relationship Id="rId18" Type="http://schemas.openxmlformats.org/officeDocument/2006/relationships/font" Target="fonts/Averag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52f016e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52f016e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58b84c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58b84c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5a4c4b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5a4c4b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99989b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99989b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499989b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499989b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52f016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52f016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52f016e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52f016e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52f016e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52f016e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2f016e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2f016ed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52f016e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2f016e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Slumptal</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Ofta vill vi att något ska ske slumpmässigt i ett spel, det kan t ex handla om att simulera ett tärningskast.</a:t>
            </a:r>
            <a:endParaRPr/>
          </a:p>
          <a:p>
            <a:pPr indent="0" lvl="0" marL="0" rtl="0" algn="l">
              <a:spcBef>
                <a:spcPts val="1200"/>
              </a:spcBef>
              <a:spcAft>
                <a:spcPts val="0"/>
              </a:spcAft>
              <a:buNone/>
            </a:pPr>
            <a:r>
              <a:rPr lang="sv"/>
              <a:t>Om vi använder oss av biblioteket simple.js kan vi få ett slumptal på följande vis:</a:t>
            </a:r>
            <a:endParaRPr/>
          </a:p>
          <a:p>
            <a:pPr indent="0" lvl="0" marL="0" rtl="0" algn="l">
              <a:spcBef>
                <a:spcPts val="1200"/>
              </a:spcBef>
              <a:spcAft>
                <a:spcPts val="0"/>
              </a:spcAft>
              <a:buNone/>
            </a:pPr>
            <a:r>
              <a:rPr b="1" lang="sv">
                <a:solidFill>
                  <a:srgbClr val="700080"/>
                </a:solidFill>
                <a:highlight>
                  <a:schemeClr val="dk1"/>
                </a:highlight>
                <a:latin typeface="Roboto Mono"/>
                <a:ea typeface="Roboto Mono"/>
                <a:cs typeface="Roboto Mono"/>
                <a:sym typeface="Roboto Mono"/>
              </a:rPr>
              <a:t>let</a:t>
            </a:r>
            <a:r>
              <a:rPr lang="sv">
                <a:solidFill>
                  <a:srgbClr val="000000"/>
                </a:solidFill>
                <a:highlight>
                  <a:schemeClr val="dk1"/>
                </a:highlight>
                <a:latin typeface="Roboto Mono"/>
                <a:ea typeface="Roboto Mono"/>
                <a:cs typeface="Roboto Mono"/>
                <a:sym typeface="Roboto Mono"/>
              </a:rPr>
              <a:t> </a:t>
            </a:r>
            <a:r>
              <a:rPr lang="sv">
                <a:solidFill>
                  <a:srgbClr val="0000F0"/>
                </a:solidFill>
                <a:highlight>
                  <a:schemeClr val="dk1"/>
                </a:highlight>
                <a:latin typeface="Roboto Mono"/>
                <a:ea typeface="Roboto Mono"/>
                <a:cs typeface="Roboto Mono"/>
                <a:sym typeface="Roboto Mono"/>
              </a:rPr>
              <a:t>x</a:t>
            </a:r>
            <a:r>
              <a:rPr lang="sv">
                <a:solidFill>
                  <a:srgbClr val="000000"/>
                </a:solidFill>
                <a:highlight>
                  <a:schemeClr val="dk1"/>
                </a:highlight>
                <a:latin typeface="Roboto Mono"/>
                <a:ea typeface="Roboto Mono"/>
                <a:cs typeface="Roboto Mono"/>
                <a:sym typeface="Roboto Mono"/>
              </a:rPr>
              <a:t> </a:t>
            </a:r>
            <a:r>
              <a:rPr b="1" lang="sv">
                <a:solidFill>
                  <a:srgbClr val="EE11FF"/>
                </a:solidFill>
                <a:highlight>
                  <a:schemeClr val="dk1"/>
                </a:highlight>
                <a:latin typeface="Roboto Mono"/>
                <a:ea typeface="Roboto Mono"/>
                <a:cs typeface="Roboto Mono"/>
                <a:sym typeface="Roboto Mono"/>
              </a:rPr>
              <a:t>=</a:t>
            </a:r>
            <a:r>
              <a:rPr lang="sv">
                <a:solidFill>
                  <a:srgbClr val="000000"/>
                </a:solidFill>
                <a:highlight>
                  <a:schemeClr val="dk1"/>
                </a:highlight>
                <a:latin typeface="Roboto Mono"/>
                <a:ea typeface="Roboto Mono"/>
                <a:cs typeface="Roboto Mono"/>
                <a:sym typeface="Roboto Mono"/>
              </a:rPr>
              <a:t> </a:t>
            </a:r>
            <a:r>
              <a:rPr lang="sv">
                <a:solidFill>
                  <a:srgbClr val="1AB1CD"/>
                </a:solidFill>
                <a:highlight>
                  <a:schemeClr val="dk1"/>
                </a:highlight>
                <a:latin typeface="Roboto Mono"/>
                <a:ea typeface="Roboto Mono"/>
                <a:cs typeface="Roboto Mono"/>
                <a:sym typeface="Roboto Mono"/>
              </a:rPr>
              <a:t>random</a:t>
            </a:r>
            <a:r>
              <a:rPr lang="sv">
                <a:solidFill>
                  <a:srgbClr val="000000"/>
                </a:solidFill>
                <a:highlight>
                  <a:schemeClr val="dk1"/>
                </a:highlight>
                <a:latin typeface="Roboto Mono"/>
                <a:ea typeface="Roboto Mono"/>
                <a:cs typeface="Roboto Mono"/>
                <a:sym typeface="Roboto Mono"/>
              </a:rPr>
              <a:t>(</a:t>
            </a:r>
            <a:r>
              <a:rPr lang="sv">
                <a:solidFill>
                  <a:srgbClr val="106040"/>
                </a:solidFill>
                <a:highlight>
                  <a:schemeClr val="dk1"/>
                </a:highlight>
                <a:latin typeface="Roboto Mono"/>
                <a:ea typeface="Roboto Mono"/>
                <a:cs typeface="Roboto Mono"/>
                <a:sym typeface="Roboto Mono"/>
              </a:rPr>
              <a:t>6</a:t>
            </a:r>
            <a:r>
              <a:rPr lang="sv">
                <a:solidFill>
                  <a:srgbClr val="000000"/>
                </a:solidFill>
                <a:highlight>
                  <a:schemeClr val="dk1"/>
                </a:highlight>
                <a:latin typeface="Roboto Mono"/>
                <a:ea typeface="Roboto Mono"/>
                <a:cs typeface="Roboto Mono"/>
                <a:sym typeface="Roboto Mono"/>
              </a:rPr>
              <a:t>) </a:t>
            </a:r>
            <a:r>
              <a:rPr i="1" lang="sv">
                <a:solidFill>
                  <a:srgbClr val="A05000"/>
                </a:solidFill>
                <a:highlight>
                  <a:schemeClr val="dk1"/>
                </a:highlight>
                <a:latin typeface="Roboto Mono"/>
                <a:ea typeface="Roboto Mono"/>
                <a:cs typeface="Roboto Mono"/>
                <a:sym typeface="Roboto Mono"/>
              </a:rPr>
              <a:t>// Ett heltal mellan noll och 5</a:t>
            </a:r>
            <a:endParaRPr>
              <a:solidFill>
                <a:srgbClr val="000000"/>
              </a:solidFill>
              <a:highlight>
                <a:schemeClr val="dk1"/>
              </a:highlight>
              <a:latin typeface="Roboto Mono"/>
              <a:ea typeface="Roboto Mono"/>
              <a:cs typeface="Roboto Mono"/>
              <a:sym typeface="Roboto Mono"/>
            </a:endParaRPr>
          </a:p>
          <a:p>
            <a:pPr indent="0" lvl="0" marL="0" rtl="0" algn="l">
              <a:spcBef>
                <a:spcPts val="1200"/>
              </a:spcBef>
              <a:spcAft>
                <a:spcPts val="0"/>
              </a:spcAft>
              <a:buNone/>
            </a:pPr>
            <a:r>
              <a:rPr b="1" lang="sv">
                <a:solidFill>
                  <a:srgbClr val="700080"/>
                </a:solidFill>
                <a:highlight>
                  <a:schemeClr val="dk1"/>
                </a:highlight>
                <a:latin typeface="Roboto Mono"/>
                <a:ea typeface="Roboto Mono"/>
                <a:cs typeface="Roboto Mono"/>
                <a:sym typeface="Roboto Mono"/>
              </a:rPr>
              <a:t>let</a:t>
            </a:r>
            <a:r>
              <a:rPr lang="sv">
                <a:solidFill>
                  <a:srgbClr val="000000"/>
                </a:solidFill>
                <a:highlight>
                  <a:schemeClr val="dk1"/>
                </a:highlight>
                <a:latin typeface="Roboto Mono"/>
                <a:ea typeface="Roboto Mono"/>
                <a:cs typeface="Roboto Mono"/>
                <a:sym typeface="Roboto Mono"/>
              </a:rPr>
              <a:t> </a:t>
            </a:r>
            <a:r>
              <a:rPr lang="sv">
                <a:solidFill>
                  <a:srgbClr val="0000F0"/>
                </a:solidFill>
                <a:highlight>
                  <a:schemeClr val="dk1"/>
                </a:highlight>
                <a:latin typeface="Roboto Mono"/>
                <a:ea typeface="Roboto Mono"/>
                <a:cs typeface="Roboto Mono"/>
                <a:sym typeface="Roboto Mono"/>
              </a:rPr>
              <a:t>tärning</a:t>
            </a:r>
            <a:r>
              <a:rPr lang="sv">
                <a:solidFill>
                  <a:srgbClr val="000000"/>
                </a:solidFill>
                <a:highlight>
                  <a:schemeClr val="dk1"/>
                </a:highlight>
                <a:latin typeface="Roboto Mono"/>
                <a:ea typeface="Roboto Mono"/>
                <a:cs typeface="Roboto Mono"/>
                <a:sym typeface="Roboto Mono"/>
              </a:rPr>
              <a:t> </a:t>
            </a:r>
            <a:r>
              <a:rPr b="1" lang="sv">
                <a:solidFill>
                  <a:srgbClr val="EE11FF"/>
                </a:solidFill>
                <a:highlight>
                  <a:schemeClr val="dk1"/>
                </a:highlight>
                <a:latin typeface="Roboto Mono"/>
                <a:ea typeface="Roboto Mono"/>
                <a:cs typeface="Roboto Mono"/>
                <a:sym typeface="Roboto Mono"/>
              </a:rPr>
              <a:t>=</a:t>
            </a:r>
            <a:r>
              <a:rPr lang="sv">
                <a:solidFill>
                  <a:srgbClr val="000000"/>
                </a:solidFill>
                <a:highlight>
                  <a:schemeClr val="dk1"/>
                </a:highlight>
                <a:latin typeface="Roboto Mono"/>
                <a:ea typeface="Roboto Mono"/>
                <a:cs typeface="Roboto Mono"/>
                <a:sym typeface="Roboto Mono"/>
              </a:rPr>
              <a:t> </a:t>
            </a:r>
            <a:r>
              <a:rPr lang="sv">
                <a:solidFill>
                  <a:srgbClr val="1AB1CD"/>
                </a:solidFill>
                <a:highlight>
                  <a:schemeClr val="dk1"/>
                </a:highlight>
                <a:latin typeface="Roboto Mono"/>
                <a:ea typeface="Roboto Mono"/>
                <a:cs typeface="Roboto Mono"/>
                <a:sym typeface="Roboto Mono"/>
              </a:rPr>
              <a:t>random</a:t>
            </a:r>
            <a:r>
              <a:rPr lang="sv">
                <a:solidFill>
                  <a:srgbClr val="000000"/>
                </a:solidFill>
                <a:highlight>
                  <a:schemeClr val="dk1"/>
                </a:highlight>
                <a:latin typeface="Roboto Mono"/>
                <a:ea typeface="Roboto Mono"/>
                <a:cs typeface="Roboto Mono"/>
                <a:sym typeface="Roboto Mono"/>
              </a:rPr>
              <a:t>(</a:t>
            </a:r>
            <a:r>
              <a:rPr lang="sv">
                <a:solidFill>
                  <a:srgbClr val="106040"/>
                </a:solidFill>
                <a:highlight>
                  <a:schemeClr val="dk1"/>
                </a:highlight>
                <a:latin typeface="Roboto Mono"/>
                <a:ea typeface="Roboto Mono"/>
                <a:cs typeface="Roboto Mono"/>
                <a:sym typeface="Roboto Mono"/>
              </a:rPr>
              <a:t>6</a:t>
            </a:r>
            <a:r>
              <a:rPr lang="sv">
                <a:solidFill>
                  <a:srgbClr val="000000"/>
                </a:solidFill>
                <a:highlight>
                  <a:schemeClr val="dk1"/>
                </a:highlight>
                <a:latin typeface="Roboto Mono"/>
                <a:ea typeface="Roboto Mono"/>
                <a:cs typeface="Roboto Mono"/>
                <a:sym typeface="Roboto Mono"/>
              </a:rPr>
              <a:t>) </a:t>
            </a:r>
            <a:r>
              <a:rPr b="1" lang="sv">
                <a:solidFill>
                  <a:srgbClr val="EE11FF"/>
                </a:solidFill>
                <a:highlight>
                  <a:schemeClr val="dk1"/>
                </a:highlight>
                <a:latin typeface="Roboto Mono"/>
                <a:ea typeface="Roboto Mono"/>
                <a:cs typeface="Roboto Mono"/>
                <a:sym typeface="Roboto Mono"/>
              </a:rPr>
              <a:t>+</a:t>
            </a:r>
            <a:r>
              <a:rPr lang="sv">
                <a:solidFill>
                  <a:srgbClr val="000000"/>
                </a:solidFill>
                <a:highlight>
                  <a:schemeClr val="dk1"/>
                </a:highlight>
                <a:latin typeface="Roboto Mono"/>
                <a:ea typeface="Roboto Mono"/>
                <a:cs typeface="Roboto Mono"/>
                <a:sym typeface="Roboto Mono"/>
              </a:rPr>
              <a:t> </a:t>
            </a:r>
            <a:r>
              <a:rPr lang="sv">
                <a:solidFill>
                  <a:srgbClr val="106040"/>
                </a:solidFill>
                <a:highlight>
                  <a:schemeClr val="dk1"/>
                </a:highlight>
                <a:latin typeface="Roboto Mono"/>
                <a:ea typeface="Roboto Mono"/>
                <a:cs typeface="Roboto Mono"/>
                <a:sym typeface="Roboto Mono"/>
              </a:rPr>
              <a:t>1</a:t>
            </a:r>
            <a:r>
              <a:rPr lang="sv">
                <a:solidFill>
                  <a:srgbClr val="000000"/>
                </a:solidFill>
                <a:highlight>
                  <a:schemeClr val="dk1"/>
                </a:highlight>
                <a:latin typeface="Roboto Mono"/>
                <a:ea typeface="Roboto Mono"/>
                <a:cs typeface="Roboto Mono"/>
                <a:sym typeface="Roboto Mono"/>
              </a:rPr>
              <a:t> </a:t>
            </a:r>
            <a:r>
              <a:rPr i="1" lang="sv">
                <a:solidFill>
                  <a:srgbClr val="A05000"/>
                </a:solidFill>
                <a:highlight>
                  <a:schemeClr val="dk1"/>
                </a:highlight>
                <a:latin typeface="Roboto Mono"/>
                <a:ea typeface="Roboto Mono"/>
                <a:cs typeface="Roboto Mono"/>
                <a:sym typeface="Roboto Mono"/>
              </a:rPr>
              <a:t>//Heltal mellan 1 och 6</a:t>
            </a:r>
            <a:endParaRPr i="1">
              <a:solidFill>
                <a:srgbClr val="A05000"/>
              </a:solidFill>
              <a:highlight>
                <a:schemeClr val="dk1"/>
              </a:highlight>
              <a:latin typeface="Roboto Mono"/>
              <a:ea typeface="Roboto Mono"/>
              <a:cs typeface="Roboto Mono"/>
              <a:sym typeface="Roboto Mono"/>
            </a:endParaRPr>
          </a:p>
          <a:p>
            <a:pPr indent="0" lvl="0" marL="0" rtl="0" algn="l">
              <a:spcBef>
                <a:spcPts val="1200"/>
              </a:spcBef>
              <a:spcAft>
                <a:spcPts val="1200"/>
              </a:spcAft>
              <a:buNone/>
            </a:pPr>
            <a:r>
              <a:t/>
            </a:r>
            <a:endParaRPr i="1">
              <a:solidFill>
                <a:srgbClr val="A05000"/>
              </a:solidFill>
              <a:highlight>
                <a:schemeClr val="dk1"/>
              </a:highlight>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Kommentarer</a:t>
            </a:r>
            <a:endParaRPr/>
          </a:p>
        </p:txBody>
      </p:sp>
      <p:sp>
        <p:nvSpPr>
          <p:cNvPr id="119" name="Google Shape;119;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sv"/>
              <a:t>När man skriver kod bör den vara välkommenterad så att andra kan förstå vad koden gör. Jag skriver även kommentarer för min egen skull då det kan vara svårt förstå kod som jag skrivit för en tid sedan. I JavaScript anger man en kommentar med hjälp av dubbla //.</a:t>
            </a:r>
            <a:endParaRPr/>
          </a:p>
          <a:p>
            <a:pPr indent="0" lvl="0" marL="0" rtl="0" algn="l">
              <a:lnSpc>
                <a:spcPct val="95000"/>
              </a:lnSpc>
              <a:spcBef>
                <a:spcPts val="1200"/>
              </a:spcBef>
              <a:spcAft>
                <a:spcPts val="0"/>
              </a:spcAft>
              <a:buNone/>
            </a:pPr>
            <a:r>
              <a:rPr lang="sv"/>
              <a:t>Man kan även göra längre kommentarer över flera rader med /* och */</a:t>
            </a:r>
            <a:endParaRPr/>
          </a:p>
          <a:p>
            <a:pPr indent="0" lvl="0" marL="0" rtl="0" algn="l">
              <a:lnSpc>
                <a:spcPct val="95000"/>
              </a:lnSpc>
              <a:spcBef>
                <a:spcPts val="1200"/>
              </a:spcBef>
              <a:spcAft>
                <a:spcPts val="0"/>
              </a:spcAft>
              <a:buNone/>
            </a:pPr>
            <a:r>
              <a:t/>
            </a:r>
            <a:endParaRPr i="1">
              <a:solidFill>
                <a:srgbClr val="A05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t/>
            </a:r>
            <a:endParaRPr/>
          </a:p>
        </p:txBody>
      </p:sp>
      <p:sp>
        <p:nvSpPr>
          <p:cNvPr id="120" name="Google Shape;120;p22"/>
          <p:cNvSpPr txBox="1"/>
          <p:nvPr/>
        </p:nvSpPr>
        <p:spPr>
          <a:xfrm>
            <a:off x="5124550" y="1032500"/>
            <a:ext cx="3707700" cy="3609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i="1" lang="sv" sz="1800">
                <a:solidFill>
                  <a:srgbClr val="A05000"/>
                </a:solidFill>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lnSpc>
                <a:spcPct val="95000"/>
              </a:lnSpc>
              <a:spcBef>
                <a:spcPts val="1200"/>
              </a:spcBef>
              <a:spcAft>
                <a:spcPts val="0"/>
              </a:spcAft>
              <a:buNone/>
            </a:pPr>
            <a:r>
              <a:rPr i="1" lang="sv" sz="1800">
                <a:solidFill>
                  <a:srgbClr val="A05000"/>
                </a:solidFill>
                <a:latin typeface="Roboto Mono"/>
                <a:ea typeface="Roboto Mono"/>
                <a:cs typeface="Roboto Mono"/>
                <a:sym typeface="Roboto Mono"/>
              </a:rPr>
              <a:t> Räknar ut arean av en rektangel</a:t>
            </a:r>
            <a:endParaRPr sz="1800">
              <a:latin typeface="Roboto Mono"/>
              <a:ea typeface="Roboto Mono"/>
              <a:cs typeface="Roboto Mono"/>
              <a:sym typeface="Roboto Mono"/>
            </a:endParaRPr>
          </a:p>
          <a:p>
            <a:pPr indent="0" lvl="0" marL="0" rtl="0" algn="l">
              <a:lnSpc>
                <a:spcPct val="95000"/>
              </a:lnSpc>
              <a:spcBef>
                <a:spcPts val="1200"/>
              </a:spcBef>
              <a:spcAft>
                <a:spcPts val="0"/>
              </a:spcAft>
              <a:buNone/>
            </a:pPr>
            <a:r>
              <a:rPr i="1" lang="sv" sz="1800">
                <a:solidFill>
                  <a:srgbClr val="A05000"/>
                </a:solidFill>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lnSpc>
                <a:spcPct val="95000"/>
              </a:lnSpc>
              <a:spcBef>
                <a:spcPts val="1200"/>
              </a:spcBef>
              <a:spcAft>
                <a:spcPts val="0"/>
              </a:spcAft>
              <a:buNone/>
            </a:pPr>
            <a:r>
              <a:rPr b="1" lang="sv" sz="1800">
                <a:solidFill>
                  <a:srgbClr val="700080"/>
                </a:solidFill>
                <a:latin typeface="Roboto Mono"/>
                <a:ea typeface="Roboto Mono"/>
                <a:cs typeface="Roboto Mono"/>
                <a:sym typeface="Roboto Mono"/>
              </a:rPr>
              <a:t>let</a:t>
            </a:r>
            <a:r>
              <a:rPr lang="sv" sz="1800">
                <a:latin typeface="Roboto Mono"/>
                <a:ea typeface="Roboto Mono"/>
                <a:cs typeface="Roboto Mono"/>
                <a:sym typeface="Roboto Mono"/>
              </a:rPr>
              <a:t> </a:t>
            </a:r>
            <a:r>
              <a:rPr lang="sv" sz="1800">
                <a:solidFill>
                  <a:srgbClr val="0000F0"/>
                </a:solidFill>
                <a:latin typeface="Roboto Mono"/>
                <a:ea typeface="Roboto Mono"/>
                <a:cs typeface="Roboto Mono"/>
                <a:sym typeface="Roboto Mono"/>
              </a:rPr>
              <a:t>h</a:t>
            </a:r>
            <a:r>
              <a:rPr lang="sv" sz="1800">
                <a:latin typeface="Roboto Mono"/>
                <a:ea typeface="Roboto Mono"/>
                <a:cs typeface="Roboto Mono"/>
                <a:sym typeface="Roboto Mono"/>
              </a:rPr>
              <a:t> </a:t>
            </a:r>
            <a:r>
              <a:rPr b="1" lang="sv" sz="1800">
                <a:solidFill>
                  <a:srgbClr val="EE11FF"/>
                </a:solidFill>
                <a:latin typeface="Roboto Mono"/>
                <a:ea typeface="Roboto Mono"/>
                <a:cs typeface="Roboto Mono"/>
                <a:sym typeface="Roboto Mono"/>
              </a:rPr>
              <a:t>=</a:t>
            </a:r>
            <a:r>
              <a:rPr lang="sv" sz="1800">
                <a:latin typeface="Roboto Mono"/>
                <a:ea typeface="Roboto Mono"/>
                <a:cs typeface="Roboto Mono"/>
                <a:sym typeface="Roboto Mono"/>
              </a:rPr>
              <a:t> </a:t>
            </a:r>
            <a:r>
              <a:rPr lang="sv" sz="1800">
                <a:solidFill>
                  <a:srgbClr val="106040"/>
                </a:solidFill>
                <a:latin typeface="Roboto Mono"/>
                <a:ea typeface="Roboto Mono"/>
                <a:cs typeface="Roboto Mono"/>
                <a:sym typeface="Roboto Mono"/>
              </a:rPr>
              <a:t>3</a:t>
            </a:r>
            <a:r>
              <a:rPr lang="sv" sz="1800">
                <a:latin typeface="Roboto Mono"/>
                <a:ea typeface="Roboto Mono"/>
                <a:cs typeface="Roboto Mono"/>
                <a:sym typeface="Roboto Mono"/>
              </a:rPr>
              <a:t>   </a:t>
            </a:r>
            <a:r>
              <a:rPr i="1" lang="sv" sz="1800">
                <a:solidFill>
                  <a:srgbClr val="A05000"/>
                </a:solidFill>
                <a:latin typeface="Roboto Mono"/>
                <a:ea typeface="Roboto Mono"/>
                <a:cs typeface="Roboto Mono"/>
                <a:sym typeface="Roboto Mono"/>
              </a:rPr>
              <a:t>// höjd </a:t>
            </a:r>
            <a:endParaRPr sz="1800">
              <a:latin typeface="Roboto Mono"/>
              <a:ea typeface="Roboto Mono"/>
              <a:cs typeface="Roboto Mono"/>
              <a:sym typeface="Roboto Mono"/>
            </a:endParaRPr>
          </a:p>
          <a:p>
            <a:pPr indent="0" lvl="0" marL="0" rtl="0" algn="l">
              <a:lnSpc>
                <a:spcPct val="95000"/>
              </a:lnSpc>
              <a:spcBef>
                <a:spcPts val="1200"/>
              </a:spcBef>
              <a:spcAft>
                <a:spcPts val="0"/>
              </a:spcAft>
              <a:buNone/>
            </a:pPr>
            <a:r>
              <a:rPr b="1" lang="sv" sz="1800">
                <a:solidFill>
                  <a:srgbClr val="700080"/>
                </a:solidFill>
                <a:latin typeface="Roboto Mono"/>
                <a:ea typeface="Roboto Mono"/>
                <a:cs typeface="Roboto Mono"/>
                <a:sym typeface="Roboto Mono"/>
              </a:rPr>
              <a:t>let</a:t>
            </a:r>
            <a:r>
              <a:rPr lang="sv" sz="1800">
                <a:latin typeface="Roboto Mono"/>
                <a:ea typeface="Roboto Mono"/>
                <a:cs typeface="Roboto Mono"/>
                <a:sym typeface="Roboto Mono"/>
              </a:rPr>
              <a:t> </a:t>
            </a:r>
            <a:r>
              <a:rPr lang="sv" sz="1800">
                <a:solidFill>
                  <a:srgbClr val="0000F0"/>
                </a:solidFill>
                <a:latin typeface="Roboto Mono"/>
                <a:ea typeface="Roboto Mono"/>
                <a:cs typeface="Roboto Mono"/>
                <a:sym typeface="Roboto Mono"/>
              </a:rPr>
              <a:t>b</a:t>
            </a:r>
            <a:r>
              <a:rPr lang="sv" sz="1800">
                <a:latin typeface="Roboto Mono"/>
                <a:ea typeface="Roboto Mono"/>
                <a:cs typeface="Roboto Mono"/>
                <a:sym typeface="Roboto Mono"/>
              </a:rPr>
              <a:t> </a:t>
            </a:r>
            <a:r>
              <a:rPr b="1" lang="sv" sz="1800">
                <a:solidFill>
                  <a:srgbClr val="EE11FF"/>
                </a:solidFill>
                <a:latin typeface="Roboto Mono"/>
                <a:ea typeface="Roboto Mono"/>
                <a:cs typeface="Roboto Mono"/>
                <a:sym typeface="Roboto Mono"/>
              </a:rPr>
              <a:t>=</a:t>
            </a:r>
            <a:r>
              <a:rPr lang="sv" sz="1800">
                <a:latin typeface="Roboto Mono"/>
                <a:ea typeface="Roboto Mono"/>
                <a:cs typeface="Roboto Mono"/>
                <a:sym typeface="Roboto Mono"/>
              </a:rPr>
              <a:t> </a:t>
            </a:r>
            <a:r>
              <a:rPr lang="sv" sz="1800">
                <a:solidFill>
                  <a:srgbClr val="106040"/>
                </a:solidFill>
                <a:latin typeface="Roboto Mono"/>
                <a:ea typeface="Roboto Mono"/>
                <a:cs typeface="Roboto Mono"/>
                <a:sym typeface="Roboto Mono"/>
              </a:rPr>
              <a:t>5</a:t>
            </a:r>
            <a:r>
              <a:rPr lang="sv" sz="1800">
                <a:latin typeface="Roboto Mono"/>
                <a:ea typeface="Roboto Mono"/>
                <a:cs typeface="Roboto Mono"/>
                <a:sym typeface="Roboto Mono"/>
              </a:rPr>
              <a:t>  </a:t>
            </a:r>
            <a:r>
              <a:rPr i="1" lang="sv" sz="1800">
                <a:solidFill>
                  <a:srgbClr val="A05000"/>
                </a:solidFill>
                <a:latin typeface="Roboto Mono"/>
                <a:ea typeface="Roboto Mono"/>
                <a:cs typeface="Roboto Mono"/>
                <a:sym typeface="Roboto Mono"/>
              </a:rPr>
              <a:t>// bredd</a:t>
            </a:r>
            <a:endParaRPr sz="1800">
              <a:latin typeface="Roboto Mono"/>
              <a:ea typeface="Roboto Mono"/>
              <a:cs typeface="Roboto Mono"/>
              <a:sym typeface="Roboto Mono"/>
            </a:endParaRPr>
          </a:p>
          <a:p>
            <a:pPr indent="0" lvl="0" marL="0" rtl="0" algn="l">
              <a:lnSpc>
                <a:spcPct val="95000"/>
              </a:lnSpc>
              <a:spcBef>
                <a:spcPts val="1200"/>
              </a:spcBef>
              <a:spcAft>
                <a:spcPts val="1200"/>
              </a:spcAft>
              <a:buNone/>
            </a:pPr>
            <a:r>
              <a:rPr b="1" lang="sv" sz="1800">
                <a:solidFill>
                  <a:srgbClr val="700080"/>
                </a:solidFill>
                <a:latin typeface="Roboto Mono"/>
                <a:ea typeface="Roboto Mono"/>
                <a:cs typeface="Roboto Mono"/>
                <a:sym typeface="Roboto Mono"/>
              </a:rPr>
              <a:t>let</a:t>
            </a:r>
            <a:r>
              <a:rPr lang="sv" sz="1800">
                <a:latin typeface="Roboto Mono"/>
                <a:ea typeface="Roboto Mono"/>
                <a:cs typeface="Roboto Mono"/>
                <a:sym typeface="Roboto Mono"/>
              </a:rPr>
              <a:t> </a:t>
            </a:r>
            <a:r>
              <a:rPr lang="sv" sz="1800">
                <a:solidFill>
                  <a:srgbClr val="0000F0"/>
                </a:solidFill>
                <a:latin typeface="Roboto Mono"/>
                <a:ea typeface="Roboto Mono"/>
                <a:cs typeface="Roboto Mono"/>
                <a:sym typeface="Roboto Mono"/>
              </a:rPr>
              <a:t>area</a:t>
            </a:r>
            <a:r>
              <a:rPr lang="sv" sz="1800">
                <a:latin typeface="Roboto Mono"/>
                <a:ea typeface="Roboto Mono"/>
                <a:cs typeface="Roboto Mono"/>
                <a:sym typeface="Roboto Mono"/>
              </a:rPr>
              <a:t> </a:t>
            </a:r>
            <a:r>
              <a:rPr b="1" lang="sv" sz="1800">
                <a:solidFill>
                  <a:srgbClr val="EE11FF"/>
                </a:solidFill>
                <a:latin typeface="Roboto Mono"/>
                <a:ea typeface="Roboto Mono"/>
                <a:cs typeface="Roboto Mono"/>
                <a:sym typeface="Roboto Mono"/>
              </a:rPr>
              <a:t>=</a:t>
            </a:r>
            <a:r>
              <a:rPr lang="sv" sz="1800">
                <a:latin typeface="Roboto Mono"/>
                <a:ea typeface="Roboto Mono"/>
                <a:cs typeface="Roboto Mono"/>
                <a:sym typeface="Roboto Mono"/>
              </a:rPr>
              <a:t> </a:t>
            </a:r>
            <a:r>
              <a:rPr lang="sv" sz="1800">
                <a:solidFill>
                  <a:srgbClr val="1AB1CD"/>
                </a:solidFill>
                <a:latin typeface="Roboto Mono"/>
                <a:ea typeface="Roboto Mono"/>
                <a:cs typeface="Roboto Mono"/>
                <a:sym typeface="Roboto Mono"/>
              </a:rPr>
              <a:t>h</a:t>
            </a:r>
            <a:r>
              <a:rPr b="1" lang="sv" sz="1800">
                <a:solidFill>
                  <a:srgbClr val="EE11FF"/>
                </a:solidFill>
                <a:latin typeface="Roboto Mono"/>
                <a:ea typeface="Roboto Mono"/>
                <a:cs typeface="Roboto Mono"/>
                <a:sym typeface="Roboto Mono"/>
              </a:rPr>
              <a:t>*</a:t>
            </a:r>
            <a:r>
              <a:rPr lang="sv" sz="1800">
                <a:solidFill>
                  <a:srgbClr val="1AB1CD"/>
                </a:solidFill>
                <a:latin typeface="Roboto Mono"/>
                <a:ea typeface="Roboto Mono"/>
                <a:cs typeface="Roboto Mono"/>
                <a:sym typeface="Roboto Mono"/>
              </a:rPr>
              <a:t>b</a:t>
            </a:r>
            <a:r>
              <a:rPr lang="sv" sz="1800">
                <a:latin typeface="Roboto Mono"/>
                <a:ea typeface="Roboto Mono"/>
                <a:cs typeface="Roboto Mono"/>
                <a:sym typeface="Roboto Mono"/>
              </a:rPr>
              <a:t>  </a:t>
            </a:r>
            <a:r>
              <a:rPr i="1" lang="sv" sz="1800">
                <a:solidFill>
                  <a:srgbClr val="A05000"/>
                </a:solidFill>
                <a:latin typeface="Roboto Mono"/>
                <a:ea typeface="Roboto Mono"/>
                <a:cs typeface="Roboto Mono"/>
                <a:sym typeface="Roboto Mono"/>
              </a:rPr>
              <a:t>// arean</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latin typeface="Caveat SemiBold"/>
                <a:ea typeface="Caveat SemiBold"/>
                <a:cs typeface="Caveat SemiBold"/>
                <a:sym typeface="Caveat SemiBold"/>
              </a:rPr>
              <a:t>“Real programmers don’t write comments. If it is hard writing it should be hard reading” - Hacker’s Dictionary</a:t>
            </a:r>
            <a:endParaRPr>
              <a:latin typeface="Caveat SemiBold"/>
              <a:ea typeface="Caveat SemiBold"/>
              <a:cs typeface="Caveat SemiBold"/>
              <a:sym typeface="Caveat SemiBold"/>
            </a:endParaRPr>
          </a:p>
        </p:txBody>
      </p:sp>
      <p:pic>
        <p:nvPicPr>
          <p:cNvPr id="127" name="Google Shape;127;p23"/>
          <p:cNvPicPr preferRelativeResize="0"/>
          <p:nvPr/>
        </p:nvPicPr>
        <p:blipFill>
          <a:blip r:embed="rId3">
            <a:alphaModFix/>
          </a:blip>
          <a:stretch>
            <a:fillRect/>
          </a:stretch>
        </p:blipFill>
        <p:spPr>
          <a:xfrm>
            <a:off x="4931902" y="445025"/>
            <a:ext cx="3900401" cy="4243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ppt_w</p:attrName>
                                        </p:attrNameLst>
                                      </p:cBhvr>
                                      <p:tavLst>
                                        <p:tav fmla="" tm="0">
                                          <p:val>
                                            <p:strVal val="0"/>
                                          </p:val>
                                        </p:tav>
                                        <p:tav fmla="" tm="100000">
                                          <p:val>
                                            <p:strVal val="#ppt_w"/>
                                          </p:val>
                                        </p:tav>
                                      </p:tavLst>
                                    </p:anim>
                                    <p:anim calcmode="lin" valueType="num">
                                      <p:cBhvr additive="base">
                                        <p:cTn dur="1000"/>
                                        <p:tgtEl>
                                          <p:spTgt spid="12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sv"/>
              <a:t>Programmering - Lektion 1</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v"/>
              <a:t>PC 230825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Första programmet</a:t>
            </a:r>
            <a:endParaRPr/>
          </a:p>
        </p:txBody>
      </p:sp>
      <p:sp>
        <p:nvSpPr>
          <p:cNvPr id="72" name="Google Shape;72;p15"/>
          <p:cNvSpPr txBox="1"/>
          <p:nvPr>
            <p:ph idx="1" type="body"/>
          </p:nvPr>
        </p:nvSpPr>
        <p:spPr>
          <a:xfrm>
            <a:off x="311700" y="1152475"/>
            <a:ext cx="6018900" cy="29622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a:solidFill>
                  <a:srgbClr val="EE11FF"/>
                </a:solidFill>
                <a:latin typeface="Roboto Mono"/>
                <a:ea typeface="Roboto Mono"/>
                <a:cs typeface="Roboto Mono"/>
                <a:sym typeface="Roboto Mono"/>
              </a:rPr>
              <a:t>&lt;</a:t>
            </a:r>
            <a:r>
              <a:rPr lang="sv">
                <a:solidFill>
                  <a:srgbClr val="1AB1CD"/>
                </a:solidFill>
                <a:latin typeface="Roboto Mono"/>
                <a:ea typeface="Roboto Mono"/>
                <a:cs typeface="Roboto Mono"/>
                <a:sym typeface="Roboto Mono"/>
              </a:rPr>
              <a:t>script</a:t>
            </a:r>
            <a:r>
              <a:rPr lang="sv">
                <a:solidFill>
                  <a:srgbClr val="000000"/>
                </a:solidFill>
                <a:latin typeface="Roboto Mono"/>
                <a:ea typeface="Roboto Mono"/>
                <a:cs typeface="Roboto Mono"/>
                <a:sym typeface="Roboto Mono"/>
              </a:rPr>
              <a:t> </a:t>
            </a:r>
            <a:r>
              <a:rPr lang="sv">
                <a:solidFill>
                  <a:srgbClr val="1AB1CD"/>
                </a:solidFill>
                <a:latin typeface="Roboto Mono"/>
                <a:ea typeface="Roboto Mono"/>
                <a:cs typeface="Roboto Mono"/>
                <a:sym typeface="Roboto Mono"/>
              </a:rPr>
              <a:t>src</a:t>
            </a:r>
            <a:r>
              <a:rPr lang="sv">
                <a:solidFill>
                  <a:srgbClr val="000000"/>
                </a:solidFill>
                <a:latin typeface="Roboto Mono"/>
                <a:ea typeface="Roboto Mono"/>
                <a:cs typeface="Roboto Mono"/>
                <a:sym typeface="Roboto Mono"/>
              </a:rPr>
              <a:t> </a:t>
            </a:r>
            <a:r>
              <a:rPr b="1" lang="sv">
                <a:solidFill>
                  <a:srgbClr val="EE11FF"/>
                </a:solidFill>
                <a:latin typeface="Roboto Mono"/>
                <a:ea typeface="Roboto Mono"/>
                <a:cs typeface="Roboto Mono"/>
                <a:sym typeface="Roboto Mono"/>
              </a:rPr>
              <a:t>=</a:t>
            </a:r>
            <a:r>
              <a:rPr lang="sv">
                <a:solidFill>
                  <a:srgbClr val="000000"/>
                </a:solidFill>
                <a:latin typeface="Roboto Mono"/>
                <a:ea typeface="Roboto Mono"/>
                <a:cs typeface="Roboto Mono"/>
                <a:sym typeface="Roboto Mono"/>
              </a:rPr>
              <a:t> </a:t>
            </a:r>
            <a:r>
              <a:rPr lang="sv">
                <a:solidFill>
                  <a:srgbClr val="A01010"/>
                </a:solidFill>
                <a:latin typeface="Roboto Mono"/>
                <a:ea typeface="Roboto Mono"/>
                <a:cs typeface="Roboto Mono"/>
                <a:sym typeface="Roboto Mono"/>
              </a:rPr>
              <a:t>"https://koda.nu/simple.js"</a:t>
            </a:r>
            <a:r>
              <a:rPr b="1" lang="sv">
                <a:solidFill>
                  <a:srgbClr val="EE11FF"/>
                </a:solidFill>
                <a:latin typeface="Roboto Mono"/>
                <a:ea typeface="Roboto Mono"/>
                <a:cs typeface="Roboto Mono"/>
                <a:sym typeface="Roboto Mono"/>
              </a:rPr>
              <a:t>&gt;</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b="1" lang="sv">
                <a:solidFill>
                  <a:srgbClr val="700080"/>
                </a:solidFill>
                <a:latin typeface="Roboto Mono"/>
                <a:ea typeface="Roboto Mono"/>
                <a:cs typeface="Roboto Mono"/>
                <a:sym typeface="Roboto Mono"/>
              </a:rPr>
              <a:t>function</a:t>
            </a:r>
            <a:r>
              <a:rPr lang="sv">
                <a:solidFill>
                  <a:srgbClr val="000000"/>
                </a:solidFill>
                <a:latin typeface="Roboto Mono"/>
                <a:ea typeface="Roboto Mono"/>
                <a:cs typeface="Roboto Mono"/>
                <a:sym typeface="Roboto Mono"/>
              </a:rPr>
              <a:t> </a:t>
            </a:r>
            <a:r>
              <a:rPr lang="sv">
                <a:solidFill>
                  <a:srgbClr val="0000F0"/>
                </a:solidFill>
                <a:latin typeface="Roboto Mono"/>
                <a:ea typeface="Roboto Mono"/>
                <a:cs typeface="Roboto Mono"/>
                <a:sym typeface="Roboto Mono"/>
              </a:rPr>
              <a:t>start</a:t>
            </a:r>
            <a:r>
              <a:rPr lang="sv">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a:solidFill>
                  <a:srgbClr val="000000"/>
                </a:solidFill>
                <a:latin typeface="Roboto Mono"/>
                <a:ea typeface="Roboto Mono"/>
                <a:cs typeface="Roboto Mono"/>
                <a:sym typeface="Roboto Mono"/>
              </a:rPr>
              <a:t>   </a:t>
            </a:r>
            <a:r>
              <a:rPr lang="sv">
                <a:solidFill>
                  <a:srgbClr val="1AB1CD"/>
                </a:solidFill>
                <a:latin typeface="Roboto Mono"/>
                <a:ea typeface="Roboto Mono"/>
                <a:cs typeface="Roboto Mono"/>
                <a:sym typeface="Roboto Mono"/>
              </a:rPr>
              <a:t>circle</a:t>
            </a:r>
            <a:r>
              <a:rPr lang="sv">
                <a:solidFill>
                  <a:srgbClr val="000000"/>
                </a:solidFill>
                <a:latin typeface="Roboto Mono"/>
                <a:ea typeface="Roboto Mono"/>
                <a:cs typeface="Roboto Mono"/>
                <a:sym typeface="Roboto Mono"/>
              </a:rPr>
              <a:t>(</a:t>
            </a:r>
            <a:r>
              <a:rPr lang="sv">
                <a:solidFill>
                  <a:srgbClr val="106040"/>
                </a:solidFill>
                <a:latin typeface="Roboto Mono"/>
                <a:ea typeface="Roboto Mono"/>
                <a:cs typeface="Roboto Mono"/>
                <a:sym typeface="Roboto Mono"/>
              </a:rPr>
              <a:t>200</a:t>
            </a:r>
            <a:r>
              <a:rPr lang="sv">
                <a:solidFill>
                  <a:srgbClr val="000000"/>
                </a:solidFill>
                <a:latin typeface="Roboto Mono"/>
                <a:ea typeface="Roboto Mono"/>
                <a:cs typeface="Roboto Mono"/>
                <a:sym typeface="Roboto Mono"/>
              </a:rPr>
              <a:t>, </a:t>
            </a:r>
            <a:r>
              <a:rPr lang="sv">
                <a:solidFill>
                  <a:srgbClr val="106040"/>
                </a:solidFill>
                <a:latin typeface="Roboto Mono"/>
                <a:ea typeface="Roboto Mono"/>
                <a:cs typeface="Roboto Mono"/>
                <a:sym typeface="Roboto Mono"/>
              </a:rPr>
              <a:t>150</a:t>
            </a:r>
            <a:r>
              <a:rPr lang="sv">
                <a:solidFill>
                  <a:srgbClr val="000000"/>
                </a:solidFill>
                <a:latin typeface="Roboto Mono"/>
                <a:ea typeface="Roboto Mono"/>
                <a:cs typeface="Roboto Mono"/>
                <a:sym typeface="Roboto Mono"/>
              </a:rPr>
              <a:t>, </a:t>
            </a:r>
            <a:r>
              <a:rPr lang="sv">
                <a:solidFill>
                  <a:srgbClr val="106040"/>
                </a:solidFill>
                <a:latin typeface="Roboto Mono"/>
                <a:ea typeface="Roboto Mono"/>
                <a:cs typeface="Roboto Mono"/>
                <a:sym typeface="Roboto Mono"/>
              </a:rPr>
              <a:t>50</a:t>
            </a:r>
            <a:r>
              <a:rPr lang="sv">
                <a:solidFill>
                  <a:srgbClr val="000000"/>
                </a:solidFill>
                <a:latin typeface="Roboto Mono"/>
                <a:ea typeface="Roboto Mono"/>
                <a:cs typeface="Roboto Mono"/>
                <a:sym typeface="Roboto Mono"/>
              </a:rPr>
              <a:t>, </a:t>
            </a:r>
            <a:r>
              <a:rPr lang="sv">
                <a:solidFill>
                  <a:srgbClr val="A01010"/>
                </a:solidFill>
                <a:latin typeface="Roboto Mono"/>
                <a:ea typeface="Roboto Mono"/>
                <a:cs typeface="Roboto Mono"/>
                <a:sym typeface="Roboto Mono"/>
              </a:rPr>
              <a:t>"blue"</a:t>
            </a:r>
            <a:r>
              <a:rPr lang="sv">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b="1" lang="sv">
                <a:solidFill>
                  <a:srgbClr val="EE11FF"/>
                </a:solidFill>
                <a:latin typeface="Roboto Mono"/>
                <a:ea typeface="Roboto Mono"/>
                <a:cs typeface="Roboto Mono"/>
                <a:sym typeface="Roboto Mono"/>
              </a:rPr>
              <a:t>&lt;</a:t>
            </a:r>
            <a:r>
              <a:rPr lang="sv">
                <a:solidFill>
                  <a:srgbClr val="F05000"/>
                </a:solidFill>
                <a:latin typeface="Roboto Mono"/>
                <a:ea typeface="Roboto Mono"/>
                <a:cs typeface="Roboto Mono"/>
                <a:sym typeface="Roboto Mono"/>
              </a:rPr>
              <a:t>/script&gt;</a:t>
            </a:r>
            <a:endParaRPr>
              <a:solidFill>
                <a:srgbClr val="F05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t/>
            </a:r>
            <a:endParaRPr/>
          </a:p>
        </p:txBody>
      </p:sp>
      <p:sp>
        <p:nvSpPr>
          <p:cNvPr id="73" name="Google Shape;73;p15"/>
          <p:cNvSpPr txBox="1"/>
          <p:nvPr/>
        </p:nvSpPr>
        <p:spPr>
          <a:xfrm>
            <a:off x="6599500" y="221575"/>
            <a:ext cx="2429400" cy="45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latin typeface="Average"/>
                <a:ea typeface="Average"/>
                <a:cs typeface="Average"/>
                <a:sym typeface="Average"/>
              </a:rPr>
              <a:t>Vi använder oss av ett färdigt</a:t>
            </a:r>
            <a:r>
              <a:rPr lang="sv">
                <a:solidFill>
                  <a:schemeClr val="dk1"/>
                </a:solidFill>
                <a:latin typeface="Average"/>
                <a:ea typeface="Average"/>
                <a:cs typeface="Average"/>
                <a:sym typeface="Average"/>
              </a:rPr>
              <a:t> bibliotek som heter </a:t>
            </a:r>
            <a:r>
              <a:rPr lang="sv">
                <a:solidFill>
                  <a:schemeClr val="lt1"/>
                </a:solidFill>
                <a:highlight>
                  <a:schemeClr val="dk1"/>
                </a:highlight>
                <a:latin typeface="Roboto Mono"/>
                <a:ea typeface="Roboto Mono"/>
                <a:cs typeface="Roboto Mono"/>
                <a:sym typeface="Roboto Mono"/>
              </a:rPr>
              <a:t>simple.js</a:t>
            </a:r>
            <a:endParaRPr>
              <a:solidFill>
                <a:schemeClr val="lt1"/>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JavaScript på en HTML-sida har taggarna</a:t>
            </a:r>
            <a:r>
              <a:rPr lang="sv">
                <a:solidFill>
                  <a:schemeClr val="lt1"/>
                </a:solidFill>
                <a:highlight>
                  <a:schemeClr val="dk1"/>
                </a:highlight>
                <a:latin typeface="Roboto Mono"/>
                <a:ea typeface="Roboto Mono"/>
                <a:cs typeface="Roboto Mono"/>
                <a:sym typeface="Roboto Mono"/>
              </a:rPr>
              <a:t> &lt;script&gt;</a:t>
            </a:r>
            <a:r>
              <a:rPr lang="sv">
                <a:solidFill>
                  <a:schemeClr val="dk1"/>
                </a:solidFill>
                <a:latin typeface="Roboto Mono"/>
                <a:ea typeface="Roboto Mono"/>
                <a:cs typeface="Roboto Mono"/>
                <a:sym typeface="Roboto Mono"/>
              </a:rPr>
              <a:t> </a:t>
            </a:r>
            <a:r>
              <a:rPr lang="sv">
                <a:solidFill>
                  <a:schemeClr val="dk1"/>
                </a:solidFill>
                <a:latin typeface="Average"/>
                <a:ea typeface="Average"/>
                <a:cs typeface="Average"/>
                <a:sym typeface="Average"/>
              </a:rPr>
              <a:t>och </a:t>
            </a:r>
            <a:r>
              <a:rPr lang="sv">
                <a:solidFill>
                  <a:schemeClr val="lt1"/>
                </a:solidFill>
                <a:highlight>
                  <a:schemeClr val="dk1"/>
                </a:highlight>
                <a:latin typeface="Roboto Mono"/>
                <a:ea typeface="Roboto Mono"/>
                <a:cs typeface="Roboto Mono"/>
                <a:sym typeface="Roboto Mono"/>
              </a:rPr>
              <a:t>&lt;/script&gt;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Vi skapar en startfunktion som heter</a:t>
            </a:r>
            <a:r>
              <a:rPr lang="sv">
                <a:solidFill>
                  <a:schemeClr val="lt1"/>
                </a:solidFill>
                <a:highlight>
                  <a:schemeClr val="dk1"/>
                </a:highlight>
                <a:latin typeface="Roboto Mono"/>
                <a:ea typeface="Roboto Mono"/>
                <a:cs typeface="Roboto Mono"/>
                <a:sym typeface="Roboto Mono"/>
              </a:rPr>
              <a:t> start()</a:t>
            </a:r>
            <a:r>
              <a:rPr lang="sv">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Kommandot circle tar emot fyra </a:t>
            </a:r>
            <a:r>
              <a:rPr i="1" lang="sv">
                <a:solidFill>
                  <a:schemeClr val="dk1"/>
                </a:solidFill>
                <a:latin typeface="Average"/>
                <a:ea typeface="Average"/>
                <a:cs typeface="Average"/>
                <a:sym typeface="Average"/>
              </a:rPr>
              <a:t>argument.</a:t>
            </a:r>
            <a:endParaRPr i="1">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JavaScript använder “måsvingar” eller “curly brackets” </a:t>
            </a:r>
            <a:r>
              <a:rPr lang="sv">
                <a:solidFill>
                  <a:schemeClr val="lt1"/>
                </a:solidFill>
                <a:highlight>
                  <a:schemeClr val="dk1"/>
                </a:highlight>
                <a:latin typeface="Roboto Mono"/>
                <a:ea typeface="Roboto Mono"/>
                <a:cs typeface="Roboto Mono"/>
                <a:sym typeface="Roboto Mono"/>
              </a:rPr>
              <a:t>{ }</a:t>
            </a:r>
            <a:r>
              <a:rPr lang="sv">
                <a:solidFill>
                  <a:schemeClr val="dk1"/>
                </a:solidFill>
                <a:latin typeface="Average"/>
                <a:ea typeface="Average"/>
                <a:cs typeface="Average"/>
                <a:sym typeface="Average"/>
              </a:rPr>
              <a:t> för block</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För att avsluta en rad använder man semikolon</a:t>
            </a:r>
            <a:r>
              <a:rPr lang="sv">
                <a:solidFill>
                  <a:schemeClr val="lt1"/>
                </a:solidFill>
                <a:highlight>
                  <a:schemeClr val="dk1"/>
                </a:highlight>
                <a:latin typeface="Roboto Mono"/>
                <a:ea typeface="Roboto Mono"/>
                <a:cs typeface="Roboto Mono"/>
                <a:sym typeface="Roboto Mono"/>
              </a:rPr>
              <a:t> ;</a:t>
            </a:r>
            <a:endParaRPr>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Andra programmet</a:t>
            </a:r>
            <a:endParaRPr/>
          </a:p>
        </p:txBody>
      </p:sp>
      <p:sp>
        <p:nvSpPr>
          <p:cNvPr id="79" name="Google Shape;79;p16"/>
          <p:cNvSpPr txBox="1"/>
          <p:nvPr>
            <p:ph idx="1" type="body"/>
          </p:nvPr>
        </p:nvSpPr>
        <p:spPr>
          <a:xfrm>
            <a:off x="311700" y="1152475"/>
            <a:ext cx="50376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sv" sz="1260">
                <a:solidFill>
                  <a:srgbClr val="EE11FF"/>
                </a:solidFill>
                <a:latin typeface="Roboto Mono"/>
                <a:ea typeface="Roboto Mono"/>
                <a:cs typeface="Roboto Mono"/>
                <a:sym typeface="Roboto Mono"/>
              </a:rPr>
              <a:t>&lt;</a:t>
            </a:r>
            <a:r>
              <a:rPr lang="sv" sz="1260">
                <a:solidFill>
                  <a:srgbClr val="1AB1CD"/>
                </a:solidFill>
                <a:latin typeface="Roboto Mono"/>
                <a:ea typeface="Roboto Mono"/>
                <a:cs typeface="Roboto Mono"/>
                <a:sym typeface="Roboto Mono"/>
              </a:rPr>
              <a:t>script</a:t>
            </a: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src</a:t>
            </a:r>
            <a:r>
              <a:rPr b="1" lang="sv" sz="1260">
                <a:solidFill>
                  <a:srgbClr val="EE11FF"/>
                </a:solidFill>
                <a:latin typeface="Roboto Mono"/>
                <a:ea typeface="Roboto Mono"/>
                <a:cs typeface="Roboto Mono"/>
                <a:sym typeface="Roboto Mono"/>
              </a:rPr>
              <a:t>=</a:t>
            </a:r>
            <a:r>
              <a:rPr lang="sv" sz="1260">
                <a:solidFill>
                  <a:srgbClr val="A01010"/>
                </a:solidFill>
                <a:latin typeface="Roboto Mono"/>
                <a:ea typeface="Roboto Mono"/>
                <a:cs typeface="Roboto Mono"/>
                <a:sym typeface="Roboto Mono"/>
              </a:rPr>
              <a:t>"https://koda.nu/simple.js"</a:t>
            </a:r>
            <a:r>
              <a:rPr b="1" lang="sv" sz="1260">
                <a:solidFill>
                  <a:srgbClr val="EE11FF"/>
                </a:solidFill>
                <a:latin typeface="Roboto Mono"/>
                <a:ea typeface="Roboto Mono"/>
                <a:cs typeface="Roboto Mono"/>
                <a:sym typeface="Roboto Mono"/>
              </a:rPr>
              <a:t>&gt;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rectangle</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10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20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400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250</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"blue"</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circle</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10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60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200</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"yellow"</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circle</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200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150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70</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"red"</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triangle</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20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180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60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80</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"green"</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ring</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400</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200</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10</a:t>
            </a:r>
            <a:r>
              <a:rPr lang="sv" sz="1260">
                <a:solidFill>
                  <a:srgbClr val="000000"/>
                </a:solidFill>
                <a:latin typeface="Roboto Mono"/>
                <a:ea typeface="Roboto Mono"/>
                <a:cs typeface="Roboto Mono"/>
                <a:sym typeface="Roboto Mono"/>
              </a:rPr>
              <a:t>,</a:t>
            </a:r>
            <a:r>
              <a:rPr lang="sv" sz="1260">
                <a:solidFill>
                  <a:srgbClr val="A01010"/>
                </a:solidFill>
                <a:latin typeface="Roboto Mono"/>
                <a:ea typeface="Roboto Mono"/>
                <a:cs typeface="Roboto Mono"/>
                <a:sym typeface="Roboto Mono"/>
              </a:rPr>
              <a:t>"red"</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lang="sv" sz="1260">
                <a:solidFill>
                  <a:srgbClr val="000000"/>
                </a:solidFill>
                <a:latin typeface="Roboto Mono"/>
                <a:ea typeface="Roboto Mono"/>
                <a:cs typeface="Roboto Mono"/>
                <a:sym typeface="Roboto Mono"/>
              </a:rPr>
              <a:t> 	</a:t>
            </a:r>
            <a:r>
              <a:rPr lang="sv" sz="1260">
                <a:solidFill>
                  <a:srgbClr val="1AB1CD"/>
                </a:solidFill>
                <a:latin typeface="Roboto Mono"/>
                <a:ea typeface="Roboto Mono"/>
                <a:cs typeface="Roboto Mono"/>
                <a:sym typeface="Roboto Mono"/>
              </a:rPr>
              <a:t>line</a:t>
            </a:r>
            <a:r>
              <a:rPr lang="sv" sz="1260">
                <a:solidFill>
                  <a:srgbClr val="000000"/>
                </a:solidFill>
                <a:latin typeface="Roboto Mono"/>
                <a:ea typeface="Roboto Mono"/>
                <a:cs typeface="Roboto Mono"/>
                <a:sym typeface="Roboto Mono"/>
              </a:rPr>
              <a:t>(</a:t>
            </a:r>
            <a:r>
              <a:rPr lang="sv" sz="1260">
                <a:solidFill>
                  <a:srgbClr val="106040"/>
                </a:solidFill>
                <a:latin typeface="Roboto Mono"/>
                <a:ea typeface="Roboto Mono"/>
                <a:cs typeface="Roboto Mono"/>
                <a:sym typeface="Roboto Mono"/>
              </a:rPr>
              <a:t>70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300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700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100</a:t>
            </a:r>
            <a:r>
              <a:rPr lang="sv" sz="1260">
                <a:solidFill>
                  <a:srgbClr val="000000"/>
                </a:solidFill>
                <a:latin typeface="Roboto Mono"/>
                <a:ea typeface="Roboto Mono"/>
                <a:cs typeface="Roboto Mono"/>
                <a:sym typeface="Roboto Mono"/>
              </a:rPr>
              <a:t>, </a:t>
            </a:r>
            <a:r>
              <a:rPr lang="sv" sz="1260">
                <a:solidFill>
                  <a:srgbClr val="106040"/>
                </a:solidFill>
                <a:latin typeface="Roboto Mono"/>
                <a:ea typeface="Roboto Mono"/>
                <a:cs typeface="Roboto Mono"/>
                <a:sym typeface="Roboto Mono"/>
              </a:rPr>
              <a:t>12</a:t>
            </a:r>
            <a:r>
              <a:rPr lang="sv" sz="1260">
                <a:solidFill>
                  <a:srgbClr val="000000"/>
                </a:solidFill>
                <a:latin typeface="Roboto Mono"/>
                <a:ea typeface="Roboto Mono"/>
                <a:cs typeface="Roboto Mono"/>
                <a:sym typeface="Roboto Mono"/>
              </a:rPr>
              <a:t>, </a:t>
            </a:r>
            <a:r>
              <a:rPr lang="sv" sz="1260">
                <a:solidFill>
                  <a:srgbClr val="A01010"/>
                </a:solidFill>
                <a:latin typeface="Roboto Mono"/>
                <a:ea typeface="Roboto Mono"/>
                <a:cs typeface="Roboto Mono"/>
                <a:sym typeface="Roboto Mono"/>
              </a:rPr>
              <a:t>"pink"</a:t>
            </a:r>
            <a:r>
              <a:rPr lang="sv" sz="1260">
                <a:solidFill>
                  <a:srgbClr val="000000"/>
                </a:solidFill>
                <a:latin typeface="Roboto Mono"/>
                <a:ea typeface="Roboto Mono"/>
                <a:cs typeface="Roboto Mono"/>
                <a:sym typeface="Roboto Mono"/>
              </a:rPr>
              <a:t>);</a:t>
            </a:r>
            <a:endParaRPr sz="126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770"/>
              <a:buNone/>
            </a:pPr>
            <a:r>
              <a:rPr b="1" lang="sv" sz="1260">
                <a:solidFill>
                  <a:srgbClr val="EE11FF"/>
                </a:solidFill>
                <a:latin typeface="Roboto Mono"/>
                <a:ea typeface="Roboto Mono"/>
                <a:cs typeface="Roboto Mono"/>
                <a:sym typeface="Roboto Mono"/>
              </a:rPr>
              <a:t>&lt;</a:t>
            </a:r>
            <a:r>
              <a:rPr lang="sv" sz="1260">
                <a:solidFill>
                  <a:srgbClr val="F05000"/>
                </a:solidFill>
                <a:latin typeface="Roboto Mono"/>
                <a:ea typeface="Roboto Mono"/>
                <a:cs typeface="Roboto Mono"/>
                <a:sym typeface="Roboto Mono"/>
              </a:rPr>
              <a:t>/script&gt;</a:t>
            </a:r>
            <a:endParaRPr sz="1260">
              <a:solidFill>
                <a:srgbClr val="F05000"/>
              </a:solidFill>
              <a:latin typeface="Roboto Mono"/>
              <a:ea typeface="Roboto Mono"/>
              <a:cs typeface="Roboto Mono"/>
              <a:sym typeface="Roboto Mono"/>
            </a:endParaRPr>
          </a:p>
          <a:p>
            <a:pPr indent="0" lvl="0" marL="0" rtl="0" algn="l">
              <a:lnSpc>
                <a:spcPct val="95000"/>
              </a:lnSpc>
              <a:spcBef>
                <a:spcPts val="1200"/>
              </a:spcBef>
              <a:spcAft>
                <a:spcPts val="1200"/>
              </a:spcAft>
              <a:buSzPts val="770"/>
              <a:buNone/>
            </a:pPr>
            <a:r>
              <a:t/>
            </a:r>
            <a:endParaRPr sz="1260"/>
          </a:p>
        </p:txBody>
      </p:sp>
      <p:sp>
        <p:nvSpPr>
          <p:cNvPr id="80" name="Google Shape;80;p16"/>
          <p:cNvSpPr txBox="1"/>
          <p:nvPr/>
        </p:nvSpPr>
        <p:spPr>
          <a:xfrm>
            <a:off x="5839850" y="1139475"/>
            <a:ext cx="31335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latin typeface="Average"/>
                <a:ea typeface="Average"/>
                <a:cs typeface="Average"/>
                <a:sym typeface="Average"/>
              </a:rPr>
              <a:t>Förklara med egna ord hur argumenten påverkar ditt resultat.</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sv">
                <a:solidFill>
                  <a:schemeClr val="dk1"/>
                </a:solidFill>
                <a:latin typeface="Average"/>
                <a:ea typeface="Average"/>
                <a:cs typeface="Average"/>
                <a:sym typeface="Average"/>
              </a:rPr>
              <a:t>Vad kan vi dra för slutsatser om koordinatssystemet när vi använder oss av </a:t>
            </a:r>
            <a:r>
              <a:rPr lang="sv" sz="1260">
                <a:solidFill>
                  <a:srgbClr val="A01010"/>
                </a:solidFill>
                <a:highlight>
                  <a:schemeClr val="dk1"/>
                </a:highlight>
                <a:latin typeface="Roboto Mono"/>
                <a:ea typeface="Roboto Mono"/>
                <a:cs typeface="Roboto Mono"/>
                <a:sym typeface="Roboto Mono"/>
              </a:rPr>
              <a:t>simple.js</a:t>
            </a:r>
            <a:r>
              <a:rPr lang="sv">
                <a:solidFill>
                  <a:schemeClr val="dk1"/>
                </a:solidFill>
                <a:latin typeface="Average"/>
                <a:ea typeface="Average"/>
                <a:cs typeface="Average"/>
                <a:sym typeface="Average"/>
              </a:rPr>
              <a:t> ?</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Text</a:t>
            </a:r>
            <a:endParaRPr/>
          </a:p>
        </p:txBody>
      </p:sp>
      <p:sp>
        <p:nvSpPr>
          <p:cNvPr id="86" name="Google Shape;86;p17"/>
          <p:cNvSpPr txBox="1"/>
          <p:nvPr>
            <p:ph idx="1" type="body"/>
          </p:nvPr>
        </p:nvSpPr>
        <p:spPr>
          <a:xfrm>
            <a:off x="311700" y="1152475"/>
            <a:ext cx="59451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sv">
                <a:solidFill>
                  <a:srgbClr val="EE11FF"/>
                </a:solidFill>
                <a:latin typeface="Roboto Mono"/>
                <a:ea typeface="Roboto Mono"/>
                <a:cs typeface="Roboto Mono"/>
                <a:sym typeface="Roboto Mono"/>
              </a:rPr>
              <a:t>&lt;</a:t>
            </a:r>
            <a:r>
              <a:rPr lang="sv">
                <a:solidFill>
                  <a:srgbClr val="1AB1CD"/>
                </a:solidFill>
                <a:latin typeface="Roboto Mono"/>
                <a:ea typeface="Roboto Mono"/>
                <a:cs typeface="Roboto Mono"/>
                <a:sym typeface="Roboto Mono"/>
              </a:rPr>
              <a:t>script</a:t>
            </a:r>
            <a:r>
              <a:rPr lang="sv">
                <a:solidFill>
                  <a:srgbClr val="000000"/>
                </a:solidFill>
                <a:latin typeface="Roboto Mono"/>
                <a:ea typeface="Roboto Mono"/>
                <a:cs typeface="Roboto Mono"/>
                <a:sym typeface="Roboto Mono"/>
              </a:rPr>
              <a:t> </a:t>
            </a:r>
            <a:r>
              <a:rPr lang="sv">
                <a:solidFill>
                  <a:srgbClr val="1AB1CD"/>
                </a:solidFill>
                <a:latin typeface="Roboto Mono"/>
                <a:ea typeface="Roboto Mono"/>
                <a:cs typeface="Roboto Mono"/>
                <a:sym typeface="Roboto Mono"/>
              </a:rPr>
              <a:t>src</a:t>
            </a:r>
            <a:r>
              <a:rPr b="1" lang="sv">
                <a:solidFill>
                  <a:srgbClr val="EE11FF"/>
                </a:solidFill>
                <a:latin typeface="Roboto Mono"/>
                <a:ea typeface="Roboto Mono"/>
                <a:cs typeface="Roboto Mono"/>
                <a:sym typeface="Roboto Mono"/>
              </a:rPr>
              <a:t>=</a:t>
            </a:r>
            <a:r>
              <a:rPr lang="sv">
                <a:solidFill>
                  <a:srgbClr val="A01010"/>
                </a:solidFill>
                <a:latin typeface="Roboto Mono"/>
                <a:ea typeface="Roboto Mono"/>
                <a:cs typeface="Roboto Mono"/>
                <a:sym typeface="Roboto Mono"/>
              </a:rPr>
              <a:t>"https://koda.nu/simple.js"</a:t>
            </a:r>
            <a:r>
              <a:rPr b="1" lang="sv">
                <a:solidFill>
                  <a:srgbClr val="EE11FF"/>
                </a:solidFill>
                <a:latin typeface="Roboto Mono"/>
                <a:ea typeface="Roboto Mono"/>
                <a:cs typeface="Roboto Mono"/>
                <a:sym typeface="Roboto Mono"/>
              </a:rPr>
              <a:t>&gt;</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a:solidFill>
                  <a:srgbClr val="000000"/>
                </a:solidFill>
                <a:latin typeface="Roboto Mono"/>
                <a:ea typeface="Roboto Mono"/>
                <a:cs typeface="Roboto Mono"/>
                <a:sym typeface="Roboto Mono"/>
              </a:rPr>
              <a:t>  </a:t>
            </a:r>
            <a:r>
              <a:rPr b="1" lang="sv">
                <a:solidFill>
                  <a:srgbClr val="700080"/>
                </a:solidFill>
                <a:latin typeface="Roboto Mono"/>
                <a:ea typeface="Roboto Mono"/>
                <a:cs typeface="Roboto Mono"/>
                <a:sym typeface="Roboto Mono"/>
              </a:rPr>
              <a:t>function</a:t>
            </a:r>
            <a:r>
              <a:rPr lang="sv">
                <a:solidFill>
                  <a:srgbClr val="000000"/>
                </a:solidFill>
                <a:latin typeface="Roboto Mono"/>
                <a:ea typeface="Roboto Mono"/>
                <a:cs typeface="Roboto Mono"/>
                <a:sym typeface="Roboto Mono"/>
              </a:rPr>
              <a:t> </a:t>
            </a:r>
            <a:r>
              <a:rPr lang="sv">
                <a:solidFill>
                  <a:srgbClr val="0000F0"/>
                </a:solidFill>
                <a:latin typeface="Roboto Mono"/>
                <a:ea typeface="Roboto Mono"/>
                <a:cs typeface="Roboto Mono"/>
                <a:sym typeface="Roboto Mono"/>
              </a:rPr>
              <a:t>start</a:t>
            </a:r>
            <a:r>
              <a:rPr lang="sv">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a:solidFill>
                  <a:srgbClr val="000000"/>
                </a:solidFill>
                <a:latin typeface="Roboto Mono"/>
                <a:ea typeface="Roboto Mono"/>
                <a:cs typeface="Roboto Mono"/>
                <a:sym typeface="Roboto Mono"/>
              </a:rPr>
              <a:t>  	</a:t>
            </a:r>
            <a:r>
              <a:rPr lang="sv">
                <a:solidFill>
                  <a:srgbClr val="1AB1CD"/>
                </a:solidFill>
                <a:latin typeface="Roboto Mono"/>
                <a:ea typeface="Roboto Mono"/>
                <a:cs typeface="Roboto Mono"/>
                <a:sym typeface="Roboto Mono"/>
              </a:rPr>
              <a:t>text</a:t>
            </a:r>
            <a:r>
              <a:rPr lang="sv">
                <a:solidFill>
                  <a:srgbClr val="000000"/>
                </a:solidFill>
                <a:latin typeface="Roboto Mono"/>
                <a:ea typeface="Roboto Mono"/>
                <a:cs typeface="Roboto Mono"/>
                <a:sym typeface="Roboto Mono"/>
              </a:rPr>
              <a:t>(</a:t>
            </a:r>
            <a:r>
              <a:rPr lang="sv">
                <a:solidFill>
                  <a:srgbClr val="106040"/>
                </a:solidFill>
                <a:latin typeface="Roboto Mono"/>
                <a:ea typeface="Roboto Mono"/>
                <a:cs typeface="Roboto Mono"/>
                <a:sym typeface="Roboto Mono"/>
              </a:rPr>
              <a:t>50</a:t>
            </a:r>
            <a:r>
              <a:rPr lang="sv">
                <a:solidFill>
                  <a:srgbClr val="000000"/>
                </a:solidFill>
                <a:latin typeface="Roboto Mono"/>
                <a:ea typeface="Roboto Mono"/>
                <a:cs typeface="Roboto Mono"/>
                <a:sym typeface="Roboto Mono"/>
              </a:rPr>
              <a:t>,</a:t>
            </a:r>
            <a:r>
              <a:rPr lang="sv">
                <a:solidFill>
                  <a:srgbClr val="106040"/>
                </a:solidFill>
                <a:latin typeface="Roboto Mono"/>
                <a:ea typeface="Roboto Mono"/>
                <a:cs typeface="Roboto Mono"/>
                <a:sym typeface="Roboto Mono"/>
              </a:rPr>
              <a:t>150</a:t>
            </a:r>
            <a:r>
              <a:rPr lang="sv">
                <a:solidFill>
                  <a:srgbClr val="000000"/>
                </a:solidFill>
                <a:latin typeface="Roboto Mono"/>
                <a:ea typeface="Roboto Mono"/>
                <a:cs typeface="Roboto Mono"/>
                <a:sym typeface="Roboto Mono"/>
              </a:rPr>
              <a:t>,</a:t>
            </a:r>
            <a:r>
              <a:rPr lang="sv">
                <a:solidFill>
                  <a:srgbClr val="106040"/>
                </a:solidFill>
                <a:latin typeface="Roboto Mono"/>
                <a:ea typeface="Roboto Mono"/>
                <a:cs typeface="Roboto Mono"/>
                <a:sym typeface="Roboto Mono"/>
              </a:rPr>
              <a:t>40</a:t>
            </a:r>
            <a:r>
              <a:rPr lang="sv">
                <a:solidFill>
                  <a:srgbClr val="000000"/>
                </a:solidFill>
                <a:latin typeface="Roboto Mono"/>
                <a:ea typeface="Roboto Mono"/>
                <a:cs typeface="Roboto Mono"/>
                <a:sym typeface="Roboto Mono"/>
              </a:rPr>
              <a:t>,</a:t>
            </a:r>
            <a:r>
              <a:rPr lang="sv">
                <a:solidFill>
                  <a:srgbClr val="A01010"/>
                </a:solidFill>
                <a:latin typeface="Roboto Mono"/>
                <a:ea typeface="Roboto Mono"/>
                <a:cs typeface="Roboto Mono"/>
                <a:sym typeface="Roboto Mono"/>
              </a:rPr>
              <a:t>"Hej Världen"</a:t>
            </a:r>
            <a:r>
              <a:rPr lang="sv">
                <a:solidFill>
                  <a:srgbClr val="000000"/>
                </a:solidFill>
                <a:latin typeface="Roboto Mono"/>
                <a:ea typeface="Roboto Mono"/>
                <a:cs typeface="Roboto Mono"/>
                <a:sym typeface="Roboto Mono"/>
              </a:rPr>
              <a:t>, </a:t>
            </a:r>
            <a:r>
              <a:rPr lang="sv">
                <a:solidFill>
                  <a:srgbClr val="A01010"/>
                </a:solidFill>
                <a:latin typeface="Roboto Mono"/>
                <a:ea typeface="Roboto Mono"/>
                <a:cs typeface="Roboto Mono"/>
                <a:sym typeface="Roboto Mono"/>
              </a:rPr>
              <a:t>"black"</a:t>
            </a:r>
            <a:r>
              <a:rPr lang="sv">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lang="sv">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None/>
            </a:pPr>
            <a:r>
              <a:rPr b="1" lang="sv">
                <a:solidFill>
                  <a:srgbClr val="EE11FF"/>
                </a:solidFill>
                <a:latin typeface="Roboto Mono"/>
                <a:ea typeface="Roboto Mono"/>
                <a:cs typeface="Roboto Mono"/>
                <a:sym typeface="Roboto Mono"/>
              </a:rPr>
              <a:t>&lt;</a:t>
            </a:r>
            <a:r>
              <a:rPr lang="sv">
                <a:solidFill>
                  <a:srgbClr val="F05000"/>
                </a:solidFill>
                <a:latin typeface="Roboto Mono"/>
                <a:ea typeface="Roboto Mono"/>
                <a:cs typeface="Roboto Mono"/>
                <a:sym typeface="Roboto Mono"/>
              </a:rPr>
              <a:t>/script&gt;</a:t>
            </a:r>
            <a:endParaRPr>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None/>
            </a:pPr>
            <a:r>
              <a:t/>
            </a:r>
            <a:endParaRPr/>
          </a:p>
        </p:txBody>
      </p:sp>
      <p:sp>
        <p:nvSpPr>
          <p:cNvPr id="87" name="Google Shape;87;p17"/>
          <p:cNvSpPr txBox="1"/>
          <p:nvPr/>
        </p:nvSpPr>
        <p:spPr>
          <a:xfrm>
            <a:off x="6656100" y="1141850"/>
            <a:ext cx="23394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latin typeface="Average"/>
                <a:ea typeface="Average"/>
                <a:cs typeface="Average"/>
                <a:sym typeface="Average"/>
              </a:rPr>
              <a:t>Text är av en typ som kallas sträng.</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En sträng omges av citattecken ” eller apostrof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Vanligtvis kallad dubbla fnuttar eller enkel fnutt.</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chemeClr val="dk1"/>
                </a:solidFill>
                <a:latin typeface="Average"/>
                <a:ea typeface="Average"/>
                <a:cs typeface="Average"/>
                <a:sym typeface="Average"/>
              </a:rPr>
              <a:t>En sträng kan innehålla bokstäver, siffror eller specialtecken.</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sv">
                <a:solidFill>
                  <a:srgbClr val="1AB1CD"/>
                </a:solidFill>
                <a:latin typeface="Roboto Mono"/>
                <a:ea typeface="Roboto Mono"/>
                <a:cs typeface="Roboto Mono"/>
                <a:sym typeface="Roboto Mono"/>
              </a:rPr>
              <a:t>“ABC</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123</a:t>
            </a:r>
            <a:r>
              <a:rPr lang="sv">
                <a:latin typeface="Roboto Mono"/>
                <a:ea typeface="Roboto Mono"/>
                <a:cs typeface="Roboto Mono"/>
                <a:sym typeface="Roboto Mono"/>
              </a:rPr>
              <a:t> </a:t>
            </a:r>
            <a:r>
              <a:rPr lang="sv" sz="1450">
                <a:solidFill>
                  <a:srgbClr val="1AB1CD"/>
                </a:solidFill>
                <a:latin typeface="Roboto Mono"/>
                <a:ea typeface="Roboto Mono"/>
                <a:cs typeface="Roboto Mono"/>
                <a:sym typeface="Roboto Mono"/>
              </a:rPr>
              <a:t>😎”</a:t>
            </a:r>
            <a:endParaRPr sz="1450">
              <a:solidFill>
                <a:srgbClr val="1AB1CD"/>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Variabler</a:t>
            </a:r>
            <a:endParaRPr/>
          </a:p>
        </p:txBody>
      </p:sp>
      <p:sp>
        <p:nvSpPr>
          <p:cNvPr id="93" name="Google Shape;93;p18"/>
          <p:cNvSpPr txBox="1"/>
          <p:nvPr>
            <p:ph idx="1" type="body"/>
          </p:nvPr>
        </p:nvSpPr>
        <p:spPr>
          <a:xfrm>
            <a:off x="311700" y="1152475"/>
            <a:ext cx="539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
              <a:t>En variabel används för att spara ett värde.</a:t>
            </a:r>
            <a:endParaRPr/>
          </a:p>
          <a:p>
            <a:pPr indent="-342900" lvl="0" marL="457200" rtl="0" algn="l">
              <a:spcBef>
                <a:spcPts val="0"/>
              </a:spcBef>
              <a:spcAft>
                <a:spcPts val="0"/>
              </a:spcAft>
              <a:buSzPts val="1800"/>
              <a:buChar char="●"/>
            </a:pPr>
            <a:r>
              <a:rPr lang="sv"/>
              <a:t>Tänk på variabeln som en låda som har ett namn och innehåller ett värde</a:t>
            </a:r>
            <a:endParaRPr/>
          </a:p>
          <a:p>
            <a:pPr indent="-342900" lvl="0" marL="457200" rtl="0" algn="l">
              <a:spcBef>
                <a:spcPts val="0"/>
              </a:spcBef>
              <a:spcAft>
                <a:spcPts val="0"/>
              </a:spcAft>
              <a:buSzPts val="1800"/>
              <a:buChar char="●"/>
            </a:pPr>
            <a:r>
              <a:rPr lang="sv"/>
              <a:t>Kan deklareras på tre olika sätt i JavaScript</a:t>
            </a:r>
            <a:endParaRPr>
              <a:solidFill>
                <a:srgbClr val="000000"/>
              </a:solidFill>
              <a:latin typeface="Roboto Mono"/>
              <a:ea typeface="Roboto Mono"/>
              <a:cs typeface="Roboto Mono"/>
              <a:sym typeface="Roboto Mono"/>
            </a:endParaRPr>
          </a:p>
          <a:p>
            <a:pPr indent="-342900" lvl="0" marL="457200" rtl="0" algn="l">
              <a:spcBef>
                <a:spcPts val="0"/>
              </a:spcBef>
              <a:spcAft>
                <a:spcPts val="0"/>
              </a:spcAft>
              <a:buSzPts val="1800"/>
              <a:buChar char="●"/>
            </a:pPr>
            <a:r>
              <a:rPr lang="sv"/>
              <a:t>En viktig skillnad mellan de tre olika sätten är om de påverkar hela programmet eller bara en funktion. En variabel kan vara global eller lokal.</a:t>
            </a:r>
            <a:endParaRPr/>
          </a:p>
          <a:p>
            <a:pPr indent="-342900" lvl="0" marL="457200" rtl="0" algn="l">
              <a:spcBef>
                <a:spcPts val="0"/>
              </a:spcBef>
              <a:spcAft>
                <a:spcPts val="0"/>
              </a:spcAft>
              <a:buSzPts val="1800"/>
              <a:buChar char="●"/>
            </a:pPr>
            <a:r>
              <a:rPr lang="sv"/>
              <a:t>Man kan även deklarera konstanter</a:t>
            </a:r>
            <a:endParaRPr/>
          </a:p>
          <a:p>
            <a:pPr indent="-342900" lvl="0" marL="457200" rtl="0" algn="l">
              <a:spcBef>
                <a:spcPts val="0"/>
              </a:spcBef>
              <a:spcAft>
                <a:spcPts val="0"/>
              </a:spcAft>
              <a:buSzPts val="1800"/>
              <a:buChar char="●"/>
            </a:pPr>
            <a:r>
              <a:rPr lang="sv"/>
              <a:t>Variabler har en typ: heltal, flyttal, tecken eller sträng är exempel på primitiva datatyper</a:t>
            </a:r>
            <a:endParaRPr/>
          </a:p>
          <a:p>
            <a:pPr indent="-342900" lvl="0" marL="457200" rtl="0" algn="l">
              <a:spcBef>
                <a:spcPts val="0"/>
              </a:spcBef>
              <a:spcAft>
                <a:spcPts val="0"/>
              </a:spcAft>
              <a:buSzPts val="1800"/>
              <a:buChar char="●"/>
            </a:pPr>
            <a:r>
              <a:rPr lang="sv"/>
              <a:t>Ge dina variabler ett bra beskrivande namn</a:t>
            </a:r>
            <a:endParaRPr/>
          </a:p>
          <a:p>
            <a:pPr indent="0" lvl="0" marL="914400" rtl="0" algn="l">
              <a:spcBef>
                <a:spcPts val="1200"/>
              </a:spcBef>
              <a:spcAft>
                <a:spcPts val="1200"/>
              </a:spcAft>
              <a:buNone/>
            </a:pPr>
            <a:r>
              <a:t/>
            </a:r>
            <a:endParaRPr/>
          </a:p>
        </p:txBody>
      </p:sp>
      <p:sp>
        <p:nvSpPr>
          <p:cNvPr id="94" name="Google Shape;94;p18"/>
          <p:cNvSpPr txBox="1"/>
          <p:nvPr/>
        </p:nvSpPr>
        <p:spPr>
          <a:xfrm>
            <a:off x="5811325" y="1355550"/>
            <a:ext cx="2766600" cy="1735800"/>
          </a:xfrm>
          <a:prstGeom prst="rect">
            <a:avLst/>
          </a:prstGeom>
          <a:solidFill>
            <a:schemeClr val="dk1"/>
          </a:solid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sv">
                <a:solidFill>
                  <a:srgbClr val="1AB1CD"/>
                </a:solidFill>
                <a:latin typeface="Roboto Mono"/>
                <a:ea typeface="Roboto Mono"/>
                <a:cs typeface="Roboto Mono"/>
                <a:sym typeface="Roboto Mono"/>
              </a:rPr>
              <a:t>x</a:t>
            </a:r>
            <a:r>
              <a:rPr lang="sv">
                <a:latin typeface="Roboto Mono"/>
                <a:ea typeface="Roboto Mono"/>
                <a:cs typeface="Roboto Mono"/>
                <a:sym typeface="Roboto Mono"/>
              </a:rPr>
              <a:t> </a:t>
            </a:r>
            <a:r>
              <a:rPr b="1" lang="sv">
                <a:solidFill>
                  <a:srgbClr val="EE11FF"/>
                </a:solidFill>
                <a:latin typeface="Roboto Mono"/>
                <a:ea typeface="Roboto Mono"/>
                <a:cs typeface="Roboto Mono"/>
                <a:sym typeface="Roboto Mono"/>
              </a:rPr>
              <a:t>=</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5</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457200" rtl="0" algn="l">
              <a:lnSpc>
                <a:spcPct val="115000"/>
              </a:lnSpc>
              <a:spcBef>
                <a:spcPts val="1200"/>
              </a:spcBef>
              <a:spcAft>
                <a:spcPts val="0"/>
              </a:spcAft>
              <a:buNone/>
            </a:pPr>
            <a:r>
              <a:rPr b="1" lang="sv">
                <a:solidFill>
                  <a:srgbClr val="700080"/>
                </a:solidFill>
                <a:latin typeface="Roboto Mono"/>
                <a:ea typeface="Roboto Mono"/>
                <a:cs typeface="Roboto Mono"/>
                <a:sym typeface="Roboto Mono"/>
              </a:rPr>
              <a:t>var</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x</a:t>
            </a:r>
            <a:r>
              <a:rPr lang="sv">
                <a:latin typeface="Roboto Mono"/>
                <a:ea typeface="Roboto Mono"/>
                <a:cs typeface="Roboto Mono"/>
                <a:sym typeface="Roboto Mono"/>
              </a:rPr>
              <a:t> </a:t>
            </a:r>
            <a:r>
              <a:rPr b="1" lang="sv">
                <a:solidFill>
                  <a:srgbClr val="EE11FF"/>
                </a:solidFill>
                <a:latin typeface="Roboto Mono"/>
                <a:ea typeface="Roboto Mono"/>
                <a:cs typeface="Roboto Mono"/>
                <a:sym typeface="Roboto Mono"/>
              </a:rPr>
              <a:t>=</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5</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457200" rtl="0" algn="l">
              <a:lnSpc>
                <a:spcPct val="115000"/>
              </a:lnSpc>
              <a:spcBef>
                <a:spcPts val="1200"/>
              </a:spcBef>
              <a:spcAft>
                <a:spcPts val="0"/>
              </a:spcAft>
              <a:buNone/>
            </a:pPr>
            <a:r>
              <a:rPr b="1" lang="sv">
                <a:solidFill>
                  <a:srgbClr val="700080"/>
                </a:solidFill>
                <a:latin typeface="Roboto Mono"/>
                <a:ea typeface="Roboto Mono"/>
                <a:cs typeface="Roboto Mono"/>
                <a:sym typeface="Roboto Mono"/>
              </a:rPr>
              <a:t>let</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x</a:t>
            </a:r>
            <a:r>
              <a:rPr lang="sv">
                <a:latin typeface="Roboto Mono"/>
                <a:ea typeface="Roboto Mono"/>
                <a:cs typeface="Roboto Mono"/>
                <a:sym typeface="Roboto Mono"/>
              </a:rPr>
              <a:t> </a:t>
            </a:r>
            <a:r>
              <a:rPr b="1" lang="sv">
                <a:solidFill>
                  <a:srgbClr val="EE11FF"/>
                </a:solidFill>
                <a:latin typeface="Roboto Mono"/>
                <a:ea typeface="Roboto Mono"/>
                <a:cs typeface="Roboto Mono"/>
                <a:sym typeface="Roboto Mono"/>
              </a:rPr>
              <a:t>=</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5</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457200" rtl="0" algn="l">
              <a:lnSpc>
                <a:spcPct val="115000"/>
              </a:lnSpc>
              <a:spcBef>
                <a:spcPts val="1200"/>
              </a:spcBef>
              <a:spcAft>
                <a:spcPts val="0"/>
              </a:spcAft>
              <a:buNone/>
            </a:pPr>
            <a:r>
              <a:rPr b="1" lang="sv">
                <a:solidFill>
                  <a:srgbClr val="700080"/>
                </a:solidFill>
                <a:latin typeface="Roboto Mono"/>
                <a:ea typeface="Roboto Mono"/>
                <a:cs typeface="Roboto Mono"/>
                <a:sym typeface="Roboto Mono"/>
              </a:rPr>
              <a:t>const</a:t>
            </a:r>
            <a:r>
              <a:rPr lang="sv">
                <a:latin typeface="Roboto Mono"/>
                <a:ea typeface="Roboto Mono"/>
                <a:cs typeface="Roboto Mono"/>
                <a:sym typeface="Roboto Mono"/>
              </a:rPr>
              <a:t> </a:t>
            </a:r>
            <a:r>
              <a:rPr lang="sv">
                <a:solidFill>
                  <a:srgbClr val="0000F0"/>
                </a:solidFill>
                <a:latin typeface="Roboto Mono"/>
                <a:ea typeface="Roboto Mono"/>
                <a:cs typeface="Roboto Mono"/>
                <a:sym typeface="Roboto Mono"/>
              </a:rPr>
              <a:t>pi</a:t>
            </a:r>
            <a:r>
              <a:rPr lang="sv">
                <a:latin typeface="Roboto Mono"/>
                <a:ea typeface="Roboto Mono"/>
                <a:cs typeface="Roboto Mono"/>
                <a:sym typeface="Roboto Mono"/>
              </a:rPr>
              <a:t> </a:t>
            </a:r>
            <a:r>
              <a:rPr b="1" lang="sv">
                <a:solidFill>
                  <a:srgbClr val="EE11FF"/>
                </a:solidFill>
                <a:latin typeface="Roboto Mono"/>
                <a:ea typeface="Roboto Mono"/>
                <a:cs typeface="Roboto Mono"/>
                <a:sym typeface="Roboto Mono"/>
              </a:rPr>
              <a:t>=</a:t>
            </a:r>
            <a:r>
              <a:rPr lang="sv">
                <a:latin typeface="Roboto Mono"/>
                <a:ea typeface="Roboto Mono"/>
                <a:cs typeface="Roboto Mono"/>
                <a:sym typeface="Roboto Mono"/>
              </a:rPr>
              <a:t> </a:t>
            </a:r>
            <a:r>
              <a:rPr lang="sv">
                <a:solidFill>
                  <a:srgbClr val="106040"/>
                </a:solidFill>
                <a:latin typeface="Roboto Mono"/>
                <a:ea typeface="Roboto Mono"/>
                <a:cs typeface="Roboto Mono"/>
                <a:sym typeface="Roboto Mono"/>
              </a:rPr>
              <a:t>3.14</a:t>
            </a:r>
            <a:r>
              <a:rPr lang="sv">
                <a:latin typeface="Roboto Mono"/>
                <a:ea typeface="Roboto Mono"/>
                <a:cs typeface="Roboto Mono"/>
                <a:sym typeface="Roboto Mono"/>
              </a:rPr>
              <a:t>;</a:t>
            </a:r>
            <a:endParaRPr>
              <a:latin typeface="Roboto Mono"/>
              <a:ea typeface="Roboto Mono"/>
              <a:cs typeface="Roboto Mono"/>
              <a:sym typeface="Roboto Mono"/>
            </a:endParaRPr>
          </a:p>
          <a:p>
            <a:pPr indent="0" lvl="0" marL="457200" rtl="0" algn="l">
              <a:lnSpc>
                <a:spcPct val="115000"/>
              </a:lnSpc>
              <a:spcBef>
                <a:spcPts val="1200"/>
              </a:spcBef>
              <a:spcAft>
                <a:spcPts val="1200"/>
              </a:spcAft>
              <a:buNone/>
            </a:pPr>
            <a:r>
              <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Mer om variabler*</a:t>
            </a:r>
            <a:endParaRPr/>
          </a:p>
        </p:txBody>
      </p:sp>
      <p:sp>
        <p:nvSpPr>
          <p:cNvPr id="100" name="Google Shape;100;p19"/>
          <p:cNvSpPr txBox="1"/>
          <p:nvPr>
            <p:ph idx="1" type="body"/>
          </p:nvPr>
        </p:nvSpPr>
        <p:spPr>
          <a:xfrm>
            <a:off x="311700" y="4066075"/>
            <a:ext cx="8520600" cy="50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v"/>
              <a:t>* Överkurs just nu, mer om detta senare…</a:t>
            </a:r>
            <a:endParaRPr/>
          </a:p>
        </p:txBody>
      </p:sp>
      <p:graphicFrame>
        <p:nvGraphicFramePr>
          <p:cNvPr id="101" name="Google Shape;101;p19"/>
          <p:cNvGraphicFramePr/>
          <p:nvPr/>
        </p:nvGraphicFramePr>
        <p:xfrm>
          <a:off x="952500" y="1619250"/>
          <a:ext cx="3000000" cy="3000000"/>
        </p:xfrm>
        <a:graphic>
          <a:graphicData uri="http://schemas.openxmlformats.org/drawingml/2006/table">
            <a:tbl>
              <a:tblPr>
                <a:noFill/>
                <a:tableStyleId>{D501B46D-4E7E-4C12-AB08-6D8F214CD785}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sv">
                          <a:solidFill>
                            <a:schemeClr val="dk1"/>
                          </a:solidFill>
                        </a:rPr>
                        <a:t>Scope</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sv">
                          <a:solidFill>
                            <a:schemeClr val="dk1"/>
                          </a:solidFill>
                        </a:rPr>
                        <a:t>Återdeklarerbar</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sv">
                          <a:solidFill>
                            <a:schemeClr val="dk1"/>
                          </a:solidFill>
                        </a:rPr>
                        <a:t>Kan ändras</a:t>
                      </a:r>
                      <a:endParaRPr b="1">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sv"/>
                        <a:t>Odeklarerad</a:t>
                      </a:r>
                      <a:endParaRPr/>
                    </a:p>
                  </a:txBody>
                  <a:tcPr marT="91425" marB="91425" marR="91425" marL="91425">
                    <a:solidFill>
                      <a:schemeClr val="dk1"/>
                    </a:solidFill>
                  </a:tcPr>
                </a:tc>
                <a:tc>
                  <a:txBody>
                    <a:bodyPr/>
                    <a:lstStyle/>
                    <a:p>
                      <a:pPr indent="0" lvl="0" marL="0" rtl="0" algn="l">
                        <a:spcBef>
                          <a:spcPts val="0"/>
                        </a:spcBef>
                        <a:spcAft>
                          <a:spcPts val="0"/>
                        </a:spcAft>
                        <a:buNone/>
                      </a:pPr>
                      <a:r>
                        <a:rPr lang="sv"/>
                        <a:t>global</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sv"/>
                        <a:t>var</a:t>
                      </a:r>
                      <a:endParaRPr/>
                    </a:p>
                  </a:txBody>
                  <a:tcPr marT="91425" marB="91425" marR="91425" marL="91425">
                    <a:solidFill>
                      <a:schemeClr val="dk1"/>
                    </a:solidFill>
                  </a:tcPr>
                </a:tc>
                <a:tc>
                  <a:txBody>
                    <a:bodyPr/>
                    <a:lstStyle/>
                    <a:p>
                      <a:pPr indent="0" lvl="0" marL="0" rtl="0" algn="l">
                        <a:spcBef>
                          <a:spcPts val="0"/>
                        </a:spcBef>
                        <a:spcAft>
                          <a:spcPts val="0"/>
                        </a:spcAft>
                        <a:buNone/>
                      </a:pPr>
                      <a:r>
                        <a:rPr lang="sv"/>
                        <a:t>funktion</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sv"/>
                        <a:t>let</a:t>
                      </a:r>
                      <a:endParaRPr/>
                    </a:p>
                  </a:txBody>
                  <a:tcPr marT="91425" marB="91425" marR="91425" marL="91425">
                    <a:solidFill>
                      <a:schemeClr val="dk1"/>
                    </a:solidFill>
                  </a:tcPr>
                </a:tc>
                <a:tc>
                  <a:txBody>
                    <a:bodyPr/>
                    <a:lstStyle/>
                    <a:p>
                      <a:pPr indent="0" lvl="0" marL="0" rtl="0" algn="l">
                        <a:spcBef>
                          <a:spcPts val="0"/>
                        </a:spcBef>
                        <a:spcAft>
                          <a:spcPts val="0"/>
                        </a:spcAft>
                        <a:buNone/>
                      </a:pPr>
                      <a:r>
                        <a:rPr lang="sv"/>
                        <a:t>block</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sv"/>
                        <a:t>const</a:t>
                      </a:r>
                      <a:endParaRPr/>
                    </a:p>
                  </a:txBody>
                  <a:tcPr marT="91425" marB="91425" marR="91425" marL="91425">
                    <a:solidFill>
                      <a:schemeClr val="dk1"/>
                    </a:solidFill>
                  </a:tcPr>
                </a:tc>
                <a:tc>
                  <a:txBody>
                    <a:bodyPr/>
                    <a:lstStyle/>
                    <a:p>
                      <a:pPr indent="0" lvl="0" marL="0" rtl="0" algn="l">
                        <a:spcBef>
                          <a:spcPts val="0"/>
                        </a:spcBef>
                        <a:spcAft>
                          <a:spcPts val="0"/>
                        </a:spcAft>
                        <a:buNone/>
                      </a:pPr>
                      <a:r>
                        <a:rPr lang="sv"/>
                        <a:t>block</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c>
                  <a:txBody>
                    <a:bodyPr/>
                    <a:lstStyle/>
                    <a:p>
                      <a:pPr indent="0" lvl="0" marL="0" rtl="0" algn="ctr">
                        <a:spcBef>
                          <a:spcPts val="0"/>
                        </a:spcBef>
                        <a:spcAft>
                          <a:spcPts val="0"/>
                        </a:spcAft>
                        <a:buNone/>
                      </a:pPr>
                      <a:r>
                        <a:rPr lang="sv"/>
                        <a:t>❌</a:t>
                      </a:r>
                      <a:endParaRPr/>
                    </a:p>
                  </a:txBody>
                  <a:tcPr marT="91425" marB="91425" marR="91425" marL="91425">
                    <a:solidFill>
                      <a:schemeClr val="dk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2517300" cy="12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v"/>
              <a:t>Pröva följande program</a:t>
            </a:r>
            <a:endParaRPr/>
          </a:p>
        </p:txBody>
      </p:sp>
      <p:sp>
        <p:nvSpPr>
          <p:cNvPr id="107" name="Google Shape;107;p20"/>
          <p:cNvSpPr txBox="1"/>
          <p:nvPr>
            <p:ph idx="1" type="body"/>
          </p:nvPr>
        </p:nvSpPr>
        <p:spPr>
          <a:xfrm>
            <a:off x="2626275" y="492375"/>
            <a:ext cx="5973000" cy="38511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b="1" lang="sv" sz="1600">
                <a:solidFill>
                  <a:srgbClr val="EE11FF"/>
                </a:solidFill>
                <a:latin typeface="Roboto Mono"/>
                <a:ea typeface="Roboto Mono"/>
                <a:cs typeface="Roboto Mono"/>
                <a:sym typeface="Roboto Mono"/>
              </a:rPr>
              <a:t>&lt;</a:t>
            </a:r>
            <a:r>
              <a:rPr lang="sv" sz="1600">
                <a:solidFill>
                  <a:srgbClr val="1AB1CD"/>
                </a:solidFill>
                <a:latin typeface="Roboto Mono"/>
                <a:ea typeface="Roboto Mono"/>
                <a:cs typeface="Roboto Mono"/>
                <a:sym typeface="Roboto Mono"/>
              </a:rPr>
              <a:t>script</a:t>
            </a:r>
            <a:r>
              <a:rPr lang="sv" sz="1600">
                <a:solidFill>
                  <a:srgbClr val="000000"/>
                </a:solidFill>
                <a:latin typeface="Roboto Mono"/>
                <a:ea typeface="Roboto Mono"/>
                <a:cs typeface="Roboto Mono"/>
                <a:sym typeface="Roboto Mono"/>
              </a:rPr>
              <a:t> </a:t>
            </a:r>
            <a:r>
              <a:rPr lang="sv" sz="1600">
                <a:solidFill>
                  <a:srgbClr val="1AB1CD"/>
                </a:solidFill>
                <a:latin typeface="Roboto Mono"/>
                <a:ea typeface="Roboto Mono"/>
                <a:cs typeface="Roboto Mono"/>
                <a:sym typeface="Roboto Mono"/>
              </a:rPr>
              <a:t>src</a:t>
            </a:r>
            <a:r>
              <a:rPr b="1" lang="sv" sz="1600">
                <a:solidFill>
                  <a:srgbClr val="EE11FF"/>
                </a:solidFill>
                <a:latin typeface="Roboto Mono"/>
                <a:ea typeface="Roboto Mono"/>
                <a:cs typeface="Roboto Mono"/>
                <a:sym typeface="Roboto Mono"/>
              </a:rPr>
              <a:t>=</a:t>
            </a:r>
            <a:r>
              <a:rPr lang="sv" sz="1600">
                <a:solidFill>
                  <a:srgbClr val="A01010"/>
                </a:solidFill>
                <a:latin typeface="Roboto Mono"/>
                <a:ea typeface="Roboto Mono"/>
                <a:cs typeface="Roboto Mono"/>
                <a:sym typeface="Roboto Mono"/>
              </a:rPr>
              <a:t>"https://koda.nu/simple.js"</a:t>
            </a:r>
            <a:r>
              <a:rPr b="1" lang="sv" sz="1600">
                <a:solidFill>
                  <a:srgbClr val="EE11FF"/>
                </a:solidFill>
                <a:latin typeface="Roboto Mono"/>
                <a:ea typeface="Roboto Mono"/>
                <a:cs typeface="Roboto Mono"/>
                <a:sym typeface="Roboto Mono"/>
              </a:rPr>
              <a:t>&gt;</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r>
              <a:rPr b="1" lang="sv" sz="1600">
                <a:solidFill>
                  <a:srgbClr val="700080"/>
                </a:solidFill>
                <a:latin typeface="Roboto Mono"/>
                <a:ea typeface="Roboto Mono"/>
                <a:cs typeface="Roboto Mono"/>
                <a:sym typeface="Roboto Mono"/>
              </a:rPr>
              <a:t>function</a:t>
            </a:r>
            <a:r>
              <a:rPr lang="sv" sz="1600">
                <a:solidFill>
                  <a:srgbClr val="000000"/>
                </a:solidFill>
                <a:latin typeface="Roboto Mono"/>
                <a:ea typeface="Roboto Mono"/>
                <a:cs typeface="Roboto Mono"/>
                <a:sym typeface="Roboto Mono"/>
              </a:rPr>
              <a:t> </a:t>
            </a:r>
            <a:r>
              <a:rPr lang="sv" sz="1600">
                <a:solidFill>
                  <a:srgbClr val="0000F0"/>
                </a:solidFill>
                <a:latin typeface="Roboto Mono"/>
                <a:ea typeface="Roboto Mono"/>
                <a:cs typeface="Roboto Mono"/>
                <a:sym typeface="Roboto Mono"/>
              </a:rPr>
              <a:t>start</a:t>
            </a:r>
            <a:r>
              <a:rPr lang="sv" sz="1600">
                <a:solidFill>
                  <a:srgbClr val="000000"/>
                </a:solidFill>
                <a:latin typeface="Roboto Mono"/>
                <a:ea typeface="Roboto Mono"/>
                <a:cs typeface="Roboto Mono"/>
                <a:sym typeface="Roboto Mono"/>
              </a:rPr>
              <a:t>() {</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r>
              <a:rPr b="1" lang="sv" sz="1600">
                <a:solidFill>
                  <a:srgbClr val="700080"/>
                </a:solidFill>
                <a:latin typeface="Roboto Mono"/>
                <a:ea typeface="Roboto Mono"/>
                <a:cs typeface="Roboto Mono"/>
                <a:sym typeface="Roboto Mono"/>
              </a:rPr>
              <a:t>var</a:t>
            </a:r>
            <a:r>
              <a:rPr lang="sv" sz="1600">
                <a:solidFill>
                  <a:srgbClr val="000000"/>
                </a:solidFill>
                <a:latin typeface="Roboto Mono"/>
                <a:ea typeface="Roboto Mono"/>
                <a:cs typeface="Roboto Mono"/>
                <a:sym typeface="Roboto Mono"/>
              </a:rPr>
              <a:t> </a:t>
            </a:r>
            <a:r>
              <a:rPr lang="sv" sz="1600">
                <a:solidFill>
                  <a:srgbClr val="0000F0"/>
                </a:solidFill>
                <a:latin typeface="Roboto Mono"/>
                <a:ea typeface="Roboto Mono"/>
                <a:cs typeface="Roboto Mono"/>
                <a:sym typeface="Roboto Mono"/>
              </a:rPr>
              <a:t>x</a:t>
            </a:r>
            <a:r>
              <a:rPr lang="sv" sz="1600">
                <a:solidFill>
                  <a:srgbClr val="000000"/>
                </a:solidFill>
                <a:latin typeface="Roboto Mono"/>
                <a:ea typeface="Roboto Mono"/>
                <a:cs typeface="Roboto Mono"/>
                <a:sym typeface="Roboto Mono"/>
              </a:rPr>
              <a:t> </a:t>
            </a:r>
            <a:r>
              <a:rPr b="1" lang="sv" sz="1600">
                <a:solidFill>
                  <a:srgbClr val="EE11FF"/>
                </a:solidFill>
                <a:latin typeface="Roboto Mono"/>
                <a:ea typeface="Roboto Mono"/>
                <a:cs typeface="Roboto Mono"/>
                <a:sym typeface="Roboto Mono"/>
              </a:rPr>
              <a:t>=</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50</a:t>
            </a:r>
            <a:r>
              <a:rPr lang="sv" sz="1600">
                <a:solidFill>
                  <a:srgbClr val="000000"/>
                </a:solidFill>
                <a:latin typeface="Roboto Mono"/>
                <a:ea typeface="Roboto Mono"/>
                <a:cs typeface="Roboto Mono"/>
                <a:sym typeface="Roboto Mono"/>
              </a:rPr>
              <a:t>;</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r>
              <a:rPr b="1" lang="sv" sz="1600">
                <a:solidFill>
                  <a:srgbClr val="700080"/>
                </a:solidFill>
                <a:latin typeface="Roboto Mono"/>
                <a:ea typeface="Roboto Mono"/>
                <a:cs typeface="Roboto Mono"/>
                <a:sym typeface="Roboto Mono"/>
              </a:rPr>
              <a:t>var</a:t>
            </a:r>
            <a:r>
              <a:rPr lang="sv" sz="1600">
                <a:solidFill>
                  <a:srgbClr val="000000"/>
                </a:solidFill>
                <a:latin typeface="Roboto Mono"/>
                <a:ea typeface="Roboto Mono"/>
                <a:cs typeface="Roboto Mono"/>
                <a:sym typeface="Roboto Mono"/>
              </a:rPr>
              <a:t> </a:t>
            </a:r>
            <a:r>
              <a:rPr lang="sv" sz="1600">
                <a:solidFill>
                  <a:srgbClr val="0000F0"/>
                </a:solidFill>
                <a:latin typeface="Roboto Mono"/>
                <a:ea typeface="Roboto Mono"/>
                <a:cs typeface="Roboto Mono"/>
                <a:sym typeface="Roboto Mono"/>
              </a:rPr>
              <a:t>storlek</a:t>
            </a:r>
            <a:r>
              <a:rPr lang="sv" sz="1600">
                <a:solidFill>
                  <a:srgbClr val="000000"/>
                </a:solidFill>
                <a:latin typeface="Roboto Mono"/>
                <a:ea typeface="Roboto Mono"/>
                <a:cs typeface="Roboto Mono"/>
                <a:sym typeface="Roboto Mono"/>
              </a:rPr>
              <a:t> </a:t>
            </a:r>
            <a:r>
              <a:rPr b="1" lang="sv" sz="1600">
                <a:solidFill>
                  <a:srgbClr val="EE11FF"/>
                </a:solidFill>
                <a:latin typeface="Roboto Mono"/>
                <a:ea typeface="Roboto Mono"/>
                <a:cs typeface="Roboto Mono"/>
                <a:sym typeface="Roboto Mono"/>
              </a:rPr>
              <a:t>=</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75</a:t>
            </a:r>
            <a:r>
              <a:rPr lang="sv" sz="1600">
                <a:solidFill>
                  <a:srgbClr val="000000"/>
                </a:solidFill>
                <a:latin typeface="Roboto Mono"/>
                <a:ea typeface="Roboto Mono"/>
                <a:cs typeface="Roboto Mono"/>
                <a:sym typeface="Roboto Mono"/>
              </a:rPr>
              <a:t>;</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r>
              <a:rPr lang="sv" sz="1600">
                <a:solidFill>
                  <a:srgbClr val="1AB1CD"/>
                </a:solidFill>
                <a:latin typeface="Roboto Mono"/>
                <a:ea typeface="Roboto Mono"/>
                <a:cs typeface="Roboto Mono"/>
                <a:sym typeface="Roboto Mono"/>
              </a:rPr>
              <a:t>circle</a:t>
            </a:r>
            <a:r>
              <a:rPr lang="sv" sz="1600">
                <a:solidFill>
                  <a:srgbClr val="000000"/>
                </a:solidFill>
                <a:latin typeface="Roboto Mono"/>
                <a:ea typeface="Roboto Mono"/>
                <a:cs typeface="Roboto Mono"/>
                <a:sym typeface="Roboto Mono"/>
              </a:rPr>
              <a:t>(</a:t>
            </a:r>
            <a:r>
              <a:rPr lang="sv" sz="1600">
                <a:solidFill>
                  <a:srgbClr val="106040"/>
                </a:solidFill>
                <a:latin typeface="Roboto Mono"/>
                <a:ea typeface="Roboto Mono"/>
                <a:cs typeface="Roboto Mono"/>
                <a:sym typeface="Roboto Mono"/>
              </a:rPr>
              <a:t>100</a:t>
            </a:r>
            <a:r>
              <a:rPr lang="sv" sz="1600">
                <a:solidFill>
                  <a:srgbClr val="000000"/>
                </a:solidFill>
                <a:latin typeface="Roboto Mono"/>
                <a:ea typeface="Roboto Mono"/>
                <a:cs typeface="Roboto Mono"/>
                <a:sym typeface="Roboto Mono"/>
              </a:rPr>
              <a:t> </a:t>
            </a:r>
            <a:r>
              <a:rPr b="1" lang="sv" sz="1600">
                <a:solidFill>
                  <a:srgbClr val="EE11FF"/>
                </a:solidFill>
                <a:latin typeface="Roboto Mono"/>
                <a:ea typeface="Roboto Mono"/>
                <a:cs typeface="Roboto Mono"/>
                <a:sym typeface="Roboto Mono"/>
              </a:rPr>
              <a:t>+</a:t>
            </a:r>
            <a:r>
              <a:rPr lang="sv" sz="1600">
                <a:solidFill>
                  <a:srgbClr val="000000"/>
                </a:solidFill>
                <a:latin typeface="Roboto Mono"/>
                <a:ea typeface="Roboto Mono"/>
                <a:cs typeface="Roboto Mono"/>
                <a:sym typeface="Roboto Mono"/>
              </a:rPr>
              <a:t> </a:t>
            </a:r>
            <a:r>
              <a:rPr lang="sv" sz="1600">
                <a:solidFill>
                  <a:srgbClr val="0050A0"/>
                </a:solidFill>
                <a:latin typeface="Roboto Mono"/>
                <a:ea typeface="Roboto Mono"/>
                <a:cs typeface="Roboto Mono"/>
                <a:sym typeface="Roboto Mono"/>
              </a:rPr>
              <a:t>x</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150</a:t>
            </a:r>
            <a:r>
              <a:rPr lang="sv" sz="1600">
                <a:solidFill>
                  <a:srgbClr val="000000"/>
                </a:solidFill>
                <a:latin typeface="Roboto Mono"/>
                <a:ea typeface="Roboto Mono"/>
                <a:cs typeface="Roboto Mono"/>
                <a:sym typeface="Roboto Mono"/>
              </a:rPr>
              <a:t>, </a:t>
            </a:r>
            <a:r>
              <a:rPr lang="sv" sz="1600">
                <a:solidFill>
                  <a:srgbClr val="0050A0"/>
                </a:solidFill>
                <a:latin typeface="Roboto Mono"/>
                <a:ea typeface="Roboto Mono"/>
                <a:cs typeface="Roboto Mono"/>
                <a:sym typeface="Roboto Mono"/>
              </a:rPr>
              <a:t>storlek</a:t>
            </a:r>
            <a:r>
              <a:rPr lang="sv" sz="1600">
                <a:solidFill>
                  <a:srgbClr val="000000"/>
                </a:solidFill>
                <a:latin typeface="Roboto Mono"/>
                <a:ea typeface="Roboto Mono"/>
                <a:cs typeface="Roboto Mono"/>
                <a:sym typeface="Roboto Mono"/>
              </a:rPr>
              <a:t>, </a:t>
            </a:r>
            <a:r>
              <a:rPr lang="sv" sz="1600">
                <a:solidFill>
                  <a:srgbClr val="A01010"/>
                </a:solidFill>
                <a:latin typeface="Roboto Mono"/>
                <a:ea typeface="Roboto Mono"/>
                <a:cs typeface="Roboto Mono"/>
                <a:sym typeface="Roboto Mono"/>
              </a:rPr>
              <a:t>"blue"</a:t>
            </a:r>
            <a:r>
              <a:rPr lang="sv" sz="1600">
                <a:solidFill>
                  <a:srgbClr val="000000"/>
                </a:solidFill>
                <a:latin typeface="Roboto Mono"/>
                <a:ea typeface="Roboto Mono"/>
                <a:cs typeface="Roboto Mono"/>
                <a:sym typeface="Roboto Mono"/>
              </a:rPr>
              <a:t>);</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r>
              <a:rPr lang="sv" sz="1600">
                <a:solidFill>
                  <a:srgbClr val="1AB1CD"/>
                </a:solidFill>
                <a:latin typeface="Roboto Mono"/>
                <a:ea typeface="Roboto Mono"/>
                <a:cs typeface="Roboto Mono"/>
                <a:sym typeface="Roboto Mono"/>
              </a:rPr>
              <a:t>circle</a:t>
            </a:r>
            <a:r>
              <a:rPr lang="sv" sz="1600">
                <a:solidFill>
                  <a:srgbClr val="000000"/>
                </a:solidFill>
                <a:latin typeface="Roboto Mono"/>
                <a:ea typeface="Roboto Mono"/>
                <a:cs typeface="Roboto Mono"/>
                <a:sym typeface="Roboto Mono"/>
              </a:rPr>
              <a:t>(</a:t>
            </a:r>
            <a:r>
              <a:rPr lang="sv" sz="1600">
                <a:solidFill>
                  <a:srgbClr val="106040"/>
                </a:solidFill>
                <a:latin typeface="Roboto Mono"/>
                <a:ea typeface="Roboto Mono"/>
                <a:cs typeface="Roboto Mono"/>
                <a:sym typeface="Roboto Mono"/>
              </a:rPr>
              <a:t>100</a:t>
            </a:r>
            <a:r>
              <a:rPr lang="sv" sz="1600">
                <a:solidFill>
                  <a:srgbClr val="000000"/>
                </a:solidFill>
                <a:latin typeface="Roboto Mono"/>
                <a:ea typeface="Roboto Mono"/>
                <a:cs typeface="Roboto Mono"/>
                <a:sym typeface="Roboto Mono"/>
              </a:rPr>
              <a:t> </a:t>
            </a:r>
            <a:r>
              <a:rPr b="1" lang="sv" sz="1600">
                <a:solidFill>
                  <a:srgbClr val="EE11FF"/>
                </a:solidFill>
                <a:latin typeface="Roboto Mono"/>
                <a:ea typeface="Roboto Mono"/>
                <a:cs typeface="Roboto Mono"/>
                <a:sym typeface="Roboto Mono"/>
              </a:rPr>
              <a:t>+</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2</a:t>
            </a:r>
            <a:r>
              <a:rPr b="1" lang="sv" sz="1600">
                <a:solidFill>
                  <a:srgbClr val="EE11FF"/>
                </a:solidFill>
                <a:latin typeface="Roboto Mono"/>
                <a:ea typeface="Roboto Mono"/>
                <a:cs typeface="Roboto Mono"/>
                <a:sym typeface="Roboto Mono"/>
              </a:rPr>
              <a:t>*</a:t>
            </a:r>
            <a:r>
              <a:rPr lang="sv" sz="1600">
                <a:solidFill>
                  <a:srgbClr val="0050A0"/>
                </a:solidFill>
                <a:latin typeface="Roboto Mono"/>
                <a:ea typeface="Roboto Mono"/>
                <a:cs typeface="Roboto Mono"/>
                <a:sym typeface="Roboto Mono"/>
              </a:rPr>
              <a:t>x</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150</a:t>
            </a:r>
            <a:r>
              <a:rPr lang="sv" sz="1600">
                <a:solidFill>
                  <a:srgbClr val="000000"/>
                </a:solidFill>
                <a:latin typeface="Roboto Mono"/>
                <a:ea typeface="Roboto Mono"/>
                <a:cs typeface="Roboto Mono"/>
                <a:sym typeface="Roboto Mono"/>
              </a:rPr>
              <a:t>, </a:t>
            </a:r>
            <a:r>
              <a:rPr lang="sv" sz="1600">
                <a:solidFill>
                  <a:srgbClr val="0050A0"/>
                </a:solidFill>
                <a:latin typeface="Roboto Mono"/>
                <a:ea typeface="Roboto Mono"/>
                <a:cs typeface="Roboto Mono"/>
                <a:sym typeface="Roboto Mono"/>
              </a:rPr>
              <a:t>storlek</a:t>
            </a:r>
            <a:r>
              <a:rPr lang="sv" sz="1600">
                <a:solidFill>
                  <a:srgbClr val="000000"/>
                </a:solidFill>
                <a:latin typeface="Roboto Mono"/>
                <a:ea typeface="Roboto Mono"/>
                <a:cs typeface="Roboto Mono"/>
                <a:sym typeface="Roboto Mono"/>
              </a:rPr>
              <a:t>, </a:t>
            </a:r>
            <a:r>
              <a:rPr lang="sv" sz="1600">
                <a:solidFill>
                  <a:srgbClr val="A01010"/>
                </a:solidFill>
                <a:latin typeface="Roboto Mono"/>
                <a:ea typeface="Roboto Mono"/>
                <a:cs typeface="Roboto Mono"/>
                <a:sym typeface="Roboto Mono"/>
              </a:rPr>
              <a:t>"red"</a:t>
            </a:r>
            <a:r>
              <a:rPr lang="sv" sz="1600">
                <a:solidFill>
                  <a:srgbClr val="000000"/>
                </a:solidFill>
                <a:latin typeface="Roboto Mono"/>
                <a:ea typeface="Roboto Mono"/>
                <a:cs typeface="Roboto Mono"/>
                <a:sym typeface="Roboto Mono"/>
              </a:rPr>
              <a:t>);</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r>
              <a:rPr lang="sv" sz="1600">
                <a:solidFill>
                  <a:srgbClr val="1AB1CD"/>
                </a:solidFill>
                <a:latin typeface="Roboto Mono"/>
                <a:ea typeface="Roboto Mono"/>
                <a:cs typeface="Roboto Mono"/>
                <a:sym typeface="Roboto Mono"/>
              </a:rPr>
              <a:t>circle</a:t>
            </a:r>
            <a:r>
              <a:rPr lang="sv" sz="1600">
                <a:solidFill>
                  <a:srgbClr val="000000"/>
                </a:solidFill>
                <a:latin typeface="Roboto Mono"/>
                <a:ea typeface="Roboto Mono"/>
                <a:cs typeface="Roboto Mono"/>
                <a:sym typeface="Roboto Mono"/>
              </a:rPr>
              <a:t>(</a:t>
            </a:r>
            <a:r>
              <a:rPr lang="sv" sz="1600">
                <a:solidFill>
                  <a:srgbClr val="106040"/>
                </a:solidFill>
                <a:latin typeface="Roboto Mono"/>
                <a:ea typeface="Roboto Mono"/>
                <a:cs typeface="Roboto Mono"/>
                <a:sym typeface="Roboto Mono"/>
              </a:rPr>
              <a:t>100</a:t>
            </a:r>
            <a:r>
              <a:rPr lang="sv" sz="1600">
                <a:solidFill>
                  <a:srgbClr val="000000"/>
                </a:solidFill>
                <a:latin typeface="Roboto Mono"/>
                <a:ea typeface="Roboto Mono"/>
                <a:cs typeface="Roboto Mono"/>
                <a:sym typeface="Roboto Mono"/>
              </a:rPr>
              <a:t> </a:t>
            </a:r>
            <a:r>
              <a:rPr b="1" lang="sv" sz="1600">
                <a:solidFill>
                  <a:srgbClr val="EE11FF"/>
                </a:solidFill>
                <a:latin typeface="Roboto Mono"/>
                <a:ea typeface="Roboto Mono"/>
                <a:cs typeface="Roboto Mono"/>
                <a:sym typeface="Roboto Mono"/>
              </a:rPr>
              <a:t>+</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3</a:t>
            </a:r>
            <a:r>
              <a:rPr b="1" lang="sv" sz="1600">
                <a:solidFill>
                  <a:srgbClr val="EE11FF"/>
                </a:solidFill>
                <a:latin typeface="Roboto Mono"/>
                <a:ea typeface="Roboto Mono"/>
                <a:cs typeface="Roboto Mono"/>
                <a:sym typeface="Roboto Mono"/>
              </a:rPr>
              <a:t>*</a:t>
            </a:r>
            <a:r>
              <a:rPr lang="sv" sz="1600">
                <a:solidFill>
                  <a:srgbClr val="0050A0"/>
                </a:solidFill>
                <a:latin typeface="Roboto Mono"/>
                <a:ea typeface="Roboto Mono"/>
                <a:cs typeface="Roboto Mono"/>
                <a:sym typeface="Roboto Mono"/>
              </a:rPr>
              <a:t>x</a:t>
            </a:r>
            <a:r>
              <a:rPr lang="sv" sz="1600">
                <a:solidFill>
                  <a:srgbClr val="000000"/>
                </a:solidFill>
                <a:latin typeface="Roboto Mono"/>
                <a:ea typeface="Roboto Mono"/>
                <a:cs typeface="Roboto Mono"/>
                <a:sym typeface="Roboto Mono"/>
              </a:rPr>
              <a:t>, </a:t>
            </a:r>
            <a:r>
              <a:rPr lang="sv" sz="1600">
                <a:solidFill>
                  <a:srgbClr val="106040"/>
                </a:solidFill>
                <a:latin typeface="Roboto Mono"/>
                <a:ea typeface="Roboto Mono"/>
                <a:cs typeface="Roboto Mono"/>
                <a:sym typeface="Roboto Mono"/>
              </a:rPr>
              <a:t>150</a:t>
            </a:r>
            <a:r>
              <a:rPr lang="sv" sz="1600">
                <a:solidFill>
                  <a:srgbClr val="000000"/>
                </a:solidFill>
                <a:latin typeface="Roboto Mono"/>
                <a:ea typeface="Roboto Mono"/>
                <a:cs typeface="Roboto Mono"/>
                <a:sym typeface="Roboto Mono"/>
              </a:rPr>
              <a:t>, </a:t>
            </a:r>
            <a:r>
              <a:rPr lang="sv" sz="1600">
                <a:solidFill>
                  <a:srgbClr val="0050A0"/>
                </a:solidFill>
                <a:latin typeface="Roboto Mono"/>
                <a:ea typeface="Roboto Mono"/>
                <a:cs typeface="Roboto Mono"/>
                <a:sym typeface="Roboto Mono"/>
              </a:rPr>
              <a:t>storlek</a:t>
            </a:r>
            <a:r>
              <a:rPr lang="sv" sz="1600">
                <a:solidFill>
                  <a:srgbClr val="000000"/>
                </a:solidFill>
                <a:latin typeface="Roboto Mono"/>
                <a:ea typeface="Roboto Mono"/>
                <a:cs typeface="Roboto Mono"/>
                <a:sym typeface="Roboto Mono"/>
              </a:rPr>
              <a:t>, </a:t>
            </a:r>
            <a:r>
              <a:rPr lang="sv" sz="1600">
                <a:solidFill>
                  <a:srgbClr val="A01010"/>
                </a:solidFill>
                <a:latin typeface="Roboto Mono"/>
                <a:ea typeface="Roboto Mono"/>
                <a:cs typeface="Roboto Mono"/>
                <a:sym typeface="Roboto Mono"/>
              </a:rPr>
              <a:t>"green"</a:t>
            </a:r>
            <a:r>
              <a:rPr lang="sv" sz="1600">
                <a:solidFill>
                  <a:srgbClr val="000000"/>
                </a:solidFill>
                <a:latin typeface="Roboto Mono"/>
                <a:ea typeface="Roboto Mono"/>
                <a:cs typeface="Roboto Mono"/>
                <a:sym typeface="Roboto Mono"/>
              </a:rPr>
              <a:t>);</a:t>
            </a:r>
            <a:endParaRPr sz="16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sv" sz="1600">
                <a:solidFill>
                  <a:srgbClr val="000000"/>
                </a:solidFill>
                <a:latin typeface="Roboto Mono"/>
                <a:ea typeface="Roboto Mono"/>
                <a:cs typeface="Roboto Mono"/>
                <a:sym typeface="Roboto Mono"/>
              </a:rPr>
              <a:t>  }</a:t>
            </a:r>
            <a:endParaRPr sz="1600">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sv" sz="1600">
                <a:solidFill>
                  <a:srgbClr val="000000"/>
                </a:solidFill>
                <a:latin typeface="Roboto Mono"/>
                <a:ea typeface="Roboto Mono"/>
                <a:cs typeface="Roboto Mono"/>
                <a:sym typeface="Roboto Mono"/>
              </a:rPr>
              <a:t> </a:t>
            </a:r>
            <a:r>
              <a:rPr b="1" lang="sv" sz="1600">
                <a:solidFill>
                  <a:srgbClr val="EE11FF"/>
                </a:solidFill>
                <a:latin typeface="Roboto Mono"/>
                <a:ea typeface="Roboto Mono"/>
                <a:cs typeface="Roboto Mono"/>
                <a:sym typeface="Roboto Mono"/>
              </a:rPr>
              <a:t>&lt;</a:t>
            </a:r>
            <a:r>
              <a:rPr lang="sv" sz="1600">
                <a:solidFill>
                  <a:srgbClr val="F05000"/>
                </a:solidFill>
                <a:latin typeface="Roboto Mono"/>
                <a:ea typeface="Roboto Mono"/>
                <a:cs typeface="Roboto Mono"/>
                <a:sym typeface="Roboto Mono"/>
              </a:rPr>
              <a:t>/script&gt;</a:t>
            </a:r>
            <a:endParaRPr sz="1600">
              <a:solidFill>
                <a:srgbClr val="00000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v"/>
              <a:t>Slumptal exempel</a:t>
            </a:r>
            <a:endParaRPr/>
          </a:p>
        </p:txBody>
      </p:sp>
      <p:sp>
        <p:nvSpPr>
          <p:cNvPr id="113" name="Google Shape;113;p21"/>
          <p:cNvSpPr txBox="1"/>
          <p:nvPr>
            <p:ph idx="1" type="body"/>
          </p:nvPr>
        </p:nvSpPr>
        <p:spPr>
          <a:xfrm>
            <a:off x="311700" y="1152475"/>
            <a:ext cx="4986000" cy="3416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sv" sz="1530">
                <a:solidFill>
                  <a:srgbClr val="EE11FF"/>
                </a:solidFill>
                <a:latin typeface="Roboto Mono"/>
                <a:ea typeface="Roboto Mono"/>
                <a:cs typeface="Roboto Mono"/>
                <a:sym typeface="Roboto Mono"/>
              </a:rPr>
              <a:t>&lt;</a:t>
            </a:r>
            <a:r>
              <a:rPr lang="sv" sz="1530">
                <a:solidFill>
                  <a:srgbClr val="1AB1CD"/>
                </a:solidFill>
                <a:latin typeface="Roboto Mono"/>
                <a:ea typeface="Roboto Mono"/>
                <a:cs typeface="Roboto Mono"/>
                <a:sym typeface="Roboto Mono"/>
              </a:rPr>
              <a:t>script</a:t>
            </a:r>
            <a:r>
              <a:rPr lang="sv" sz="1530">
                <a:solidFill>
                  <a:srgbClr val="000000"/>
                </a:solidFill>
                <a:latin typeface="Roboto Mono"/>
                <a:ea typeface="Roboto Mono"/>
                <a:cs typeface="Roboto Mono"/>
                <a:sym typeface="Roboto Mono"/>
              </a:rPr>
              <a:t> </a:t>
            </a:r>
            <a:r>
              <a:rPr lang="sv" sz="1530">
                <a:solidFill>
                  <a:srgbClr val="1AB1CD"/>
                </a:solidFill>
                <a:latin typeface="Roboto Mono"/>
                <a:ea typeface="Roboto Mono"/>
                <a:cs typeface="Roboto Mono"/>
                <a:sym typeface="Roboto Mono"/>
              </a:rPr>
              <a:t>src</a:t>
            </a:r>
            <a:r>
              <a:rPr b="1" lang="sv" sz="1530">
                <a:solidFill>
                  <a:srgbClr val="EE11FF"/>
                </a:solidFill>
                <a:latin typeface="Roboto Mono"/>
                <a:ea typeface="Roboto Mono"/>
                <a:cs typeface="Roboto Mono"/>
                <a:sym typeface="Roboto Mono"/>
              </a:rPr>
              <a:t>=</a:t>
            </a:r>
            <a:r>
              <a:rPr lang="sv" sz="1530">
                <a:solidFill>
                  <a:srgbClr val="A01010"/>
                </a:solidFill>
                <a:latin typeface="Roboto Mono"/>
                <a:ea typeface="Roboto Mono"/>
                <a:cs typeface="Roboto Mono"/>
                <a:sym typeface="Roboto Mono"/>
              </a:rPr>
              <a:t>"https://koda.nu/simple.js"</a:t>
            </a:r>
            <a:r>
              <a:rPr b="1" lang="sv" sz="1530">
                <a:solidFill>
                  <a:srgbClr val="EE11FF"/>
                </a:solidFill>
                <a:latin typeface="Roboto Mono"/>
                <a:ea typeface="Roboto Mono"/>
                <a:cs typeface="Roboto Mono"/>
                <a:sym typeface="Roboto Mono"/>
              </a:rPr>
              <a:t>&gt;</a:t>
            </a:r>
            <a:endParaRPr sz="15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935"/>
              <a:buNone/>
            </a:pPr>
            <a:r>
              <a:rPr b="1" lang="sv" sz="1530">
                <a:solidFill>
                  <a:srgbClr val="700080"/>
                </a:solidFill>
                <a:latin typeface="Roboto Mono"/>
                <a:ea typeface="Roboto Mono"/>
                <a:cs typeface="Roboto Mono"/>
                <a:sym typeface="Roboto Mono"/>
              </a:rPr>
              <a:t>function</a:t>
            </a:r>
            <a:r>
              <a:rPr lang="sv" sz="1530">
                <a:solidFill>
                  <a:srgbClr val="000000"/>
                </a:solidFill>
                <a:latin typeface="Roboto Mono"/>
                <a:ea typeface="Roboto Mono"/>
                <a:cs typeface="Roboto Mono"/>
                <a:sym typeface="Roboto Mono"/>
              </a:rPr>
              <a:t> </a:t>
            </a:r>
            <a:r>
              <a:rPr lang="sv" sz="1530">
                <a:solidFill>
                  <a:srgbClr val="0000F0"/>
                </a:solidFill>
                <a:latin typeface="Roboto Mono"/>
                <a:ea typeface="Roboto Mono"/>
                <a:cs typeface="Roboto Mono"/>
                <a:sym typeface="Roboto Mono"/>
              </a:rPr>
              <a:t>start</a:t>
            </a:r>
            <a:r>
              <a:rPr lang="sv" sz="1530">
                <a:solidFill>
                  <a:srgbClr val="000000"/>
                </a:solidFill>
                <a:latin typeface="Roboto Mono"/>
                <a:ea typeface="Roboto Mono"/>
                <a:cs typeface="Roboto Mono"/>
                <a:sym typeface="Roboto Mono"/>
              </a:rPr>
              <a:t>(){</a:t>
            </a:r>
            <a:endParaRPr sz="15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935"/>
              <a:buNone/>
            </a:pPr>
            <a:r>
              <a:rPr lang="sv" sz="1530">
                <a:solidFill>
                  <a:srgbClr val="000000"/>
                </a:solidFill>
                <a:latin typeface="Roboto Mono"/>
                <a:ea typeface="Roboto Mono"/>
                <a:cs typeface="Roboto Mono"/>
                <a:sym typeface="Roboto Mono"/>
              </a:rPr>
              <a:t>	</a:t>
            </a:r>
            <a:r>
              <a:rPr b="1" lang="sv" sz="1530">
                <a:solidFill>
                  <a:srgbClr val="700080"/>
                </a:solidFill>
                <a:latin typeface="Roboto Mono"/>
                <a:ea typeface="Roboto Mono"/>
                <a:cs typeface="Roboto Mono"/>
                <a:sym typeface="Roboto Mono"/>
              </a:rPr>
              <a:t>var</a:t>
            </a:r>
            <a:r>
              <a:rPr lang="sv" sz="1530">
                <a:solidFill>
                  <a:srgbClr val="000000"/>
                </a:solidFill>
                <a:latin typeface="Roboto Mono"/>
                <a:ea typeface="Roboto Mono"/>
                <a:cs typeface="Roboto Mono"/>
                <a:sym typeface="Roboto Mono"/>
              </a:rPr>
              <a:t> </a:t>
            </a:r>
            <a:r>
              <a:rPr lang="sv" sz="1530">
                <a:solidFill>
                  <a:srgbClr val="0000F0"/>
                </a:solidFill>
                <a:latin typeface="Roboto Mono"/>
                <a:ea typeface="Roboto Mono"/>
                <a:cs typeface="Roboto Mono"/>
                <a:sym typeface="Roboto Mono"/>
              </a:rPr>
              <a:t>tärning</a:t>
            </a:r>
            <a:r>
              <a:rPr lang="sv" sz="1530">
                <a:solidFill>
                  <a:srgbClr val="000000"/>
                </a:solidFill>
                <a:latin typeface="Roboto Mono"/>
                <a:ea typeface="Roboto Mono"/>
                <a:cs typeface="Roboto Mono"/>
                <a:sym typeface="Roboto Mono"/>
              </a:rPr>
              <a:t> </a:t>
            </a:r>
            <a:r>
              <a:rPr b="1" lang="sv" sz="1530">
                <a:solidFill>
                  <a:srgbClr val="EE11FF"/>
                </a:solidFill>
                <a:latin typeface="Roboto Mono"/>
                <a:ea typeface="Roboto Mono"/>
                <a:cs typeface="Roboto Mono"/>
                <a:sym typeface="Roboto Mono"/>
              </a:rPr>
              <a:t>=</a:t>
            </a:r>
            <a:r>
              <a:rPr lang="sv" sz="1530">
                <a:solidFill>
                  <a:srgbClr val="000000"/>
                </a:solidFill>
                <a:latin typeface="Roboto Mono"/>
                <a:ea typeface="Roboto Mono"/>
                <a:cs typeface="Roboto Mono"/>
                <a:sym typeface="Roboto Mono"/>
              </a:rPr>
              <a:t> </a:t>
            </a:r>
            <a:r>
              <a:rPr lang="sv" sz="1530">
                <a:solidFill>
                  <a:srgbClr val="1AB1CD"/>
                </a:solidFill>
                <a:latin typeface="Roboto Mono"/>
                <a:ea typeface="Roboto Mono"/>
                <a:cs typeface="Roboto Mono"/>
                <a:sym typeface="Roboto Mono"/>
              </a:rPr>
              <a:t>random</a:t>
            </a:r>
            <a:r>
              <a:rPr lang="sv" sz="1530">
                <a:solidFill>
                  <a:srgbClr val="000000"/>
                </a:solidFill>
                <a:latin typeface="Roboto Mono"/>
                <a:ea typeface="Roboto Mono"/>
                <a:cs typeface="Roboto Mono"/>
                <a:sym typeface="Roboto Mono"/>
              </a:rPr>
              <a:t>(</a:t>
            </a:r>
            <a:r>
              <a:rPr lang="sv" sz="1530">
                <a:solidFill>
                  <a:srgbClr val="106040"/>
                </a:solidFill>
                <a:latin typeface="Roboto Mono"/>
                <a:ea typeface="Roboto Mono"/>
                <a:cs typeface="Roboto Mono"/>
                <a:sym typeface="Roboto Mono"/>
              </a:rPr>
              <a:t>6</a:t>
            </a:r>
            <a:r>
              <a:rPr lang="sv" sz="1530">
                <a:solidFill>
                  <a:srgbClr val="000000"/>
                </a:solidFill>
                <a:latin typeface="Roboto Mono"/>
                <a:ea typeface="Roboto Mono"/>
                <a:cs typeface="Roboto Mono"/>
                <a:sym typeface="Roboto Mono"/>
              </a:rPr>
              <a:t>)</a:t>
            </a:r>
            <a:r>
              <a:rPr b="1" lang="sv" sz="1530">
                <a:solidFill>
                  <a:srgbClr val="EE11FF"/>
                </a:solidFill>
                <a:latin typeface="Roboto Mono"/>
                <a:ea typeface="Roboto Mono"/>
                <a:cs typeface="Roboto Mono"/>
                <a:sym typeface="Roboto Mono"/>
              </a:rPr>
              <a:t>+</a:t>
            </a:r>
            <a:r>
              <a:rPr lang="sv" sz="1530">
                <a:solidFill>
                  <a:srgbClr val="106040"/>
                </a:solidFill>
                <a:latin typeface="Roboto Mono"/>
                <a:ea typeface="Roboto Mono"/>
                <a:cs typeface="Roboto Mono"/>
                <a:sym typeface="Roboto Mono"/>
              </a:rPr>
              <a:t>1</a:t>
            </a:r>
            <a:r>
              <a:rPr lang="sv" sz="1530">
                <a:solidFill>
                  <a:srgbClr val="000000"/>
                </a:solidFill>
                <a:latin typeface="Roboto Mono"/>
                <a:ea typeface="Roboto Mono"/>
                <a:cs typeface="Roboto Mono"/>
                <a:sym typeface="Roboto Mono"/>
              </a:rPr>
              <a:t>;</a:t>
            </a:r>
            <a:endParaRPr sz="15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935"/>
              <a:buNone/>
            </a:pPr>
            <a:r>
              <a:rPr lang="sv" sz="1530">
                <a:solidFill>
                  <a:srgbClr val="000000"/>
                </a:solidFill>
                <a:latin typeface="Roboto Mono"/>
                <a:ea typeface="Roboto Mono"/>
                <a:cs typeface="Roboto Mono"/>
                <a:sym typeface="Roboto Mono"/>
              </a:rPr>
              <a:t>    </a:t>
            </a:r>
            <a:r>
              <a:rPr lang="sv" sz="1530">
                <a:solidFill>
                  <a:srgbClr val="1AB1CD"/>
                </a:solidFill>
                <a:latin typeface="Roboto Mono"/>
                <a:ea typeface="Roboto Mono"/>
                <a:cs typeface="Roboto Mono"/>
                <a:sym typeface="Roboto Mono"/>
              </a:rPr>
              <a:t>text</a:t>
            </a:r>
            <a:r>
              <a:rPr lang="sv" sz="1530">
                <a:solidFill>
                  <a:srgbClr val="000000"/>
                </a:solidFill>
                <a:latin typeface="Roboto Mono"/>
                <a:ea typeface="Roboto Mono"/>
                <a:cs typeface="Roboto Mono"/>
                <a:sym typeface="Roboto Mono"/>
              </a:rPr>
              <a:t>(</a:t>
            </a:r>
            <a:r>
              <a:rPr lang="sv" sz="1530">
                <a:solidFill>
                  <a:srgbClr val="106040"/>
                </a:solidFill>
                <a:latin typeface="Roboto Mono"/>
                <a:ea typeface="Roboto Mono"/>
                <a:cs typeface="Roboto Mono"/>
                <a:sym typeface="Roboto Mono"/>
              </a:rPr>
              <a:t>100</a:t>
            </a:r>
            <a:r>
              <a:rPr lang="sv" sz="1530">
                <a:solidFill>
                  <a:srgbClr val="000000"/>
                </a:solidFill>
                <a:latin typeface="Roboto Mono"/>
                <a:ea typeface="Roboto Mono"/>
                <a:cs typeface="Roboto Mono"/>
                <a:sym typeface="Roboto Mono"/>
              </a:rPr>
              <a:t>,</a:t>
            </a:r>
            <a:r>
              <a:rPr lang="sv" sz="1530">
                <a:solidFill>
                  <a:srgbClr val="106040"/>
                </a:solidFill>
                <a:latin typeface="Roboto Mono"/>
                <a:ea typeface="Roboto Mono"/>
                <a:cs typeface="Roboto Mono"/>
                <a:sym typeface="Roboto Mono"/>
              </a:rPr>
              <a:t>100</a:t>
            </a:r>
            <a:r>
              <a:rPr lang="sv" sz="1530">
                <a:solidFill>
                  <a:srgbClr val="000000"/>
                </a:solidFill>
                <a:latin typeface="Roboto Mono"/>
                <a:ea typeface="Roboto Mono"/>
                <a:cs typeface="Roboto Mono"/>
                <a:sym typeface="Roboto Mono"/>
              </a:rPr>
              <a:t>,</a:t>
            </a:r>
            <a:r>
              <a:rPr lang="sv" sz="1530">
                <a:solidFill>
                  <a:srgbClr val="106040"/>
                </a:solidFill>
                <a:latin typeface="Roboto Mono"/>
                <a:ea typeface="Roboto Mono"/>
                <a:cs typeface="Roboto Mono"/>
                <a:sym typeface="Roboto Mono"/>
              </a:rPr>
              <a:t>30</a:t>
            </a:r>
            <a:r>
              <a:rPr lang="sv" sz="1530">
                <a:solidFill>
                  <a:srgbClr val="000000"/>
                </a:solidFill>
                <a:latin typeface="Roboto Mono"/>
                <a:ea typeface="Roboto Mono"/>
                <a:cs typeface="Roboto Mono"/>
                <a:sym typeface="Roboto Mono"/>
              </a:rPr>
              <a:t>,</a:t>
            </a:r>
            <a:r>
              <a:rPr lang="sv" sz="1530">
                <a:solidFill>
                  <a:srgbClr val="0050A0"/>
                </a:solidFill>
                <a:latin typeface="Roboto Mono"/>
                <a:ea typeface="Roboto Mono"/>
                <a:cs typeface="Roboto Mono"/>
                <a:sym typeface="Roboto Mono"/>
              </a:rPr>
              <a:t>tärning</a:t>
            </a:r>
            <a:r>
              <a:rPr lang="sv" sz="1530">
                <a:solidFill>
                  <a:srgbClr val="000000"/>
                </a:solidFill>
                <a:latin typeface="Roboto Mono"/>
                <a:ea typeface="Roboto Mono"/>
                <a:cs typeface="Roboto Mono"/>
                <a:sym typeface="Roboto Mono"/>
              </a:rPr>
              <a:t>,</a:t>
            </a:r>
            <a:r>
              <a:rPr lang="sv" sz="1530">
                <a:solidFill>
                  <a:srgbClr val="A01010"/>
                </a:solidFill>
                <a:latin typeface="Roboto Mono"/>
                <a:ea typeface="Roboto Mono"/>
                <a:cs typeface="Roboto Mono"/>
                <a:sym typeface="Roboto Mono"/>
              </a:rPr>
              <a:t>"Blue"</a:t>
            </a:r>
            <a:r>
              <a:rPr lang="sv" sz="1530">
                <a:solidFill>
                  <a:srgbClr val="000000"/>
                </a:solidFill>
                <a:latin typeface="Roboto Mono"/>
                <a:ea typeface="Roboto Mono"/>
                <a:cs typeface="Roboto Mono"/>
                <a:sym typeface="Roboto Mono"/>
              </a:rPr>
              <a:t>);</a:t>
            </a:r>
            <a:endParaRPr sz="1530">
              <a:solidFill>
                <a:srgbClr val="000000"/>
              </a:solidFill>
              <a:latin typeface="Roboto Mono"/>
              <a:ea typeface="Roboto Mono"/>
              <a:cs typeface="Roboto Mono"/>
              <a:sym typeface="Roboto Mono"/>
            </a:endParaRPr>
          </a:p>
          <a:p>
            <a:pPr indent="0" lvl="0" marL="0" rtl="0" algn="l">
              <a:lnSpc>
                <a:spcPct val="95000"/>
              </a:lnSpc>
              <a:spcBef>
                <a:spcPts val="1200"/>
              </a:spcBef>
              <a:spcAft>
                <a:spcPts val="0"/>
              </a:spcAft>
              <a:buSzPts val="935"/>
              <a:buNone/>
            </a:pPr>
            <a:r>
              <a:rPr lang="sv" sz="1530">
                <a:solidFill>
                  <a:srgbClr val="000000"/>
                </a:solidFill>
                <a:latin typeface="Roboto Mono"/>
                <a:ea typeface="Roboto Mono"/>
                <a:cs typeface="Roboto Mono"/>
                <a:sym typeface="Roboto Mono"/>
              </a:rPr>
              <a:t>}</a:t>
            </a:r>
            <a:endParaRPr sz="1530">
              <a:solidFill>
                <a:srgbClr val="000000"/>
              </a:solidFill>
              <a:latin typeface="Roboto Mono"/>
              <a:ea typeface="Roboto Mono"/>
              <a:cs typeface="Roboto Mono"/>
              <a:sym typeface="Roboto Mono"/>
            </a:endParaRPr>
          </a:p>
          <a:p>
            <a:pPr indent="0" lvl="0" marL="0" rtl="0" algn="l">
              <a:lnSpc>
                <a:spcPct val="95000"/>
              </a:lnSpc>
              <a:spcBef>
                <a:spcPts val="1200"/>
              </a:spcBef>
              <a:spcAft>
                <a:spcPts val="1200"/>
              </a:spcAft>
              <a:buSzPts val="935"/>
              <a:buNone/>
            </a:pPr>
            <a:r>
              <a:rPr b="1" lang="sv" sz="1530">
                <a:solidFill>
                  <a:srgbClr val="EE11FF"/>
                </a:solidFill>
                <a:latin typeface="Roboto Mono"/>
                <a:ea typeface="Roboto Mono"/>
                <a:cs typeface="Roboto Mono"/>
                <a:sym typeface="Roboto Mono"/>
              </a:rPr>
              <a:t>&lt;</a:t>
            </a:r>
            <a:r>
              <a:rPr lang="sv" sz="1530">
                <a:solidFill>
                  <a:srgbClr val="F05000"/>
                </a:solidFill>
                <a:latin typeface="Roboto Mono"/>
                <a:ea typeface="Roboto Mono"/>
                <a:cs typeface="Roboto Mono"/>
                <a:sym typeface="Roboto Mono"/>
              </a:rPr>
              <a:t>/script&gt;</a:t>
            </a:r>
            <a:endParaRPr sz="1530">
              <a:solidFill>
                <a:srgbClr val="F05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