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8780D6-8611-4D86-BB5F-91F771EF5323}">
  <a:tblStyle styleId="{AA8780D6-8611-4D86-BB5F-91F771EF53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Oswald-bold.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52f016e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52f016e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58b84c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58b84c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7a49555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7a49555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52f016e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52f016e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52f016e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52f016e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900e44d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900e44d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900e44d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900e44d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99989b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99989b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5a13f3e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5a13f3e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aa1c1a9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aa1c1a9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aa1c1a9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aa1c1a9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499989b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499989b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5a13f3e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5a13f3e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52f016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52f016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52f016e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52f016e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v"/>
              <a:t>Programmering - Lektion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v"/>
              <a:t>PC 230901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2517300" cy="12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Pröva följande program</a:t>
            </a:r>
            <a:endParaRPr/>
          </a:p>
        </p:txBody>
      </p:sp>
      <p:sp>
        <p:nvSpPr>
          <p:cNvPr id="121" name="Google Shape;121;p22"/>
          <p:cNvSpPr txBox="1"/>
          <p:nvPr>
            <p:ph idx="1" type="body"/>
          </p:nvPr>
        </p:nvSpPr>
        <p:spPr>
          <a:xfrm>
            <a:off x="2159350" y="1654625"/>
            <a:ext cx="5973000" cy="25038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sv" sz="1400">
                <a:solidFill>
                  <a:srgbClr val="A05000"/>
                </a:solidFill>
                <a:latin typeface="Roboto Mono"/>
                <a:ea typeface="Roboto Mono"/>
                <a:cs typeface="Roboto Mono"/>
                <a:sym typeface="Roboto Mono"/>
              </a:rPr>
              <a:t>// Gissa ett tal</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let</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tal</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prompt</a:t>
            </a:r>
            <a:r>
              <a:rPr lang="sv" sz="1400">
                <a:solidFill>
                  <a:srgbClr val="000000"/>
                </a:solidFill>
                <a:latin typeface="Roboto Mono"/>
                <a:ea typeface="Roboto Mono"/>
                <a:cs typeface="Roboto Mono"/>
                <a:sym typeface="Roboto Mono"/>
              </a:rPr>
              <a:t>(</a:t>
            </a:r>
            <a:r>
              <a:rPr lang="sv" sz="1400">
                <a:solidFill>
                  <a:srgbClr val="A01010"/>
                </a:solidFill>
                <a:latin typeface="Roboto Mono"/>
                <a:ea typeface="Roboto Mono"/>
                <a:cs typeface="Roboto Mono"/>
                <a:sym typeface="Roboto Mono"/>
              </a:rPr>
              <a:t>'Gissa ett tal'</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if</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tal</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42</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alert</a:t>
            </a:r>
            <a:r>
              <a:rPr lang="sv" sz="1400">
                <a:solidFill>
                  <a:srgbClr val="000000"/>
                </a:solidFill>
                <a:latin typeface="Roboto Mono"/>
                <a:ea typeface="Roboto Mono"/>
                <a:cs typeface="Roboto Mono"/>
                <a:sym typeface="Roboto Mono"/>
              </a:rPr>
              <a:t>(</a:t>
            </a:r>
            <a:r>
              <a:rPr lang="sv" sz="1400">
                <a:solidFill>
                  <a:srgbClr val="A01010"/>
                </a:solidFill>
                <a:latin typeface="Roboto Mono"/>
                <a:ea typeface="Roboto Mono"/>
                <a:cs typeface="Roboto Mono"/>
                <a:sym typeface="Roboto Mono"/>
              </a:rPr>
              <a:t>'Du gissade rätt'</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 </a:t>
            </a:r>
            <a:r>
              <a:rPr b="1" lang="sv" sz="1400">
                <a:solidFill>
                  <a:srgbClr val="700080"/>
                </a:solidFill>
                <a:latin typeface="Roboto Mono"/>
                <a:ea typeface="Roboto Mono"/>
                <a:cs typeface="Roboto Mono"/>
                <a:sym typeface="Roboto Mono"/>
              </a:rPr>
              <a:t>else</a:t>
            </a: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if</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tal</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&gt;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42</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alert</a:t>
            </a:r>
            <a:r>
              <a:rPr lang="sv" sz="1400">
                <a:solidFill>
                  <a:srgbClr val="000000"/>
                </a:solidFill>
                <a:latin typeface="Roboto Mono"/>
                <a:ea typeface="Roboto Mono"/>
                <a:cs typeface="Roboto Mono"/>
                <a:sym typeface="Roboto Mono"/>
              </a:rPr>
              <a:t>(</a:t>
            </a:r>
            <a:r>
              <a:rPr lang="sv" sz="1400">
                <a:solidFill>
                  <a:srgbClr val="A01010"/>
                </a:solidFill>
                <a:latin typeface="Roboto Mono"/>
                <a:ea typeface="Roboto Mono"/>
                <a:cs typeface="Roboto Mono"/>
                <a:sym typeface="Roboto Mono"/>
              </a:rPr>
              <a:t>'Du gissade för högt'</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else</a:t>
            </a:r>
            <a:r>
              <a:rPr lang="sv" sz="1400">
                <a:solidFill>
                  <a:srgbClr val="000000"/>
                </a:solidFill>
                <a:latin typeface="Roboto Mono"/>
                <a:ea typeface="Roboto Mono"/>
                <a:cs typeface="Roboto Mono"/>
                <a:sym typeface="Roboto Mono"/>
              </a:rPr>
              <a:t> {	</a:t>
            </a:r>
            <a:r>
              <a:rPr lang="sv" sz="1400">
                <a:solidFill>
                  <a:srgbClr val="1AB1CD"/>
                </a:solidFill>
                <a:latin typeface="Roboto Mono"/>
                <a:ea typeface="Roboto Mono"/>
                <a:cs typeface="Roboto Mono"/>
                <a:sym typeface="Roboto Mono"/>
              </a:rPr>
              <a:t>alert</a:t>
            </a:r>
            <a:r>
              <a:rPr lang="sv" sz="1400">
                <a:solidFill>
                  <a:srgbClr val="000000"/>
                </a:solidFill>
                <a:latin typeface="Roboto Mono"/>
                <a:ea typeface="Roboto Mono"/>
                <a:cs typeface="Roboto Mono"/>
                <a:sym typeface="Roboto Mono"/>
              </a:rPr>
              <a:t>(</a:t>
            </a:r>
            <a:r>
              <a:rPr lang="sv" sz="1400">
                <a:solidFill>
                  <a:srgbClr val="A01010"/>
                </a:solidFill>
                <a:latin typeface="Roboto Mono"/>
                <a:ea typeface="Roboto Mono"/>
                <a:cs typeface="Roboto Mono"/>
                <a:sym typeface="Roboto Mono"/>
              </a:rPr>
              <a:t>'Du gissade för lågt!'</a:t>
            </a:r>
            <a:r>
              <a:rPr lang="sv" sz="1400">
                <a:solidFill>
                  <a:srgbClr val="000000"/>
                </a:solidFill>
                <a:latin typeface="Roboto Mono"/>
                <a:ea typeface="Roboto Mono"/>
                <a:cs typeface="Roboto Mono"/>
                <a:sym typeface="Roboto Mono"/>
              </a:rPr>
              <a:t>);	} </a:t>
            </a:r>
            <a:endParaRPr sz="14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200"/>
              </a:spcAft>
              <a:buNone/>
            </a:pPr>
            <a:r>
              <a:t/>
            </a:r>
            <a:endParaRPr sz="1600">
              <a:solidFill>
                <a:srgbClr val="000000"/>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Switch och case</a:t>
            </a:r>
            <a:endParaRPr/>
          </a:p>
        </p:txBody>
      </p:sp>
      <p:sp>
        <p:nvSpPr>
          <p:cNvPr id="127" name="Google Shape;127;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sv"/>
              <a:t>Om jag behöver skriva många if-satser för att kolla flera villkor så finns ett smidigare sätt som kallas case i många språk. I JavaScript börjar kommandot med switch.</a:t>
            </a:r>
            <a:endParaRPr/>
          </a:p>
          <a:p>
            <a:pPr indent="0" lvl="0" marL="0" rtl="0" algn="l">
              <a:lnSpc>
                <a:spcPct val="95000"/>
              </a:lnSpc>
              <a:spcBef>
                <a:spcPts val="1200"/>
              </a:spcBef>
              <a:spcAft>
                <a:spcPts val="0"/>
              </a:spcAft>
              <a:buNone/>
            </a:pPr>
            <a:r>
              <a:rPr lang="sv"/>
              <a:t>Se koden på nästa sida och pröva den. Beskriv med egna ord hur den fungerar innan du prövar att köra den.</a:t>
            </a:r>
            <a:endParaRPr/>
          </a:p>
          <a:p>
            <a:pPr indent="0" lvl="0" marL="0" rtl="0" algn="l">
              <a:lnSpc>
                <a:spcPct val="95000"/>
              </a:lnSpc>
              <a:spcBef>
                <a:spcPts val="1200"/>
              </a:spcBef>
              <a:spcAft>
                <a:spcPts val="0"/>
              </a:spcAft>
              <a:buNone/>
            </a:pPr>
            <a:r>
              <a:t/>
            </a:r>
            <a:endParaRPr i="1">
              <a:solidFill>
                <a:srgbClr val="A05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t/>
            </a:r>
            <a:endParaRPr/>
          </a:p>
        </p:txBody>
      </p:sp>
      <p:sp>
        <p:nvSpPr>
          <p:cNvPr id="128" name="Google Shape;128;p23"/>
          <p:cNvSpPr txBox="1"/>
          <p:nvPr/>
        </p:nvSpPr>
        <p:spPr>
          <a:xfrm>
            <a:off x="5124550" y="1032500"/>
            <a:ext cx="3707700" cy="3609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sz="1150">
                <a:solidFill>
                  <a:srgbClr val="700080"/>
                </a:solidFill>
                <a:highlight>
                  <a:srgbClr val="FFFFFF"/>
                </a:highlight>
                <a:latin typeface="Roboto Mono"/>
                <a:ea typeface="Roboto Mono"/>
                <a:cs typeface="Roboto Mono"/>
                <a:sym typeface="Roboto Mono"/>
              </a:rPr>
              <a:t>switch</a:t>
            </a:r>
            <a:r>
              <a:rPr lang="sv" sz="1150">
                <a:highlight>
                  <a:srgbClr val="FFFFFF"/>
                </a:highlight>
                <a:latin typeface="Roboto Mono"/>
                <a:ea typeface="Roboto Mono"/>
                <a:cs typeface="Roboto Mono"/>
                <a:sym typeface="Roboto Mono"/>
              </a:rPr>
              <a:t>(</a:t>
            </a:r>
            <a:r>
              <a:rPr lang="sv" sz="1150">
                <a:solidFill>
                  <a:srgbClr val="1AB1CD"/>
                </a:solidFill>
                <a:highlight>
                  <a:srgbClr val="FFFFFF"/>
                </a:highlight>
                <a:latin typeface="Roboto Mono"/>
                <a:ea typeface="Roboto Mono"/>
                <a:cs typeface="Roboto Mono"/>
                <a:sym typeface="Roboto Mono"/>
              </a:rPr>
              <a:t>expression</a:t>
            </a:r>
            <a:r>
              <a:rPr lang="sv" sz="1150">
                <a:highlight>
                  <a:srgbClr val="FFFFFF"/>
                </a:highlight>
                <a:latin typeface="Roboto Mono"/>
                <a:ea typeface="Roboto Mono"/>
                <a:cs typeface="Roboto Mono"/>
                <a:sym typeface="Roboto Mono"/>
              </a:rPr>
              <a:t>) {</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b="1" lang="sv" sz="1150">
                <a:solidFill>
                  <a:srgbClr val="700080"/>
                </a:solidFill>
                <a:highlight>
                  <a:srgbClr val="FFFFFF"/>
                </a:highlight>
                <a:latin typeface="Roboto Mono"/>
                <a:ea typeface="Roboto Mono"/>
                <a:cs typeface="Roboto Mono"/>
                <a:sym typeface="Roboto Mono"/>
              </a:rPr>
              <a:t>case</a:t>
            </a: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n</a:t>
            </a:r>
            <a:r>
              <a:rPr lang="sv" sz="1150">
                <a:highlight>
                  <a:srgbClr val="FFFFFF"/>
                </a:highlight>
                <a:latin typeface="Roboto Mono"/>
                <a:ea typeface="Roboto Mono"/>
                <a:cs typeface="Roboto Mono"/>
                <a:sym typeface="Roboto Mono"/>
              </a:rPr>
              <a:t>:</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code</a:t>
            </a: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block</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b="1" lang="sv" sz="1150">
                <a:solidFill>
                  <a:srgbClr val="700080"/>
                </a:solidFill>
                <a:highlight>
                  <a:srgbClr val="FFFFFF"/>
                </a:highlight>
                <a:latin typeface="Roboto Mono"/>
                <a:ea typeface="Roboto Mono"/>
                <a:cs typeface="Roboto Mono"/>
                <a:sym typeface="Roboto Mono"/>
              </a:rPr>
              <a:t>break</a:t>
            </a:r>
            <a:r>
              <a:rPr lang="sv" sz="1150">
                <a:highlight>
                  <a:srgbClr val="FFFFFF"/>
                </a:highlight>
                <a:latin typeface="Roboto Mono"/>
                <a:ea typeface="Roboto Mono"/>
                <a:cs typeface="Roboto Mono"/>
                <a:sym typeface="Roboto Mono"/>
              </a:rPr>
              <a:t>;</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b="1" lang="sv" sz="1150">
                <a:solidFill>
                  <a:srgbClr val="700080"/>
                </a:solidFill>
                <a:highlight>
                  <a:srgbClr val="FFFFFF"/>
                </a:highlight>
                <a:latin typeface="Roboto Mono"/>
                <a:ea typeface="Roboto Mono"/>
                <a:cs typeface="Roboto Mono"/>
                <a:sym typeface="Roboto Mono"/>
              </a:rPr>
              <a:t>case</a:t>
            </a: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n</a:t>
            </a:r>
            <a:r>
              <a:rPr lang="sv" sz="1150">
                <a:highlight>
                  <a:srgbClr val="FFFFFF"/>
                </a:highlight>
                <a:latin typeface="Roboto Mono"/>
                <a:ea typeface="Roboto Mono"/>
                <a:cs typeface="Roboto Mono"/>
                <a:sym typeface="Roboto Mono"/>
              </a:rPr>
              <a:t>:</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code</a:t>
            </a: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block</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b="1" lang="sv" sz="1150">
                <a:solidFill>
                  <a:srgbClr val="700080"/>
                </a:solidFill>
                <a:highlight>
                  <a:srgbClr val="FFFFFF"/>
                </a:highlight>
                <a:latin typeface="Roboto Mono"/>
                <a:ea typeface="Roboto Mono"/>
                <a:cs typeface="Roboto Mono"/>
                <a:sym typeface="Roboto Mono"/>
              </a:rPr>
              <a:t>break</a:t>
            </a:r>
            <a:r>
              <a:rPr lang="sv" sz="1150">
                <a:highlight>
                  <a:srgbClr val="FFFFFF"/>
                </a:highlight>
                <a:latin typeface="Roboto Mono"/>
                <a:ea typeface="Roboto Mono"/>
                <a:cs typeface="Roboto Mono"/>
                <a:sym typeface="Roboto Mono"/>
              </a:rPr>
              <a:t>;</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b="1" lang="sv" sz="1150">
                <a:solidFill>
                  <a:srgbClr val="700080"/>
                </a:solidFill>
                <a:highlight>
                  <a:srgbClr val="FFFFFF"/>
                </a:highlight>
                <a:latin typeface="Roboto Mono"/>
                <a:ea typeface="Roboto Mono"/>
                <a:cs typeface="Roboto Mono"/>
                <a:sym typeface="Roboto Mono"/>
              </a:rPr>
              <a:t>default</a:t>
            </a:r>
            <a:r>
              <a:rPr lang="sv" sz="1150">
                <a:highlight>
                  <a:srgbClr val="FFFFFF"/>
                </a:highlight>
                <a:latin typeface="Roboto Mono"/>
                <a:ea typeface="Roboto Mono"/>
                <a:cs typeface="Roboto Mono"/>
                <a:sym typeface="Roboto Mono"/>
              </a:rPr>
              <a:t>:</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150">
                <a:highlight>
                  <a:srgbClr val="FFFFFF"/>
                </a:highlight>
                <a:latin typeface="Roboto Mono"/>
                <a:ea typeface="Roboto Mono"/>
                <a:cs typeface="Roboto Mono"/>
                <a:sym typeface="Roboto Mono"/>
              </a:rPr>
              <a:t>    </a:t>
            </a:r>
            <a:r>
              <a:rPr b="1" lang="sv" sz="1150">
                <a:solidFill>
                  <a:srgbClr val="700080"/>
                </a:solidFill>
                <a:highlight>
                  <a:srgbClr val="FFFFFF"/>
                </a:highlight>
                <a:latin typeface="Roboto Mono"/>
                <a:ea typeface="Roboto Mono"/>
                <a:cs typeface="Roboto Mono"/>
                <a:sym typeface="Roboto Mono"/>
              </a:rPr>
              <a:t>default</a:t>
            </a: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code</a:t>
            </a:r>
            <a:r>
              <a:rPr lang="sv" sz="1150">
                <a:highlight>
                  <a:srgbClr val="FFFFFF"/>
                </a:highlight>
                <a:latin typeface="Roboto Mono"/>
                <a:ea typeface="Roboto Mono"/>
                <a:cs typeface="Roboto Mono"/>
                <a:sym typeface="Roboto Mono"/>
              </a:rPr>
              <a:t> </a:t>
            </a:r>
            <a:r>
              <a:rPr lang="sv" sz="1150">
                <a:solidFill>
                  <a:srgbClr val="1AB1CD"/>
                </a:solidFill>
                <a:highlight>
                  <a:srgbClr val="FFFFFF"/>
                </a:highlight>
                <a:latin typeface="Roboto Mono"/>
                <a:ea typeface="Roboto Mono"/>
                <a:cs typeface="Roboto Mono"/>
                <a:sym typeface="Roboto Mono"/>
              </a:rPr>
              <a:t>block</a:t>
            </a:r>
            <a:endParaRPr sz="1150">
              <a:highlight>
                <a:srgbClr val="FFFFFF"/>
              </a:highlight>
              <a:latin typeface="Roboto Mono"/>
              <a:ea typeface="Roboto Mono"/>
              <a:cs typeface="Roboto Mono"/>
              <a:sym typeface="Roboto Mono"/>
            </a:endParaRPr>
          </a:p>
          <a:p>
            <a:pPr indent="0" lvl="0" marL="0" rtl="0" algn="l">
              <a:lnSpc>
                <a:spcPct val="95000"/>
              </a:lnSpc>
              <a:spcBef>
                <a:spcPts val="1200"/>
              </a:spcBef>
              <a:spcAft>
                <a:spcPts val="1200"/>
              </a:spcAft>
              <a:buNone/>
            </a:pPr>
            <a:r>
              <a:rPr lang="sv" sz="1150">
                <a:highlight>
                  <a:srgbClr val="FFFFFF"/>
                </a:highlight>
                <a:latin typeface="Roboto Mono"/>
                <a:ea typeface="Roboto Mono"/>
                <a:cs typeface="Roboto Mono"/>
                <a:sym typeface="Roboto Mono"/>
              </a:rPr>
              <a:t>}</a:t>
            </a:r>
            <a:endParaRPr sz="180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170500"/>
            <a:ext cx="8520600" cy="48402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sv" sz="1450">
                <a:solidFill>
                  <a:srgbClr val="EE11FF"/>
                </a:solidFill>
                <a:latin typeface="Roboto Mono"/>
                <a:ea typeface="Roboto Mono"/>
                <a:cs typeface="Roboto Mono"/>
                <a:sym typeface="Roboto Mono"/>
              </a:rPr>
              <a:t>&lt;</a:t>
            </a:r>
            <a:r>
              <a:rPr lang="sv" sz="1450">
                <a:solidFill>
                  <a:srgbClr val="1AB1CD"/>
                </a:solidFill>
                <a:latin typeface="Roboto Mono"/>
                <a:ea typeface="Roboto Mono"/>
                <a:cs typeface="Roboto Mono"/>
                <a:sym typeface="Roboto Mono"/>
              </a:rPr>
              <a:t>script</a:t>
            </a: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src</a:t>
            </a:r>
            <a:r>
              <a:rPr b="1" lang="sv" sz="1450">
                <a:solidFill>
                  <a:srgbClr val="EE11FF"/>
                </a:solidFill>
                <a:latin typeface="Roboto Mono"/>
                <a:ea typeface="Roboto Mono"/>
                <a:cs typeface="Roboto Mono"/>
                <a:sym typeface="Roboto Mono"/>
              </a:rPr>
              <a:t>=</a:t>
            </a:r>
            <a:r>
              <a:rPr lang="sv" sz="1450">
                <a:solidFill>
                  <a:srgbClr val="A01010"/>
                </a:solidFill>
                <a:latin typeface="Roboto Mono"/>
                <a:ea typeface="Roboto Mono"/>
                <a:cs typeface="Roboto Mono"/>
                <a:sym typeface="Roboto Mono"/>
              </a:rPr>
              <a:t>"https://koda.nu/simple.js"</a:t>
            </a:r>
            <a:r>
              <a:rPr b="1" lang="sv" sz="1450">
                <a:solidFill>
                  <a:srgbClr val="EE11FF"/>
                </a:solidFill>
                <a:latin typeface="Roboto Mono"/>
                <a:ea typeface="Roboto Mono"/>
                <a:cs typeface="Roboto Mono"/>
                <a:sym typeface="Roboto Mono"/>
              </a:rPr>
              <a:t>&gt;</a:t>
            </a:r>
            <a:endParaRPr sz="145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let</a:t>
            </a: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fruit</a:t>
            </a:r>
            <a:r>
              <a:rPr lang="sv" sz="1450">
                <a:solidFill>
                  <a:srgbClr val="000000"/>
                </a:solidFill>
                <a:latin typeface="Roboto Mono"/>
                <a:ea typeface="Roboto Mono"/>
                <a:cs typeface="Roboto Mono"/>
                <a:sym typeface="Roboto Mono"/>
              </a:rPr>
              <a:t> </a:t>
            </a:r>
            <a:r>
              <a:rPr b="1" lang="sv" sz="1450">
                <a:solidFill>
                  <a:srgbClr val="EE11FF"/>
                </a:solidFill>
                <a:latin typeface="Roboto Mono"/>
                <a:ea typeface="Roboto Mono"/>
                <a:cs typeface="Roboto Mono"/>
                <a:sym typeface="Roboto Mono"/>
              </a:rPr>
              <a:t>=</a:t>
            </a: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prompt</a:t>
            </a:r>
            <a:r>
              <a:rPr lang="sv" sz="1450">
                <a:solidFill>
                  <a:srgbClr val="000000"/>
                </a:solidFill>
                <a:latin typeface="Roboto Mono"/>
                <a:ea typeface="Roboto Mono"/>
                <a:cs typeface="Roboto Mono"/>
                <a:sym typeface="Roboto Mono"/>
              </a:rPr>
              <a:t>(</a:t>
            </a:r>
            <a:r>
              <a:rPr lang="sv" sz="1450">
                <a:solidFill>
                  <a:srgbClr val="A01010"/>
                </a:solidFill>
                <a:latin typeface="Roboto Mono"/>
                <a:ea typeface="Roboto Mono"/>
                <a:cs typeface="Roboto Mono"/>
                <a:sym typeface="Roboto Mono"/>
              </a:rPr>
              <a:t>"Vad är din favoritfrukt?"</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let</a:t>
            </a:r>
            <a:r>
              <a:rPr lang="sv" sz="1450">
                <a:solidFill>
                  <a:srgbClr val="000000"/>
                </a:solidFill>
                <a:latin typeface="Roboto Mono"/>
                <a:ea typeface="Roboto Mono"/>
                <a:cs typeface="Roboto Mono"/>
                <a:sym typeface="Roboto Mono"/>
              </a:rPr>
              <a:t> </a:t>
            </a:r>
            <a:r>
              <a:rPr lang="sv" sz="1450">
                <a:solidFill>
                  <a:srgbClr val="0000F0"/>
                </a:solidFill>
                <a:latin typeface="Roboto Mono"/>
                <a:ea typeface="Roboto Mono"/>
                <a:cs typeface="Roboto Mono"/>
                <a:sym typeface="Roboto Mono"/>
              </a:rPr>
              <a:t>svar</a:t>
            </a:r>
            <a:r>
              <a:rPr lang="sv" sz="1450">
                <a:solidFill>
                  <a:srgbClr val="000000"/>
                </a:solidFill>
                <a:latin typeface="Roboto Mono"/>
                <a:ea typeface="Roboto Mono"/>
                <a:cs typeface="Roboto Mono"/>
                <a:sym typeface="Roboto Mono"/>
              </a:rPr>
              <a:t> </a:t>
            </a:r>
            <a:r>
              <a:rPr b="1" lang="sv" sz="1450">
                <a:solidFill>
                  <a:srgbClr val="EE11FF"/>
                </a:solidFill>
                <a:latin typeface="Roboto Mono"/>
                <a:ea typeface="Roboto Mono"/>
                <a:cs typeface="Roboto Mono"/>
                <a:sym typeface="Roboto Mono"/>
              </a:rPr>
              <a:t>=</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100000"/>
              </a:lnSpc>
              <a:spcBef>
                <a:spcPts val="120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switch</a:t>
            </a: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fruit</a:t>
            </a:r>
            <a:r>
              <a:rPr lang="sv" sz="1450">
                <a:solidFill>
                  <a:srgbClr val="000000"/>
                </a:solidFill>
                <a:latin typeface="Roboto Mono"/>
                <a:ea typeface="Roboto Mono"/>
                <a:cs typeface="Roboto Mono"/>
                <a:sym typeface="Roboto Mono"/>
              </a:rPr>
              <a:t>) {</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case</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"Banan"</a:t>
            </a:r>
            <a:r>
              <a:rPr lang="sv" sz="1450">
                <a:solidFill>
                  <a:srgbClr val="000000"/>
                </a:solidFill>
                <a:latin typeface="Roboto Mono"/>
                <a:ea typeface="Roboto Mono"/>
                <a:cs typeface="Roboto Mono"/>
                <a:sym typeface="Roboto Mono"/>
              </a:rPr>
              <a:t> :</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svar</a:t>
            </a:r>
            <a:r>
              <a:rPr lang="sv" sz="1450">
                <a:solidFill>
                  <a:srgbClr val="000000"/>
                </a:solidFill>
                <a:latin typeface="Roboto Mono"/>
                <a:ea typeface="Roboto Mono"/>
                <a:cs typeface="Roboto Mono"/>
                <a:sym typeface="Roboto Mono"/>
              </a:rPr>
              <a:t> </a:t>
            </a:r>
            <a:r>
              <a:rPr b="1" lang="sv" sz="1450">
                <a:solidFill>
                  <a:srgbClr val="EE11FF"/>
                </a:solidFill>
                <a:latin typeface="Roboto Mono"/>
                <a:ea typeface="Roboto Mono"/>
                <a:cs typeface="Roboto Mono"/>
                <a:sym typeface="Roboto Mono"/>
              </a:rPr>
              <a:t>=</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"Bananerna är finfina idag"</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break</a:t>
            </a:r>
            <a:r>
              <a:rPr lang="sv" sz="1450">
                <a:solidFill>
                  <a:srgbClr val="000000"/>
                </a:solidFill>
                <a:latin typeface="Roboto Mono"/>
                <a:ea typeface="Roboto Mono"/>
                <a:cs typeface="Roboto Mono"/>
                <a:sym typeface="Roboto Mono"/>
              </a:rPr>
              <a:t>;  </a:t>
            </a:r>
            <a:r>
              <a:rPr i="1" lang="sv" sz="1450">
                <a:solidFill>
                  <a:srgbClr val="A05000"/>
                </a:solidFill>
                <a:latin typeface="Roboto Mono"/>
                <a:ea typeface="Roboto Mono"/>
                <a:cs typeface="Roboto Mono"/>
                <a:sym typeface="Roboto Mono"/>
              </a:rPr>
              <a:t>//Vi behöver inte kolla fler villkor</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case</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"Äpple"</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svar</a:t>
            </a:r>
            <a:r>
              <a:rPr lang="sv" sz="1450">
                <a:solidFill>
                  <a:srgbClr val="000000"/>
                </a:solidFill>
                <a:latin typeface="Roboto Mono"/>
                <a:ea typeface="Roboto Mono"/>
                <a:cs typeface="Roboto Mono"/>
                <a:sym typeface="Roboto Mono"/>
              </a:rPr>
              <a:t> </a:t>
            </a:r>
            <a:r>
              <a:rPr b="1" lang="sv" sz="1450">
                <a:solidFill>
                  <a:srgbClr val="EE11FF"/>
                </a:solidFill>
                <a:latin typeface="Roboto Mono"/>
                <a:ea typeface="Roboto Mono"/>
                <a:cs typeface="Roboto Mono"/>
                <a:sym typeface="Roboto Mono"/>
              </a:rPr>
              <a:t>=</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"Gröna äpplen är goda"</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break</a:t>
            </a:r>
            <a:r>
              <a:rPr lang="sv" sz="1450">
                <a:solidFill>
                  <a:srgbClr val="000000"/>
                </a:solidFill>
                <a:latin typeface="Roboto Mono"/>
                <a:ea typeface="Roboto Mono"/>
                <a:cs typeface="Roboto Mono"/>
                <a:sym typeface="Roboto Mono"/>
              </a:rPr>
              <a:t>;  </a:t>
            </a:r>
            <a:r>
              <a:rPr i="1" lang="sv" sz="1450">
                <a:solidFill>
                  <a:srgbClr val="A05000"/>
                </a:solidFill>
                <a:latin typeface="Roboto Mono"/>
                <a:ea typeface="Roboto Mono"/>
                <a:cs typeface="Roboto Mono"/>
                <a:sym typeface="Roboto Mono"/>
              </a:rPr>
              <a:t>//Vi behöver inte kolla fler villkor</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case</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"Mango"</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svar</a:t>
            </a:r>
            <a:r>
              <a:rPr lang="sv" sz="1450">
                <a:solidFill>
                  <a:srgbClr val="000000"/>
                </a:solidFill>
                <a:latin typeface="Roboto Mono"/>
                <a:ea typeface="Roboto Mono"/>
                <a:cs typeface="Roboto Mono"/>
                <a:sym typeface="Roboto Mono"/>
              </a:rPr>
              <a:t> </a:t>
            </a:r>
            <a:r>
              <a:rPr b="1" lang="sv" sz="1450">
                <a:solidFill>
                  <a:srgbClr val="EE11FF"/>
                </a:solidFill>
                <a:latin typeface="Roboto Mono"/>
                <a:ea typeface="Roboto Mono"/>
                <a:cs typeface="Roboto Mono"/>
                <a:sym typeface="Roboto Mono"/>
              </a:rPr>
              <a:t>=</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"Min favorit"</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break</a:t>
            </a:r>
            <a:r>
              <a:rPr lang="sv" sz="1450">
                <a:solidFill>
                  <a:srgbClr val="000000"/>
                </a:solidFill>
                <a:latin typeface="Roboto Mono"/>
                <a:ea typeface="Roboto Mono"/>
                <a:cs typeface="Roboto Mono"/>
                <a:sym typeface="Roboto Mono"/>
              </a:rPr>
              <a:t>;  </a:t>
            </a:r>
            <a:r>
              <a:rPr i="1" lang="sv" sz="1450">
                <a:solidFill>
                  <a:srgbClr val="A05000"/>
                </a:solidFill>
                <a:latin typeface="Roboto Mono"/>
                <a:ea typeface="Roboto Mono"/>
                <a:cs typeface="Roboto Mono"/>
                <a:sym typeface="Roboto Mono"/>
              </a:rPr>
              <a:t>//Vi behöver inte kolla fler villkor</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b="1" lang="sv" sz="1450">
                <a:solidFill>
                  <a:srgbClr val="700080"/>
                </a:solidFill>
                <a:latin typeface="Roboto Mono"/>
                <a:ea typeface="Roboto Mono"/>
                <a:cs typeface="Roboto Mono"/>
                <a:sym typeface="Roboto Mono"/>
              </a:rPr>
              <a:t>default</a:t>
            </a:r>
            <a:r>
              <a:rPr lang="sv" sz="1450">
                <a:solidFill>
                  <a:srgbClr val="000000"/>
                </a:solidFill>
                <a:latin typeface="Roboto Mono"/>
                <a:ea typeface="Roboto Mono"/>
                <a:cs typeface="Roboto Mono"/>
                <a:sym typeface="Roboto Mono"/>
              </a:rPr>
              <a:t>: </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svar</a:t>
            </a:r>
            <a:r>
              <a:rPr lang="sv" sz="1450">
                <a:solidFill>
                  <a:srgbClr val="000000"/>
                </a:solidFill>
                <a:latin typeface="Roboto Mono"/>
                <a:ea typeface="Roboto Mono"/>
                <a:cs typeface="Roboto Mono"/>
                <a:sym typeface="Roboto Mono"/>
              </a:rPr>
              <a:t> </a:t>
            </a:r>
            <a:r>
              <a:rPr b="1" lang="sv" sz="1450">
                <a:solidFill>
                  <a:srgbClr val="EE11FF"/>
                </a:solidFill>
                <a:latin typeface="Roboto Mono"/>
                <a:ea typeface="Roboto Mono"/>
                <a:cs typeface="Roboto Mono"/>
                <a:sym typeface="Roboto Mono"/>
              </a:rPr>
              <a:t>=</a:t>
            </a:r>
            <a:r>
              <a:rPr lang="sv" sz="1450">
                <a:solidFill>
                  <a:srgbClr val="000000"/>
                </a:solidFill>
                <a:latin typeface="Roboto Mono"/>
                <a:ea typeface="Roboto Mono"/>
                <a:cs typeface="Roboto Mono"/>
                <a:sym typeface="Roboto Mono"/>
              </a:rPr>
              <a:t> </a:t>
            </a:r>
            <a:r>
              <a:rPr lang="sv" sz="1450">
                <a:solidFill>
                  <a:srgbClr val="A01010"/>
                </a:solidFill>
                <a:latin typeface="Roboto Mono"/>
                <a:ea typeface="Roboto Mono"/>
                <a:cs typeface="Roboto Mono"/>
                <a:sym typeface="Roboto Mono"/>
              </a:rPr>
              <a:t>"Jag känner inte till den frukten"</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sv" sz="1450">
                <a:solidFill>
                  <a:srgbClr val="000000"/>
                </a:solidFill>
                <a:latin typeface="Roboto Mono"/>
                <a:ea typeface="Roboto Mono"/>
                <a:cs typeface="Roboto Mono"/>
                <a:sym typeface="Roboto Mono"/>
              </a:rPr>
              <a:t>  }</a:t>
            </a:r>
            <a:endParaRPr sz="145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275"/>
              <a:buNone/>
            </a:pPr>
            <a:r>
              <a:rPr lang="sv" sz="1450">
                <a:solidFill>
                  <a:srgbClr val="000000"/>
                </a:solidFill>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text</a:t>
            </a:r>
            <a:r>
              <a:rPr lang="sv" sz="1450">
                <a:solidFill>
                  <a:srgbClr val="000000"/>
                </a:solidFill>
                <a:latin typeface="Roboto Mono"/>
                <a:ea typeface="Roboto Mono"/>
                <a:cs typeface="Roboto Mono"/>
                <a:sym typeface="Roboto Mono"/>
              </a:rPr>
              <a:t>(</a:t>
            </a:r>
            <a:r>
              <a:rPr lang="sv" sz="1450">
                <a:solidFill>
                  <a:srgbClr val="106040"/>
                </a:solidFill>
                <a:latin typeface="Roboto Mono"/>
                <a:ea typeface="Roboto Mono"/>
                <a:cs typeface="Roboto Mono"/>
                <a:sym typeface="Roboto Mono"/>
              </a:rPr>
              <a:t>50</a:t>
            </a:r>
            <a:r>
              <a:rPr lang="sv" sz="1450">
                <a:solidFill>
                  <a:srgbClr val="000000"/>
                </a:solidFill>
                <a:latin typeface="Roboto Mono"/>
                <a:ea typeface="Roboto Mono"/>
                <a:cs typeface="Roboto Mono"/>
                <a:sym typeface="Roboto Mono"/>
              </a:rPr>
              <a:t>,</a:t>
            </a:r>
            <a:r>
              <a:rPr lang="sv" sz="1450">
                <a:solidFill>
                  <a:srgbClr val="106040"/>
                </a:solidFill>
                <a:latin typeface="Roboto Mono"/>
                <a:ea typeface="Roboto Mono"/>
                <a:cs typeface="Roboto Mono"/>
                <a:sym typeface="Roboto Mono"/>
              </a:rPr>
              <a:t>50</a:t>
            </a:r>
            <a:r>
              <a:rPr lang="sv" sz="1450">
                <a:solidFill>
                  <a:srgbClr val="000000"/>
                </a:solidFill>
                <a:latin typeface="Roboto Mono"/>
                <a:ea typeface="Roboto Mono"/>
                <a:cs typeface="Roboto Mono"/>
                <a:sym typeface="Roboto Mono"/>
              </a:rPr>
              <a:t>,</a:t>
            </a:r>
            <a:r>
              <a:rPr lang="sv" sz="1450">
                <a:solidFill>
                  <a:srgbClr val="106040"/>
                </a:solidFill>
                <a:latin typeface="Roboto Mono"/>
                <a:ea typeface="Roboto Mono"/>
                <a:cs typeface="Roboto Mono"/>
                <a:sym typeface="Roboto Mono"/>
              </a:rPr>
              <a:t>25</a:t>
            </a:r>
            <a:r>
              <a:rPr lang="sv" sz="1450">
                <a:solidFill>
                  <a:srgbClr val="000000"/>
                </a:solidFill>
                <a:latin typeface="Roboto Mono"/>
                <a:ea typeface="Roboto Mono"/>
                <a:cs typeface="Roboto Mono"/>
                <a:sym typeface="Roboto Mono"/>
              </a:rPr>
              <a:t>,</a:t>
            </a:r>
            <a:r>
              <a:rPr lang="sv" sz="1450">
                <a:solidFill>
                  <a:srgbClr val="1AB1CD"/>
                </a:solidFill>
                <a:latin typeface="Roboto Mono"/>
                <a:ea typeface="Roboto Mono"/>
                <a:cs typeface="Roboto Mono"/>
                <a:sym typeface="Roboto Mono"/>
              </a:rPr>
              <a:t>svar</a:t>
            </a:r>
            <a:r>
              <a:rPr lang="sv" sz="1450">
                <a:solidFill>
                  <a:srgbClr val="000000"/>
                </a:solidFill>
                <a:latin typeface="Roboto Mono"/>
                <a:ea typeface="Roboto Mono"/>
                <a:cs typeface="Roboto Mono"/>
                <a:sym typeface="Roboto Mono"/>
              </a:rPr>
              <a:t>,</a:t>
            </a:r>
            <a:r>
              <a:rPr lang="sv" sz="1450">
                <a:solidFill>
                  <a:srgbClr val="A01010"/>
                </a:solidFill>
                <a:latin typeface="Roboto Mono"/>
                <a:ea typeface="Roboto Mono"/>
                <a:cs typeface="Roboto Mono"/>
                <a:sym typeface="Roboto Mono"/>
              </a:rPr>
              <a:t>"black"</a:t>
            </a:r>
            <a:r>
              <a:rPr lang="sv" sz="1450">
                <a:solidFill>
                  <a:srgbClr val="000000"/>
                </a:solidFill>
                <a:latin typeface="Roboto Mono"/>
                <a:ea typeface="Roboto Mono"/>
                <a:cs typeface="Roboto Mono"/>
                <a:sym typeface="Roboto Mono"/>
              </a:rPr>
              <a:t>);</a:t>
            </a:r>
            <a:endParaRPr sz="145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275"/>
              <a:buNone/>
            </a:pPr>
            <a:r>
              <a:rPr b="1" lang="sv" sz="1450">
                <a:solidFill>
                  <a:srgbClr val="EE11FF"/>
                </a:solidFill>
                <a:latin typeface="Roboto Mono"/>
                <a:ea typeface="Roboto Mono"/>
                <a:cs typeface="Roboto Mono"/>
                <a:sym typeface="Roboto Mono"/>
              </a:rPr>
              <a:t>&lt;</a:t>
            </a:r>
            <a:r>
              <a:rPr lang="sv" sz="1450">
                <a:solidFill>
                  <a:srgbClr val="F05000"/>
                </a:solidFill>
                <a:latin typeface="Roboto Mono"/>
                <a:ea typeface="Roboto Mono"/>
                <a:cs typeface="Roboto Mono"/>
                <a:sym typeface="Roboto Mono"/>
              </a:rPr>
              <a:t>/script&gt;</a:t>
            </a:r>
            <a:endParaRPr sz="145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SzPts val="275"/>
              <a:buNone/>
            </a:pPr>
            <a:r>
              <a:t/>
            </a:r>
            <a:endParaRPr sz="1050">
              <a:solidFill>
                <a:srgbClr val="000000"/>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Reagera på tangentbordet</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I simple.js ingår funktioner för att “lyssna” på tangentbordet. I standard JavaScript måste detta hanteras lite annorlunda.</a:t>
            </a:r>
            <a:endParaRPr/>
          </a:p>
          <a:p>
            <a:pPr indent="0" lvl="0" marL="0" rtl="0" algn="l">
              <a:spcBef>
                <a:spcPts val="1200"/>
              </a:spcBef>
              <a:spcAft>
                <a:spcPts val="0"/>
              </a:spcAft>
              <a:buNone/>
            </a:pPr>
            <a:r>
              <a:rPr lang="sv"/>
              <a:t>Notera i exemplet hur if-satserna skrivs väldigt kompakt.</a:t>
            </a:r>
            <a:endParaRPr/>
          </a:p>
          <a:p>
            <a:pPr indent="0" lvl="0" marL="0" rtl="0" algn="l">
              <a:spcBef>
                <a:spcPts val="1200"/>
              </a:spcBef>
              <a:spcAft>
                <a:spcPts val="0"/>
              </a:spcAft>
              <a:buNone/>
            </a:pPr>
            <a:r>
              <a:t/>
            </a:r>
            <a:endParaRPr i="1">
              <a:solidFill>
                <a:srgbClr val="A05000"/>
              </a:solidFill>
              <a:highlight>
                <a:schemeClr val="dk1"/>
              </a:highlight>
              <a:latin typeface="Roboto Mono"/>
              <a:ea typeface="Roboto Mono"/>
              <a:cs typeface="Roboto Mono"/>
              <a:sym typeface="Roboto Mono"/>
            </a:endParaRPr>
          </a:p>
          <a:p>
            <a:pPr indent="0" lvl="0" marL="0" rtl="0" algn="l">
              <a:spcBef>
                <a:spcPts val="1200"/>
              </a:spcBef>
              <a:spcAft>
                <a:spcPts val="1200"/>
              </a:spcAft>
              <a:buNone/>
            </a:pPr>
            <a:r>
              <a:t/>
            </a:r>
            <a:endParaRPr i="1">
              <a:solidFill>
                <a:srgbClr val="A05000"/>
              </a:solidFill>
              <a:highlight>
                <a:schemeClr val="dk1"/>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517475" y="318425"/>
            <a:ext cx="8139900" cy="44931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sz="1230">
                <a:solidFill>
                  <a:srgbClr val="700080"/>
                </a:solidFill>
                <a:latin typeface="Roboto Mono"/>
                <a:ea typeface="Roboto Mono"/>
                <a:cs typeface="Roboto Mono"/>
                <a:sym typeface="Roboto Mono"/>
              </a:rPr>
              <a:t>function</a:t>
            </a:r>
            <a:r>
              <a:rPr lang="sv" sz="1230">
                <a:solidFill>
                  <a:srgbClr val="000000"/>
                </a:solidFill>
                <a:latin typeface="Roboto Mono"/>
                <a:ea typeface="Roboto Mono"/>
                <a:cs typeface="Roboto Mono"/>
                <a:sym typeface="Roboto Mono"/>
              </a:rPr>
              <a:t> </a:t>
            </a:r>
            <a:r>
              <a:rPr lang="sv" sz="1230">
                <a:solidFill>
                  <a:srgbClr val="0000F0"/>
                </a:solidFill>
                <a:latin typeface="Roboto Mono"/>
                <a:ea typeface="Roboto Mono"/>
                <a:cs typeface="Roboto Mono"/>
                <a:sym typeface="Roboto Mono"/>
              </a:rPr>
              <a:t>start</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ball</a:t>
            </a:r>
            <a:r>
              <a:rPr lang="sv" sz="1230">
                <a:solidFill>
                  <a:srgbClr val="000000"/>
                </a:solidFill>
                <a:latin typeface="Roboto Mono"/>
                <a:ea typeface="Roboto Mono"/>
                <a:cs typeface="Roboto Mono"/>
                <a:sym typeface="Roboto Mono"/>
              </a:rPr>
              <a:t> </a:t>
            </a:r>
            <a:r>
              <a:rPr b="1" lang="sv" sz="1230">
                <a:solidFill>
                  <a:srgbClr val="EE11FF"/>
                </a:solidFill>
                <a:latin typeface="Roboto Mono"/>
                <a:ea typeface="Roboto Mono"/>
                <a:cs typeface="Roboto Mono"/>
                <a:sym typeface="Roboto Mono"/>
              </a:rPr>
              <a:t>=</a:t>
            </a:r>
            <a:r>
              <a:rPr lang="sv" sz="1230">
                <a:solidFill>
                  <a:srgbClr val="000000"/>
                </a:solidFill>
                <a:latin typeface="Roboto Mono"/>
                <a:ea typeface="Roboto Mono"/>
                <a:cs typeface="Roboto Mono"/>
                <a:sym typeface="Roboto Mono"/>
              </a:rPr>
              <a:t> {</a:t>
            </a:r>
            <a:r>
              <a:rPr lang="sv" sz="1230">
                <a:solidFill>
                  <a:srgbClr val="572000"/>
                </a:solidFill>
                <a:latin typeface="Roboto Mono"/>
                <a:ea typeface="Roboto Mono"/>
                <a:cs typeface="Roboto Mono"/>
                <a:sym typeface="Roboto Mono"/>
              </a:rPr>
              <a:t>x</a:t>
            </a:r>
            <a:r>
              <a:rPr lang="sv" sz="1230">
                <a:solidFill>
                  <a:srgbClr val="000000"/>
                </a:solidFill>
                <a:latin typeface="Roboto Mono"/>
                <a:ea typeface="Roboto Mono"/>
                <a:cs typeface="Roboto Mono"/>
                <a:sym typeface="Roboto Mono"/>
              </a:rPr>
              <a:t>:</a:t>
            </a:r>
            <a:r>
              <a:rPr lang="sv" sz="1230">
                <a:solidFill>
                  <a:srgbClr val="106040"/>
                </a:solidFill>
                <a:latin typeface="Roboto Mono"/>
                <a:ea typeface="Roboto Mono"/>
                <a:cs typeface="Roboto Mono"/>
                <a:sym typeface="Roboto Mono"/>
              </a:rPr>
              <a:t>0</a:t>
            </a:r>
            <a:r>
              <a:rPr lang="sv" sz="1230">
                <a:solidFill>
                  <a:srgbClr val="000000"/>
                </a:solidFill>
                <a:latin typeface="Roboto Mono"/>
                <a:ea typeface="Roboto Mono"/>
                <a:cs typeface="Roboto Mono"/>
                <a:sym typeface="Roboto Mono"/>
              </a:rPr>
              <a:t>, </a:t>
            </a:r>
            <a:r>
              <a:rPr lang="sv" sz="1230">
                <a:solidFill>
                  <a:srgbClr val="572000"/>
                </a:solidFill>
                <a:latin typeface="Roboto Mono"/>
                <a:ea typeface="Roboto Mono"/>
                <a:cs typeface="Roboto Mono"/>
                <a:sym typeface="Roboto Mono"/>
              </a:rPr>
              <a:t>y</a:t>
            </a:r>
            <a:r>
              <a:rPr lang="sv" sz="1230">
                <a:solidFill>
                  <a:srgbClr val="000000"/>
                </a:solidFill>
                <a:latin typeface="Roboto Mono"/>
                <a:ea typeface="Roboto Mono"/>
                <a:cs typeface="Roboto Mono"/>
                <a:sym typeface="Roboto Mono"/>
              </a:rPr>
              <a:t>:</a:t>
            </a:r>
            <a:r>
              <a:rPr lang="sv" sz="1230">
                <a:solidFill>
                  <a:srgbClr val="106040"/>
                </a:solidFill>
                <a:latin typeface="Roboto Mono"/>
                <a:ea typeface="Roboto Mono"/>
                <a:cs typeface="Roboto Mono"/>
                <a:sym typeface="Roboto Mono"/>
              </a:rPr>
              <a:t>0</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b="1" lang="sv" sz="1230">
                <a:solidFill>
                  <a:srgbClr val="700080"/>
                </a:solidFill>
                <a:latin typeface="Roboto Mono"/>
                <a:ea typeface="Roboto Mono"/>
                <a:cs typeface="Roboto Mono"/>
                <a:sym typeface="Roboto Mono"/>
              </a:rPr>
              <a:t>function</a:t>
            </a:r>
            <a:r>
              <a:rPr lang="sv" sz="1230">
                <a:solidFill>
                  <a:srgbClr val="000000"/>
                </a:solidFill>
                <a:latin typeface="Roboto Mono"/>
                <a:ea typeface="Roboto Mono"/>
                <a:cs typeface="Roboto Mono"/>
                <a:sym typeface="Roboto Mono"/>
              </a:rPr>
              <a:t> </a:t>
            </a:r>
            <a:r>
              <a:rPr lang="sv" sz="1230">
                <a:solidFill>
                  <a:srgbClr val="0000F0"/>
                </a:solidFill>
                <a:latin typeface="Roboto Mono"/>
                <a:ea typeface="Roboto Mono"/>
                <a:cs typeface="Roboto Mono"/>
                <a:sym typeface="Roboto Mono"/>
              </a:rPr>
              <a:t>update</a:t>
            </a:r>
            <a:r>
              <a:rPr lang="sv" sz="1230">
                <a:solidFill>
                  <a:srgbClr val="000000"/>
                </a:solidFill>
                <a:latin typeface="Roboto Mono"/>
                <a:ea typeface="Roboto Mono"/>
                <a:cs typeface="Roboto Mono"/>
                <a:sym typeface="Roboto Mono"/>
              </a:rPr>
              <a:t>() {</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clearScreen</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i="1" lang="sv" sz="1230">
                <a:solidFill>
                  <a:srgbClr val="A05000"/>
                </a:solidFill>
                <a:latin typeface="Roboto Mono"/>
                <a:ea typeface="Roboto Mono"/>
                <a:cs typeface="Roboto Mono"/>
                <a:sym typeface="Roboto Mono"/>
              </a:rPr>
              <a:t>// Kontrollera om en tangent trycks ned</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b="1" lang="sv" sz="1230">
                <a:solidFill>
                  <a:srgbClr val="700080"/>
                </a:solidFill>
                <a:latin typeface="Roboto Mono"/>
                <a:ea typeface="Roboto Mono"/>
                <a:cs typeface="Roboto Mono"/>
                <a:sym typeface="Roboto Mono"/>
              </a:rPr>
              <a:t>if</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keyboard</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left</a:t>
            </a:r>
            <a:r>
              <a:rPr lang="sv" sz="1230">
                <a:solidFill>
                  <a:srgbClr val="000000"/>
                </a:solidFill>
                <a:latin typeface="Roboto Mono"/>
                <a:ea typeface="Roboto Mono"/>
                <a:cs typeface="Roboto Mono"/>
                <a:sym typeface="Roboto Mono"/>
              </a:rPr>
              <a:t>) { </a:t>
            </a:r>
            <a:r>
              <a:rPr lang="sv" sz="1230">
                <a:solidFill>
                  <a:srgbClr val="1AB1CD"/>
                </a:solidFill>
                <a:latin typeface="Roboto Mono"/>
                <a:ea typeface="Roboto Mono"/>
                <a:cs typeface="Roboto Mono"/>
                <a:sym typeface="Roboto Mono"/>
              </a:rPr>
              <a:t>ball</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x</a:t>
            </a:r>
            <a:r>
              <a:rPr b="1" lang="sv" sz="1230">
                <a:solidFill>
                  <a:srgbClr val="EE11FF"/>
                </a:solidFill>
                <a:latin typeface="Roboto Mono"/>
                <a:ea typeface="Roboto Mono"/>
                <a:cs typeface="Roboto Mono"/>
                <a:sym typeface="Roboto Mono"/>
              </a:rPr>
              <a:t>--</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b="1" lang="sv" sz="1230">
                <a:solidFill>
                  <a:srgbClr val="700080"/>
                </a:solidFill>
                <a:latin typeface="Roboto Mono"/>
                <a:ea typeface="Roboto Mono"/>
                <a:cs typeface="Roboto Mono"/>
                <a:sym typeface="Roboto Mono"/>
              </a:rPr>
              <a:t>if</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keyboard</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right</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ball</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x</a:t>
            </a:r>
            <a:r>
              <a:rPr b="1" lang="sv" sz="1230">
                <a:solidFill>
                  <a:srgbClr val="EE11FF"/>
                </a:solidFill>
                <a:latin typeface="Roboto Mono"/>
                <a:ea typeface="Roboto Mono"/>
                <a:cs typeface="Roboto Mono"/>
                <a:sym typeface="Roboto Mono"/>
              </a:rPr>
              <a:t>++</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b="1" lang="sv" sz="1230">
                <a:solidFill>
                  <a:srgbClr val="700080"/>
                </a:solidFill>
                <a:latin typeface="Roboto Mono"/>
                <a:ea typeface="Roboto Mono"/>
                <a:cs typeface="Roboto Mono"/>
                <a:sym typeface="Roboto Mono"/>
              </a:rPr>
              <a:t>if</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keyboard</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up</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ball</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y</a:t>
            </a:r>
            <a:r>
              <a:rPr b="1" lang="sv" sz="1230">
                <a:solidFill>
                  <a:srgbClr val="EE11FF"/>
                </a:solidFill>
                <a:latin typeface="Roboto Mono"/>
                <a:ea typeface="Roboto Mono"/>
                <a:cs typeface="Roboto Mono"/>
                <a:sym typeface="Roboto Mono"/>
              </a:rPr>
              <a:t>--</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b="1" lang="sv" sz="1230">
                <a:solidFill>
                  <a:srgbClr val="700080"/>
                </a:solidFill>
                <a:latin typeface="Roboto Mono"/>
                <a:ea typeface="Roboto Mono"/>
                <a:cs typeface="Roboto Mono"/>
                <a:sym typeface="Roboto Mono"/>
              </a:rPr>
              <a:t>if</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keyboard</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down</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ball</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y</a:t>
            </a:r>
            <a:r>
              <a:rPr b="1" lang="sv" sz="1230">
                <a:solidFill>
                  <a:srgbClr val="EE11FF"/>
                </a:solidFill>
                <a:latin typeface="Roboto Mono"/>
                <a:ea typeface="Roboto Mono"/>
                <a:cs typeface="Roboto Mono"/>
                <a:sym typeface="Roboto Mono"/>
              </a:rPr>
              <a:t>++</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circle</a:t>
            </a:r>
            <a:r>
              <a:rPr lang="sv" sz="1230">
                <a:solidFill>
                  <a:srgbClr val="000000"/>
                </a:solidFill>
                <a:latin typeface="Roboto Mono"/>
                <a:ea typeface="Roboto Mono"/>
                <a:cs typeface="Roboto Mono"/>
                <a:sym typeface="Roboto Mono"/>
              </a:rPr>
              <a:t>(</a:t>
            </a:r>
            <a:r>
              <a:rPr lang="sv" sz="1230">
                <a:solidFill>
                  <a:srgbClr val="1AB1CD"/>
                </a:solidFill>
                <a:latin typeface="Roboto Mono"/>
                <a:ea typeface="Roboto Mono"/>
                <a:cs typeface="Roboto Mono"/>
                <a:sym typeface="Roboto Mono"/>
              </a:rPr>
              <a:t>ball</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x</a:t>
            </a:r>
            <a:r>
              <a:rPr lang="sv" sz="1230">
                <a:solidFill>
                  <a:srgbClr val="000000"/>
                </a:solidFill>
                <a:latin typeface="Roboto Mono"/>
                <a:ea typeface="Roboto Mono"/>
                <a:cs typeface="Roboto Mono"/>
                <a:sym typeface="Roboto Mono"/>
              </a:rPr>
              <a:t>, </a:t>
            </a:r>
            <a:r>
              <a:rPr lang="sv" sz="1230">
                <a:solidFill>
                  <a:srgbClr val="1AB1CD"/>
                </a:solidFill>
                <a:latin typeface="Roboto Mono"/>
                <a:ea typeface="Roboto Mono"/>
                <a:cs typeface="Roboto Mono"/>
                <a:sym typeface="Roboto Mono"/>
              </a:rPr>
              <a:t>ball</a:t>
            </a:r>
            <a:r>
              <a:rPr lang="sv" sz="1230">
                <a:solidFill>
                  <a:srgbClr val="000000"/>
                </a:solidFill>
                <a:latin typeface="Roboto Mono"/>
                <a:ea typeface="Roboto Mono"/>
                <a:cs typeface="Roboto Mono"/>
                <a:sym typeface="Roboto Mono"/>
              </a:rPr>
              <a:t>.</a:t>
            </a:r>
            <a:r>
              <a:rPr lang="sv" sz="1230">
                <a:solidFill>
                  <a:srgbClr val="572000"/>
                </a:solidFill>
                <a:latin typeface="Roboto Mono"/>
                <a:ea typeface="Roboto Mono"/>
                <a:cs typeface="Roboto Mono"/>
                <a:sym typeface="Roboto Mono"/>
              </a:rPr>
              <a:t>y</a:t>
            </a:r>
            <a:r>
              <a:rPr lang="sv" sz="1230">
                <a:solidFill>
                  <a:srgbClr val="000000"/>
                </a:solidFill>
                <a:latin typeface="Roboto Mono"/>
                <a:ea typeface="Roboto Mono"/>
                <a:cs typeface="Roboto Mono"/>
                <a:sym typeface="Roboto Mono"/>
              </a:rPr>
              <a:t> , </a:t>
            </a:r>
            <a:r>
              <a:rPr lang="sv" sz="1230">
                <a:solidFill>
                  <a:srgbClr val="106040"/>
                </a:solidFill>
                <a:latin typeface="Roboto Mono"/>
                <a:ea typeface="Roboto Mono"/>
                <a:cs typeface="Roboto Mono"/>
                <a:sym typeface="Roboto Mono"/>
              </a:rPr>
              <a:t>50</a:t>
            </a:r>
            <a:r>
              <a:rPr lang="sv" sz="1230">
                <a:solidFill>
                  <a:srgbClr val="000000"/>
                </a:solidFill>
                <a:latin typeface="Roboto Mono"/>
                <a:ea typeface="Roboto Mono"/>
                <a:cs typeface="Roboto Mono"/>
                <a:sym typeface="Roboto Mono"/>
              </a:rPr>
              <a:t>, </a:t>
            </a:r>
            <a:r>
              <a:rPr lang="sv" sz="1230">
                <a:solidFill>
                  <a:srgbClr val="A01010"/>
                </a:solidFill>
                <a:latin typeface="Roboto Mono"/>
                <a:ea typeface="Roboto Mono"/>
                <a:cs typeface="Roboto Mono"/>
                <a:sym typeface="Roboto Mono"/>
              </a:rPr>
              <a:t>"green"</a:t>
            </a:r>
            <a:r>
              <a:rPr lang="sv" sz="1230">
                <a:solidFill>
                  <a:srgbClr val="000000"/>
                </a:solidFill>
                <a:latin typeface="Roboto Mono"/>
                <a:ea typeface="Roboto Mono"/>
                <a:cs typeface="Roboto Mono"/>
                <a:sym typeface="Roboto Mono"/>
              </a:rPr>
              <a:t>);</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230">
                <a:solidFill>
                  <a:srgbClr val="000000"/>
                </a:solidFill>
                <a:latin typeface="Roboto Mono"/>
                <a:ea typeface="Roboto Mono"/>
                <a:cs typeface="Roboto Mono"/>
                <a:sym typeface="Roboto Mono"/>
              </a:rPr>
              <a:t>    }</a:t>
            </a:r>
            <a:endParaRPr sz="123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SzPts val="935"/>
              <a:buNone/>
            </a:pPr>
            <a:r>
              <a:t/>
            </a:r>
            <a:endParaRPr sz="1230">
              <a:solidFill>
                <a:srgbClr val="000000"/>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Reagera på musen</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I simple.js ingår funktioner för att “lyssna” efter hur musen rör sig och om någon knapp är nedtryckt. Här är ett simpelt ritprogram. Vi behöver endast en update funktion.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i="1">
              <a:solidFill>
                <a:srgbClr val="A05000"/>
              </a:solidFill>
              <a:highlight>
                <a:schemeClr val="dk1"/>
              </a:highlight>
              <a:latin typeface="Roboto Mono"/>
              <a:ea typeface="Roboto Mono"/>
              <a:cs typeface="Roboto Mono"/>
              <a:sym typeface="Roboto Mono"/>
            </a:endParaRPr>
          </a:p>
          <a:p>
            <a:pPr indent="0" lvl="0" marL="0" rtl="0" algn="l">
              <a:spcBef>
                <a:spcPts val="1200"/>
              </a:spcBef>
              <a:spcAft>
                <a:spcPts val="1200"/>
              </a:spcAft>
              <a:buNone/>
            </a:pPr>
            <a:r>
              <a:t/>
            </a:r>
            <a:endParaRPr i="1">
              <a:solidFill>
                <a:srgbClr val="A05000"/>
              </a:solidFill>
              <a:highlight>
                <a:schemeClr val="dk1"/>
              </a:highlight>
              <a:latin typeface="Roboto Mono"/>
              <a:ea typeface="Roboto Mono"/>
              <a:cs typeface="Roboto Mono"/>
              <a:sym typeface="Roboto Mono"/>
            </a:endParaRPr>
          </a:p>
        </p:txBody>
      </p:sp>
      <p:sp>
        <p:nvSpPr>
          <p:cNvPr id="151" name="Google Shape;151;p27"/>
          <p:cNvSpPr txBox="1"/>
          <p:nvPr/>
        </p:nvSpPr>
        <p:spPr>
          <a:xfrm>
            <a:off x="424775" y="2641250"/>
            <a:ext cx="8209500" cy="1042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
                <a:solidFill>
                  <a:srgbClr val="700080"/>
                </a:solidFill>
                <a:latin typeface="Roboto Mono"/>
                <a:ea typeface="Roboto Mono"/>
                <a:cs typeface="Roboto Mono"/>
                <a:sym typeface="Roboto Mono"/>
              </a:rPr>
              <a:t>function</a:t>
            </a:r>
            <a:r>
              <a:rPr lang="sv">
                <a:latin typeface="Roboto Mono"/>
                <a:ea typeface="Roboto Mono"/>
                <a:cs typeface="Roboto Mono"/>
                <a:sym typeface="Roboto Mono"/>
              </a:rPr>
              <a:t> </a:t>
            </a:r>
            <a:r>
              <a:rPr lang="sv">
                <a:solidFill>
                  <a:srgbClr val="0000F0"/>
                </a:solidFill>
                <a:latin typeface="Roboto Mono"/>
                <a:ea typeface="Roboto Mono"/>
                <a:cs typeface="Roboto Mono"/>
                <a:sym typeface="Roboto Mono"/>
              </a:rPr>
              <a:t>update</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circle</a:t>
            </a:r>
            <a:r>
              <a:rPr lang="sv">
                <a:latin typeface="Roboto Mono"/>
                <a:ea typeface="Roboto Mono"/>
                <a:cs typeface="Roboto Mono"/>
                <a:sym typeface="Roboto Mono"/>
              </a:rPr>
              <a:t>(</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x</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y</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10</a:t>
            </a:r>
            <a:r>
              <a:rPr lang="sv">
                <a:latin typeface="Roboto Mono"/>
                <a:ea typeface="Roboto Mono"/>
                <a:cs typeface="Roboto Mono"/>
                <a:sym typeface="Roboto Mono"/>
              </a:rPr>
              <a:t>, </a:t>
            </a:r>
            <a:r>
              <a:rPr lang="sv">
                <a:solidFill>
                  <a:srgbClr val="A01010"/>
                </a:solidFill>
                <a:latin typeface="Roboto Mono"/>
                <a:ea typeface="Roboto Mono"/>
                <a:cs typeface="Roboto Mono"/>
                <a:sym typeface="Roboto Mono"/>
              </a:rPr>
              <a:t>"red"</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Ett något (men bara något) bättre ritprogram</a:t>
            </a:r>
            <a:endParaRPr/>
          </a:p>
        </p:txBody>
      </p:sp>
      <p:sp>
        <p:nvSpPr>
          <p:cNvPr id="157" name="Google Shape;157;p28"/>
          <p:cNvSpPr txBox="1"/>
          <p:nvPr>
            <p:ph idx="1" type="body"/>
          </p:nvPr>
        </p:nvSpPr>
        <p:spPr>
          <a:xfrm>
            <a:off x="311700" y="1152475"/>
            <a:ext cx="8520600" cy="129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Vi vill att vi ska rita om vi håller in vänster musknapp och sudda om man håller in höger musknapp. För att lyssna efter om vänster knapp är nedtryckt kan vi använda mouse.left. Vi ritar med röd färg och suddar genom att måla över med vit färg.</a:t>
            </a:r>
            <a:endParaRPr/>
          </a:p>
        </p:txBody>
      </p:sp>
      <p:sp>
        <p:nvSpPr>
          <p:cNvPr id="158" name="Google Shape;158;p28"/>
          <p:cNvSpPr txBox="1"/>
          <p:nvPr/>
        </p:nvSpPr>
        <p:spPr>
          <a:xfrm>
            <a:off x="494275" y="2432725"/>
            <a:ext cx="7931400" cy="2208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
                <a:solidFill>
                  <a:srgbClr val="700080"/>
                </a:solidFill>
                <a:latin typeface="Roboto Mono"/>
                <a:ea typeface="Roboto Mono"/>
                <a:cs typeface="Roboto Mono"/>
                <a:sym typeface="Roboto Mono"/>
              </a:rPr>
              <a:t>function</a:t>
            </a:r>
            <a:r>
              <a:rPr lang="sv">
                <a:latin typeface="Roboto Mono"/>
                <a:ea typeface="Roboto Mono"/>
                <a:cs typeface="Roboto Mono"/>
                <a:sym typeface="Roboto Mono"/>
              </a:rPr>
              <a:t> </a:t>
            </a:r>
            <a:r>
              <a:rPr lang="sv">
                <a:solidFill>
                  <a:srgbClr val="0000F0"/>
                </a:solidFill>
                <a:latin typeface="Roboto Mono"/>
                <a:ea typeface="Roboto Mono"/>
                <a:cs typeface="Roboto Mono"/>
                <a:sym typeface="Roboto Mono"/>
              </a:rPr>
              <a:t>update</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r>
              <a:rPr b="1" lang="sv">
                <a:solidFill>
                  <a:srgbClr val="700080"/>
                </a:solidFill>
                <a:latin typeface="Roboto Mono"/>
                <a:ea typeface="Roboto Mono"/>
                <a:cs typeface="Roboto Mono"/>
                <a:sym typeface="Roboto Mono"/>
              </a:rPr>
              <a:t>if</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left</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circle</a:t>
            </a:r>
            <a:r>
              <a:rPr lang="sv">
                <a:latin typeface="Roboto Mono"/>
                <a:ea typeface="Roboto Mono"/>
                <a:cs typeface="Roboto Mono"/>
                <a:sym typeface="Roboto Mono"/>
              </a:rPr>
              <a:t>(</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x</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y</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10</a:t>
            </a:r>
            <a:r>
              <a:rPr lang="sv">
                <a:latin typeface="Roboto Mono"/>
                <a:ea typeface="Roboto Mono"/>
                <a:cs typeface="Roboto Mono"/>
                <a:sym typeface="Roboto Mono"/>
              </a:rPr>
              <a:t>, </a:t>
            </a:r>
            <a:r>
              <a:rPr lang="sv">
                <a:solidFill>
                  <a:srgbClr val="A01010"/>
                </a:solidFill>
                <a:latin typeface="Roboto Mono"/>
                <a:ea typeface="Roboto Mono"/>
                <a:cs typeface="Roboto Mono"/>
                <a:sym typeface="Roboto Mono"/>
              </a:rPr>
              <a:t>"red"</a:t>
            </a: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r>
              <a:rPr b="1" lang="sv">
                <a:solidFill>
                  <a:srgbClr val="700080"/>
                </a:solidFill>
                <a:latin typeface="Roboto Mono"/>
                <a:ea typeface="Roboto Mono"/>
                <a:cs typeface="Roboto Mono"/>
                <a:sym typeface="Roboto Mono"/>
              </a:rPr>
              <a:t>if</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right</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circle</a:t>
            </a:r>
            <a:r>
              <a:rPr lang="sv">
                <a:latin typeface="Roboto Mono"/>
                <a:ea typeface="Roboto Mono"/>
                <a:cs typeface="Roboto Mono"/>
                <a:sym typeface="Roboto Mono"/>
              </a:rPr>
              <a:t>(</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x</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y</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10</a:t>
            </a:r>
            <a:r>
              <a:rPr lang="sv">
                <a:latin typeface="Roboto Mono"/>
                <a:ea typeface="Roboto Mono"/>
                <a:cs typeface="Roboto Mono"/>
                <a:sym typeface="Roboto Mono"/>
              </a:rPr>
              <a:t>, </a:t>
            </a:r>
            <a:r>
              <a:rPr lang="sv">
                <a:solidFill>
                  <a:srgbClr val="A01010"/>
                </a:solidFill>
                <a:latin typeface="Roboto Mono"/>
                <a:ea typeface="Roboto Mono"/>
                <a:cs typeface="Roboto Mono"/>
                <a:sym typeface="Roboto Mono"/>
              </a:rPr>
              <a:t>"white"</a:t>
            </a: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Objekt</a:t>
            </a:r>
            <a:endParaRPr/>
          </a:p>
        </p:txBody>
      </p:sp>
      <p:sp>
        <p:nvSpPr>
          <p:cNvPr id="66" name="Google Shape;66;p14"/>
          <p:cNvSpPr txBox="1"/>
          <p:nvPr>
            <p:ph idx="1" type="body"/>
          </p:nvPr>
        </p:nvSpPr>
        <p:spPr>
          <a:xfrm>
            <a:off x="311700" y="1152475"/>
            <a:ext cx="6018900" cy="32331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sz="1400">
                <a:solidFill>
                  <a:srgbClr val="700080"/>
                </a:solidFill>
                <a:latin typeface="Roboto Mono"/>
                <a:ea typeface="Roboto Mono"/>
                <a:cs typeface="Roboto Mono"/>
                <a:sym typeface="Roboto Mono"/>
              </a:rPr>
              <a:t>function</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start</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100</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y</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size</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20</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color</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A01010"/>
                </a:solidFill>
                <a:latin typeface="Roboto Mono"/>
                <a:ea typeface="Roboto Mono"/>
                <a:cs typeface="Roboto Mono"/>
                <a:sym typeface="Roboto Mono"/>
              </a:rPr>
              <a:t>"BlanchedAlmond"</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y</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size</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color</a:t>
            </a:r>
            <a:r>
              <a:rPr lang="sv" sz="1400">
                <a:solidFill>
                  <a:srgbClr val="000000"/>
                </a:solidFill>
                <a:latin typeface="Roboto Mono"/>
                <a:ea typeface="Roboto Mono"/>
                <a:cs typeface="Roboto Mono"/>
                <a:sym typeface="Roboto Mono"/>
              </a:rPr>
              <a:t>);	}</a:t>
            </a:r>
            <a:endParaRPr/>
          </a:p>
        </p:txBody>
      </p:sp>
      <p:sp>
        <p:nvSpPr>
          <p:cNvPr id="67" name="Google Shape;67;p14"/>
          <p:cNvSpPr txBox="1"/>
          <p:nvPr/>
        </p:nvSpPr>
        <p:spPr>
          <a:xfrm>
            <a:off x="6599500" y="221575"/>
            <a:ext cx="24294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a:solidFill>
                  <a:schemeClr val="dk1"/>
                </a:solidFill>
                <a:latin typeface="Average"/>
                <a:ea typeface="Average"/>
                <a:cs typeface="Average"/>
                <a:sym typeface="Average"/>
              </a:rPr>
              <a:t>Ett smidigare sätt att definiera flera variabler hos ett </a:t>
            </a:r>
            <a:r>
              <a:rPr b="1" lang="sv">
                <a:solidFill>
                  <a:schemeClr val="dk1"/>
                </a:solidFill>
                <a:latin typeface="Average"/>
                <a:ea typeface="Average"/>
                <a:cs typeface="Average"/>
                <a:sym typeface="Average"/>
              </a:rPr>
              <a:t>objekt.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Om vi tänker oss en boll som vi vill definiera så har den flera egenskaper, t ex en position i x och y led samt en radie. Bollen kan ha flera egenskaper t ex en färg.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Då är det smidigt att skapa ett objekt som innehåller alla de här egenskaperna.</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Egenskaperna behöver inte enbart vara variabler utan kan vara metoder som är knutna till objektet.</a:t>
            </a:r>
            <a:endParaRPr>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Objekt</a:t>
            </a:r>
            <a:endParaRPr/>
          </a:p>
        </p:txBody>
      </p:sp>
      <p:sp>
        <p:nvSpPr>
          <p:cNvPr id="73" name="Google Shape;73;p15"/>
          <p:cNvSpPr txBox="1"/>
          <p:nvPr>
            <p:ph idx="1" type="body"/>
          </p:nvPr>
        </p:nvSpPr>
        <p:spPr>
          <a:xfrm>
            <a:off x="311700" y="1152475"/>
            <a:ext cx="6018900" cy="32331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sz="1400">
                <a:solidFill>
                  <a:srgbClr val="700080"/>
                </a:solidFill>
                <a:latin typeface="Roboto Mono"/>
                <a:ea typeface="Roboto Mono"/>
                <a:cs typeface="Roboto Mono"/>
                <a:sym typeface="Roboto Mono"/>
              </a:rPr>
              <a:t>function</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start</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572000"/>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100</a:t>
            </a:r>
            <a:r>
              <a:rPr lang="sv" sz="1400">
                <a:solidFill>
                  <a:srgbClr val="000000"/>
                </a:solidFill>
                <a:latin typeface="Roboto Mono"/>
                <a:ea typeface="Roboto Mono"/>
                <a:cs typeface="Roboto Mono"/>
                <a:sym typeface="Roboto Mono"/>
              </a:rPr>
              <a:t>, y: 200, size: 20, color: “red”</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y</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size</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ball</a:t>
            </a:r>
            <a:r>
              <a:rPr lang="sv" sz="1400">
                <a:solidFill>
                  <a:srgbClr val="000000"/>
                </a:solidFill>
                <a:latin typeface="Roboto Mono"/>
                <a:ea typeface="Roboto Mono"/>
                <a:cs typeface="Roboto Mono"/>
                <a:sym typeface="Roboto Mono"/>
              </a:rPr>
              <a:t>.</a:t>
            </a:r>
            <a:r>
              <a:rPr lang="sv" sz="1400">
                <a:solidFill>
                  <a:srgbClr val="572000"/>
                </a:solidFill>
                <a:latin typeface="Roboto Mono"/>
                <a:ea typeface="Roboto Mono"/>
                <a:cs typeface="Roboto Mono"/>
                <a:sym typeface="Roboto Mono"/>
              </a:rPr>
              <a:t>color</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rPr lang="sv" sz="1400">
                <a:solidFill>
                  <a:srgbClr val="000000"/>
                </a:solidFill>
                <a:latin typeface="Roboto Mono"/>
                <a:ea typeface="Roboto Mono"/>
                <a:cs typeface="Roboto Mono"/>
                <a:sym typeface="Roboto Mono"/>
              </a:rPr>
              <a:t>   }</a:t>
            </a:r>
            <a:endParaRPr/>
          </a:p>
        </p:txBody>
      </p:sp>
      <p:sp>
        <p:nvSpPr>
          <p:cNvPr id="74" name="Google Shape;74;p15"/>
          <p:cNvSpPr txBox="1"/>
          <p:nvPr/>
        </p:nvSpPr>
        <p:spPr>
          <a:xfrm>
            <a:off x="6599500" y="221575"/>
            <a:ext cx="24294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Det finns ett kortare sätt att definiera ett objekt. Vi anger egenskaperna direkt när vi skapar objektet.</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Notera att vi anväder kolon när vi skapar objektet på detta sätt. </a:t>
            </a:r>
            <a:endParaRPr>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Skrivsättet ++</a:t>
            </a:r>
            <a:endParaRPr/>
          </a:p>
        </p:txBody>
      </p:sp>
      <p:sp>
        <p:nvSpPr>
          <p:cNvPr id="80" name="Google Shape;80;p16"/>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sv" sz="1400">
                <a:solidFill>
                  <a:srgbClr val="700080"/>
                </a:solidFill>
                <a:latin typeface="Roboto Mono"/>
                <a:ea typeface="Roboto Mono"/>
                <a:cs typeface="Roboto Mono"/>
                <a:sym typeface="Roboto Mono"/>
              </a:rPr>
              <a:t>var</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x</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b="1" lang="sv" sz="1400">
                <a:solidFill>
                  <a:srgbClr val="700080"/>
                </a:solidFill>
                <a:latin typeface="Roboto Mono"/>
                <a:ea typeface="Roboto Mono"/>
                <a:cs typeface="Roboto Mono"/>
                <a:sym typeface="Roboto Mono"/>
              </a:rPr>
              <a:t>var</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y</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i="1" lang="sv" sz="1400">
                <a:solidFill>
                  <a:srgbClr val="A05000"/>
                </a:solidFill>
                <a:latin typeface="Roboto Mono"/>
                <a:ea typeface="Roboto Mono"/>
                <a:cs typeface="Roboto Mono"/>
                <a:sym typeface="Roboto Mono"/>
              </a:rPr>
              <a:t>//Långa sättet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400">
                <a:solidFill>
                  <a:srgbClr val="1AB1CD"/>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400">
                <a:solidFill>
                  <a:srgbClr val="1AB1CD"/>
                </a:solidFill>
                <a:latin typeface="Roboto Mono"/>
                <a:ea typeface="Roboto Mono"/>
                <a:cs typeface="Roboto Mono"/>
                <a:sym typeface="Roboto Mono"/>
              </a:rPr>
              <a:t>y</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106040"/>
                </a:solidFill>
                <a:latin typeface="Roboto Mono"/>
                <a:ea typeface="Roboto Mono"/>
                <a:cs typeface="Roboto Mono"/>
                <a:sym typeface="Roboto Mono"/>
              </a:rPr>
              <a:t>1</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i="1" lang="sv" sz="1400">
                <a:solidFill>
                  <a:srgbClr val="A05000"/>
                </a:solidFill>
                <a:latin typeface="Roboto Mono"/>
                <a:ea typeface="Roboto Mono"/>
                <a:cs typeface="Roboto Mono"/>
                <a:sym typeface="Roboto Mono"/>
              </a:rPr>
              <a:t>//Korta sättet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400">
                <a:solidFill>
                  <a:srgbClr val="1AB1CD"/>
                </a:solidFill>
                <a:latin typeface="Roboto Mono"/>
                <a:ea typeface="Roboto Mono"/>
                <a:cs typeface="Roboto Mono"/>
                <a:sym typeface="Roboto Mono"/>
              </a:rPr>
              <a:t>x</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400">
                <a:solidFill>
                  <a:srgbClr val="1AB1CD"/>
                </a:solidFill>
                <a:latin typeface="Roboto Mono"/>
                <a:ea typeface="Roboto Mono"/>
                <a:cs typeface="Roboto Mono"/>
                <a:sym typeface="Roboto Mono"/>
              </a:rPr>
              <a:t>y</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SzPts val="770"/>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p:txBody>
      </p:sp>
      <p:sp>
        <p:nvSpPr>
          <p:cNvPr id="81" name="Google Shape;81;p16"/>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Det är väldigt vanligt att vi vill räkna upp en variabel med ett steg. I de flesta moderna språk kan man använda en ++ operator.</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JavaScript har även en operator för att minska med 1, den är naturligtvis --</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Skrivsättet +=</a:t>
            </a:r>
            <a:endParaRPr/>
          </a:p>
        </p:txBody>
      </p:sp>
      <p:sp>
        <p:nvSpPr>
          <p:cNvPr id="87" name="Google Shape;87;p17"/>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sv" sz="1260">
                <a:solidFill>
                  <a:srgbClr val="700080"/>
                </a:solidFill>
                <a:latin typeface="Roboto Mono"/>
                <a:ea typeface="Roboto Mono"/>
                <a:cs typeface="Roboto Mono"/>
                <a:sym typeface="Roboto Mono"/>
              </a:rPr>
              <a:t>var</a:t>
            </a:r>
            <a:r>
              <a:rPr lang="sv" sz="1260">
                <a:solidFill>
                  <a:srgbClr val="000000"/>
                </a:solidFill>
                <a:latin typeface="Roboto Mono"/>
                <a:ea typeface="Roboto Mono"/>
                <a:cs typeface="Roboto Mono"/>
                <a:sym typeface="Roboto Mono"/>
              </a:rPr>
              <a:t> </a:t>
            </a:r>
            <a:r>
              <a:rPr lang="sv" sz="1260">
                <a:solidFill>
                  <a:srgbClr val="0000F0"/>
                </a:solidFill>
                <a:latin typeface="Roboto Mono"/>
                <a:ea typeface="Roboto Mono"/>
                <a:cs typeface="Roboto Mono"/>
                <a:sym typeface="Roboto Mono"/>
              </a:rPr>
              <a:t>x</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i="1" lang="sv" sz="1400">
                <a:solidFill>
                  <a:srgbClr val="A05000"/>
                </a:solidFill>
                <a:latin typeface="Roboto Mono"/>
                <a:ea typeface="Roboto Mono"/>
                <a:cs typeface="Roboto Mono"/>
                <a:sym typeface="Roboto Mono"/>
              </a:rPr>
              <a:t>//Långa sättet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400">
                <a:solidFill>
                  <a:srgbClr val="1AB1CD"/>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100</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i="1" lang="sv" sz="1400">
                <a:solidFill>
                  <a:srgbClr val="A05000"/>
                </a:solidFill>
                <a:latin typeface="Roboto Mono"/>
                <a:ea typeface="Roboto Mono"/>
                <a:cs typeface="Roboto Mono"/>
                <a:sym typeface="Roboto Mono"/>
              </a:rPr>
              <a:t>//Korta sättet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400">
                <a:solidFill>
                  <a:srgbClr val="1AB1CD"/>
                </a:solidFill>
                <a:latin typeface="Roboto Mono"/>
                <a:ea typeface="Roboto Mono"/>
                <a:cs typeface="Roboto Mono"/>
                <a:sym typeface="Roboto Mono"/>
              </a:rPr>
              <a:t>x</a:t>
            </a:r>
            <a:r>
              <a:rPr b="1" lang="sv" sz="1400">
                <a:solidFill>
                  <a:srgbClr val="EE11FF"/>
                </a:solidFill>
                <a:latin typeface="Roboto Mono"/>
                <a:ea typeface="Roboto Mono"/>
                <a:cs typeface="Roboto Mono"/>
                <a:sym typeface="Roboto Mono"/>
              </a:rPr>
              <a:t> += </a:t>
            </a:r>
            <a:r>
              <a:rPr lang="sv" sz="1400">
                <a:solidFill>
                  <a:srgbClr val="106040"/>
                </a:solidFill>
                <a:latin typeface="Roboto Mono"/>
                <a:ea typeface="Roboto Mono"/>
                <a:cs typeface="Roboto Mono"/>
                <a:sym typeface="Roboto Mono"/>
              </a:rPr>
              <a:t>100</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t/>
            </a:r>
            <a:endParaRPr b="1" sz="1260">
              <a:solidFill>
                <a:srgbClr val="EE11FF"/>
              </a:solidFill>
              <a:latin typeface="Roboto Mono"/>
              <a:ea typeface="Roboto Mono"/>
              <a:cs typeface="Roboto Mono"/>
              <a:sym typeface="Roboto Mono"/>
            </a:endParaRPr>
          </a:p>
          <a:p>
            <a:pPr indent="0" lvl="0" marL="0" rtl="0" algn="l">
              <a:lnSpc>
                <a:spcPct val="95000"/>
              </a:lnSpc>
              <a:spcBef>
                <a:spcPts val="1200"/>
              </a:spcBef>
              <a:spcAft>
                <a:spcPts val="1200"/>
              </a:spcAft>
              <a:buSzPts val="770"/>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p:txBody>
      </p:sp>
      <p:sp>
        <p:nvSpPr>
          <p:cNvPr id="88" name="Google Shape;88;p17"/>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Det går även att öka med andra steg än 1, då används operatorn +=</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Animering</a:t>
            </a:r>
            <a:endParaRPr/>
          </a:p>
        </p:txBody>
      </p:sp>
      <p:sp>
        <p:nvSpPr>
          <p:cNvPr id="94" name="Google Shape;94;p18"/>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sv" sz="1260">
                <a:solidFill>
                  <a:srgbClr val="EE11FF"/>
                </a:solidFill>
                <a:latin typeface="Roboto Mono"/>
                <a:ea typeface="Roboto Mono"/>
                <a:cs typeface="Roboto Mono"/>
                <a:sym typeface="Roboto Mono"/>
              </a:rPr>
              <a:t> </a:t>
            </a:r>
            <a:r>
              <a:rPr b="1" lang="sv" sz="1260">
                <a:solidFill>
                  <a:srgbClr val="700080"/>
                </a:solidFill>
                <a:latin typeface="Roboto Mono"/>
                <a:ea typeface="Roboto Mono"/>
                <a:cs typeface="Roboto Mono"/>
                <a:sym typeface="Roboto Mono"/>
              </a:rPr>
              <a:t>function</a:t>
            </a:r>
            <a:r>
              <a:rPr lang="sv" sz="1260">
                <a:solidFill>
                  <a:srgbClr val="000000"/>
                </a:solidFill>
                <a:latin typeface="Roboto Mono"/>
                <a:ea typeface="Roboto Mono"/>
                <a:cs typeface="Roboto Mono"/>
                <a:sym typeface="Roboto Mono"/>
              </a:rPr>
              <a:t> </a:t>
            </a:r>
            <a:r>
              <a:rPr lang="sv" sz="1260">
                <a:solidFill>
                  <a:srgbClr val="0000F0"/>
                </a:solidFill>
                <a:latin typeface="Roboto Mono"/>
                <a:ea typeface="Roboto Mono"/>
                <a:cs typeface="Roboto Mono"/>
                <a:sym typeface="Roboto Mono"/>
              </a:rPr>
              <a:t>start</a:t>
            </a: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 </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 {</a:t>
            </a:r>
            <a:r>
              <a:rPr lang="sv" sz="1260">
                <a:solidFill>
                  <a:srgbClr val="572000"/>
                </a:solidFill>
                <a:latin typeface="Roboto Mono"/>
                <a:ea typeface="Roboto Mono"/>
                <a:cs typeface="Roboto Mono"/>
                <a:sym typeface="Roboto Mono"/>
              </a:rPr>
              <a:t>x</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0</a:t>
            </a:r>
            <a:r>
              <a:rPr lang="sv" sz="1260">
                <a:solidFill>
                  <a:srgbClr val="000000"/>
                </a:solidFill>
                <a:latin typeface="Roboto Mono"/>
                <a:ea typeface="Roboto Mono"/>
                <a:cs typeface="Roboto Mono"/>
                <a:sym typeface="Roboto Mono"/>
              </a:rPr>
              <a:t>, </a:t>
            </a:r>
            <a:r>
              <a:rPr lang="sv" sz="1260">
                <a:solidFill>
                  <a:srgbClr val="572000"/>
                </a:solidFill>
                <a:latin typeface="Roboto Mono"/>
                <a:ea typeface="Roboto Mono"/>
                <a:cs typeface="Roboto Mono"/>
                <a:sym typeface="Roboto Mono"/>
              </a:rPr>
              <a:t>y</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0</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b="1" lang="sv" sz="1260">
                <a:solidFill>
                  <a:srgbClr val="700080"/>
                </a:solidFill>
                <a:latin typeface="Roboto Mono"/>
                <a:ea typeface="Roboto Mono"/>
                <a:cs typeface="Roboto Mono"/>
                <a:sym typeface="Roboto Mono"/>
              </a:rPr>
              <a:t>function</a:t>
            </a:r>
            <a:r>
              <a:rPr lang="sv" sz="1260">
                <a:solidFill>
                  <a:srgbClr val="000000"/>
                </a:solidFill>
                <a:latin typeface="Roboto Mono"/>
                <a:ea typeface="Roboto Mono"/>
                <a:cs typeface="Roboto Mono"/>
                <a:sym typeface="Roboto Mono"/>
              </a:rPr>
              <a:t> </a:t>
            </a:r>
            <a:r>
              <a:rPr lang="sv" sz="1260">
                <a:solidFill>
                  <a:srgbClr val="0000F0"/>
                </a:solidFill>
                <a:latin typeface="Roboto Mono"/>
                <a:ea typeface="Roboto Mono"/>
                <a:cs typeface="Roboto Mono"/>
                <a:sym typeface="Roboto Mono"/>
              </a:rPr>
              <a:t>update</a:t>
            </a: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circle</a:t>
            </a:r>
            <a:r>
              <a:rPr lang="sv" sz="1260">
                <a:solidFill>
                  <a:srgbClr val="000000"/>
                </a:solidFill>
                <a:latin typeface="Roboto Mono"/>
                <a:ea typeface="Roboto Mono"/>
                <a:cs typeface="Roboto Mono"/>
                <a:sym typeface="Roboto Mono"/>
              </a:rPr>
              <a:t>(</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x</a:t>
            </a: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y</a:t>
            </a:r>
            <a:r>
              <a:rPr lang="sv" sz="1260">
                <a:solidFill>
                  <a:srgbClr val="000000"/>
                </a:solidFill>
                <a:latin typeface="Roboto Mono"/>
                <a:ea typeface="Roboto Mono"/>
                <a:cs typeface="Roboto Mono"/>
                <a:sym typeface="Roboto Mono"/>
              </a:rPr>
              <a:t> , </a:t>
            </a:r>
            <a:r>
              <a:rPr lang="sv" sz="1260">
                <a:solidFill>
                  <a:srgbClr val="106040"/>
                </a:solidFill>
                <a:latin typeface="Roboto Mono"/>
                <a:ea typeface="Roboto Mono"/>
                <a:cs typeface="Roboto Mono"/>
                <a:sym typeface="Roboto Mono"/>
              </a:rPr>
              <a:t>35</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"blue"</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x</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y</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SzPts val="770"/>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p:txBody>
      </p:sp>
      <p:sp>
        <p:nvSpPr>
          <p:cNvPr id="95" name="Google Shape;95;p18"/>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Rörelse på en dataskärm fås genom att rita stillbilder efter varandra. Om jag vill att en boll ska röra sig över skärmen kan koden se ut så här</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Animering</a:t>
            </a:r>
            <a:endParaRPr/>
          </a:p>
        </p:txBody>
      </p:sp>
      <p:sp>
        <p:nvSpPr>
          <p:cNvPr id="101" name="Google Shape;101;p19"/>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sv" sz="1260">
                <a:solidFill>
                  <a:srgbClr val="000000"/>
                </a:solidFill>
                <a:latin typeface="Roboto Mono"/>
                <a:ea typeface="Roboto Mono"/>
                <a:cs typeface="Roboto Mono"/>
                <a:sym typeface="Roboto Mono"/>
              </a:rPr>
              <a:t> </a:t>
            </a:r>
            <a:r>
              <a:rPr b="1" lang="sv" sz="1260">
                <a:solidFill>
                  <a:srgbClr val="700080"/>
                </a:solidFill>
                <a:latin typeface="Roboto Mono"/>
                <a:ea typeface="Roboto Mono"/>
                <a:cs typeface="Roboto Mono"/>
                <a:sym typeface="Roboto Mono"/>
              </a:rPr>
              <a:t>function</a:t>
            </a:r>
            <a:r>
              <a:rPr lang="sv" sz="1260">
                <a:solidFill>
                  <a:srgbClr val="000000"/>
                </a:solidFill>
                <a:latin typeface="Roboto Mono"/>
                <a:ea typeface="Roboto Mono"/>
                <a:cs typeface="Roboto Mono"/>
                <a:sym typeface="Roboto Mono"/>
              </a:rPr>
              <a:t> </a:t>
            </a:r>
            <a:r>
              <a:rPr lang="sv" sz="1260">
                <a:solidFill>
                  <a:srgbClr val="0000F0"/>
                </a:solidFill>
                <a:latin typeface="Roboto Mono"/>
                <a:ea typeface="Roboto Mono"/>
                <a:cs typeface="Roboto Mono"/>
                <a:sym typeface="Roboto Mono"/>
              </a:rPr>
              <a:t>start</a:t>
            </a: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 </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 {</a:t>
            </a:r>
            <a:r>
              <a:rPr lang="sv" sz="1260">
                <a:solidFill>
                  <a:srgbClr val="572000"/>
                </a:solidFill>
                <a:latin typeface="Roboto Mono"/>
                <a:ea typeface="Roboto Mono"/>
                <a:cs typeface="Roboto Mono"/>
                <a:sym typeface="Roboto Mono"/>
              </a:rPr>
              <a:t>x</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0</a:t>
            </a:r>
            <a:r>
              <a:rPr lang="sv" sz="1260">
                <a:solidFill>
                  <a:srgbClr val="000000"/>
                </a:solidFill>
                <a:latin typeface="Roboto Mono"/>
                <a:ea typeface="Roboto Mono"/>
                <a:cs typeface="Roboto Mono"/>
                <a:sym typeface="Roboto Mono"/>
              </a:rPr>
              <a:t>, </a:t>
            </a:r>
            <a:r>
              <a:rPr lang="sv" sz="1260">
                <a:solidFill>
                  <a:srgbClr val="572000"/>
                </a:solidFill>
                <a:latin typeface="Roboto Mono"/>
                <a:ea typeface="Roboto Mono"/>
                <a:cs typeface="Roboto Mono"/>
                <a:sym typeface="Roboto Mono"/>
              </a:rPr>
              <a:t>y</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0</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b="1" lang="sv" sz="1260">
                <a:solidFill>
                  <a:srgbClr val="700080"/>
                </a:solidFill>
                <a:latin typeface="Roboto Mono"/>
                <a:ea typeface="Roboto Mono"/>
                <a:cs typeface="Roboto Mono"/>
                <a:sym typeface="Roboto Mono"/>
              </a:rPr>
              <a:t>function</a:t>
            </a:r>
            <a:r>
              <a:rPr lang="sv" sz="1260">
                <a:solidFill>
                  <a:srgbClr val="000000"/>
                </a:solidFill>
                <a:latin typeface="Roboto Mono"/>
                <a:ea typeface="Roboto Mono"/>
                <a:cs typeface="Roboto Mono"/>
                <a:sym typeface="Roboto Mono"/>
              </a:rPr>
              <a:t> </a:t>
            </a:r>
            <a:r>
              <a:rPr lang="sv" sz="1260">
                <a:solidFill>
                  <a:srgbClr val="0000F0"/>
                </a:solidFill>
                <a:latin typeface="Roboto Mono"/>
                <a:ea typeface="Roboto Mono"/>
                <a:cs typeface="Roboto Mono"/>
                <a:sym typeface="Roboto Mono"/>
              </a:rPr>
              <a:t>update</a:t>
            </a: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1AB1CD"/>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clearScreen</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circle</a:t>
            </a:r>
            <a:r>
              <a:rPr lang="sv" sz="1260">
                <a:solidFill>
                  <a:srgbClr val="000000"/>
                </a:solidFill>
                <a:latin typeface="Roboto Mono"/>
                <a:ea typeface="Roboto Mono"/>
                <a:cs typeface="Roboto Mono"/>
                <a:sym typeface="Roboto Mono"/>
              </a:rPr>
              <a:t>(</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x</a:t>
            </a: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y</a:t>
            </a:r>
            <a:r>
              <a:rPr lang="sv" sz="1260">
                <a:solidFill>
                  <a:srgbClr val="000000"/>
                </a:solidFill>
                <a:latin typeface="Roboto Mono"/>
                <a:ea typeface="Roboto Mono"/>
                <a:cs typeface="Roboto Mono"/>
                <a:sym typeface="Roboto Mono"/>
              </a:rPr>
              <a:t> , </a:t>
            </a:r>
            <a:r>
              <a:rPr lang="sv" sz="1260">
                <a:solidFill>
                  <a:srgbClr val="106040"/>
                </a:solidFill>
                <a:latin typeface="Roboto Mono"/>
                <a:ea typeface="Roboto Mono"/>
                <a:cs typeface="Roboto Mono"/>
                <a:sym typeface="Roboto Mono"/>
              </a:rPr>
              <a:t>35</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"blue"</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x</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ball</a:t>
            </a:r>
            <a:r>
              <a:rPr lang="sv" sz="1260">
                <a:solidFill>
                  <a:srgbClr val="000000"/>
                </a:solidFill>
                <a:latin typeface="Roboto Mono"/>
                <a:ea typeface="Roboto Mono"/>
                <a:cs typeface="Roboto Mono"/>
                <a:sym typeface="Roboto Mono"/>
              </a:rPr>
              <a:t>.</a:t>
            </a:r>
            <a:r>
              <a:rPr lang="sv" sz="1260">
                <a:solidFill>
                  <a:srgbClr val="572000"/>
                </a:solidFill>
                <a:latin typeface="Roboto Mono"/>
                <a:ea typeface="Roboto Mono"/>
                <a:cs typeface="Roboto Mono"/>
                <a:sym typeface="Roboto Mono"/>
              </a:rPr>
              <a:t>y</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SzPts val="770"/>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p:txBody>
      </p:sp>
      <p:sp>
        <p:nvSpPr>
          <p:cNvPr id="102" name="Google Shape;102;p19"/>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Om vi vill ge illusionen av att bollen rör sig så rensar vi skärmen vid varje uppdatering</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Villkor</a:t>
            </a:r>
            <a:endParaRPr/>
          </a:p>
        </p:txBody>
      </p:sp>
      <p:sp>
        <p:nvSpPr>
          <p:cNvPr id="108" name="Google Shape;108;p20"/>
          <p:cNvSpPr txBox="1"/>
          <p:nvPr>
            <p:ph idx="1" type="body"/>
          </p:nvPr>
        </p:nvSpPr>
        <p:spPr>
          <a:xfrm>
            <a:off x="311700" y="1017725"/>
            <a:ext cx="6624000" cy="39351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function</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start</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var</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name</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prompt</a:t>
            </a:r>
            <a:r>
              <a:rPr lang="sv" sz="1400">
                <a:solidFill>
                  <a:srgbClr val="000000"/>
                </a:solidFill>
                <a:latin typeface="Roboto Mono"/>
                <a:ea typeface="Roboto Mono"/>
                <a:cs typeface="Roboto Mono"/>
                <a:sym typeface="Roboto Mono"/>
              </a:rPr>
              <a:t>(</a:t>
            </a:r>
            <a:r>
              <a:rPr lang="sv" sz="1400">
                <a:solidFill>
                  <a:srgbClr val="A01010"/>
                </a:solidFill>
                <a:latin typeface="Roboto Mono"/>
                <a:ea typeface="Roboto Mono"/>
                <a:cs typeface="Roboto Mono"/>
                <a:sym typeface="Roboto Mono"/>
              </a:rPr>
              <a:t>"Hej, vad heter du?"</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var</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age</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prompt</a:t>
            </a:r>
            <a:r>
              <a:rPr lang="sv" sz="1400">
                <a:solidFill>
                  <a:srgbClr val="000000"/>
                </a:solidFill>
                <a:latin typeface="Roboto Mono"/>
                <a:ea typeface="Roboto Mono"/>
                <a:cs typeface="Roboto Mono"/>
                <a:sym typeface="Roboto Mono"/>
              </a:rPr>
              <a:t>(</a:t>
            </a:r>
            <a:r>
              <a:rPr lang="sv" sz="1400">
                <a:solidFill>
                  <a:srgbClr val="A01010"/>
                </a:solidFill>
                <a:latin typeface="Roboto Mono"/>
                <a:ea typeface="Roboto Mono"/>
                <a:cs typeface="Roboto Mono"/>
                <a:sym typeface="Roboto Mono"/>
              </a:rPr>
              <a:t>"Hur gammal är du?"</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text</a:t>
            </a:r>
            <a:r>
              <a:rPr lang="sv" sz="1400">
                <a:solidFill>
                  <a:srgbClr val="000000"/>
                </a:solidFill>
                <a:latin typeface="Roboto Mono"/>
                <a:ea typeface="Roboto Mono"/>
                <a:cs typeface="Roboto Mono"/>
                <a:sym typeface="Roboto Mono"/>
              </a:rPr>
              <a:t>(</a:t>
            </a:r>
            <a:r>
              <a:rPr lang="sv" sz="1400">
                <a:solidFill>
                  <a:srgbClr val="106040"/>
                </a:solidFill>
                <a:latin typeface="Roboto Mono"/>
                <a:ea typeface="Roboto Mono"/>
                <a:cs typeface="Roboto Mono"/>
                <a:sym typeface="Roboto Mono"/>
              </a:rPr>
              <a:t>50</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150</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20</a:t>
            </a:r>
            <a:r>
              <a:rPr lang="sv" sz="1400">
                <a:solidFill>
                  <a:srgbClr val="000000"/>
                </a:solidFill>
                <a:latin typeface="Roboto Mono"/>
                <a:ea typeface="Roboto Mono"/>
                <a:cs typeface="Roboto Mono"/>
                <a:sym typeface="Roboto Mono"/>
              </a:rPr>
              <a:t>, </a:t>
            </a:r>
            <a:r>
              <a:rPr lang="sv" sz="1400">
                <a:solidFill>
                  <a:srgbClr val="A01010"/>
                </a:solidFill>
                <a:latin typeface="Roboto Mono"/>
                <a:ea typeface="Roboto Mono"/>
                <a:cs typeface="Roboto Mono"/>
                <a:sym typeface="Roboto Mono"/>
              </a:rPr>
              <a:t>"Hej "</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0050A0"/>
                </a:solidFill>
                <a:latin typeface="Roboto Mono"/>
                <a:ea typeface="Roboto Mono"/>
                <a:cs typeface="Roboto Mono"/>
                <a:sym typeface="Roboto Mono"/>
              </a:rPr>
              <a:t>name</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A01010"/>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A01010"/>
                </a:solidFill>
                <a:latin typeface="Roboto Mono"/>
                <a:ea typeface="Roboto Mono"/>
                <a:cs typeface="Roboto Mono"/>
                <a:sym typeface="Roboto Mono"/>
              </a:rPr>
              <a:t>"black"</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if</a:t>
            </a:r>
            <a:r>
              <a:rPr lang="sv" sz="1400">
                <a:solidFill>
                  <a:srgbClr val="000000"/>
                </a:solidFill>
                <a:latin typeface="Roboto Mono"/>
                <a:ea typeface="Roboto Mono"/>
                <a:cs typeface="Roboto Mono"/>
                <a:sym typeface="Roboto Mono"/>
              </a:rPr>
              <a:t> (</a:t>
            </a:r>
            <a:r>
              <a:rPr lang="sv" sz="1400">
                <a:solidFill>
                  <a:srgbClr val="0050A0"/>
                </a:solidFill>
                <a:latin typeface="Roboto Mono"/>
                <a:ea typeface="Roboto Mono"/>
                <a:cs typeface="Roboto Mono"/>
                <a:sym typeface="Roboto Mono"/>
              </a:rPr>
              <a:t>age</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&lt;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18</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text</a:t>
            </a:r>
            <a:r>
              <a:rPr lang="sv" sz="1400">
                <a:solidFill>
                  <a:srgbClr val="000000"/>
                </a:solidFill>
                <a:latin typeface="Roboto Mono"/>
                <a:ea typeface="Roboto Mono"/>
                <a:cs typeface="Roboto Mono"/>
                <a:sym typeface="Roboto Mono"/>
              </a:rPr>
              <a:t>(</a:t>
            </a:r>
            <a:r>
              <a:rPr lang="sv" sz="1400">
                <a:solidFill>
                  <a:srgbClr val="106040"/>
                </a:solidFill>
                <a:latin typeface="Roboto Mono"/>
                <a:ea typeface="Roboto Mono"/>
                <a:cs typeface="Roboto Mono"/>
                <a:sym typeface="Roboto Mono"/>
              </a:rPr>
              <a:t>50</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250</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20</a:t>
            </a:r>
            <a:r>
              <a:rPr lang="sv" sz="1400">
                <a:solidFill>
                  <a:srgbClr val="000000"/>
                </a:solidFill>
                <a:latin typeface="Roboto Mono"/>
                <a:ea typeface="Roboto Mono"/>
                <a:cs typeface="Roboto Mono"/>
                <a:sym typeface="Roboto Mono"/>
              </a:rPr>
              <a:t>, </a:t>
            </a:r>
            <a:r>
              <a:rPr lang="sv" sz="1400">
                <a:solidFill>
                  <a:srgbClr val="A01010"/>
                </a:solidFill>
                <a:latin typeface="Roboto Mono"/>
                <a:ea typeface="Roboto Mono"/>
                <a:cs typeface="Roboto Mono"/>
                <a:sym typeface="Roboto Mono"/>
              </a:rPr>
              <a:t>"Du är inte myndig"</a:t>
            </a:r>
            <a:r>
              <a:rPr lang="sv" sz="1400">
                <a:solidFill>
                  <a:srgbClr val="000000"/>
                </a:solidFill>
                <a:latin typeface="Roboto Mono"/>
                <a:ea typeface="Roboto Mono"/>
                <a:cs typeface="Roboto Mono"/>
                <a:sym typeface="Roboto Mono"/>
              </a:rPr>
              <a:t> , </a:t>
            </a:r>
            <a:r>
              <a:rPr lang="sv" sz="1400">
                <a:solidFill>
                  <a:srgbClr val="A01010"/>
                </a:solidFill>
                <a:latin typeface="Roboto Mono"/>
                <a:ea typeface="Roboto Mono"/>
                <a:cs typeface="Roboto Mono"/>
                <a:sym typeface="Roboto Mono"/>
              </a:rPr>
              <a:t>"black"</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else</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text</a:t>
            </a:r>
            <a:r>
              <a:rPr lang="sv" sz="1400">
                <a:solidFill>
                  <a:srgbClr val="000000"/>
                </a:solidFill>
                <a:latin typeface="Roboto Mono"/>
                <a:ea typeface="Roboto Mono"/>
                <a:cs typeface="Roboto Mono"/>
                <a:sym typeface="Roboto Mono"/>
              </a:rPr>
              <a:t>(</a:t>
            </a:r>
            <a:r>
              <a:rPr lang="sv" sz="1400">
                <a:solidFill>
                  <a:srgbClr val="106040"/>
                </a:solidFill>
                <a:latin typeface="Roboto Mono"/>
                <a:ea typeface="Roboto Mono"/>
                <a:cs typeface="Roboto Mono"/>
                <a:sym typeface="Roboto Mono"/>
              </a:rPr>
              <a:t>50</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250</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20</a:t>
            </a:r>
            <a:r>
              <a:rPr lang="sv" sz="1400">
                <a:solidFill>
                  <a:srgbClr val="000000"/>
                </a:solidFill>
                <a:latin typeface="Roboto Mono"/>
                <a:ea typeface="Roboto Mono"/>
                <a:cs typeface="Roboto Mono"/>
                <a:sym typeface="Roboto Mono"/>
              </a:rPr>
              <a:t>, </a:t>
            </a:r>
            <a:r>
              <a:rPr lang="sv" sz="1400">
                <a:solidFill>
                  <a:srgbClr val="A01010"/>
                </a:solidFill>
                <a:latin typeface="Roboto Mono"/>
                <a:ea typeface="Roboto Mono"/>
                <a:cs typeface="Roboto Mono"/>
                <a:sym typeface="Roboto Mono"/>
              </a:rPr>
              <a:t>"Du är myndig"</a:t>
            </a:r>
            <a:r>
              <a:rPr lang="sv" sz="1400">
                <a:solidFill>
                  <a:srgbClr val="000000"/>
                </a:solidFill>
                <a:latin typeface="Roboto Mono"/>
                <a:ea typeface="Roboto Mono"/>
                <a:cs typeface="Roboto Mono"/>
                <a:sym typeface="Roboto Mono"/>
              </a:rPr>
              <a:t> , </a:t>
            </a:r>
            <a:r>
              <a:rPr lang="sv" sz="1400">
                <a:solidFill>
                  <a:srgbClr val="A01010"/>
                </a:solidFill>
                <a:latin typeface="Roboto Mono"/>
                <a:ea typeface="Roboto Mono"/>
                <a:cs typeface="Roboto Mono"/>
                <a:sym typeface="Roboto Mono"/>
              </a:rPr>
              <a:t>"black"</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t/>
            </a:r>
            <a:endParaRPr sz="1400">
              <a:solidFill>
                <a:srgbClr val="000000"/>
              </a:solidFill>
              <a:latin typeface="Roboto Mono"/>
              <a:ea typeface="Roboto Mono"/>
              <a:cs typeface="Roboto Mono"/>
              <a:sym typeface="Roboto Mono"/>
            </a:endParaRPr>
          </a:p>
        </p:txBody>
      </p:sp>
      <p:sp>
        <p:nvSpPr>
          <p:cNvPr id="109" name="Google Shape;109;p20"/>
          <p:cNvSpPr txBox="1"/>
          <p:nvPr/>
        </p:nvSpPr>
        <p:spPr>
          <a:xfrm>
            <a:off x="7023375" y="1141850"/>
            <a:ext cx="19719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sz="1450">
                <a:solidFill>
                  <a:srgbClr val="1AB1CD"/>
                </a:solidFill>
                <a:latin typeface="Average"/>
                <a:ea typeface="Average"/>
                <a:cs typeface="Average"/>
                <a:sym typeface="Average"/>
              </a:rPr>
              <a:t>Ett vanligt villkor i många programmeringsspråk är if - satsen.</a:t>
            </a:r>
            <a:endParaRPr sz="1450">
              <a:solidFill>
                <a:srgbClr val="1AB1CD"/>
              </a:solidFill>
              <a:latin typeface="Average"/>
              <a:ea typeface="Average"/>
              <a:cs typeface="Average"/>
              <a:sym typeface="Average"/>
            </a:endParaRPr>
          </a:p>
          <a:p>
            <a:pPr indent="0" lvl="0" marL="0" rtl="0" algn="l">
              <a:spcBef>
                <a:spcPts val="0"/>
              </a:spcBef>
              <a:spcAft>
                <a:spcPts val="0"/>
              </a:spcAft>
              <a:buNone/>
            </a:pPr>
            <a:r>
              <a:t/>
            </a:r>
            <a:endParaRPr sz="1450">
              <a:solidFill>
                <a:srgbClr val="1AB1CD"/>
              </a:solidFill>
              <a:latin typeface="Average"/>
              <a:ea typeface="Average"/>
              <a:cs typeface="Average"/>
              <a:sym typeface="Average"/>
            </a:endParaRPr>
          </a:p>
          <a:p>
            <a:pPr indent="0" lvl="0" marL="0" rtl="0" algn="l">
              <a:spcBef>
                <a:spcPts val="0"/>
              </a:spcBef>
              <a:spcAft>
                <a:spcPts val="0"/>
              </a:spcAft>
              <a:buNone/>
            </a:pPr>
            <a:r>
              <a:rPr lang="sv" sz="1450">
                <a:solidFill>
                  <a:srgbClr val="1AB1CD"/>
                </a:solidFill>
                <a:latin typeface="Average"/>
                <a:ea typeface="Average"/>
                <a:cs typeface="Average"/>
                <a:sym typeface="Average"/>
              </a:rPr>
              <a:t>Den kan även kombineras med else.</a:t>
            </a:r>
            <a:endParaRPr sz="1450">
              <a:solidFill>
                <a:srgbClr val="1AB1CD"/>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Jämförelseoperator i JavaScript</a:t>
            </a:r>
            <a:endParaRPr/>
          </a:p>
        </p:txBody>
      </p:sp>
      <p:graphicFrame>
        <p:nvGraphicFramePr>
          <p:cNvPr id="115" name="Google Shape;115;p21"/>
          <p:cNvGraphicFramePr/>
          <p:nvPr/>
        </p:nvGraphicFramePr>
        <p:xfrm>
          <a:off x="4223025" y="1340400"/>
          <a:ext cx="3000000" cy="3000000"/>
        </p:xfrm>
        <a:graphic>
          <a:graphicData uri="http://schemas.openxmlformats.org/drawingml/2006/table">
            <a:tbl>
              <a:tblPr>
                <a:noFill/>
                <a:tableStyleId>{AA8780D6-8611-4D86-BB5F-91F771EF5323}</a:tableStyleId>
              </a:tblPr>
              <a:tblGrid>
                <a:gridCol w="2586525"/>
                <a:gridCol w="1594325"/>
              </a:tblGrid>
              <a:tr h="381000">
                <a:tc>
                  <a:txBody>
                    <a:bodyPr/>
                    <a:lstStyle/>
                    <a:p>
                      <a:pPr indent="0" lvl="0" marL="0" rtl="0" algn="ctr">
                        <a:spcBef>
                          <a:spcPts val="0"/>
                        </a:spcBef>
                        <a:spcAft>
                          <a:spcPts val="0"/>
                        </a:spcAft>
                        <a:buNone/>
                      </a:pPr>
                      <a:r>
                        <a:rPr b="1" lang="sv">
                          <a:solidFill>
                            <a:schemeClr val="dk1"/>
                          </a:solidFill>
                        </a:rPr>
                        <a:t>Beskriving</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b="1" lang="sv">
                          <a:solidFill>
                            <a:schemeClr val="dk1"/>
                          </a:solidFill>
                        </a:rPr>
                        <a:t>Operator</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r>
              <a:tr h="381000">
                <a:tc>
                  <a:txBody>
                    <a:bodyPr/>
                    <a:lstStyle/>
                    <a:p>
                      <a:pPr indent="0" lvl="0" marL="0" rtl="0" algn="l">
                        <a:spcBef>
                          <a:spcPts val="0"/>
                        </a:spcBef>
                        <a:spcAft>
                          <a:spcPts val="0"/>
                        </a:spcAft>
                        <a:buNone/>
                      </a:pPr>
                      <a:r>
                        <a:rPr lang="sv"/>
                        <a:t>Lika med</a:t>
                      </a:r>
                      <a:endParaRPr/>
                    </a:p>
                  </a:txBody>
                  <a:tcPr marT="91425" marB="91425" marR="91425" marL="91425">
                    <a:lnT cap="flat" cmpd="sng" w="9525">
                      <a:solidFill>
                        <a:schemeClr val="dk1"/>
                      </a:solidFill>
                      <a:prstDash val="solid"/>
                      <a:round/>
                      <a:headEnd len="sm" w="sm" type="none"/>
                      <a:tailEnd len="sm" w="sm" type="none"/>
                    </a:lnT>
                    <a:solidFill>
                      <a:srgbClr val="F4CCCC"/>
                    </a:solidFill>
                  </a:tcPr>
                </a:tc>
                <a:tc>
                  <a:txBody>
                    <a:bodyPr/>
                    <a:lstStyle/>
                    <a:p>
                      <a:pPr indent="0" lvl="0" marL="0" rtl="0" algn="ctr">
                        <a:spcBef>
                          <a:spcPts val="0"/>
                        </a:spcBef>
                        <a:spcAft>
                          <a:spcPts val="0"/>
                        </a:spcAft>
                        <a:buNone/>
                      </a:pPr>
                      <a:r>
                        <a:rPr lang="sv"/>
                        <a:t>==</a:t>
                      </a:r>
                      <a:endParaRPr/>
                    </a:p>
                  </a:txBody>
                  <a:tcPr marT="91425" marB="91425" marR="91425" marL="91425">
                    <a:lnT cap="flat" cmpd="sng" w="9525">
                      <a:solidFill>
                        <a:schemeClr val="dk1"/>
                      </a:solidFill>
                      <a:prstDash val="solid"/>
                      <a:round/>
                      <a:headEnd len="sm" w="sm" type="none"/>
                      <a:tailEnd len="sm" w="sm" type="none"/>
                    </a:lnT>
                    <a:solidFill>
                      <a:srgbClr val="F4CCCC"/>
                    </a:solidFill>
                  </a:tcPr>
                </a:tc>
              </a:tr>
              <a:tr h="381000">
                <a:tc>
                  <a:txBody>
                    <a:bodyPr/>
                    <a:lstStyle/>
                    <a:p>
                      <a:pPr indent="0" lvl="0" marL="0" rtl="0" algn="l">
                        <a:spcBef>
                          <a:spcPts val="0"/>
                        </a:spcBef>
                        <a:spcAft>
                          <a:spcPts val="0"/>
                        </a:spcAft>
                        <a:buNone/>
                      </a:pPr>
                      <a:r>
                        <a:rPr lang="sv"/>
                        <a:t>Mindre än</a:t>
                      </a:r>
                      <a:endParaRPr/>
                    </a:p>
                  </a:txBody>
                  <a:tcPr marT="91425" marB="91425" marR="91425" marL="91425">
                    <a:solidFill>
                      <a:srgbClr val="D9EAD3"/>
                    </a:solidFill>
                  </a:tcPr>
                </a:tc>
                <a:tc>
                  <a:txBody>
                    <a:bodyPr/>
                    <a:lstStyle/>
                    <a:p>
                      <a:pPr indent="0" lvl="0" marL="0" rtl="0" algn="ctr">
                        <a:spcBef>
                          <a:spcPts val="0"/>
                        </a:spcBef>
                        <a:spcAft>
                          <a:spcPts val="0"/>
                        </a:spcAft>
                        <a:buNone/>
                      </a:pPr>
                      <a:r>
                        <a:rPr lang="sv"/>
                        <a:t>&lt;</a:t>
                      </a:r>
                      <a:endParaRPr/>
                    </a:p>
                  </a:txBody>
                  <a:tcPr marT="91425" marB="91425" marR="91425" marL="91425">
                    <a:solidFill>
                      <a:srgbClr val="D9EAD3"/>
                    </a:solidFill>
                  </a:tcPr>
                </a:tc>
              </a:tr>
              <a:tr h="381000">
                <a:tc>
                  <a:txBody>
                    <a:bodyPr/>
                    <a:lstStyle/>
                    <a:p>
                      <a:pPr indent="0" lvl="0" marL="0" marR="0" rtl="0" algn="l">
                        <a:lnSpc>
                          <a:spcPct val="100000"/>
                        </a:lnSpc>
                        <a:spcBef>
                          <a:spcPts val="0"/>
                        </a:spcBef>
                        <a:spcAft>
                          <a:spcPts val="0"/>
                        </a:spcAft>
                        <a:buNone/>
                      </a:pPr>
                      <a:r>
                        <a:rPr lang="sv"/>
                        <a:t>Mindre än eller lika med</a:t>
                      </a:r>
                      <a:endParaRPr/>
                    </a:p>
                  </a:txBody>
                  <a:tcPr marT="91425" marB="91425" marR="91425" marL="91425">
                    <a:solidFill>
                      <a:srgbClr val="F4CCCC"/>
                    </a:solidFill>
                  </a:tcPr>
                </a:tc>
                <a:tc>
                  <a:txBody>
                    <a:bodyPr/>
                    <a:lstStyle/>
                    <a:p>
                      <a:pPr indent="0" lvl="0" marL="0" marR="0" rtl="0" algn="ctr">
                        <a:lnSpc>
                          <a:spcPct val="100000"/>
                        </a:lnSpc>
                        <a:spcBef>
                          <a:spcPts val="0"/>
                        </a:spcBef>
                        <a:spcAft>
                          <a:spcPts val="0"/>
                        </a:spcAft>
                        <a:buNone/>
                      </a:pPr>
                      <a:r>
                        <a:rPr lang="sv"/>
                        <a:t>&lt;=</a:t>
                      </a:r>
                      <a:endParaRPr/>
                    </a:p>
                  </a:txBody>
                  <a:tcPr marT="91425" marB="91425" marR="91425" marL="91425">
                    <a:solidFill>
                      <a:srgbClr val="F4CCCC"/>
                    </a:solidFill>
                  </a:tcPr>
                </a:tc>
              </a:tr>
              <a:tr h="381000">
                <a:tc>
                  <a:txBody>
                    <a:bodyPr/>
                    <a:lstStyle/>
                    <a:p>
                      <a:pPr indent="0" lvl="0" marL="0" marR="0" rtl="0" algn="l">
                        <a:lnSpc>
                          <a:spcPct val="100000"/>
                        </a:lnSpc>
                        <a:spcBef>
                          <a:spcPts val="0"/>
                        </a:spcBef>
                        <a:spcAft>
                          <a:spcPts val="0"/>
                        </a:spcAft>
                        <a:buNone/>
                      </a:pPr>
                      <a:r>
                        <a:rPr lang="sv"/>
                        <a:t>Större än</a:t>
                      </a:r>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None/>
                      </a:pPr>
                      <a:r>
                        <a:rPr lang="sv"/>
                        <a:t>&gt;</a:t>
                      </a:r>
                      <a:endParaRPr/>
                    </a:p>
                  </a:txBody>
                  <a:tcPr marT="91425" marB="91425" marR="91425" marL="91425">
                    <a:solidFill>
                      <a:srgbClr val="D9EAD3"/>
                    </a:solidFill>
                  </a:tcPr>
                </a:tc>
              </a:tr>
              <a:tr h="381000">
                <a:tc>
                  <a:txBody>
                    <a:bodyPr/>
                    <a:lstStyle/>
                    <a:p>
                      <a:pPr indent="0" lvl="0" marL="0" marR="0" rtl="0" algn="l">
                        <a:lnSpc>
                          <a:spcPct val="100000"/>
                        </a:lnSpc>
                        <a:spcBef>
                          <a:spcPts val="0"/>
                        </a:spcBef>
                        <a:spcAft>
                          <a:spcPts val="0"/>
                        </a:spcAft>
                        <a:buNone/>
                      </a:pPr>
                      <a:r>
                        <a:rPr lang="sv"/>
                        <a:t>Större än eller lika med</a:t>
                      </a:r>
                      <a:endParaRPr/>
                    </a:p>
                  </a:txBody>
                  <a:tcPr marT="91425" marB="91425" marR="91425" marL="91425">
                    <a:solidFill>
                      <a:srgbClr val="F4CCCC"/>
                    </a:solidFill>
                  </a:tcPr>
                </a:tc>
                <a:tc>
                  <a:txBody>
                    <a:bodyPr/>
                    <a:lstStyle/>
                    <a:p>
                      <a:pPr indent="0" lvl="0" marL="0" marR="0" rtl="0" algn="ctr">
                        <a:lnSpc>
                          <a:spcPct val="100000"/>
                        </a:lnSpc>
                        <a:spcBef>
                          <a:spcPts val="0"/>
                        </a:spcBef>
                        <a:spcAft>
                          <a:spcPts val="0"/>
                        </a:spcAft>
                        <a:buNone/>
                      </a:pPr>
                      <a:r>
                        <a:rPr lang="sv"/>
                        <a:t>&gt;=</a:t>
                      </a:r>
                      <a:endParaRPr/>
                    </a:p>
                  </a:txBody>
                  <a:tcPr marT="91425" marB="91425" marR="91425" marL="91425">
                    <a:solidFill>
                      <a:srgbClr val="F4CCCC"/>
                    </a:solidFill>
                  </a:tcPr>
                </a:tc>
              </a:tr>
              <a:tr h="381000">
                <a:tc>
                  <a:txBody>
                    <a:bodyPr/>
                    <a:lstStyle/>
                    <a:p>
                      <a:pPr indent="0" lvl="0" marL="0" marR="0" rtl="0" algn="l">
                        <a:lnSpc>
                          <a:spcPct val="100000"/>
                        </a:lnSpc>
                        <a:spcBef>
                          <a:spcPts val="0"/>
                        </a:spcBef>
                        <a:spcAft>
                          <a:spcPts val="0"/>
                        </a:spcAft>
                        <a:buNone/>
                      </a:pPr>
                      <a:r>
                        <a:rPr lang="sv"/>
                        <a:t>Inte lika med</a:t>
                      </a:r>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None/>
                      </a:pPr>
                      <a:r>
                        <a:rPr lang="sv"/>
                        <a:t>!=</a:t>
                      </a:r>
                      <a:endParaRPr/>
                    </a:p>
                  </a:txBody>
                  <a:tcPr marT="91425" marB="91425" marR="91425" marL="91425">
                    <a:solidFill>
                      <a:srgbClr val="D9EAD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