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cb448857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cb448857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cb44885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cb44885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cb44885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cb44885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900e44d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900e44d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900e44d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900e44d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cb44885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cb44885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99989b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499989b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5a13f3e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5a13f3e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aa1c1a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aa1c1a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aa1c1a7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aa1c1a7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499989b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499989b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jpl.nasa.gov/missions/mariner-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a:t>Programmering - Lektion 3</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a:t>PC 230908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while loopen</a:t>
            </a:r>
            <a:endParaRPr/>
          </a:p>
        </p:txBody>
      </p:sp>
      <p:sp>
        <p:nvSpPr>
          <p:cNvPr id="122" name="Google Shape;122;p22"/>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sv">
                <a:solidFill>
                  <a:srgbClr val="700080"/>
                </a:solidFill>
                <a:latin typeface="Roboto Mono"/>
                <a:ea typeface="Roboto Mono"/>
                <a:cs typeface="Roboto Mono"/>
                <a:sym typeface="Roboto Mono"/>
              </a:rPr>
              <a:t>while</a:t>
            </a:r>
            <a:r>
              <a:rPr lang="sv">
                <a:solidFill>
                  <a:srgbClr val="000000"/>
                </a:solidFill>
                <a:latin typeface="Roboto Mono"/>
                <a:ea typeface="Roboto Mono"/>
                <a:cs typeface="Roboto Mono"/>
                <a:sym typeface="Roboto Mono"/>
              </a:rPr>
              <a:t> (</a:t>
            </a:r>
            <a:r>
              <a:rPr lang="sv">
                <a:solidFill>
                  <a:srgbClr val="1AB1CD"/>
                </a:solidFill>
                <a:latin typeface="Roboto Mono"/>
                <a:ea typeface="Roboto Mono"/>
                <a:cs typeface="Roboto Mono"/>
                <a:sym typeface="Roboto Mono"/>
              </a:rPr>
              <a:t>condition</a:t>
            </a:r>
            <a:r>
              <a:rPr lang="sv">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a:solidFill>
                  <a:srgbClr val="000000"/>
                </a:solidFill>
                <a:latin typeface="Roboto Mono"/>
                <a:ea typeface="Roboto Mono"/>
                <a:cs typeface="Roboto Mono"/>
                <a:sym typeface="Roboto Mono"/>
              </a:rPr>
              <a:t>  </a:t>
            </a:r>
            <a:r>
              <a:rPr i="1" lang="sv">
                <a:solidFill>
                  <a:srgbClr val="A05000"/>
                </a:solidFill>
                <a:latin typeface="Roboto Mono"/>
                <a:ea typeface="Roboto Mono"/>
                <a:cs typeface="Roboto Mono"/>
                <a:sym typeface="Roboto Mono"/>
              </a:rPr>
              <a:t>//kod som körs om condition är sant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p:txBody>
      </p:sp>
      <p:sp>
        <p:nvSpPr>
          <p:cNvPr id="123" name="Google Shape;123;p22"/>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Om jag inte vet hur många gånger gånger jag behöver upprepa en loop så finns while loopen.</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while loopen</a:t>
            </a:r>
            <a:endParaRPr/>
          </a:p>
        </p:txBody>
      </p:sp>
      <p:sp>
        <p:nvSpPr>
          <p:cNvPr id="129" name="Google Shape;129;p23"/>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let</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let</a:t>
            </a:r>
            <a:r>
              <a:rPr lang="sv" sz="1260">
                <a:solidFill>
                  <a:srgbClr val="000000"/>
                </a:solidFill>
                <a:latin typeface="Roboto Mono"/>
                <a:ea typeface="Roboto Mono"/>
                <a:cs typeface="Roboto Mono"/>
                <a:sym typeface="Roboto Mono"/>
              </a:rPr>
              <a:t> </a:t>
            </a:r>
            <a:r>
              <a:rPr lang="sv" sz="1260">
                <a:solidFill>
                  <a:srgbClr val="0000F0"/>
                </a:solidFill>
                <a:latin typeface="Roboto Mono"/>
                <a:ea typeface="Roboto Mono"/>
                <a:cs typeface="Roboto Mono"/>
                <a:sym typeface="Roboto Mono"/>
              </a:rPr>
              <a:t>radie</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20</a:t>
            </a:r>
            <a:endParaRPr sz="126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260">
                <a:solidFill>
                  <a:srgbClr val="000000"/>
                </a:solidFill>
                <a:latin typeface="Roboto Mono"/>
                <a:ea typeface="Roboto Mono"/>
                <a:cs typeface="Roboto Mono"/>
                <a:sym typeface="Roboto Mono"/>
              </a:rPr>
              <a:t>  </a:t>
            </a:r>
            <a:r>
              <a:rPr b="1" lang="sv" sz="1260">
                <a:solidFill>
                  <a:srgbClr val="700080"/>
                </a:solidFill>
                <a:latin typeface="Roboto Mono"/>
                <a:ea typeface="Roboto Mono"/>
                <a:cs typeface="Roboto Mono"/>
                <a:sym typeface="Roboto Mono"/>
              </a:rPr>
              <a:t>while</a:t>
            </a: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radie</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&lt;=</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500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circle</a:t>
            </a:r>
            <a:r>
              <a:rPr lang="sv" sz="1260">
                <a:solidFill>
                  <a:srgbClr val="000000"/>
                </a:solidFill>
                <a:latin typeface="Roboto Mono"/>
                <a:ea typeface="Roboto Mono"/>
                <a:cs typeface="Roboto Mono"/>
                <a:sym typeface="Roboto Mono"/>
              </a:rPr>
              <a:t>(</a:t>
            </a:r>
            <a:r>
              <a:rPr lang="sv" sz="1260">
                <a:solidFill>
                  <a:srgbClr val="1AB1CD"/>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radie</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"orange"</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x</a:t>
            </a:r>
            <a:r>
              <a:rPr lang="sv" sz="1260">
                <a:solidFill>
                  <a:srgbClr val="000000"/>
                </a:solidFill>
                <a:latin typeface="Roboto Mono"/>
                <a:ea typeface="Roboto Mono"/>
                <a:cs typeface="Roboto Mono"/>
                <a:sym typeface="Roboto Mono"/>
              </a:rPr>
              <a:t> </a:t>
            </a:r>
            <a:r>
              <a:rPr b="1" lang="sv" sz="1260">
                <a:solidFill>
                  <a:srgbClr val="EE11FF"/>
                </a:solidFill>
                <a:latin typeface="Roboto Mono"/>
                <a:ea typeface="Roboto Mono"/>
                <a:cs typeface="Roboto Mono"/>
                <a:sym typeface="Roboto Mono"/>
              </a:rPr>
              <a:t>+=</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radie</a:t>
            </a:r>
            <a:r>
              <a:rPr b="1" lang="sv" sz="1260">
                <a:solidFill>
                  <a:srgbClr val="EE11FF"/>
                </a:solidFill>
                <a:latin typeface="Roboto Mono"/>
                <a:ea typeface="Roboto Mono"/>
                <a:cs typeface="Roboto Mono"/>
                <a:sym typeface="Roboto Mono"/>
              </a:rPr>
              <a:t>=</a:t>
            </a:r>
            <a:r>
              <a:rPr lang="sv" sz="1260">
                <a:solidFill>
                  <a:srgbClr val="1AB1CD"/>
                </a:solidFill>
                <a:latin typeface="Roboto Mono"/>
                <a:ea typeface="Roboto Mono"/>
                <a:cs typeface="Roboto Mono"/>
                <a:sym typeface="Roboto Mono"/>
              </a:rPr>
              <a:t>random</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600</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sv" sz="1260">
                <a:solidFill>
                  <a:srgbClr val="000000"/>
                </a:solidFill>
                <a:latin typeface="Roboto Mono"/>
                <a:ea typeface="Roboto Mono"/>
                <a:cs typeface="Roboto Mono"/>
                <a:sym typeface="Roboto Mono"/>
              </a:rPr>
              <a:t>  }</a:t>
            </a:r>
            <a:endParaRPr sz="1260">
              <a:solidFill>
                <a:srgbClr val="000000"/>
              </a:solidFill>
              <a:latin typeface="Roboto Mono"/>
              <a:ea typeface="Roboto Mono"/>
              <a:cs typeface="Roboto Mono"/>
              <a:sym typeface="Roboto Mono"/>
            </a:endParaRPr>
          </a:p>
        </p:txBody>
      </p:sp>
      <p:sp>
        <p:nvSpPr>
          <p:cNvPr id="130" name="Google Shape;130;p23"/>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Här är ett exempel där vi ritar slumpartade cirklar tills radien blir större än 500.</a:t>
            </a:r>
            <a:endParaRPr>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Skillnaden mellan for och while?</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sv"/>
              <a:t>I JavaScript är skillnaden inte så stor, en loop kan antingen göras med hjälp av for eller while.</a:t>
            </a:r>
            <a:endParaRPr/>
          </a:p>
          <a:p>
            <a:pPr indent="-317500" lvl="1" marL="914400" rtl="0" algn="l">
              <a:spcBef>
                <a:spcPts val="0"/>
              </a:spcBef>
              <a:spcAft>
                <a:spcPts val="0"/>
              </a:spcAft>
              <a:buSzPts val="1400"/>
              <a:buChar char="○"/>
            </a:pPr>
            <a:r>
              <a:rPr lang="sv"/>
              <a:t>For ska användas när antalet upprepningar är känt</a:t>
            </a:r>
            <a:endParaRPr/>
          </a:p>
          <a:p>
            <a:pPr indent="-317500" lvl="1" marL="914400" rtl="0" algn="l">
              <a:spcBef>
                <a:spcPts val="0"/>
              </a:spcBef>
              <a:spcAft>
                <a:spcPts val="0"/>
              </a:spcAft>
              <a:buSzPts val="1400"/>
              <a:buChar char="○"/>
            </a:pPr>
            <a:r>
              <a:rPr lang="sv"/>
              <a:t>While när vi inte på förväg vet hur många upprepningar det tar tills ett villkor är uppfyllt.</a:t>
            </a:r>
            <a:endParaRPr/>
          </a:p>
          <a:p>
            <a:pPr indent="-342900" lvl="0" marL="457200" rtl="0" algn="l">
              <a:spcBef>
                <a:spcPts val="0"/>
              </a:spcBef>
              <a:spcAft>
                <a:spcPts val="0"/>
              </a:spcAft>
              <a:buSzPts val="1800"/>
              <a:buChar char="●"/>
            </a:pPr>
            <a:r>
              <a:rPr lang="sv"/>
              <a:t>simple.js gör att vi inte behöver använda loopar i samma utsträckning, funktionen update() är i princip en loop.</a:t>
            </a:r>
            <a:endParaRPr/>
          </a:p>
          <a:p>
            <a:pPr indent="-342900" lvl="0" marL="457200" rtl="0" algn="l">
              <a:spcBef>
                <a:spcPts val="0"/>
              </a:spcBef>
              <a:spcAft>
                <a:spcPts val="0"/>
              </a:spcAft>
              <a:buSzPts val="1800"/>
              <a:buChar char="●"/>
            </a:pPr>
            <a:r>
              <a:rPr lang="sv"/>
              <a:t>Det finns andra loop konstruktioner, JavaScript har även en do-while loop.</a:t>
            </a:r>
            <a:endParaRPr/>
          </a:p>
          <a:p>
            <a:pPr indent="-342900" lvl="0" marL="457200" rtl="0" algn="l">
              <a:spcBef>
                <a:spcPts val="0"/>
              </a:spcBef>
              <a:spcAft>
                <a:spcPts val="0"/>
              </a:spcAft>
              <a:buSzPts val="1800"/>
              <a:buChar char="●"/>
            </a:pPr>
            <a:r>
              <a:rPr lang="sv"/>
              <a:t>Se upp för oändliga loopar - Spara din kod innan du kör det!</a:t>
            </a:r>
            <a:endParaRPr/>
          </a:p>
          <a:p>
            <a:pPr indent="0" lvl="0" marL="457200" rtl="0" algn="l">
              <a:spcBef>
                <a:spcPts val="1200"/>
              </a:spcBef>
              <a:spcAft>
                <a:spcPts val="0"/>
              </a:spcAft>
              <a:buNone/>
            </a:pPr>
            <a:r>
              <a:rPr lang="sv"/>
              <a:t>Felaktig kod kan bli </a:t>
            </a:r>
            <a:r>
              <a:rPr lang="sv" u="sng">
                <a:solidFill>
                  <a:schemeClr val="hlink"/>
                </a:solidFill>
                <a:hlinkClick r:id="rId3"/>
              </a:rPr>
              <a:t>dyrt.</a:t>
            </a:r>
            <a:r>
              <a:rPr lang="sv"/>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Reagera på musen - från lektion 2</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 simple.js ingår funktioner för att “lyssna” efter hur musen rör sig och om någon knapp är nedtryckt. Här är ett simpelt ritprogram. Vi behöver endast en update funktion.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i="1">
              <a:solidFill>
                <a:srgbClr val="A05000"/>
              </a:solidFill>
              <a:highlight>
                <a:schemeClr val="dk1"/>
              </a:highlight>
              <a:latin typeface="Roboto Mono"/>
              <a:ea typeface="Roboto Mono"/>
              <a:cs typeface="Roboto Mono"/>
              <a:sym typeface="Roboto Mono"/>
            </a:endParaRPr>
          </a:p>
          <a:p>
            <a:pPr indent="0" lvl="0" marL="0" rtl="0" algn="l">
              <a:spcBef>
                <a:spcPts val="1200"/>
              </a:spcBef>
              <a:spcAft>
                <a:spcPts val="1200"/>
              </a:spcAft>
              <a:buNone/>
            </a:pPr>
            <a:r>
              <a:t/>
            </a:r>
            <a:endParaRPr i="1">
              <a:solidFill>
                <a:srgbClr val="A05000"/>
              </a:solidFill>
              <a:highlight>
                <a:schemeClr val="dk1"/>
              </a:highlight>
              <a:latin typeface="Roboto Mono"/>
              <a:ea typeface="Roboto Mono"/>
              <a:cs typeface="Roboto Mono"/>
              <a:sym typeface="Roboto Mono"/>
            </a:endParaRPr>
          </a:p>
        </p:txBody>
      </p:sp>
      <p:sp>
        <p:nvSpPr>
          <p:cNvPr id="67" name="Google Shape;67;p14"/>
          <p:cNvSpPr txBox="1"/>
          <p:nvPr/>
        </p:nvSpPr>
        <p:spPr>
          <a:xfrm>
            <a:off x="424775" y="2641250"/>
            <a:ext cx="8209500" cy="1042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
                <a:solidFill>
                  <a:srgbClr val="700080"/>
                </a:solidFill>
                <a:latin typeface="Roboto Mono"/>
                <a:ea typeface="Roboto Mono"/>
                <a:cs typeface="Roboto Mono"/>
                <a:sym typeface="Roboto Mono"/>
              </a:rPr>
              <a:t>function</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update</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"red"</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Ett något (men bara något) bättre ritprogram</a:t>
            </a:r>
            <a:endParaRPr/>
          </a:p>
        </p:txBody>
      </p:sp>
      <p:sp>
        <p:nvSpPr>
          <p:cNvPr id="73" name="Google Shape;73;p15"/>
          <p:cNvSpPr txBox="1"/>
          <p:nvPr>
            <p:ph idx="1" type="body"/>
          </p:nvPr>
        </p:nvSpPr>
        <p:spPr>
          <a:xfrm>
            <a:off x="311700" y="1152475"/>
            <a:ext cx="8520600" cy="12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Vi vill att vi ska rita om vi håller in vänster musknapp och sudda om man håller in höger musknapp. För att lyssna efter om vänster knapp är nedtryckt kan vi använda mouse.left. Vi ritar med röd färg och suddar genom att måla över med vit färg.</a:t>
            </a:r>
            <a:endParaRPr/>
          </a:p>
        </p:txBody>
      </p:sp>
      <p:sp>
        <p:nvSpPr>
          <p:cNvPr id="74" name="Google Shape;74;p15"/>
          <p:cNvSpPr txBox="1"/>
          <p:nvPr/>
        </p:nvSpPr>
        <p:spPr>
          <a:xfrm>
            <a:off x="494275" y="2432725"/>
            <a:ext cx="7931400" cy="2208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
                <a:solidFill>
                  <a:srgbClr val="700080"/>
                </a:solidFill>
                <a:latin typeface="Roboto Mono"/>
                <a:ea typeface="Roboto Mono"/>
                <a:cs typeface="Roboto Mono"/>
                <a:sym typeface="Roboto Mono"/>
              </a:rPr>
              <a:t>function</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update</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b="1" lang="sv">
                <a:solidFill>
                  <a:srgbClr val="700080"/>
                </a:solidFill>
                <a:latin typeface="Roboto Mono"/>
                <a:ea typeface="Roboto Mono"/>
                <a:cs typeface="Roboto Mono"/>
                <a:sym typeface="Roboto Mono"/>
              </a:rPr>
              <a:t>if</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left</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"red"</a:t>
            </a: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r>
              <a:rPr b="1" lang="sv">
                <a:solidFill>
                  <a:srgbClr val="700080"/>
                </a:solidFill>
                <a:latin typeface="Roboto Mono"/>
                <a:ea typeface="Roboto Mono"/>
                <a:cs typeface="Roboto Mono"/>
                <a:sym typeface="Roboto Mono"/>
              </a:rPr>
              <a:t>if</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right</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latin typeface="Roboto Mono"/>
                <a:ea typeface="Roboto Mono"/>
                <a:cs typeface="Roboto Mono"/>
                <a:sym typeface="Roboto Mono"/>
              </a:rPr>
              <a:t>(</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x</a:t>
            </a:r>
            <a:r>
              <a:rPr lang="sv">
                <a:latin typeface="Roboto Mono"/>
                <a:ea typeface="Roboto Mono"/>
                <a:cs typeface="Roboto Mono"/>
                <a:sym typeface="Roboto Mono"/>
              </a:rPr>
              <a:t>, </a:t>
            </a:r>
            <a:r>
              <a:rPr lang="sv">
                <a:solidFill>
                  <a:srgbClr val="1AB1CD"/>
                </a:solidFill>
                <a:latin typeface="Roboto Mono"/>
                <a:ea typeface="Roboto Mono"/>
                <a:cs typeface="Roboto Mono"/>
                <a:sym typeface="Roboto Mono"/>
              </a:rPr>
              <a:t>mouse</a:t>
            </a:r>
            <a:r>
              <a:rPr lang="sv">
                <a:latin typeface="Roboto Mono"/>
                <a:ea typeface="Roboto Mono"/>
                <a:cs typeface="Roboto Mono"/>
                <a:sym typeface="Roboto Mono"/>
              </a:rPr>
              <a:t>.</a:t>
            </a:r>
            <a:r>
              <a:rPr lang="sv">
                <a:solidFill>
                  <a:srgbClr val="572000"/>
                </a:solidFill>
                <a:latin typeface="Roboto Mono"/>
                <a:ea typeface="Roboto Mono"/>
                <a:cs typeface="Roboto Mono"/>
                <a:sym typeface="Roboto Mono"/>
              </a:rPr>
              <a:t>y</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10</a:t>
            </a:r>
            <a:r>
              <a:rPr lang="sv">
                <a:latin typeface="Roboto Mono"/>
                <a:ea typeface="Roboto Mono"/>
                <a:cs typeface="Roboto Mono"/>
                <a:sym typeface="Roboto Mono"/>
              </a:rPr>
              <a:t>, </a:t>
            </a:r>
            <a:r>
              <a:rPr lang="sv">
                <a:solidFill>
                  <a:srgbClr val="A01010"/>
                </a:solidFill>
                <a:latin typeface="Roboto Mono"/>
                <a:ea typeface="Roboto Mono"/>
                <a:cs typeface="Roboto Mono"/>
                <a:sym typeface="Roboto Mono"/>
              </a:rPr>
              <a:t>"white"</a:t>
            </a: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sv">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Nytt idag</a:t>
            </a:r>
            <a:endParaRPr/>
          </a:p>
        </p:txBody>
      </p:sp>
      <p:sp>
        <p:nvSpPr>
          <p:cNvPr id="80" name="Google Shape;80;p16"/>
          <p:cNvSpPr txBox="1"/>
          <p:nvPr>
            <p:ph idx="1" type="body"/>
          </p:nvPr>
        </p:nvSpPr>
        <p:spPr>
          <a:xfrm>
            <a:off x="311700" y="1152475"/>
            <a:ext cx="8520600" cy="3416400"/>
          </a:xfrm>
          <a:prstGeom prst="rect">
            <a:avLst/>
          </a:prstGeom>
          <a:solidFill>
            <a:schemeClr val="accent2"/>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Loopar</a:t>
            </a:r>
            <a:endParaRPr/>
          </a:p>
        </p:txBody>
      </p:sp>
      <p:sp>
        <p:nvSpPr>
          <p:cNvPr id="87" name="Google Shape;87;p17"/>
          <p:cNvSpPr txBox="1"/>
          <p:nvPr>
            <p:ph idx="1" type="body"/>
          </p:nvPr>
        </p:nvSpPr>
        <p:spPr>
          <a:xfrm>
            <a:off x="311700" y="1152475"/>
            <a:ext cx="6018900" cy="32331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300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400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500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600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1AB1CD"/>
                </a:solidFill>
                <a:latin typeface="Roboto Mono"/>
                <a:ea typeface="Roboto Mono"/>
                <a:cs typeface="Roboto Mono"/>
                <a:sym typeface="Roboto Mono"/>
              </a:rPr>
              <a:t>700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p:txBody>
      </p:sp>
      <p:sp>
        <p:nvSpPr>
          <p:cNvPr id="88" name="Google Shape;88;p17"/>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latin typeface="Average"/>
                <a:ea typeface="Average"/>
                <a:cs typeface="Average"/>
                <a:sym typeface="Average"/>
              </a:rPr>
              <a:t>Om jag vill repetera ett stycke kod flera gånger så kan man skapa en loop. Det finns flera loopar.</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I exemplet vill jag rita 7 circlar och väljer att göra anropa circle 7 gånger. Det är inte en smidig lösning, den skulle inte fungera bra om jag vill rita t ex 1 000 cirklar.</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for-loopen</a:t>
            </a:r>
            <a:endParaRPr/>
          </a:p>
        </p:txBody>
      </p:sp>
      <p:sp>
        <p:nvSpPr>
          <p:cNvPr id="94" name="Google Shape;94;p18"/>
          <p:cNvSpPr txBox="1"/>
          <p:nvPr>
            <p:ph idx="1" type="body"/>
          </p:nvPr>
        </p:nvSpPr>
        <p:spPr>
          <a:xfrm>
            <a:off x="311700" y="1152475"/>
            <a:ext cx="6018900" cy="1319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400">
                <a:solidFill>
                  <a:srgbClr val="700080"/>
                </a:solidFill>
                <a:latin typeface="Roboto Mono"/>
                <a:ea typeface="Roboto Mono"/>
                <a:cs typeface="Roboto Mono"/>
                <a:sym typeface="Roboto Mono"/>
              </a:rPr>
              <a:t>for</a:t>
            </a:r>
            <a:r>
              <a:rPr lang="sv" sz="1400">
                <a:solidFill>
                  <a:srgbClr val="000000"/>
                </a:solidFill>
                <a:latin typeface="Roboto Mono"/>
                <a:ea typeface="Roboto Mono"/>
                <a:cs typeface="Roboto Mono"/>
                <a:sym typeface="Roboto Mono"/>
              </a:rPr>
              <a:t> (</a:t>
            </a:r>
            <a:r>
              <a:rPr b="1" lang="sv" sz="1400">
                <a:solidFill>
                  <a:srgbClr val="700080"/>
                </a:solidFill>
                <a:latin typeface="Roboto Mono"/>
                <a:ea typeface="Roboto Mono"/>
                <a:cs typeface="Roboto Mono"/>
                <a:sym typeface="Roboto Mono"/>
              </a:rPr>
              <a:t>var</a:t>
            </a:r>
            <a:r>
              <a:rPr lang="sv" sz="1400">
                <a:solidFill>
                  <a:srgbClr val="000000"/>
                </a:solidFill>
                <a:latin typeface="Roboto Mono"/>
                <a:ea typeface="Roboto Mono"/>
                <a:cs typeface="Roboto Mono"/>
                <a:sym typeface="Roboto Mono"/>
              </a:rPr>
              <a:t> </a:t>
            </a:r>
            <a:r>
              <a:rPr lang="sv" sz="1400">
                <a:solidFill>
                  <a:srgbClr val="0000F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 </a:t>
            </a:r>
            <a:r>
              <a:rPr lang="sv" sz="1400">
                <a:solidFill>
                  <a:srgbClr val="0050A0"/>
                </a:solidFill>
                <a:latin typeface="Roboto Mono"/>
                <a:ea typeface="Roboto Mono"/>
                <a:cs typeface="Roboto Mono"/>
                <a:sym typeface="Roboto Mono"/>
              </a:rPr>
              <a:t>x</a:t>
            </a:r>
            <a:r>
              <a:rPr b="1" lang="sv" sz="1400">
                <a:solidFill>
                  <a:srgbClr val="EE11FF"/>
                </a:solidFill>
                <a:latin typeface="Roboto Mono"/>
                <a:ea typeface="Roboto Mono"/>
                <a:cs typeface="Roboto Mono"/>
                <a:sym typeface="Roboto Mono"/>
              </a:rPr>
              <a:t>&lt;=</a:t>
            </a:r>
            <a:r>
              <a:rPr lang="sv" sz="1400">
                <a:solidFill>
                  <a:srgbClr val="106040"/>
                </a:solidFill>
                <a:latin typeface="Roboto Mono"/>
                <a:ea typeface="Roboto Mono"/>
                <a:cs typeface="Roboto Mono"/>
                <a:sym typeface="Roboto Mono"/>
              </a:rPr>
              <a:t>700</a:t>
            </a:r>
            <a:r>
              <a:rPr lang="sv" sz="1400">
                <a:solidFill>
                  <a:srgbClr val="000000"/>
                </a:solidFill>
                <a:latin typeface="Roboto Mono"/>
                <a:ea typeface="Roboto Mono"/>
                <a:cs typeface="Roboto Mono"/>
                <a:sym typeface="Roboto Mono"/>
              </a:rPr>
              <a:t>; </a:t>
            </a:r>
            <a:r>
              <a:rPr lang="sv" sz="1400">
                <a:solidFill>
                  <a:srgbClr val="0050A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100</a:t>
            </a:r>
            <a:r>
              <a:rPr lang="sv" sz="1400">
                <a:solidFill>
                  <a:srgbClr val="000000"/>
                </a:solidFill>
                <a:latin typeface="Roboto Mono"/>
                <a:ea typeface="Roboto Mono"/>
                <a:cs typeface="Roboto Mono"/>
                <a:sym typeface="Roboto Mono"/>
              </a:rPr>
              <a:t>) {</a:t>
            </a:r>
            <a:endParaRPr sz="1400">
              <a:solidFill>
                <a:srgbClr val="000000"/>
              </a:solidFill>
              <a:latin typeface="Roboto Mono"/>
              <a:ea typeface="Roboto Mono"/>
              <a:cs typeface="Roboto Mono"/>
              <a:sym typeface="Roboto Mono"/>
            </a:endParaRPr>
          </a:p>
          <a:p>
            <a:pPr indent="457200" lvl="0" marL="0" rtl="0" algn="l">
              <a:lnSpc>
                <a:spcPct val="95000"/>
              </a:lnSpc>
              <a:spcBef>
                <a:spcPts val="1200"/>
              </a:spcBef>
              <a:spcAft>
                <a:spcPts val="0"/>
              </a:spcAft>
              <a:buNone/>
            </a:pPr>
            <a:r>
              <a:rPr lang="sv" sz="1400">
                <a:solidFill>
                  <a:srgbClr val="1AB1CD"/>
                </a:solidFill>
                <a:latin typeface="Roboto Mono"/>
                <a:ea typeface="Roboto Mono"/>
                <a:cs typeface="Roboto Mono"/>
                <a:sym typeface="Roboto Mono"/>
              </a:rPr>
              <a:t>circle</a:t>
            </a:r>
            <a:r>
              <a:rPr lang="sv" sz="1400">
                <a:solidFill>
                  <a:srgbClr val="000000"/>
                </a:solidFill>
                <a:latin typeface="Roboto Mono"/>
                <a:ea typeface="Roboto Mono"/>
                <a:cs typeface="Roboto Mono"/>
                <a:sym typeface="Roboto Mono"/>
              </a:rPr>
              <a:t>(</a:t>
            </a:r>
            <a:r>
              <a:rPr lang="sv" sz="1400">
                <a:solidFill>
                  <a:srgbClr val="0050A0"/>
                </a:solidFill>
                <a:latin typeface="Roboto Mono"/>
                <a:ea typeface="Roboto Mono"/>
                <a:cs typeface="Roboto Mono"/>
                <a:sym typeface="Roboto Mono"/>
              </a:rPr>
              <a:t>x</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200</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40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“green”</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p:txBody>
      </p:sp>
      <p:sp>
        <p:nvSpPr>
          <p:cNvPr id="95" name="Google Shape;95;p18"/>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När jag vet hur många gånger jag ska upprepa är det oftast en for-loop jag använder.</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Koden i förra exemplet kan skrivas som i exemplet till vänster</a:t>
            </a:r>
            <a:endParaRPr>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for-loopen</a:t>
            </a:r>
            <a:endParaRPr/>
          </a:p>
        </p:txBody>
      </p:sp>
      <p:sp>
        <p:nvSpPr>
          <p:cNvPr id="101" name="Google Shape;101;p19"/>
          <p:cNvSpPr txBox="1"/>
          <p:nvPr>
            <p:ph idx="1" type="body"/>
          </p:nvPr>
        </p:nvSpPr>
        <p:spPr>
          <a:xfrm>
            <a:off x="311700" y="1152475"/>
            <a:ext cx="6018900" cy="1319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400">
                <a:solidFill>
                  <a:srgbClr val="700080"/>
                </a:solidFill>
                <a:highlight>
                  <a:srgbClr val="FFFFFF"/>
                </a:highlight>
                <a:latin typeface="Roboto Mono"/>
                <a:ea typeface="Roboto Mono"/>
                <a:cs typeface="Roboto Mono"/>
                <a:sym typeface="Roboto Mono"/>
              </a:rPr>
              <a:t>for</a:t>
            </a:r>
            <a:r>
              <a:rPr lang="sv" sz="1400">
                <a:solidFill>
                  <a:srgbClr val="000000"/>
                </a:solidFill>
                <a:highlight>
                  <a:srgbClr val="FFFFFF"/>
                </a:highlight>
                <a:latin typeface="Roboto Mono"/>
                <a:ea typeface="Roboto Mono"/>
                <a:cs typeface="Roboto Mono"/>
                <a:sym typeface="Roboto Mono"/>
              </a:rPr>
              <a:t> (</a:t>
            </a:r>
            <a:r>
              <a:rPr lang="sv" sz="1400">
                <a:solidFill>
                  <a:srgbClr val="1AB1CD"/>
                </a:solidFill>
                <a:highlight>
                  <a:srgbClr val="FFFFFF"/>
                </a:highlight>
                <a:latin typeface="Roboto Mono"/>
                <a:ea typeface="Roboto Mono"/>
                <a:cs typeface="Roboto Mono"/>
                <a:sym typeface="Roboto Mono"/>
              </a:rPr>
              <a:t>initalisering</a:t>
            </a:r>
            <a:r>
              <a:rPr lang="sv" sz="1400">
                <a:solidFill>
                  <a:srgbClr val="000000"/>
                </a:solidFill>
                <a:highlight>
                  <a:srgbClr val="FFFFFF"/>
                </a:highlight>
                <a:latin typeface="Roboto Mono"/>
                <a:ea typeface="Roboto Mono"/>
                <a:cs typeface="Roboto Mono"/>
                <a:sym typeface="Roboto Mono"/>
              </a:rPr>
              <a:t>; </a:t>
            </a:r>
            <a:r>
              <a:rPr lang="sv" sz="1400">
                <a:solidFill>
                  <a:srgbClr val="1AB1CD"/>
                </a:solidFill>
                <a:highlight>
                  <a:srgbClr val="FFFFFF"/>
                </a:highlight>
                <a:latin typeface="Roboto Mono"/>
                <a:ea typeface="Roboto Mono"/>
                <a:cs typeface="Roboto Mono"/>
                <a:sym typeface="Roboto Mono"/>
              </a:rPr>
              <a:t>test</a:t>
            </a:r>
            <a:r>
              <a:rPr lang="sv" sz="1400">
                <a:solidFill>
                  <a:srgbClr val="000000"/>
                </a:solidFill>
                <a:highlight>
                  <a:srgbClr val="FFFFFF"/>
                </a:highlight>
                <a:latin typeface="Roboto Mono"/>
                <a:ea typeface="Roboto Mono"/>
                <a:cs typeface="Roboto Mono"/>
                <a:sym typeface="Roboto Mono"/>
              </a:rPr>
              <a:t>; </a:t>
            </a:r>
            <a:r>
              <a:rPr lang="sv" sz="1400">
                <a:solidFill>
                  <a:srgbClr val="1AB1CD"/>
                </a:solidFill>
                <a:highlight>
                  <a:srgbClr val="FFFFFF"/>
                </a:highlight>
                <a:latin typeface="Roboto Mono"/>
                <a:ea typeface="Roboto Mono"/>
                <a:cs typeface="Roboto Mono"/>
                <a:sym typeface="Roboto Mono"/>
              </a:rPr>
              <a:t>storlek</a:t>
            </a:r>
            <a:r>
              <a:rPr lang="sv" sz="1400">
                <a:solidFill>
                  <a:srgbClr val="000000"/>
                </a:solidFill>
                <a:highlight>
                  <a:srgbClr val="FFFFFF"/>
                </a:highlight>
                <a:latin typeface="Roboto Mono"/>
                <a:ea typeface="Roboto Mono"/>
                <a:cs typeface="Roboto Mono"/>
                <a:sym typeface="Roboto Mono"/>
              </a:rPr>
              <a:t> </a:t>
            </a:r>
            <a:r>
              <a:rPr lang="sv" sz="1400">
                <a:solidFill>
                  <a:srgbClr val="1AB1CD"/>
                </a:solidFill>
                <a:highlight>
                  <a:srgbClr val="FFFFFF"/>
                </a:highlight>
                <a:latin typeface="Roboto Mono"/>
                <a:ea typeface="Roboto Mono"/>
                <a:cs typeface="Roboto Mono"/>
                <a:sym typeface="Roboto Mono"/>
              </a:rPr>
              <a:t>på</a:t>
            </a:r>
            <a:r>
              <a:rPr lang="sv" sz="1400">
                <a:solidFill>
                  <a:srgbClr val="000000"/>
                </a:solidFill>
                <a:highlight>
                  <a:srgbClr val="FFFFFF"/>
                </a:highlight>
                <a:latin typeface="Roboto Mono"/>
                <a:ea typeface="Roboto Mono"/>
                <a:cs typeface="Roboto Mono"/>
                <a:sym typeface="Roboto Mono"/>
              </a:rPr>
              <a:t> </a:t>
            </a:r>
            <a:r>
              <a:rPr lang="sv" sz="1400">
                <a:solidFill>
                  <a:srgbClr val="1AB1CD"/>
                </a:solidFill>
                <a:highlight>
                  <a:srgbClr val="FFFFFF"/>
                </a:highlight>
                <a:latin typeface="Roboto Mono"/>
                <a:ea typeface="Roboto Mono"/>
                <a:cs typeface="Roboto Mono"/>
                <a:sym typeface="Roboto Mono"/>
              </a:rPr>
              <a:t>steg</a:t>
            </a:r>
            <a:r>
              <a:rPr lang="sv" sz="1400">
                <a:solidFill>
                  <a:srgbClr val="000000"/>
                </a:solidFill>
                <a:highlight>
                  <a:srgbClr val="FFFFFF"/>
                </a:highlight>
                <a:latin typeface="Roboto Mono"/>
                <a:ea typeface="Roboto Mono"/>
                <a:cs typeface="Roboto Mono"/>
                <a:sym typeface="Roboto Mono"/>
              </a:rPr>
              <a:t>) {</a:t>
            </a:r>
            <a:endParaRPr sz="1400">
              <a:solidFill>
                <a:srgbClr val="000000"/>
              </a:solidFill>
              <a:highlight>
                <a:srgbClr val="FFFFFF"/>
              </a:highlight>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highlight>
                  <a:srgbClr val="FFFFFF"/>
                </a:highlight>
                <a:latin typeface="Roboto Mono"/>
                <a:ea typeface="Roboto Mono"/>
                <a:cs typeface="Roboto Mono"/>
                <a:sym typeface="Roboto Mono"/>
              </a:rPr>
              <a:t>  </a:t>
            </a:r>
            <a:r>
              <a:rPr i="1" lang="sv" sz="1400">
                <a:solidFill>
                  <a:srgbClr val="A05000"/>
                </a:solidFill>
                <a:highlight>
                  <a:srgbClr val="FFFFFF"/>
                </a:highlight>
                <a:latin typeface="Roboto Mono"/>
                <a:ea typeface="Roboto Mono"/>
                <a:cs typeface="Roboto Mono"/>
                <a:sym typeface="Roboto Mono"/>
              </a:rPr>
              <a:t>// Kod som körs i loopen</a:t>
            </a:r>
            <a:endParaRPr sz="1400">
              <a:solidFill>
                <a:srgbClr val="000000"/>
              </a:solidFill>
              <a:highlight>
                <a:srgbClr val="FFFFFF"/>
              </a:highlight>
              <a:latin typeface="Roboto Mono"/>
              <a:ea typeface="Roboto Mono"/>
              <a:cs typeface="Roboto Mono"/>
              <a:sym typeface="Roboto Mono"/>
            </a:endParaRPr>
          </a:p>
          <a:p>
            <a:pPr indent="0" lvl="0" marL="0" rtl="0" algn="l">
              <a:lnSpc>
                <a:spcPct val="95000"/>
              </a:lnSpc>
              <a:spcBef>
                <a:spcPts val="1200"/>
              </a:spcBef>
              <a:spcAft>
                <a:spcPts val="1200"/>
              </a:spcAft>
              <a:buNone/>
            </a:pPr>
            <a:r>
              <a:rPr lang="sv" sz="1400">
                <a:solidFill>
                  <a:srgbClr val="000000"/>
                </a:solidFill>
                <a:highlight>
                  <a:srgbClr val="FFFFFF"/>
                </a:highlight>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p:txBody>
      </p:sp>
      <p:sp>
        <p:nvSpPr>
          <p:cNvPr id="102" name="Google Shape;102;p19"/>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I JavaScript är for-loopen ganska löst definierad men om vi använder den på det här viset kommer det fungera.</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Initialisering kan vi tänka på som startvärdet, vi deklarerar vanligtvis en variabel här.</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Test kollas inför varje loop och måste vara ett villkor.</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Slutligen kan vi ange hur mycket vi vill att variablen vi deklarerade i initialisering ska öka.</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for-loop Exempel 2</a:t>
            </a:r>
            <a:endParaRPr/>
          </a:p>
        </p:txBody>
      </p:sp>
      <p:sp>
        <p:nvSpPr>
          <p:cNvPr id="108" name="Google Shape;108;p20"/>
          <p:cNvSpPr txBox="1"/>
          <p:nvPr>
            <p:ph idx="1" type="body"/>
          </p:nvPr>
        </p:nvSpPr>
        <p:spPr>
          <a:xfrm>
            <a:off x="311700" y="3002750"/>
            <a:ext cx="8520600" cy="15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Vad är startvärdet för koden ovanför? Hur många rader text kommer skrivas ut?</a:t>
            </a:r>
            <a:endParaRPr/>
          </a:p>
          <a:p>
            <a:pPr indent="0" lvl="0" marL="0" rtl="0" algn="l">
              <a:spcBef>
                <a:spcPts val="1200"/>
              </a:spcBef>
              <a:spcAft>
                <a:spcPts val="1200"/>
              </a:spcAft>
              <a:buNone/>
            </a:pPr>
            <a:r>
              <a:rPr lang="sv"/>
              <a:t>Experimentera med koden och se till att du förstår vad som händer med din utskrift innan du kör programmet.</a:t>
            </a:r>
            <a:endParaRPr/>
          </a:p>
        </p:txBody>
      </p:sp>
      <p:sp>
        <p:nvSpPr>
          <p:cNvPr id="109" name="Google Shape;109;p20"/>
          <p:cNvSpPr txBox="1"/>
          <p:nvPr>
            <p:ph idx="1" type="body"/>
          </p:nvPr>
        </p:nvSpPr>
        <p:spPr>
          <a:xfrm>
            <a:off x="311700" y="1152475"/>
            <a:ext cx="6018900" cy="1319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sz="1400">
                <a:solidFill>
                  <a:srgbClr val="700080"/>
                </a:solidFill>
                <a:latin typeface="Roboto Mono"/>
                <a:ea typeface="Roboto Mono"/>
                <a:cs typeface="Roboto Mono"/>
                <a:sym typeface="Roboto Mono"/>
              </a:rPr>
              <a:t>for</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i</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1</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i</a:t>
            </a:r>
            <a:r>
              <a:rPr b="1" lang="sv" sz="1400">
                <a:solidFill>
                  <a:srgbClr val="EE11FF"/>
                </a:solidFill>
                <a:latin typeface="Roboto Mono"/>
                <a:ea typeface="Roboto Mono"/>
                <a:cs typeface="Roboto Mono"/>
                <a:sym typeface="Roboto Mono"/>
              </a:rPr>
              <a:t>&lt;=</a:t>
            </a:r>
            <a:r>
              <a:rPr lang="sv" sz="1400">
                <a:solidFill>
                  <a:srgbClr val="106040"/>
                </a:solidFill>
                <a:latin typeface="Roboto Mono"/>
                <a:ea typeface="Roboto Mono"/>
                <a:cs typeface="Roboto Mono"/>
                <a:sym typeface="Roboto Mono"/>
              </a:rPr>
              <a:t>5</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i</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text</a:t>
            </a:r>
            <a:r>
              <a:rPr lang="sv" sz="1400">
                <a:solidFill>
                  <a:srgbClr val="000000"/>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10</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i</a:t>
            </a:r>
            <a:r>
              <a:rPr b="1" lang="sv" sz="1400">
                <a:solidFill>
                  <a:srgbClr val="EE11FF"/>
                </a:solidFill>
                <a:latin typeface="Roboto Mono"/>
                <a:ea typeface="Roboto Mono"/>
                <a:cs typeface="Roboto Mono"/>
                <a:sym typeface="Roboto Mono"/>
              </a:rPr>
              <a:t>*</a:t>
            </a:r>
            <a:r>
              <a:rPr lang="sv" sz="1400">
                <a:solidFill>
                  <a:srgbClr val="106040"/>
                </a:solidFill>
                <a:latin typeface="Roboto Mono"/>
                <a:ea typeface="Roboto Mono"/>
                <a:cs typeface="Roboto Mono"/>
                <a:sym typeface="Roboto Mono"/>
              </a:rPr>
              <a:t>25</a:t>
            </a:r>
            <a:r>
              <a:rPr lang="sv" sz="1400">
                <a:solidFill>
                  <a:srgbClr val="000000"/>
                </a:solidFill>
                <a:latin typeface="Roboto Mono"/>
                <a:ea typeface="Roboto Mono"/>
                <a:cs typeface="Roboto Mono"/>
                <a:sym typeface="Roboto Mono"/>
              </a:rPr>
              <a:t>, </a:t>
            </a:r>
            <a:r>
              <a:rPr lang="sv" sz="1400">
                <a:solidFill>
                  <a:srgbClr val="106040"/>
                </a:solidFill>
                <a:latin typeface="Roboto Mono"/>
                <a:ea typeface="Roboto Mono"/>
                <a:cs typeface="Roboto Mono"/>
                <a:sym typeface="Roboto Mono"/>
              </a:rPr>
              <a:t>20</a:t>
            </a:r>
            <a:r>
              <a:rPr lang="sv" sz="1400">
                <a:solidFill>
                  <a:srgbClr val="000000"/>
                </a:solidFill>
                <a:latin typeface="Roboto Mono"/>
                <a:ea typeface="Roboto Mono"/>
                <a:cs typeface="Roboto Mono"/>
                <a:sym typeface="Roboto Mono"/>
              </a:rPr>
              <a:t>, </a:t>
            </a:r>
            <a:r>
              <a:rPr lang="sv" sz="1400">
                <a:solidFill>
                  <a:srgbClr val="A01010"/>
                </a:solidFill>
                <a:latin typeface="Roboto Mono"/>
                <a:ea typeface="Roboto Mono"/>
                <a:cs typeface="Roboto Mono"/>
                <a:sym typeface="Roboto Mono"/>
              </a:rPr>
              <a:t>"Talet är : "</a:t>
            </a:r>
            <a:r>
              <a:rPr lang="sv" sz="1400">
                <a:solidFill>
                  <a:srgbClr val="000000"/>
                </a:solidFill>
                <a:latin typeface="Roboto Mono"/>
                <a:ea typeface="Roboto Mono"/>
                <a:cs typeface="Roboto Mono"/>
                <a:sym typeface="Roboto Mono"/>
              </a:rPr>
              <a:t> </a:t>
            </a:r>
            <a:r>
              <a:rPr b="1" lang="sv" sz="1400">
                <a:solidFill>
                  <a:srgbClr val="EE11FF"/>
                </a:solidFill>
                <a:latin typeface="Roboto Mono"/>
                <a:ea typeface="Roboto Mono"/>
                <a:cs typeface="Roboto Mono"/>
                <a:sym typeface="Roboto Mono"/>
              </a:rPr>
              <a:t>+</a:t>
            </a:r>
            <a:r>
              <a:rPr lang="sv" sz="1400">
                <a:solidFill>
                  <a:srgbClr val="000000"/>
                </a:solidFill>
                <a:latin typeface="Roboto Mono"/>
                <a:ea typeface="Roboto Mono"/>
                <a:cs typeface="Roboto Mono"/>
                <a:sym typeface="Roboto Mono"/>
              </a:rPr>
              <a:t> </a:t>
            </a:r>
            <a:r>
              <a:rPr lang="sv" sz="1400">
                <a:solidFill>
                  <a:srgbClr val="1AB1CD"/>
                </a:solidFill>
                <a:latin typeface="Roboto Mono"/>
                <a:ea typeface="Roboto Mono"/>
                <a:cs typeface="Roboto Mono"/>
                <a:sym typeface="Roboto Mono"/>
              </a:rPr>
              <a:t>i</a:t>
            </a:r>
            <a:r>
              <a:rPr lang="sv" sz="1400">
                <a:solidFill>
                  <a:srgbClr val="000000"/>
                </a:solidFill>
                <a:latin typeface="Roboto Mono"/>
                <a:ea typeface="Roboto Mono"/>
                <a:cs typeface="Roboto Mono"/>
                <a:sym typeface="Roboto Mono"/>
              </a:rPr>
              <a:t> , </a:t>
            </a:r>
            <a:r>
              <a:rPr lang="sv" sz="1400">
                <a:solidFill>
                  <a:srgbClr val="A01010"/>
                </a:solidFill>
                <a:latin typeface="Roboto Mono"/>
                <a:ea typeface="Roboto Mono"/>
                <a:cs typeface="Roboto Mono"/>
                <a:sym typeface="Roboto Mono"/>
              </a:rPr>
              <a:t>"orange"</a:t>
            </a:r>
            <a:r>
              <a:rPr lang="sv" sz="1400">
                <a:solidFill>
                  <a:srgbClr val="000000"/>
                </a:solidFill>
                <a:latin typeface="Roboto Mono"/>
                <a:ea typeface="Roboto Mono"/>
                <a:cs typeface="Roboto Mono"/>
                <a:sym typeface="Roboto Mono"/>
              </a:rPr>
              <a:t>);</a:t>
            </a:r>
            <a:endParaRPr sz="140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400">
                <a:solidFill>
                  <a:srgbClr val="000000"/>
                </a:solidFill>
                <a:latin typeface="Roboto Mono"/>
                <a:ea typeface="Roboto Mono"/>
                <a:cs typeface="Roboto Mono"/>
                <a:sym typeface="Roboto Mono"/>
              </a:rPr>
              <a:t>}</a:t>
            </a:r>
            <a:endParaRPr b="1" sz="1400">
              <a:solidFill>
                <a:srgbClr val="70008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b="1" sz="1400">
              <a:solidFill>
                <a:srgbClr val="70008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while loopar</a:t>
            </a:r>
            <a:endParaRPr/>
          </a:p>
        </p:txBody>
      </p:sp>
      <p:sp>
        <p:nvSpPr>
          <p:cNvPr id="115" name="Google Shape;115;p21"/>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sv" sz="1260">
                <a:solidFill>
                  <a:srgbClr val="000000"/>
                </a:solidFill>
                <a:latin typeface="Roboto Mono"/>
                <a:ea typeface="Roboto Mono"/>
                <a:cs typeface="Roboto Mono"/>
                <a:sym typeface="Roboto Mono"/>
              </a:rPr>
              <a:t>  </a:t>
            </a:r>
            <a:r>
              <a:rPr b="1" lang="sv" sz="1560">
                <a:solidFill>
                  <a:srgbClr val="700080"/>
                </a:solidFill>
                <a:latin typeface="Roboto Mono"/>
                <a:ea typeface="Roboto Mono"/>
                <a:cs typeface="Roboto Mono"/>
                <a:sym typeface="Roboto Mono"/>
              </a:rPr>
              <a:t>let</a:t>
            </a:r>
            <a:r>
              <a:rPr lang="sv" sz="1560">
                <a:solidFill>
                  <a:srgbClr val="000000"/>
                </a:solidFill>
                <a:latin typeface="Roboto Mono"/>
                <a:ea typeface="Roboto Mono"/>
                <a:cs typeface="Roboto Mono"/>
                <a:sym typeface="Roboto Mono"/>
              </a:rPr>
              <a:t> </a:t>
            </a:r>
            <a:r>
              <a:rPr lang="sv" sz="1560">
                <a:solidFill>
                  <a:srgbClr val="0000F0"/>
                </a:solidFill>
                <a:latin typeface="Roboto Mono"/>
                <a:ea typeface="Roboto Mono"/>
                <a:cs typeface="Roboto Mono"/>
                <a:sym typeface="Roboto Mono"/>
              </a:rPr>
              <a:t>x</a:t>
            </a:r>
            <a:r>
              <a:rPr lang="sv" sz="1560">
                <a:solidFill>
                  <a:srgbClr val="000000"/>
                </a:solidFill>
                <a:latin typeface="Roboto Mono"/>
                <a:ea typeface="Roboto Mono"/>
                <a:cs typeface="Roboto Mono"/>
                <a:sym typeface="Roboto Mono"/>
              </a:rPr>
              <a:t> </a:t>
            </a:r>
            <a:r>
              <a:rPr b="1" lang="sv" sz="1560">
                <a:solidFill>
                  <a:srgbClr val="EE11FF"/>
                </a:solidFill>
                <a:latin typeface="Roboto Mono"/>
                <a:ea typeface="Roboto Mono"/>
                <a:cs typeface="Roboto Mono"/>
                <a:sym typeface="Roboto Mono"/>
              </a:rPr>
              <a:t>=</a:t>
            </a:r>
            <a:r>
              <a:rPr lang="sv" sz="1560">
                <a:solidFill>
                  <a:srgbClr val="000000"/>
                </a:solidFill>
                <a:latin typeface="Roboto Mono"/>
                <a:ea typeface="Roboto Mono"/>
                <a:cs typeface="Roboto Mono"/>
                <a:sym typeface="Roboto Mono"/>
              </a:rPr>
              <a:t> </a:t>
            </a:r>
            <a:r>
              <a:rPr lang="sv" sz="1560">
                <a:solidFill>
                  <a:srgbClr val="106040"/>
                </a:solidFill>
                <a:latin typeface="Roboto Mono"/>
                <a:ea typeface="Roboto Mono"/>
                <a:cs typeface="Roboto Mono"/>
                <a:sym typeface="Roboto Mono"/>
              </a:rPr>
              <a:t>50;</a:t>
            </a:r>
            <a:endParaRPr sz="15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560">
                <a:solidFill>
                  <a:srgbClr val="000000"/>
                </a:solidFill>
                <a:latin typeface="Roboto Mono"/>
                <a:ea typeface="Roboto Mono"/>
                <a:cs typeface="Roboto Mono"/>
                <a:sym typeface="Roboto Mono"/>
              </a:rPr>
              <a:t>  </a:t>
            </a:r>
            <a:r>
              <a:rPr b="1" lang="sv" sz="1560">
                <a:solidFill>
                  <a:srgbClr val="700080"/>
                </a:solidFill>
                <a:latin typeface="Roboto Mono"/>
                <a:ea typeface="Roboto Mono"/>
                <a:cs typeface="Roboto Mono"/>
                <a:sym typeface="Roboto Mono"/>
              </a:rPr>
              <a:t>while</a:t>
            </a:r>
            <a:r>
              <a:rPr lang="sv" sz="1560">
                <a:solidFill>
                  <a:srgbClr val="000000"/>
                </a:solidFill>
                <a:latin typeface="Roboto Mono"/>
                <a:ea typeface="Roboto Mono"/>
                <a:cs typeface="Roboto Mono"/>
                <a:sym typeface="Roboto Mono"/>
              </a:rPr>
              <a:t> (</a:t>
            </a:r>
            <a:r>
              <a:rPr lang="sv" sz="1560">
                <a:solidFill>
                  <a:srgbClr val="1AB1CD"/>
                </a:solidFill>
                <a:latin typeface="Roboto Mono"/>
                <a:ea typeface="Roboto Mono"/>
                <a:cs typeface="Roboto Mono"/>
                <a:sym typeface="Roboto Mono"/>
              </a:rPr>
              <a:t>x</a:t>
            </a:r>
            <a:r>
              <a:rPr lang="sv" sz="1560">
                <a:solidFill>
                  <a:srgbClr val="000000"/>
                </a:solidFill>
                <a:latin typeface="Roboto Mono"/>
                <a:ea typeface="Roboto Mono"/>
                <a:cs typeface="Roboto Mono"/>
                <a:sym typeface="Roboto Mono"/>
              </a:rPr>
              <a:t> </a:t>
            </a:r>
            <a:r>
              <a:rPr b="1" lang="sv" sz="1560">
                <a:solidFill>
                  <a:srgbClr val="EE11FF"/>
                </a:solidFill>
                <a:latin typeface="Roboto Mono"/>
                <a:ea typeface="Roboto Mono"/>
                <a:cs typeface="Roboto Mono"/>
                <a:sym typeface="Roboto Mono"/>
              </a:rPr>
              <a:t>&lt;=</a:t>
            </a:r>
            <a:r>
              <a:rPr lang="sv" sz="1560">
                <a:solidFill>
                  <a:srgbClr val="000000"/>
                </a:solidFill>
                <a:latin typeface="Roboto Mono"/>
                <a:ea typeface="Roboto Mono"/>
                <a:cs typeface="Roboto Mono"/>
                <a:sym typeface="Roboto Mono"/>
              </a:rPr>
              <a:t> </a:t>
            </a:r>
            <a:r>
              <a:rPr lang="sv" sz="1560">
                <a:solidFill>
                  <a:srgbClr val="106040"/>
                </a:solidFill>
                <a:latin typeface="Roboto Mono"/>
                <a:ea typeface="Roboto Mono"/>
                <a:cs typeface="Roboto Mono"/>
                <a:sym typeface="Roboto Mono"/>
              </a:rPr>
              <a:t>700</a:t>
            </a:r>
            <a:r>
              <a:rPr lang="sv" sz="1560">
                <a:solidFill>
                  <a:srgbClr val="000000"/>
                </a:solidFill>
                <a:latin typeface="Roboto Mono"/>
                <a:ea typeface="Roboto Mono"/>
                <a:cs typeface="Roboto Mono"/>
                <a:sym typeface="Roboto Mono"/>
              </a:rPr>
              <a:t>){</a:t>
            </a:r>
            <a:endParaRPr sz="15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560">
                <a:solidFill>
                  <a:srgbClr val="000000"/>
                </a:solidFill>
                <a:latin typeface="Roboto Mono"/>
                <a:ea typeface="Roboto Mono"/>
                <a:cs typeface="Roboto Mono"/>
                <a:sym typeface="Roboto Mono"/>
              </a:rPr>
              <a:t>  	</a:t>
            </a:r>
            <a:r>
              <a:rPr lang="sv" sz="1560">
                <a:solidFill>
                  <a:srgbClr val="1AB1CD"/>
                </a:solidFill>
                <a:latin typeface="Roboto Mono"/>
                <a:ea typeface="Roboto Mono"/>
                <a:cs typeface="Roboto Mono"/>
                <a:sym typeface="Roboto Mono"/>
              </a:rPr>
              <a:t>circle</a:t>
            </a:r>
            <a:r>
              <a:rPr lang="sv" sz="1560">
                <a:solidFill>
                  <a:srgbClr val="000000"/>
                </a:solidFill>
                <a:latin typeface="Roboto Mono"/>
                <a:ea typeface="Roboto Mono"/>
                <a:cs typeface="Roboto Mono"/>
                <a:sym typeface="Roboto Mono"/>
              </a:rPr>
              <a:t>(</a:t>
            </a:r>
            <a:r>
              <a:rPr lang="sv" sz="1560">
                <a:solidFill>
                  <a:srgbClr val="1AB1CD"/>
                </a:solidFill>
                <a:latin typeface="Roboto Mono"/>
                <a:ea typeface="Roboto Mono"/>
                <a:cs typeface="Roboto Mono"/>
                <a:sym typeface="Roboto Mono"/>
              </a:rPr>
              <a:t>x</a:t>
            </a:r>
            <a:r>
              <a:rPr lang="sv" sz="1560">
                <a:solidFill>
                  <a:srgbClr val="000000"/>
                </a:solidFill>
                <a:latin typeface="Roboto Mono"/>
                <a:ea typeface="Roboto Mono"/>
                <a:cs typeface="Roboto Mono"/>
                <a:sym typeface="Roboto Mono"/>
              </a:rPr>
              <a:t>, </a:t>
            </a:r>
            <a:r>
              <a:rPr lang="sv" sz="1560">
                <a:solidFill>
                  <a:srgbClr val="106040"/>
                </a:solidFill>
                <a:latin typeface="Roboto Mono"/>
                <a:ea typeface="Roboto Mono"/>
                <a:cs typeface="Roboto Mono"/>
                <a:sym typeface="Roboto Mono"/>
              </a:rPr>
              <a:t>100</a:t>
            </a:r>
            <a:r>
              <a:rPr lang="sv" sz="1560">
                <a:solidFill>
                  <a:srgbClr val="000000"/>
                </a:solidFill>
                <a:latin typeface="Roboto Mono"/>
                <a:ea typeface="Roboto Mono"/>
                <a:cs typeface="Roboto Mono"/>
                <a:sym typeface="Roboto Mono"/>
              </a:rPr>
              <a:t>, </a:t>
            </a:r>
            <a:r>
              <a:rPr lang="sv" sz="1560">
                <a:solidFill>
                  <a:srgbClr val="106040"/>
                </a:solidFill>
                <a:latin typeface="Roboto Mono"/>
                <a:ea typeface="Roboto Mono"/>
                <a:cs typeface="Roboto Mono"/>
                <a:sym typeface="Roboto Mono"/>
              </a:rPr>
              <a:t>20</a:t>
            </a:r>
            <a:r>
              <a:rPr lang="sv" sz="1560">
                <a:solidFill>
                  <a:srgbClr val="000000"/>
                </a:solidFill>
                <a:latin typeface="Roboto Mono"/>
                <a:ea typeface="Roboto Mono"/>
                <a:cs typeface="Roboto Mono"/>
                <a:sym typeface="Roboto Mono"/>
              </a:rPr>
              <a:t>, </a:t>
            </a:r>
            <a:r>
              <a:rPr lang="sv" sz="1560">
                <a:solidFill>
                  <a:srgbClr val="A01010"/>
                </a:solidFill>
                <a:latin typeface="Roboto Mono"/>
                <a:ea typeface="Roboto Mono"/>
                <a:cs typeface="Roboto Mono"/>
                <a:sym typeface="Roboto Mono"/>
              </a:rPr>
              <a:t>"green"</a:t>
            </a:r>
            <a:r>
              <a:rPr lang="sv" sz="1560">
                <a:solidFill>
                  <a:srgbClr val="000000"/>
                </a:solidFill>
                <a:latin typeface="Roboto Mono"/>
                <a:ea typeface="Roboto Mono"/>
                <a:cs typeface="Roboto Mono"/>
                <a:sym typeface="Roboto Mono"/>
              </a:rPr>
              <a:t>);</a:t>
            </a:r>
            <a:endParaRPr sz="15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560">
                <a:solidFill>
                  <a:srgbClr val="000000"/>
                </a:solidFill>
                <a:latin typeface="Roboto Mono"/>
                <a:ea typeface="Roboto Mono"/>
                <a:cs typeface="Roboto Mono"/>
                <a:sym typeface="Roboto Mono"/>
              </a:rPr>
              <a:t>  	</a:t>
            </a:r>
            <a:r>
              <a:rPr lang="sv" sz="1560">
                <a:solidFill>
                  <a:srgbClr val="1AB1CD"/>
                </a:solidFill>
                <a:latin typeface="Roboto Mono"/>
                <a:ea typeface="Roboto Mono"/>
                <a:cs typeface="Roboto Mono"/>
                <a:sym typeface="Roboto Mono"/>
              </a:rPr>
              <a:t>x</a:t>
            </a:r>
            <a:r>
              <a:rPr lang="sv" sz="1560">
                <a:solidFill>
                  <a:srgbClr val="000000"/>
                </a:solidFill>
                <a:latin typeface="Roboto Mono"/>
                <a:ea typeface="Roboto Mono"/>
                <a:cs typeface="Roboto Mono"/>
                <a:sym typeface="Roboto Mono"/>
              </a:rPr>
              <a:t> </a:t>
            </a:r>
            <a:r>
              <a:rPr b="1" lang="sv" sz="1560">
                <a:solidFill>
                  <a:srgbClr val="EE11FF"/>
                </a:solidFill>
                <a:latin typeface="Roboto Mono"/>
                <a:ea typeface="Roboto Mono"/>
                <a:cs typeface="Roboto Mono"/>
                <a:sym typeface="Roboto Mono"/>
              </a:rPr>
              <a:t>+=</a:t>
            </a:r>
            <a:r>
              <a:rPr lang="sv" sz="1560">
                <a:solidFill>
                  <a:srgbClr val="000000"/>
                </a:solidFill>
                <a:latin typeface="Roboto Mono"/>
                <a:ea typeface="Roboto Mono"/>
                <a:cs typeface="Roboto Mono"/>
                <a:sym typeface="Roboto Mono"/>
              </a:rPr>
              <a:t> </a:t>
            </a:r>
            <a:r>
              <a:rPr lang="sv" sz="1560">
                <a:solidFill>
                  <a:srgbClr val="106040"/>
                </a:solidFill>
                <a:latin typeface="Roboto Mono"/>
                <a:ea typeface="Roboto Mono"/>
                <a:cs typeface="Roboto Mono"/>
                <a:sym typeface="Roboto Mono"/>
              </a:rPr>
              <a:t>70</a:t>
            </a:r>
            <a:r>
              <a:rPr lang="sv" sz="1560">
                <a:solidFill>
                  <a:srgbClr val="000000"/>
                </a:solidFill>
                <a:latin typeface="Roboto Mono"/>
                <a:ea typeface="Roboto Mono"/>
                <a:cs typeface="Roboto Mono"/>
                <a:sym typeface="Roboto Mono"/>
              </a:rPr>
              <a:t>;</a:t>
            </a:r>
            <a:endParaRPr sz="15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sz="1560">
                <a:solidFill>
                  <a:srgbClr val="000000"/>
                </a:solidFill>
                <a:latin typeface="Roboto Mono"/>
                <a:ea typeface="Roboto Mono"/>
                <a:cs typeface="Roboto Mono"/>
                <a:sym typeface="Roboto Mono"/>
              </a:rPr>
              <a:t>  }</a:t>
            </a:r>
            <a:endParaRPr sz="15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t/>
            </a:r>
            <a:endParaRPr b="1" sz="1260">
              <a:solidFill>
                <a:srgbClr val="EE11FF"/>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t/>
            </a:r>
            <a:endParaRPr b="1" sz="1260">
              <a:solidFill>
                <a:srgbClr val="EE11FF"/>
              </a:solidFill>
              <a:latin typeface="Roboto Mono"/>
              <a:ea typeface="Roboto Mono"/>
              <a:cs typeface="Roboto Mono"/>
              <a:sym typeface="Roboto Mono"/>
            </a:endParaRPr>
          </a:p>
        </p:txBody>
      </p:sp>
      <p:sp>
        <p:nvSpPr>
          <p:cNvPr id="116" name="Google Shape;116;p21"/>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Om jag inte vet hur många gånger gånger jag behöver upprepa en loop så finns while loopen.</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Det här exemplet fungerar egentligen lika bra med en for-loop.</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