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05" r:id="rId5"/>
    <p:sldId id="258" r:id="rId6"/>
    <p:sldId id="301" r:id="rId7"/>
    <p:sldId id="303" r:id="rId8"/>
    <p:sldId id="294" r:id="rId9"/>
    <p:sldId id="302" r:id="rId10"/>
    <p:sldId id="297" r:id="rId11"/>
    <p:sldId id="298" r:id="rId12"/>
    <p:sldId id="300" r:id="rId13"/>
    <p:sldId id="299" r:id="rId14"/>
    <p:sldId id="304" r:id="rId15"/>
    <p:sldId id="321" r:id="rId16"/>
    <p:sldId id="295" r:id="rId17"/>
    <p:sldId id="296" r:id="rId18"/>
    <p:sldId id="285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AEAEA"/>
    <a:srgbClr val="2D353E"/>
    <a:srgbClr val="2D333D"/>
    <a:srgbClr val="242D36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122" d="100"/>
          <a:sy n="122" d="100"/>
        </p:scale>
        <p:origin x="1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CA3D81-5708-424B-BD81-179CD9DAAC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1B665F-FCC6-4EA3-BB27-3F2C43120DB5}"/>
              </a:ext>
            </a:extLst>
          </p:cNvPr>
          <p:cNvCxnSpPr>
            <a:cxnSpLocks/>
          </p:cNvCxnSpPr>
          <p:nvPr userDrawn="1"/>
        </p:nvCxnSpPr>
        <p:spPr>
          <a:xfrm flipV="1">
            <a:off x="8437718" y="463384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D8D3A9-9004-4765-B261-B290CB1DA8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24788" y="3240501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F5C898-EE54-45C3-806F-600C02D81B35}"/>
              </a:ext>
            </a:extLst>
          </p:cNvPr>
          <p:cNvCxnSpPr>
            <a:cxnSpLocks/>
          </p:cNvCxnSpPr>
          <p:nvPr userDrawn="1"/>
        </p:nvCxnSpPr>
        <p:spPr>
          <a:xfrm flipV="1">
            <a:off x="-418533" y="105532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07A15C-C5D4-4366-A642-F31EDADBAB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2597" y="0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B1E42F-C6C6-4A36-BAE7-4756F89F5D5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29712" y="4861497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E319D1-4D0C-4975-9B2C-A4F28D834A2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079575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DE6E2-5284-4ED5-8EEC-111126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2DCFE-1775-4E50-964B-EAE3C50C7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D84E-5ED8-4ECE-89F2-FDFAB476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1B797-0CA6-4870-B366-88BA72A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A5D42-104C-4AFF-A6DB-6774120C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0A450-5AF9-40CB-998F-68FEE335B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44ABB-BC69-4179-9161-8A928B35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620D3-18ED-4DF9-A100-AE9707E2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195BF-3596-4E0C-948D-3EF3A66E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8EB7B-C84F-46CD-94E1-8CB8DF2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9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302D-0150-49F9-AD32-3C673CC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95D86-B8DE-4E05-B9DA-FC9FE76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239C-EA14-4454-8A29-E262A7F6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4398-E579-42E6-9BA8-1B00CF2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CE28-3A22-4F48-97FB-8D608C6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E53A4E-4755-4C81-87AB-3EEB46D31F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19B8AD-4ACF-4499-8867-680C43A902F9}"/>
              </a:ext>
            </a:extLst>
          </p:cNvPr>
          <p:cNvCxnSpPr/>
          <p:nvPr userDrawn="1"/>
        </p:nvCxnSpPr>
        <p:spPr>
          <a:xfrm>
            <a:off x="341811" y="783771"/>
            <a:ext cx="1150837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0014F0-151C-427F-AFD7-4F49339205AB}"/>
              </a:ext>
            </a:extLst>
          </p:cNvPr>
          <p:cNvSpPr/>
          <p:nvPr userDrawn="1"/>
        </p:nvSpPr>
        <p:spPr>
          <a:xfrm>
            <a:off x="496389" y="235131"/>
            <a:ext cx="4572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C1086-8973-4183-ADCF-4CCB42BBD31B}"/>
              </a:ext>
            </a:extLst>
          </p:cNvPr>
          <p:cNvSpPr/>
          <p:nvPr userDrawn="1"/>
        </p:nvSpPr>
        <p:spPr>
          <a:xfrm>
            <a:off x="727167" y="413657"/>
            <a:ext cx="304800" cy="3048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65327040-AD97-404B-BFFF-AE793CB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293914"/>
            <a:ext cx="4737462" cy="457200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ECA6-F6F7-4861-BB6B-E9A7808C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3DF93-8D2D-4C32-BA20-305D9017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FF5D6-C18A-4533-A6C8-21BCABF3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FD784-78F2-46C3-AA6B-F1E5F94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387C0-72F4-4E48-95BB-7DA60BF8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4B034-D28F-4C19-9E04-6CFDCF2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5D93-DFF3-4480-A6AB-8B5E7DD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F343C-3763-4E7E-8001-6528BEE0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1C07C-20A1-4214-B54D-4C4B4FFE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C3ABF-003C-479F-87DD-9B154B37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50E0F-7D4B-4A90-BB94-B36AEE6C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3836A-C19A-420E-95D6-F87B0C9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C34C2-5774-4614-854D-78E5CD1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6A099A-8494-4A6B-938D-796B8E1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3262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31CB6-11AB-4D59-A9E4-FE51412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6B329-B836-4681-937A-A448BE0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26462-E467-4890-A28D-4746809E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40214-6257-4B6A-B808-BD95448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0DA2-A559-47A1-B6CD-C968753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42C73-13E1-4646-8F7C-9A3D95C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86D83-26E7-400A-BE0C-E52D3080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4413-B201-49A4-BEE3-5B9D9033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0519-DEEC-43C5-9742-86D7851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44B68-C843-46D5-A4E9-C3D3B87F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7CCF4-105B-41AA-BC0E-661B902D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9B7DA-C55A-449C-99AC-29021347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681AE-006D-4572-913C-7DE8A701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A525-F547-4630-A23D-20D8EC34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E9BF8-86B9-4C84-93E7-B0A74F4EA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0543A-D215-459D-AFE7-FD2F48E1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A12AB-E5ED-4872-A42F-E7B9E0D4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E6E28-8872-4D95-8CF0-13FC8FD8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D4A3-1AFC-4839-9288-8AFC02C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063D1-340A-4DC9-ABBE-D50E37E9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30B03-6423-4968-9D06-41886C60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22981-8E74-4DE8-804A-1D110825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B598-0A54-44D8-A998-C82D12D838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F9DEC-7387-4D66-B7AB-D2491B37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1FD39-E954-4AD0-8F65-1FC96D62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408045-FBCC-45D8-8F3E-6A970189461C}"/>
              </a:ext>
            </a:extLst>
          </p:cNvPr>
          <p:cNvSpPr/>
          <p:nvPr/>
        </p:nvSpPr>
        <p:spPr>
          <a:xfrm>
            <a:off x="2081376" y="1738101"/>
            <a:ext cx="8029248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CANS</a:t>
            </a:r>
            <a:r>
              <a:rPr lang="zh-TW" altLang="en-US" sz="8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en-US" altLang="zh-TW" sz="8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DAM</a:t>
            </a:r>
            <a:r>
              <a:rPr lang="zh-TW" altLang="en-US" sz="8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en-US" altLang="zh-TW" sz="8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TESTBED</a:t>
            </a:r>
            <a:endParaRPr lang="en-US" altLang="zh-CN" sz="80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15" name="图形 14" descr="教师">
            <a:extLst>
              <a:ext uri="{FF2B5EF4-FFF2-40B4-BE49-F238E27FC236}">
                <a16:creationId xmlns:a16="http://schemas.microsoft.com/office/drawing/2014/main" id="{172C7AF8-F0F5-463E-BF13-2BB5FCD162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3037" y="4729877"/>
            <a:ext cx="560419" cy="5604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8B8058-33CC-4C2E-A238-AA43FE0A805E}"/>
              </a:ext>
            </a:extLst>
          </p:cNvPr>
          <p:cNvSpPr txBox="1"/>
          <p:nvPr/>
        </p:nvSpPr>
        <p:spPr>
          <a:xfrm>
            <a:off x="3233678" y="3491071"/>
            <a:ext cx="5724644" cy="923330"/>
          </a:xfrm>
          <a:prstGeom prst="rect">
            <a:avLst/>
          </a:prstGeom>
          <a:noFill/>
          <a:effectLst>
            <a:outerShdw blurRad="63500" dist="25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水壩試驗場域說明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AD7387-A7D7-22C5-010C-6CEC470DFB9D}"/>
              </a:ext>
            </a:extLst>
          </p:cNvPr>
          <p:cNvSpPr/>
          <p:nvPr/>
        </p:nvSpPr>
        <p:spPr>
          <a:xfrm>
            <a:off x="4413456" y="4825421"/>
            <a:ext cx="336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Version 0.5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--- 2023.8.8-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張孟偉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4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物理環境定義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D12CC8-5B21-FE7B-5507-6EAF4328AF61}"/>
              </a:ext>
            </a:extLst>
          </p:cNvPr>
          <p:cNvSpPr txBox="1"/>
          <p:nvPr/>
        </p:nvSpPr>
        <p:spPr>
          <a:xfrm>
            <a:off x="598341" y="1639478"/>
            <a:ext cx="102258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水壩儲水量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水位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利用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storage.csv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查表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水壩進水量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用石岡壩的歷史資料，把從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資料庫抽出來的資料處理一下，再以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csv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檔吃進去。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閘門流量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利用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outflow.csv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查表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閘門開度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變數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暫時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 ~ 8.0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公尺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閘門狀態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變數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暫時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水壩儲水量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水位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D12CC8-5B21-FE7B-5507-6EAF4328AF61}"/>
              </a:ext>
            </a:extLst>
          </p:cNvPr>
          <p:cNvSpPr txBox="1"/>
          <p:nvPr/>
        </p:nvSpPr>
        <p:spPr>
          <a:xfrm>
            <a:off x="598341" y="2122493"/>
            <a:ext cx="786352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由「石岡壩水庫水門操作規定修正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1000603.pdf 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」可知堰頂標高約都落在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270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左右，因此將水位假設在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270.0~274.5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公尺，當然，依據石岡壩給的操作手冊上的「水位對應閘門流量表」最低只給到水位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271.0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的情況，更低可能就代表河床乾枯或水位低於閘門的堰底，因此架設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FF0000"/>
                </a:solidFill>
              </a:rPr>
              <a:t>水位小於</a:t>
            </a:r>
            <a:r>
              <a:rPr lang="en-US" altLang="zh-TW" sz="1600" dirty="0">
                <a:solidFill>
                  <a:srgbClr val="FF0000"/>
                </a:solidFill>
              </a:rPr>
              <a:t>271.0</a:t>
            </a:r>
            <a:r>
              <a:rPr lang="zh-TW" altLang="en-US" sz="1600" dirty="0">
                <a:solidFill>
                  <a:srgbClr val="FF0000"/>
                </a:solidFill>
              </a:rPr>
              <a:t>視為異常狀態</a:t>
            </a:r>
            <a:r>
              <a:rPr lang="en-US" altLang="zh-TW" sz="1600" dirty="0">
                <a:solidFill>
                  <a:srgbClr val="FF0000"/>
                </a:solidFill>
              </a:rPr>
              <a:t>(</a:t>
            </a:r>
            <a:r>
              <a:rPr lang="zh-TW" altLang="en-US" sz="1600" dirty="0">
                <a:solidFill>
                  <a:srgbClr val="FF0000"/>
                </a:solidFill>
              </a:rPr>
              <a:t>水位過低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  <a:r>
              <a:rPr lang="zh-TW" altLang="en-US" sz="1600" dirty="0">
                <a:solidFill>
                  <a:srgbClr val="FF0000"/>
                </a:solidFill>
              </a:rPr>
              <a:t>，閘門關閉，外流量為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zh-TW" altLang="en-US" sz="1600" dirty="0">
                <a:solidFill>
                  <a:srgbClr val="FF0000"/>
                </a:solidFill>
              </a:rPr>
              <a:t>。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利用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歷史紀錄中的水位與蓄水量資料，並以線性插植法補齊沒有的空格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右圖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，來打造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storage.csv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以利後續查表決定人為運作策略的模擬。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透過生成的表格來比對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2016~2018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歷史資料，發現最低歷史水位為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269.94(2016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FF0000"/>
                </a:solidFill>
              </a:rPr>
              <a:t>最低水位小於</a:t>
            </a:r>
            <a:r>
              <a:rPr lang="en-US" altLang="zh-TW" sz="1600" dirty="0">
                <a:solidFill>
                  <a:srgbClr val="FF0000"/>
                </a:solidFill>
              </a:rPr>
              <a:t>271.04</a:t>
            </a:r>
            <a:r>
              <a:rPr lang="zh-TW" altLang="en-US" sz="1600" dirty="0">
                <a:solidFill>
                  <a:srgbClr val="FF0000"/>
                </a:solidFill>
              </a:rPr>
              <a:t>儲水量為零，閘門關閉，外流量為</a:t>
            </a:r>
            <a:r>
              <a:rPr lang="en-US" altLang="zh-TW" sz="1600" dirty="0">
                <a:solidFill>
                  <a:srgbClr val="FF0000"/>
                </a:solidFill>
              </a:rPr>
              <a:t>0 </a:t>
            </a:r>
            <a:r>
              <a:rPr lang="en-US" altLang="zh-TW" sz="1600" dirty="0" err="1">
                <a:solidFill>
                  <a:srgbClr val="FF0000"/>
                </a:solidFill>
              </a:rPr>
              <a:t>cms</a:t>
            </a:r>
            <a:r>
              <a:rPr lang="zh-TW" altLang="en-US" sz="1600" dirty="0">
                <a:solidFill>
                  <a:srgbClr val="FF0000"/>
                </a:solidFill>
              </a:rPr>
              <a:t>。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FF0000"/>
                </a:solidFill>
              </a:rPr>
              <a:t>根據歷史資料及操作手冊，壩體正常水位浮動值大多在</a:t>
            </a:r>
            <a:r>
              <a:rPr lang="en-US" altLang="zh-TW" sz="1600" dirty="0">
                <a:solidFill>
                  <a:srgbClr val="FF0000"/>
                </a:solidFill>
              </a:rPr>
              <a:t>271~273</a:t>
            </a:r>
            <a:r>
              <a:rPr lang="zh-TW" altLang="en-US" sz="1600" dirty="0">
                <a:solidFill>
                  <a:srgbClr val="FF0000"/>
                </a:solidFill>
              </a:rPr>
              <a:t>之間。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FF0000"/>
                </a:solidFill>
              </a:rPr>
              <a:t>假設壩體容量隨水位上升呈線性增加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zh-TW" altLang="en-US" sz="1600" dirty="0">
                <a:solidFill>
                  <a:srgbClr val="FF0000"/>
                </a:solidFill>
              </a:rPr>
              <a:t>。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p"/>
            </a:pP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C64D756-A167-E5DA-27AD-51A25DEA1AEC}"/>
              </a:ext>
            </a:extLst>
          </p:cNvPr>
          <p:cNvSpPr txBox="1"/>
          <p:nvPr/>
        </p:nvSpPr>
        <p:spPr>
          <a:xfrm>
            <a:off x="598341" y="957550"/>
            <a:ext cx="585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0070C0"/>
                </a:solidFill>
              </a:rPr>
              <a:t>最大蓄水量時的資訊 </a:t>
            </a:r>
            <a:endParaRPr lang="en-US" altLang="zh-TW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rgbClr val="0070C0"/>
                </a:solidFill>
              </a:rPr>
              <a:t>水位 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274.5</a:t>
            </a:r>
            <a:r>
              <a:rPr lang="zh-TW" altLang="en-US" dirty="0">
                <a:solidFill>
                  <a:srgbClr val="0070C0"/>
                </a:solidFill>
              </a:rPr>
              <a:t>公尺</a:t>
            </a:r>
            <a:endParaRPr lang="en-US" altLang="zh-TW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rgbClr val="0070C0"/>
                </a:solidFill>
              </a:rPr>
              <a:t>蓄水面積 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756100.0 </a:t>
            </a:r>
            <a:r>
              <a:rPr lang="zh-TW" altLang="en-US" dirty="0">
                <a:solidFill>
                  <a:srgbClr val="0070C0"/>
                </a:solidFill>
              </a:rPr>
              <a:t>平方公尺 </a:t>
            </a:r>
            <a:r>
              <a:rPr lang="en-US" altLang="zh-TW" dirty="0">
                <a:solidFill>
                  <a:srgbClr val="0070C0"/>
                </a:solidFill>
              </a:rPr>
              <a:t>(75.61</a:t>
            </a:r>
            <a:r>
              <a:rPr lang="zh-TW" altLang="en-US" dirty="0">
                <a:solidFill>
                  <a:srgbClr val="0070C0"/>
                </a:solidFill>
              </a:rPr>
              <a:t>公頃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蓄水量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1425000.0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立方公尺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(142.5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萬立方公尺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43BFB2-A6C7-F657-A478-966B6E544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48"/>
          <a:stretch/>
        </p:blipFill>
        <p:spPr>
          <a:xfrm>
            <a:off x="9259032" y="2176287"/>
            <a:ext cx="1838814" cy="25054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9D4E7D2-CDF5-F2B1-ECFE-FA0765DF97CB}"/>
              </a:ext>
            </a:extLst>
          </p:cNvPr>
          <p:cNvSpPr txBox="1"/>
          <p:nvPr/>
        </p:nvSpPr>
        <p:spPr>
          <a:xfrm>
            <a:off x="8742789" y="468171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“storage.csv”</a:t>
            </a:r>
          </a:p>
          <a:p>
            <a:pPr algn="ctr"/>
            <a:r>
              <a:rPr lang="en-US" altLang="zh-TW" b="1" dirty="0"/>
              <a:t>270.90~274.50 </a:t>
            </a:r>
            <a:r>
              <a:rPr lang="zh-TW" altLang="en-US" b="1" dirty="0"/>
              <a:t>共</a:t>
            </a:r>
            <a:r>
              <a:rPr lang="en-US" altLang="zh-TW" b="1" dirty="0"/>
              <a:t>361</a:t>
            </a:r>
            <a:r>
              <a:rPr lang="zh-TW" altLang="en-US" b="1" dirty="0"/>
              <a:t>刻度</a:t>
            </a:r>
          </a:p>
        </p:txBody>
      </p:sp>
    </p:spTree>
    <p:extLst>
      <p:ext uri="{BB962C8B-B14F-4D97-AF65-F5344CB8AC3E}">
        <p14:creationId xmlns:p14="http://schemas.microsoft.com/office/powerpoint/2010/main" val="36231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閘門操作規則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簡化版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2023/6)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C64D756-A167-E5DA-27AD-51A25DEA1AEC}"/>
              </a:ext>
            </a:extLst>
          </p:cNvPr>
          <p:cNvSpPr txBox="1"/>
          <p:nvPr/>
        </p:nvSpPr>
        <p:spPr>
          <a:xfrm>
            <a:off x="319716" y="1025798"/>
            <a:ext cx="849017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雖然根據「石岡壩水庫水門操作手冊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」，操作規則如右圖，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但根據歷史資料，石岡壩的操作準則基本為</a:t>
            </a:r>
            <a:r>
              <a:rPr lang="zh-TW" altLang="en-US" dirty="0">
                <a:solidFill>
                  <a:srgbClr val="FF0000"/>
                </a:solidFill>
              </a:rPr>
              <a:t>總放流量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總進水量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維持水位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因此簡化之閘門操作規則定義如下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參考操作手冊及歷史資料庫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同步三閘門的開閉，已達成水壩總放流量等於水壩總進水量。</a:t>
            </a:r>
            <a:endParaRPr lang="en-US" altLang="zh-TW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水壩正常水位範圍為下限</a:t>
            </a:r>
            <a:r>
              <a:rPr lang="en-US" altLang="zh-TW" dirty="0">
                <a:solidFill>
                  <a:srgbClr val="0070C0"/>
                </a:solidFill>
              </a:rPr>
              <a:t>271.0</a:t>
            </a:r>
            <a:r>
              <a:rPr lang="zh-TW" altLang="en-US" dirty="0">
                <a:solidFill>
                  <a:srgbClr val="0070C0"/>
                </a:solidFill>
              </a:rPr>
              <a:t> ，低於此值即關閉閘門，流量</a:t>
            </a:r>
            <a:r>
              <a:rPr lang="en-US" altLang="zh-TW" dirty="0">
                <a:solidFill>
                  <a:srgbClr val="0070C0"/>
                </a:solidFill>
              </a:rPr>
              <a:t>0</a:t>
            </a:r>
            <a:r>
              <a:rPr lang="zh-TW" altLang="en-US" dirty="0">
                <a:solidFill>
                  <a:srgbClr val="0070C0"/>
                </a:solidFill>
              </a:rPr>
              <a:t>；上限</a:t>
            </a:r>
            <a:r>
              <a:rPr lang="en-US" altLang="zh-TW" dirty="0">
                <a:solidFill>
                  <a:srgbClr val="0070C0"/>
                </a:solidFill>
              </a:rPr>
              <a:t>274.3</a:t>
            </a:r>
            <a:r>
              <a:rPr lang="zh-TW" altLang="en-US" dirty="0">
                <a:solidFill>
                  <a:srgbClr val="0070C0"/>
                </a:solidFill>
              </a:rPr>
              <a:t> ，高於此值即閘門全開，流量視水位而定，為單一閘門之</a:t>
            </a:r>
            <a:r>
              <a:rPr lang="en-US" altLang="zh-TW" dirty="0">
                <a:solidFill>
                  <a:srgbClr val="0070C0"/>
                </a:solidFill>
              </a:rPr>
              <a:t>15</a:t>
            </a:r>
            <a:r>
              <a:rPr lang="zh-TW" altLang="en-US" dirty="0">
                <a:solidFill>
                  <a:srgbClr val="0070C0"/>
                </a:solidFill>
              </a:rPr>
              <a:t>倍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dirty="0">
                <a:solidFill>
                  <a:srgbClr val="0070C0"/>
                </a:solidFill>
              </a:rPr>
              <a:t>水壩水位極限為</a:t>
            </a:r>
            <a:r>
              <a:rPr lang="en-US" altLang="zh-TW" dirty="0">
                <a:solidFill>
                  <a:srgbClr val="0070C0"/>
                </a:solidFill>
              </a:rPr>
              <a:t>274.5)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Operation</a:t>
            </a:r>
            <a:r>
              <a:rPr lang="zh-TW" altLang="en-US" dirty="0">
                <a:solidFill>
                  <a:srgbClr val="0070C0"/>
                </a:solidFill>
              </a:rPr>
              <a:t>這支程式裡分為兩個時序的</a:t>
            </a:r>
            <a:r>
              <a:rPr lang="en-US" altLang="zh-TW" dirty="0">
                <a:solidFill>
                  <a:srgbClr val="0070C0"/>
                </a:solidFill>
              </a:rPr>
              <a:t>tick</a:t>
            </a:r>
            <a:r>
              <a:rPr lang="zh-TW" altLang="en-US" dirty="0">
                <a:solidFill>
                  <a:srgbClr val="0070C0"/>
                </a:solidFill>
              </a:rPr>
              <a:t>，一個為閘門運作</a:t>
            </a:r>
            <a:r>
              <a:rPr lang="en-US" altLang="zh-TW" dirty="0">
                <a:solidFill>
                  <a:srgbClr val="0070C0"/>
                </a:solidFill>
              </a:rPr>
              <a:t>tick</a:t>
            </a:r>
            <a:r>
              <a:rPr lang="zh-TW" altLang="en-US" dirty="0">
                <a:solidFill>
                  <a:srgbClr val="0070C0"/>
                </a:solidFill>
              </a:rPr>
              <a:t>，一個為進水量更新</a:t>
            </a:r>
            <a:r>
              <a:rPr lang="en-US" altLang="zh-TW" dirty="0">
                <a:solidFill>
                  <a:srgbClr val="0070C0"/>
                </a:solidFill>
              </a:rPr>
              <a:t>tick</a:t>
            </a:r>
            <a:r>
              <a:rPr lang="zh-TW" altLang="en-US" dirty="0">
                <a:solidFill>
                  <a:srgbClr val="0070C0"/>
                </a:solidFill>
              </a:rPr>
              <a:t>；</a:t>
            </a:r>
            <a:r>
              <a:rPr lang="zh-TW" altLang="en-US" u="sng" dirty="0">
                <a:solidFill>
                  <a:srgbClr val="FF0000"/>
                </a:solidFill>
              </a:rPr>
              <a:t>實際時間與模擬時間的比為</a:t>
            </a:r>
            <a:r>
              <a:rPr lang="en-US" altLang="zh-TW" u="sng" dirty="0">
                <a:solidFill>
                  <a:srgbClr val="FF0000"/>
                </a:solidFill>
              </a:rPr>
              <a:t>1:60</a:t>
            </a:r>
            <a:r>
              <a:rPr lang="zh-TW" altLang="en-US" dirty="0">
                <a:solidFill>
                  <a:srgbClr val="0070C0"/>
                </a:solidFill>
              </a:rPr>
              <a:t>。</a:t>
            </a:r>
            <a:endParaRPr lang="en-US" altLang="zh-TW" dirty="0">
              <a:solidFill>
                <a:srgbClr val="0070C0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zh-TW" altLang="en-US" dirty="0">
                <a:solidFill>
                  <a:srgbClr val="0070C0"/>
                </a:solidFill>
              </a:rPr>
              <a:t>歷史資料為</a:t>
            </a:r>
            <a:r>
              <a:rPr lang="en-US" altLang="zh-TW" dirty="0">
                <a:solidFill>
                  <a:srgbClr val="0070C0"/>
                </a:solidFill>
              </a:rPr>
              <a:t>10</a:t>
            </a:r>
            <a:r>
              <a:rPr lang="zh-TW" altLang="en-US" dirty="0">
                <a:solidFill>
                  <a:srgbClr val="0070C0"/>
                </a:solidFill>
              </a:rPr>
              <a:t>分鐘一筆</a:t>
            </a:r>
            <a:r>
              <a:rPr lang="en-US" altLang="zh-TW" dirty="0">
                <a:solidFill>
                  <a:srgbClr val="0070C0"/>
                </a:solidFill>
              </a:rPr>
              <a:t>(600</a:t>
            </a:r>
            <a:r>
              <a:rPr lang="zh-TW" altLang="en-US" dirty="0">
                <a:solidFill>
                  <a:srgbClr val="0070C0"/>
                </a:solidFill>
              </a:rPr>
              <a:t>秒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r>
              <a:rPr lang="zh-TW" altLang="en-US" dirty="0">
                <a:solidFill>
                  <a:srgbClr val="0070C0"/>
                </a:solidFill>
              </a:rPr>
              <a:t>，進水量更新</a:t>
            </a:r>
            <a:r>
              <a:rPr lang="zh-TW" altLang="en-US" u="sng" dirty="0">
                <a:solidFill>
                  <a:srgbClr val="FF0000"/>
                </a:solidFill>
              </a:rPr>
              <a:t>實際時間</a:t>
            </a:r>
            <a:r>
              <a:rPr lang="en-US" altLang="zh-TW" u="sng" dirty="0">
                <a:solidFill>
                  <a:srgbClr val="FF0000"/>
                </a:solidFill>
              </a:rPr>
              <a:t>10</a:t>
            </a:r>
            <a:r>
              <a:rPr lang="zh-TW" altLang="en-US" u="sng" dirty="0">
                <a:solidFill>
                  <a:srgbClr val="FF0000"/>
                </a:solidFill>
              </a:rPr>
              <a:t>秒</a:t>
            </a:r>
            <a:r>
              <a:rPr lang="en-US" altLang="zh-TW" u="sng" dirty="0">
                <a:solidFill>
                  <a:srgbClr val="FF0000"/>
                </a:solidFill>
              </a:rPr>
              <a:t>/tick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實際時間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=&gt;</a:t>
            </a:r>
            <a:r>
              <a:rPr lang="zh-TW" altLang="en-US" dirty="0">
                <a:solidFill>
                  <a:srgbClr val="0070C0"/>
                </a:solidFill>
              </a:rPr>
              <a:t> 讀進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r>
              <a:rPr lang="zh-TW" altLang="en-US" dirty="0">
                <a:solidFill>
                  <a:srgbClr val="0070C0"/>
                </a:solidFill>
              </a:rPr>
              <a:t>筆歷史資料 </a:t>
            </a:r>
            <a:r>
              <a:rPr lang="en-US" altLang="zh-TW" dirty="0">
                <a:solidFill>
                  <a:srgbClr val="0070C0"/>
                </a:solidFill>
              </a:rPr>
              <a:t>=&gt;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chemeClr val="accent2"/>
                </a:solidFill>
              </a:rPr>
              <a:t>模擬時間</a:t>
            </a:r>
            <a:r>
              <a:rPr lang="en-US" altLang="zh-TW" dirty="0">
                <a:solidFill>
                  <a:schemeClr val="accent2"/>
                </a:solidFill>
              </a:rPr>
              <a:t>1</a:t>
            </a:r>
            <a:r>
              <a:rPr lang="zh-TW" altLang="en-US" dirty="0">
                <a:solidFill>
                  <a:schemeClr val="accent2"/>
                </a:solidFill>
              </a:rPr>
              <a:t>小時。</a:t>
            </a:r>
            <a:endParaRPr lang="en-US" altLang="zh-TW" dirty="0">
              <a:solidFill>
                <a:schemeClr val="accent2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zh-TW" altLang="en-US" dirty="0">
                <a:solidFill>
                  <a:srgbClr val="0070C0"/>
                </a:solidFill>
              </a:rPr>
              <a:t>閘門運作模擬</a:t>
            </a:r>
            <a:r>
              <a:rPr lang="en-US" altLang="zh-TW" dirty="0">
                <a:solidFill>
                  <a:srgbClr val="0070C0"/>
                </a:solidFill>
              </a:rPr>
              <a:t>1</a:t>
            </a:r>
            <a:r>
              <a:rPr lang="zh-TW" altLang="en-US" dirty="0">
                <a:solidFill>
                  <a:srgbClr val="0070C0"/>
                </a:solidFill>
              </a:rPr>
              <a:t>分鐘一筆</a:t>
            </a:r>
            <a:r>
              <a:rPr lang="en-US" altLang="zh-TW" dirty="0">
                <a:solidFill>
                  <a:srgbClr val="0070C0"/>
                </a:solidFill>
              </a:rPr>
              <a:t>(60</a:t>
            </a:r>
            <a:r>
              <a:rPr lang="zh-TW" altLang="en-US" dirty="0">
                <a:solidFill>
                  <a:srgbClr val="0070C0"/>
                </a:solidFill>
              </a:rPr>
              <a:t>秒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zh-TW" altLang="en-US" dirty="0">
                <a:solidFill>
                  <a:srgbClr val="0070C0"/>
                </a:solidFill>
              </a:rPr>
              <a:t>，</a:t>
            </a:r>
            <a:r>
              <a:rPr lang="zh-TW" altLang="en-US" u="sng" dirty="0">
                <a:solidFill>
                  <a:srgbClr val="FF0000"/>
                </a:solidFill>
              </a:rPr>
              <a:t>實際時間</a:t>
            </a:r>
            <a:r>
              <a:rPr lang="en-US" altLang="zh-TW" u="sng" dirty="0">
                <a:solidFill>
                  <a:srgbClr val="FF0000"/>
                </a:solidFill>
              </a:rPr>
              <a:t>1</a:t>
            </a:r>
            <a:r>
              <a:rPr lang="zh-TW" altLang="en-US" u="sng" dirty="0">
                <a:solidFill>
                  <a:srgbClr val="FF0000"/>
                </a:solidFill>
              </a:rPr>
              <a:t>秒</a:t>
            </a:r>
            <a:r>
              <a:rPr lang="en-US" altLang="zh-TW" u="sng" dirty="0">
                <a:solidFill>
                  <a:srgbClr val="FF0000"/>
                </a:solidFill>
              </a:rPr>
              <a:t>/tick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實際時間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=&gt;</a:t>
            </a:r>
            <a:r>
              <a:rPr lang="zh-TW" altLang="en-US" dirty="0">
                <a:solidFill>
                  <a:srgbClr val="0070C0"/>
                </a:solidFill>
              </a:rPr>
              <a:t> 產生</a:t>
            </a:r>
            <a:r>
              <a:rPr lang="en-US" altLang="zh-TW" dirty="0">
                <a:solidFill>
                  <a:srgbClr val="0070C0"/>
                </a:solidFill>
              </a:rPr>
              <a:t>60</a:t>
            </a:r>
            <a:r>
              <a:rPr lang="zh-TW" altLang="en-US" dirty="0">
                <a:solidFill>
                  <a:srgbClr val="0070C0"/>
                </a:solidFill>
              </a:rPr>
              <a:t>筆資料 </a:t>
            </a:r>
            <a:r>
              <a:rPr lang="en-US" altLang="zh-TW" dirty="0">
                <a:solidFill>
                  <a:srgbClr val="0070C0"/>
                </a:solidFill>
              </a:rPr>
              <a:t>=&gt;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chemeClr val="accent2"/>
                </a:solidFill>
              </a:rPr>
              <a:t>模擬時間</a:t>
            </a:r>
            <a:r>
              <a:rPr lang="en-US" altLang="zh-TW" dirty="0">
                <a:solidFill>
                  <a:schemeClr val="accent2"/>
                </a:solidFill>
              </a:rPr>
              <a:t>1</a:t>
            </a:r>
            <a:r>
              <a:rPr lang="zh-TW" altLang="en-US" dirty="0">
                <a:solidFill>
                  <a:schemeClr val="accent2"/>
                </a:solidFill>
              </a:rPr>
              <a:t>小時。</a:t>
            </a:r>
            <a:endParaRPr lang="en-US" altLang="zh-TW" dirty="0">
              <a:solidFill>
                <a:schemeClr val="accent2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zh-TW" dirty="0">
                <a:solidFill>
                  <a:srgbClr val="0070C0"/>
                </a:solidFill>
              </a:rPr>
              <a:t>HMI</a:t>
            </a:r>
            <a:r>
              <a:rPr lang="zh-TW" altLang="en-US" dirty="0">
                <a:solidFill>
                  <a:srgbClr val="0070C0"/>
                </a:solidFill>
              </a:rPr>
              <a:t>讀狀態模擬</a:t>
            </a:r>
            <a:r>
              <a:rPr lang="en-US" altLang="zh-TW" dirty="0">
                <a:solidFill>
                  <a:srgbClr val="0070C0"/>
                </a:solidFill>
              </a:rPr>
              <a:t>1</a:t>
            </a:r>
            <a:r>
              <a:rPr lang="zh-TW" altLang="en-US" dirty="0">
                <a:solidFill>
                  <a:srgbClr val="0070C0"/>
                </a:solidFill>
              </a:rPr>
              <a:t>分鐘一筆</a:t>
            </a:r>
            <a:r>
              <a:rPr lang="en-US" altLang="zh-TW" dirty="0">
                <a:solidFill>
                  <a:srgbClr val="0070C0"/>
                </a:solidFill>
              </a:rPr>
              <a:t>(60</a:t>
            </a:r>
            <a:r>
              <a:rPr lang="zh-TW" altLang="en-US" dirty="0">
                <a:solidFill>
                  <a:srgbClr val="0070C0"/>
                </a:solidFill>
              </a:rPr>
              <a:t>秒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zh-TW" altLang="en-US" dirty="0">
                <a:solidFill>
                  <a:srgbClr val="0070C0"/>
                </a:solidFill>
              </a:rPr>
              <a:t>，</a:t>
            </a:r>
            <a:r>
              <a:rPr lang="zh-TW" altLang="en-US" u="sng" dirty="0">
                <a:solidFill>
                  <a:srgbClr val="FF0000"/>
                </a:solidFill>
              </a:rPr>
              <a:t>實際時間</a:t>
            </a:r>
            <a:r>
              <a:rPr lang="en-US" altLang="zh-TW" u="sng" dirty="0">
                <a:solidFill>
                  <a:srgbClr val="FF0000"/>
                </a:solidFill>
              </a:rPr>
              <a:t>1</a:t>
            </a:r>
            <a:r>
              <a:rPr lang="zh-TW" altLang="en-US" u="sng" dirty="0">
                <a:solidFill>
                  <a:srgbClr val="FF0000"/>
                </a:solidFill>
              </a:rPr>
              <a:t>秒</a:t>
            </a:r>
            <a:r>
              <a:rPr lang="en-US" altLang="zh-TW" u="sng" dirty="0">
                <a:solidFill>
                  <a:srgbClr val="FF0000"/>
                </a:solidFill>
              </a:rPr>
              <a:t>/tick 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實際時間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=&gt;</a:t>
            </a:r>
            <a:r>
              <a:rPr lang="zh-TW" altLang="en-US" dirty="0">
                <a:solidFill>
                  <a:srgbClr val="0070C0"/>
                </a:solidFill>
              </a:rPr>
              <a:t> 產生</a:t>
            </a:r>
            <a:r>
              <a:rPr lang="en-US" altLang="zh-TW" dirty="0">
                <a:solidFill>
                  <a:srgbClr val="0070C0"/>
                </a:solidFill>
              </a:rPr>
              <a:t>60</a:t>
            </a:r>
            <a:r>
              <a:rPr lang="zh-TW" altLang="en-US" dirty="0">
                <a:solidFill>
                  <a:srgbClr val="0070C0"/>
                </a:solidFill>
              </a:rPr>
              <a:t>筆資料 </a:t>
            </a:r>
            <a:r>
              <a:rPr lang="en-US" altLang="zh-TW" dirty="0">
                <a:solidFill>
                  <a:srgbClr val="0070C0"/>
                </a:solidFill>
              </a:rPr>
              <a:t>=&gt;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chemeClr val="accent2"/>
                </a:solidFill>
              </a:rPr>
              <a:t>模擬時間</a:t>
            </a:r>
            <a:r>
              <a:rPr lang="en-US" altLang="zh-TW" dirty="0">
                <a:solidFill>
                  <a:schemeClr val="accent2"/>
                </a:solidFill>
              </a:rPr>
              <a:t>1</a:t>
            </a:r>
            <a:r>
              <a:rPr lang="zh-TW" altLang="en-US" dirty="0">
                <a:solidFill>
                  <a:schemeClr val="accent2"/>
                </a:solidFill>
              </a:rPr>
              <a:t>小時。</a:t>
            </a:r>
            <a:endParaRPr lang="en-US" altLang="zh-TW" dirty="0">
              <a:solidFill>
                <a:schemeClr val="accent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i="1" u="sng" dirty="0">
                <a:solidFill>
                  <a:srgbClr val="00B050"/>
                </a:solidFill>
              </a:rPr>
              <a:t>HMI</a:t>
            </a:r>
            <a:r>
              <a:rPr lang="zh-TW" altLang="en-US" i="1" u="sng" dirty="0">
                <a:solidFill>
                  <a:srgbClr val="00B050"/>
                </a:solidFill>
              </a:rPr>
              <a:t>讀狀態產生之資料</a:t>
            </a:r>
            <a:r>
              <a:rPr lang="zh-TW" altLang="en-US" i="1" dirty="0">
                <a:solidFill>
                  <a:srgbClr val="00B050"/>
                </a:solidFill>
              </a:rPr>
              <a:t> </a:t>
            </a:r>
            <a:r>
              <a:rPr lang="en-US" altLang="zh-TW" i="1" dirty="0">
                <a:solidFill>
                  <a:srgbClr val="00B050"/>
                </a:solidFill>
              </a:rPr>
              <a:t>&amp;</a:t>
            </a:r>
            <a:r>
              <a:rPr lang="zh-TW" altLang="en-US" i="1" dirty="0">
                <a:solidFill>
                  <a:srgbClr val="00B050"/>
                </a:solidFill>
              </a:rPr>
              <a:t> </a:t>
            </a:r>
            <a:r>
              <a:rPr lang="zh-TW" altLang="en-US" i="1" u="sng" dirty="0">
                <a:solidFill>
                  <a:srgbClr val="00B050"/>
                </a:solidFill>
              </a:rPr>
              <a:t>運作產生之資料</a:t>
            </a:r>
            <a:r>
              <a:rPr lang="zh-TW" altLang="en-US" i="1" dirty="0">
                <a:solidFill>
                  <a:srgbClr val="00B050"/>
                </a:solidFill>
              </a:rPr>
              <a:t> 分開存放 </a:t>
            </a:r>
            <a:r>
              <a:rPr lang="en-US" altLang="zh-TW" i="1" dirty="0">
                <a:solidFill>
                  <a:srgbClr val="00B050"/>
                </a:solidFill>
              </a:rPr>
              <a:t>!</a:t>
            </a:r>
            <a:endParaRPr lang="en-US" altLang="zh-TW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dirty="0">
              <a:solidFill>
                <a:srgbClr val="0070C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2F7AE7-E47F-5B49-CE97-B75348592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2" r="2697"/>
          <a:stretch/>
        </p:blipFill>
        <p:spPr>
          <a:xfrm>
            <a:off x="9060179" y="879231"/>
            <a:ext cx="3017521" cy="15354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B2B13D-0F48-7939-0E89-792601DA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180" y="2205532"/>
            <a:ext cx="3017520" cy="24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閘門開度 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 水位 對應之流量 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C64D756-A167-E5DA-27AD-51A25DEA1AEC}"/>
              </a:ext>
            </a:extLst>
          </p:cNvPr>
          <p:cNvSpPr txBox="1"/>
          <p:nvPr/>
        </p:nvSpPr>
        <p:spPr>
          <a:xfrm>
            <a:off x="598341" y="1010630"/>
            <a:ext cx="10815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將「石岡壩水庫水門操作規定修正</a:t>
            </a:r>
            <a:r>
              <a:rPr lang="en-US" altLang="zh-TW" b="1" dirty="0">
                <a:solidFill>
                  <a:srgbClr val="0070C0"/>
                </a:solidFill>
              </a:rPr>
              <a:t>.pdf</a:t>
            </a:r>
            <a:r>
              <a:rPr lang="zh-TW" altLang="en-US" b="1" dirty="0">
                <a:solidFill>
                  <a:srgbClr val="0070C0"/>
                </a:solidFill>
              </a:rPr>
              <a:t>」裡的</a:t>
            </a:r>
            <a:r>
              <a:rPr lang="en-US" altLang="zh-TW" b="1" dirty="0">
                <a:solidFill>
                  <a:srgbClr val="0070C0"/>
                </a:solidFill>
              </a:rPr>
              <a:t>2</a:t>
            </a:r>
            <a:r>
              <a:rPr lang="zh-TW" altLang="en-US" b="1" dirty="0">
                <a:solidFill>
                  <a:srgbClr val="0070C0"/>
                </a:solidFill>
              </a:rPr>
              <a:t>號閘門流量表格，利用「</a:t>
            </a:r>
            <a:r>
              <a:rPr lang="en-US" altLang="zh-TW" b="1" dirty="0">
                <a:solidFill>
                  <a:srgbClr val="0070C0"/>
                </a:solidFill>
              </a:rPr>
              <a:t>outflow_generator.py</a:t>
            </a:r>
            <a:r>
              <a:rPr lang="zh-TW" altLang="en-US" b="1" dirty="0">
                <a:solidFill>
                  <a:srgbClr val="0070C0"/>
                </a:solidFill>
              </a:rPr>
              <a:t>」 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zh-TW" altLang="en-US" b="1" dirty="0">
                <a:solidFill>
                  <a:srgbClr val="0070C0"/>
                </a:solidFill>
              </a:rPr>
              <a:t>擴增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								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多項式插值法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2514BD-492A-9ED5-7160-1637385A4C2C}"/>
              </a:ext>
            </a:extLst>
          </p:cNvPr>
          <p:cNvSpPr txBox="1"/>
          <p:nvPr/>
        </p:nvSpPr>
        <p:spPr>
          <a:xfrm>
            <a:off x="6865573" y="1702743"/>
            <a:ext cx="4659190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擷圖自「水位開度對應流量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.xlsx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」，已轉為「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outflow.csv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在運作程式中將轉為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csv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檔讀入，每秒再以表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陣列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的方式決定流量。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閘門最高水位為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274.5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，因此只取此表的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271.0 ~ 274.5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作為查表依據。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程式中的陣列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[0][0] ~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[0][80] 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對應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將水位四捨五入制小數點第一位作為查表依據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(EX: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水位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272.29 &amp; 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開度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0.3 -&gt; 272.3 &amp; 0.3 )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注意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此為單一閘門之流量，根據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年歷史資料，有在進行運作的閘門為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1~15(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該年最大放流量為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772.91 </a:t>
            </a:r>
            <a:r>
              <a:rPr lang="en-US" altLang="zh-TW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cms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，依據這些資料，定義場域中有三個閘門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gate1~3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(08/10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由於歷史資料中有在動的基本上只有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3~6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個閘門，所以場景基於計算方便改為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個閘門，其中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gate3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的放流量視為單一閘門之四倍，於進流量尖峰時段才會開啟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2B928F-46BE-DFE4-DC1C-AA0BD74D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9" y="1797540"/>
            <a:ext cx="7004319" cy="43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0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zh-TW" altLang="en-US" dirty="0">
                <a:solidFill>
                  <a:srgbClr val="0070C0"/>
                </a:solidFill>
              </a:rPr>
              <a:t>運作流程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C64D756-A167-E5DA-27AD-51A25DEA1AEC}"/>
              </a:ext>
            </a:extLst>
          </p:cNvPr>
          <p:cNvSpPr txBox="1"/>
          <p:nvPr/>
        </p:nvSpPr>
        <p:spPr>
          <a:xfrm>
            <a:off x="652474" y="2788799"/>
            <a:ext cx="8682185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0070C0"/>
                </a:solidFill>
              </a:rPr>
              <a:t>Pseudo Code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rgbClr val="0070C0"/>
                </a:solidFill>
              </a:rPr>
              <a:t>更新流入量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InputData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InputData_idx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, 1];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1600" dirty="0">
                <a:solidFill>
                  <a:srgbClr val="FF0000"/>
                </a:solidFill>
              </a:rPr>
              <a:t>每</a:t>
            </a:r>
            <a:r>
              <a:rPr lang="en-US" altLang="zh-TW" sz="1600" dirty="0">
                <a:solidFill>
                  <a:srgbClr val="FF0000"/>
                </a:solidFill>
              </a:rPr>
              <a:t>10</a:t>
            </a:r>
            <a:r>
              <a:rPr lang="zh-TW" altLang="en-US" sz="1600" dirty="0">
                <a:solidFill>
                  <a:srgbClr val="FF0000"/>
                </a:solidFill>
              </a:rPr>
              <a:t>秒 </a:t>
            </a:r>
            <a:r>
              <a:rPr lang="en-US" altLang="zh-TW" sz="1600" dirty="0" err="1">
                <a:solidFill>
                  <a:srgbClr val="FF0000"/>
                </a:solidFill>
              </a:rPr>
              <a:t>InputData_idx</a:t>
            </a:r>
            <a:r>
              <a:rPr lang="en-US" altLang="zh-TW" sz="1600" dirty="0">
                <a:solidFill>
                  <a:srgbClr val="FF0000"/>
                </a:solidFill>
              </a:rPr>
              <a:t> += 1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開度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</a:rPr>
              <a:t>OutflowData_cidx</a:t>
            </a:r>
            <a:r>
              <a:rPr lang="en-US" altLang="zh-TW" sz="1600" dirty="0">
                <a:solidFill>
                  <a:srgbClr val="FF0000"/>
                </a:solidFill>
              </a:rPr>
              <a:t> * 0.1</a:t>
            </a:r>
            <a:endParaRPr lang="en-US" altLang="zh-TW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總流出量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所有閘門流出量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OutflowData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OutflowData_ridx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sz="1600" dirty="0" err="1">
                <a:solidFill>
                  <a:srgbClr val="FF0000"/>
                </a:solidFill>
              </a:rPr>
              <a:t>OutflowData_cidx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1600" dirty="0">
                <a:solidFill>
                  <a:srgbClr val="FF0000"/>
                </a:solidFill>
              </a:rPr>
              <a:t>* 15</a:t>
            </a:r>
            <a:endParaRPr lang="en-US" altLang="zh-TW" sz="1600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accent1"/>
                </a:solidFill>
              </a:rPr>
              <a:t>容量差</a:t>
            </a:r>
            <a:r>
              <a:rPr lang="en-US" altLang="zh-TW" sz="1600" dirty="0">
                <a:solidFill>
                  <a:schemeClr val="accent1"/>
                </a:solidFill>
              </a:rPr>
              <a:t>:</a:t>
            </a:r>
            <a:r>
              <a:rPr lang="zh-TW" altLang="en-US" sz="1600" dirty="0">
                <a:solidFill>
                  <a:schemeClr val="accent1"/>
                </a:solidFill>
              </a:rPr>
              <a:t> 流入量</a:t>
            </a:r>
            <a:r>
              <a:rPr lang="en-US" altLang="zh-TW" sz="1600" dirty="0">
                <a:solidFill>
                  <a:schemeClr val="accent1"/>
                </a:solidFill>
              </a:rPr>
              <a:t>- </a:t>
            </a:r>
            <a:r>
              <a:rPr lang="zh-TW" altLang="en-US" sz="1600" dirty="0">
                <a:solidFill>
                  <a:schemeClr val="accent1"/>
                </a:solidFill>
              </a:rPr>
              <a:t>總流出 </a:t>
            </a:r>
            <a:endParaRPr lang="en-US" altLang="zh-TW" sz="1600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rgbClr val="0070C0"/>
                </a:solidFill>
              </a:rPr>
              <a:t>更新蓄水量 </a:t>
            </a:r>
            <a:r>
              <a:rPr lang="en-US" altLang="zh-TW" sz="1600" dirty="0">
                <a:solidFill>
                  <a:srgbClr val="0070C0"/>
                </a:solidFill>
              </a:rPr>
              <a:t>:</a:t>
            </a:r>
            <a:r>
              <a:rPr lang="zh-TW" altLang="en-US" sz="1600" dirty="0">
                <a:solidFill>
                  <a:srgbClr val="0070C0"/>
                </a:solidFill>
              </a:rPr>
              <a:t> 蓄水量 </a:t>
            </a:r>
            <a:r>
              <a:rPr lang="en-US" altLang="zh-TW" sz="1600" dirty="0">
                <a:solidFill>
                  <a:srgbClr val="0070C0"/>
                </a:solidFill>
              </a:rPr>
              <a:t>=</a:t>
            </a:r>
            <a:r>
              <a:rPr lang="zh-TW" altLang="en-US" sz="1600" dirty="0">
                <a:solidFill>
                  <a:srgbClr val="0070C0"/>
                </a:solidFill>
              </a:rPr>
              <a:t> 蓄水量 </a:t>
            </a:r>
            <a:r>
              <a:rPr lang="en-US" altLang="zh-TW" sz="1600" dirty="0">
                <a:solidFill>
                  <a:srgbClr val="0070C0"/>
                </a:solidFill>
              </a:rPr>
              <a:t>+ </a:t>
            </a:r>
            <a:r>
              <a:rPr lang="zh-TW" altLang="en-US" sz="1600" dirty="0">
                <a:solidFill>
                  <a:srgbClr val="0070C0"/>
                </a:solidFill>
              </a:rPr>
              <a:t>容量差*</a:t>
            </a:r>
            <a:r>
              <a:rPr lang="en-US" altLang="zh-TW" sz="1600" dirty="0">
                <a:solidFill>
                  <a:srgbClr val="0070C0"/>
                </a:solidFill>
              </a:rPr>
              <a:t>60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rgbClr val="0070C0"/>
                </a:solidFill>
              </a:rPr>
              <a:t>透過蓄水量 </a:t>
            </a:r>
            <a:r>
              <a:rPr lang="en-US" altLang="zh-TW" sz="1600" dirty="0">
                <a:solidFill>
                  <a:srgbClr val="0070C0"/>
                </a:solidFill>
              </a:rPr>
              <a:t>(</a:t>
            </a:r>
            <a:r>
              <a:rPr lang="en-US" altLang="zh-TW" sz="1600" dirty="0" err="1">
                <a:solidFill>
                  <a:srgbClr val="0070C0"/>
                </a:solidFill>
              </a:rPr>
              <a:t>StorageData</a:t>
            </a:r>
            <a:r>
              <a:rPr lang="en-US" altLang="zh-TW" sz="1600" dirty="0">
                <a:solidFill>
                  <a:srgbClr val="0070C0"/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Storage_idx</a:t>
            </a:r>
            <a:r>
              <a:rPr lang="en-US" altLang="zh-TW" sz="1600" dirty="0">
                <a:solidFill>
                  <a:srgbClr val="0070C0"/>
                </a:solidFill>
              </a:rPr>
              <a:t>, 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r>
              <a:rPr lang="en-US" altLang="zh-TW" sz="1600" dirty="0">
                <a:solidFill>
                  <a:srgbClr val="0070C0"/>
                </a:solidFill>
              </a:rPr>
              <a:t>])</a:t>
            </a:r>
            <a:r>
              <a:rPr lang="zh-TW" altLang="en-US" sz="1600" dirty="0">
                <a:solidFill>
                  <a:srgbClr val="0070C0"/>
                </a:solidFill>
              </a:rPr>
              <a:t> 更新 </a:t>
            </a:r>
            <a:r>
              <a:rPr lang="en-US" altLang="zh-TW" sz="1600" dirty="0" err="1">
                <a:solidFill>
                  <a:srgbClr val="0070C0"/>
                </a:solidFill>
              </a:rPr>
              <a:t>Storage_idx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rgbClr val="0070C0"/>
                </a:solidFill>
              </a:rPr>
              <a:t>更新水位 </a:t>
            </a:r>
            <a:r>
              <a:rPr lang="en-US" altLang="zh-TW" sz="1600" dirty="0">
                <a:solidFill>
                  <a:srgbClr val="0070C0"/>
                </a:solidFill>
              </a:rPr>
              <a:t>=</a:t>
            </a:r>
            <a:r>
              <a:rPr lang="zh-TW" altLang="en-US" sz="1600" dirty="0">
                <a:solidFill>
                  <a:srgbClr val="0070C0"/>
                </a:solidFill>
              </a:rPr>
              <a:t> </a:t>
            </a:r>
            <a:r>
              <a:rPr lang="en-US" altLang="zh-TW" sz="1600" dirty="0" err="1">
                <a:solidFill>
                  <a:srgbClr val="0070C0"/>
                </a:solidFill>
              </a:rPr>
              <a:t>StorageData</a:t>
            </a:r>
            <a:r>
              <a:rPr lang="en-US" altLang="zh-TW" sz="1600" dirty="0">
                <a:solidFill>
                  <a:srgbClr val="0070C0"/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Storage_idx</a:t>
            </a:r>
            <a:r>
              <a:rPr lang="en-US" altLang="zh-TW" sz="1600" dirty="0">
                <a:solidFill>
                  <a:srgbClr val="0070C0"/>
                </a:solidFill>
              </a:rPr>
              <a:t>, 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en-US" altLang="zh-TW" sz="1600" dirty="0">
                <a:solidFill>
                  <a:srgbClr val="0070C0"/>
                </a:solidFill>
              </a:rPr>
              <a:t>]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rgbClr val="0070C0"/>
                </a:solidFill>
              </a:rPr>
              <a:t>更新閘門開關</a:t>
            </a:r>
            <a:endParaRPr lang="en-US" altLang="zh-TW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TW" sz="1600" dirty="0">
                <a:solidFill>
                  <a:srgbClr val="0070C0"/>
                </a:solidFill>
              </a:rPr>
              <a:t>	</a:t>
            </a:r>
            <a:r>
              <a:rPr lang="en-US" altLang="zh-TW" sz="1600" dirty="0">
                <a:solidFill>
                  <a:schemeClr val="accent1"/>
                </a:solidFill>
              </a:rPr>
              <a:t>if (</a:t>
            </a:r>
            <a:r>
              <a:rPr lang="zh-TW" altLang="en-US" sz="1600" dirty="0">
                <a:solidFill>
                  <a:srgbClr val="FF0000"/>
                </a:solidFill>
              </a:rPr>
              <a:t>容量差 </a:t>
            </a:r>
            <a:r>
              <a:rPr lang="en-US" altLang="zh-TW" sz="1600" dirty="0">
                <a:solidFill>
                  <a:srgbClr val="FF0000"/>
                </a:solidFill>
              </a:rPr>
              <a:t>&gt; 0</a:t>
            </a:r>
            <a:r>
              <a:rPr lang="en-US" altLang="zh-TW" sz="1600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en-US" altLang="zh-TW" sz="1600" dirty="0">
                <a:solidFill>
                  <a:schemeClr val="accent1"/>
                </a:solidFill>
              </a:rPr>
              <a:t>	</a:t>
            </a:r>
            <a:r>
              <a:rPr lang="zh-TW" altLang="en-US" sz="1600" dirty="0">
                <a:solidFill>
                  <a:schemeClr val="accent1"/>
                </a:solidFill>
              </a:rPr>
              <a:t>閘門上升</a:t>
            </a:r>
            <a:r>
              <a:rPr lang="en-US" altLang="zh-TW" sz="1600" dirty="0">
                <a:solidFill>
                  <a:schemeClr val="accent1"/>
                </a:solidFill>
              </a:rPr>
              <a:t>0.1</a:t>
            </a:r>
          </a:p>
          <a:p>
            <a:pPr lvl="1"/>
            <a:r>
              <a:rPr lang="en-US" altLang="zh-TW" sz="1600" dirty="0">
                <a:solidFill>
                  <a:schemeClr val="accent1"/>
                </a:solidFill>
              </a:rPr>
              <a:t>	Else If (</a:t>
            </a:r>
            <a:r>
              <a:rPr lang="zh-TW" altLang="en-US" sz="1600" dirty="0">
                <a:solidFill>
                  <a:srgbClr val="FF0000"/>
                </a:solidFill>
              </a:rPr>
              <a:t>容量差 </a:t>
            </a:r>
            <a:r>
              <a:rPr lang="en-US" altLang="zh-TW" sz="1600" dirty="0">
                <a:solidFill>
                  <a:srgbClr val="FF0000"/>
                </a:solidFill>
              </a:rPr>
              <a:t>&lt; 0</a:t>
            </a:r>
            <a:r>
              <a:rPr lang="en-US" altLang="zh-TW" sz="1600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en-US" altLang="zh-TW" sz="1600" dirty="0">
                <a:solidFill>
                  <a:schemeClr val="accent1"/>
                </a:solidFill>
              </a:rPr>
              <a:t>	</a:t>
            </a:r>
            <a:r>
              <a:rPr lang="zh-TW" altLang="en-US" sz="1600" dirty="0">
                <a:solidFill>
                  <a:schemeClr val="accent1"/>
                </a:solidFill>
              </a:rPr>
              <a:t>閘門下降</a:t>
            </a:r>
            <a:r>
              <a:rPr lang="en-US" altLang="zh-TW" sz="1600" dirty="0">
                <a:solidFill>
                  <a:schemeClr val="accent1"/>
                </a:solidFill>
              </a:rPr>
              <a:t>0.1</a:t>
            </a:r>
          </a:p>
          <a:p>
            <a:pPr lvl="2"/>
            <a:r>
              <a:rPr lang="en-US" altLang="zh-TW" sz="1600" dirty="0">
                <a:solidFill>
                  <a:schemeClr val="accent1"/>
                </a:solidFill>
              </a:rPr>
              <a:t>Else //</a:t>
            </a:r>
            <a:r>
              <a:rPr lang="zh-TW" altLang="en-US" sz="1600" dirty="0">
                <a:solidFill>
                  <a:schemeClr val="accent1"/>
                </a:solidFill>
              </a:rPr>
              <a:t> </a:t>
            </a:r>
            <a:r>
              <a:rPr lang="zh-TW" altLang="en-US" sz="1600" dirty="0">
                <a:solidFill>
                  <a:srgbClr val="FF0000"/>
                </a:solidFill>
              </a:rPr>
              <a:t>容量差 </a:t>
            </a:r>
            <a:r>
              <a:rPr lang="en-US" altLang="zh-TW" sz="1600" dirty="0">
                <a:solidFill>
                  <a:srgbClr val="FF0000"/>
                </a:solidFill>
              </a:rPr>
              <a:t>= 0</a:t>
            </a:r>
            <a:r>
              <a:rPr lang="en-US" altLang="zh-TW" sz="1600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en-US" altLang="zh-TW" sz="1600" dirty="0">
                <a:solidFill>
                  <a:schemeClr val="accent1"/>
                </a:solidFill>
              </a:rPr>
              <a:t>	</a:t>
            </a:r>
            <a:r>
              <a:rPr lang="zh-TW" altLang="en-US" sz="1600" dirty="0">
                <a:solidFill>
                  <a:schemeClr val="accent1"/>
                </a:solidFill>
              </a:rPr>
              <a:t>閘門停止不動</a:t>
            </a:r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E8DD61-C594-448B-4CB2-B21F57E5A386}"/>
              </a:ext>
            </a:extLst>
          </p:cNvPr>
          <p:cNvSpPr txBox="1"/>
          <p:nvPr/>
        </p:nvSpPr>
        <p:spPr>
          <a:xfrm>
            <a:off x="652474" y="961292"/>
            <a:ext cx="11180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由於大壩一般情況下是為了在能正常供水的情況下維持水位，因此自動開關邏輯以容量差去決定，若有特殊狀況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水位高於</a:t>
            </a:r>
            <a:r>
              <a:rPr lang="en-US" altLang="zh-TW" dirty="0">
                <a:solidFill>
                  <a:srgbClr val="FF0000"/>
                </a:solidFill>
              </a:rPr>
              <a:t>274.3</a:t>
            </a:r>
            <a:r>
              <a:rPr lang="zh-TW" altLang="en-US" dirty="0">
                <a:solidFill>
                  <a:srgbClr val="FF0000"/>
                </a:solidFill>
              </a:rPr>
              <a:t>時調節性放水閘門上升；進水</a:t>
            </a:r>
            <a:r>
              <a:rPr lang="en-US" altLang="zh-TW" dirty="0">
                <a:solidFill>
                  <a:srgbClr val="FF0000"/>
                </a:solidFill>
              </a:rPr>
              <a:t>&gt;500cms</a:t>
            </a:r>
            <a:r>
              <a:rPr lang="zh-TW" altLang="en-US" dirty="0">
                <a:solidFill>
                  <a:srgbClr val="FF0000"/>
                </a:solidFill>
              </a:rPr>
              <a:t>時全開；水位低於</a:t>
            </a:r>
            <a:r>
              <a:rPr lang="en-US" altLang="zh-TW" dirty="0">
                <a:solidFill>
                  <a:srgbClr val="FF0000"/>
                </a:solidFill>
              </a:rPr>
              <a:t>271.0m</a:t>
            </a:r>
            <a:r>
              <a:rPr lang="zh-TW" altLang="en-US" dirty="0">
                <a:solidFill>
                  <a:srgbClr val="FF0000"/>
                </a:solidFill>
              </a:rPr>
              <a:t>時全關</a:t>
            </a:r>
            <a:r>
              <a:rPr lang="en-US" altLang="zh-TW" dirty="0"/>
              <a:t>)</a:t>
            </a:r>
            <a:r>
              <a:rPr lang="zh-TW" altLang="en-US" dirty="0"/>
              <a:t>，則以控制盤或</a:t>
            </a:r>
            <a:r>
              <a:rPr lang="en-US" altLang="zh-TW" dirty="0"/>
              <a:t>HMI</a:t>
            </a:r>
            <a:r>
              <a:rPr lang="zh-TW" altLang="en-US" dirty="0"/>
              <a:t>手動開啟或關閉閘門。</a:t>
            </a:r>
            <a:endParaRPr lang="en-US" altLang="zh-TW" dirty="0"/>
          </a:p>
          <a:p>
            <a:r>
              <a:rPr lang="zh-TW" altLang="en-US" dirty="0"/>
              <a:t>    注意，流量和容量差的單位皆為</a:t>
            </a:r>
            <a:r>
              <a:rPr lang="en-US" altLang="zh-TW" dirty="0" err="1"/>
              <a:t>cms</a:t>
            </a:r>
            <a:r>
              <a:rPr lang="zh-TW" altLang="en-US" dirty="0"/>
              <a:t>，一筆資料歷經之模擬時間為</a:t>
            </a:r>
            <a:r>
              <a:rPr lang="en-US" altLang="zh-TW" dirty="0"/>
              <a:t>1</a:t>
            </a:r>
            <a:r>
              <a:rPr lang="zh-TW" altLang="en-US" dirty="0"/>
              <a:t>分鐘，因此更新蓄水量時必須以容量差</a:t>
            </a:r>
            <a:r>
              <a:rPr lang="en-US" altLang="zh-TW" dirty="0"/>
              <a:t>*60</a:t>
            </a:r>
            <a:r>
              <a:rPr lang="zh-TW" altLang="en-US" dirty="0"/>
              <a:t>去更新，且要注意蓄水單位為萬立方公尺。</a:t>
            </a:r>
            <a:r>
              <a:rPr lang="en-US" altLang="zh-TW" dirty="0"/>
              <a:t>(</a:t>
            </a:r>
            <a:r>
              <a:rPr lang="zh-TW" altLang="en-US" dirty="0"/>
              <a:t>歷史資料庫之資料為</a:t>
            </a:r>
            <a:r>
              <a:rPr lang="en-US" altLang="zh-TW" dirty="0"/>
              <a:t>10</a:t>
            </a:r>
            <a:r>
              <a:rPr lang="zh-TW" altLang="en-US" dirty="0"/>
              <a:t>分鐘一筆，因此其更新蓄水量計算為</a:t>
            </a:r>
            <a:r>
              <a:rPr lang="zh-TW" altLang="en-US" u="sng" dirty="0"/>
              <a:t>蓄水量</a:t>
            </a:r>
            <a:r>
              <a:rPr lang="en-US" altLang="zh-TW" u="sng" dirty="0"/>
              <a:t>=</a:t>
            </a:r>
            <a:r>
              <a:rPr lang="zh-TW" altLang="en-US" u="sng" dirty="0"/>
              <a:t>原蓄水量</a:t>
            </a:r>
            <a:r>
              <a:rPr lang="en-US" altLang="zh-TW" u="sng" dirty="0"/>
              <a:t>+</a:t>
            </a:r>
            <a:r>
              <a:rPr lang="zh-TW" altLang="en-US" u="sng" dirty="0"/>
              <a:t>容量差*</a:t>
            </a:r>
            <a:r>
              <a:rPr lang="en-US" altLang="zh-TW" u="sng" dirty="0"/>
              <a:t>600</a:t>
            </a:r>
            <a:r>
              <a:rPr lang="en-US" altLang="zh-TW" dirty="0"/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D4BA09-28BE-A8A3-09D5-692990AA6DF5}"/>
              </a:ext>
            </a:extLst>
          </p:cNvPr>
          <p:cNvSpPr/>
          <p:nvPr/>
        </p:nvSpPr>
        <p:spPr>
          <a:xfrm>
            <a:off x="8018585" y="4142383"/>
            <a:ext cx="2977662" cy="137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閘門開啟規則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Gate1(</a:t>
            </a:r>
            <a:r>
              <a:rPr lang="zh-TW" altLang="en-US" dirty="0"/>
              <a:t>單閘門</a:t>
            </a:r>
            <a:r>
              <a:rPr lang="en-US" altLang="zh-TW" dirty="0"/>
              <a:t>)</a:t>
            </a:r>
            <a:r>
              <a:rPr lang="zh-TW" altLang="en-US" dirty="0"/>
              <a:t>全開後放流量不夠再開</a:t>
            </a:r>
            <a:r>
              <a:rPr lang="en-US" altLang="zh-TW" dirty="0"/>
              <a:t>Gate2(</a:t>
            </a:r>
            <a:r>
              <a:rPr lang="zh-TW" altLang="en-US" dirty="0"/>
              <a:t>單閘門</a:t>
            </a:r>
            <a:r>
              <a:rPr lang="en-US" altLang="zh-TW" dirty="0"/>
              <a:t>)</a:t>
            </a:r>
            <a:r>
              <a:rPr lang="zh-TW" altLang="en-US" dirty="0"/>
              <a:t>全開不夠再開</a:t>
            </a:r>
            <a:r>
              <a:rPr lang="en-US" altLang="zh-TW" dirty="0"/>
              <a:t>Gate3(</a:t>
            </a:r>
            <a:r>
              <a:rPr lang="zh-TW" altLang="en-US" dirty="0"/>
              <a:t>四閘門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共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個閘門，</a:t>
            </a:r>
            <a:r>
              <a:rPr lang="en-US" altLang="zh-TW" dirty="0">
                <a:solidFill>
                  <a:srgbClr val="FF0000"/>
                </a:solidFill>
              </a:rPr>
              <a:t>Gate3</a:t>
            </a:r>
            <a:r>
              <a:rPr lang="zh-TW" altLang="en-US" dirty="0">
                <a:solidFill>
                  <a:srgbClr val="FF0000"/>
                </a:solidFill>
              </a:rPr>
              <a:t>寬度*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94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BA58A3-09BF-0BA8-5D5F-D47DD23C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123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849220" y="2410799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TW" sz="36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072692" y="2821503"/>
            <a:ext cx="654841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cs typeface="+mn-ea"/>
                <a:sym typeface="+mn-lt"/>
              </a:rPr>
              <a:t>資料處理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8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BA58A3-09BF-0BA8-5D5F-D47DD23C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123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849220" y="2410799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FIVE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072692" y="2821503"/>
            <a:ext cx="6689093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cs typeface="+mn-ea"/>
                <a:sym typeface="+mn-lt"/>
              </a:rPr>
              <a:t>異常偵測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79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TEMPLATE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37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F2DB5-B030-4141-8F8C-5AF6C97B5AF5}"/>
              </a:ext>
            </a:extLst>
          </p:cNvPr>
          <p:cNvSpPr/>
          <p:nvPr/>
        </p:nvSpPr>
        <p:spPr>
          <a:xfrm>
            <a:off x="2325160" y="2104145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rgbClr val="007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2023-0510</a:t>
            </a:r>
          </a:p>
        </p:txBody>
      </p:sp>
    </p:spTree>
    <p:extLst>
      <p:ext uri="{BB962C8B-B14F-4D97-AF65-F5344CB8AC3E}">
        <p14:creationId xmlns:p14="http://schemas.microsoft.com/office/powerpoint/2010/main" val="27301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CFF3163-6411-4E72-80BE-6DA15799316C}"/>
              </a:ext>
            </a:extLst>
          </p:cNvPr>
          <p:cNvSpPr txBox="1"/>
          <p:nvPr/>
        </p:nvSpPr>
        <p:spPr>
          <a:xfrm>
            <a:off x="4986795" y="970172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PART</a:t>
            </a:r>
            <a:r>
              <a:rPr lang="zh-TW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ONE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場域背景說明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FEC30F-B0F3-40BC-934D-C76F61789D7C}"/>
              </a:ext>
            </a:extLst>
          </p:cNvPr>
          <p:cNvSpPr txBox="1"/>
          <p:nvPr/>
        </p:nvSpPr>
        <p:spPr>
          <a:xfrm>
            <a:off x="5318168" y="1893435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PART</a:t>
            </a:r>
            <a:r>
              <a:rPr lang="zh-TW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TWO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人機互動介面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(HMI)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7E56E2-BBE8-4710-8B07-CCC776EE77F4}"/>
              </a:ext>
            </a:extLst>
          </p:cNvPr>
          <p:cNvSpPr txBox="1"/>
          <p:nvPr/>
        </p:nvSpPr>
        <p:spPr>
          <a:xfrm>
            <a:off x="5504990" y="2912713"/>
            <a:ext cx="524688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PART</a:t>
            </a:r>
            <a:r>
              <a:rPr lang="zh-TW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THREE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場域運作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(Operation)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92B873-1FB4-41D7-96E2-DC0CF3EDA4AF}"/>
              </a:ext>
            </a:extLst>
          </p:cNvPr>
          <p:cNvSpPr txBox="1"/>
          <p:nvPr/>
        </p:nvSpPr>
        <p:spPr>
          <a:xfrm>
            <a:off x="5318168" y="3943484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PART</a:t>
            </a:r>
            <a:r>
              <a:rPr lang="zh-TW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FOUR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資料處理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1E2B21-F567-43EA-BD19-BF8C0D75164C}"/>
              </a:ext>
            </a:extLst>
          </p:cNvPr>
          <p:cNvSpPr txBox="1"/>
          <p:nvPr/>
        </p:nvSpPr>
        <p:spPr>
          <a:xfrm>
            <a:off x="4986795" y="4833866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PART</a:t>
            </a:r>
            <a:r>
              <a:rPr lang="zh-TW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u="sng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FIVE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異常偵測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E8C9C9-F407-4440-B867-5C0621AB9FD0}"/>
              </a:ext>
            </a:extLst>
          </p:cNvPr>
          <p:cNvSpPr/>
          <p:nvPr/>
        </p:nvSpPr>
        <p:spPr>
          <a:xfrm>
            <a:off x="1440125" y="2146064"/>
            <a:ext cx="2254803" cy="225480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</a:t>
            </a:r>
            <a:r>
              <a:rPr lang="zh-TW" altLang="en-US" sz="4000" b="1" dirty="0">
                <a:solidFill>
                  <a:schemeClr val="bg1"/>
                </a:solidFill>
                <a:cs typeface="+mn-ea"/>
                <a:sym typeface="+mn-lt"/>
              </a:rPr>
              <a:t>錄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新月形 20">
            <a:extLst>
              <a:ext uri="{FF2B5EF4-FFF2-40B4-BE49-F238E27FC236}">
                <a16:creationId xmlns:a16="http://schemas.microsoft.com/office/drawing/2014/main" id="{93B72F51-81DA-4170-946B-AC1B0C425716}"/>
              </a:ext>
            </a:extLst>
          </p:cNvPr>
          <p:cNvSpPr/>
          <p:nvPr/>
        </p:nvSpPr>
        <p:spPr>
          <a:xfrm rot="10800000">
            <a:off x="2731993" y="1018784"/>
            <a:ext cx="2167879" cy="4335757"/>
          </a:xfrm>
          <a:prstGeom prst="moon">
            <a:avLst>
              <a:gd name="adj" fmla="val 21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64C580-631D-4563-AB29-41E618B2EECE}"/>
              </a:ext>
            </a:extLst>
          </p:cNvPr>
          <p:cNvSpPr/>
          <p:nvPr/>
        </p:nvSpPr>
        <p:spPr>
          <a:xfrm>
            <a:off x="3612087" y="1203510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F5B0D39-6865-4069-B853-342652A0DEF1}"/>
              </a:ext>
            </a:extLst>
          </p:cNvPr>
          <p:cNvSpPr/>
          <p:nvPr/>
        </p:nvSpPr>
        <p:spPr>
          <a:xfrm>
            <a:off x="4414800" y="2026459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D47D87C-876F-4A41-9D70-9FCEA2706995}"/>
              </a:ext>
            </a:extLst>
          </p:cNvPr>
          <p:cNvSpPr/>
          <p:nvPr/>
        </p:nvSpPr>
        <p:spPr>
          <a:xfrm>
            <a:off x="4608201" y="3044613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2F951E6-8F5C-4F0E-BADA-8A610EA8D7A8}"/>
              </a:ext>
            </a:extLst>
          </p:cNvPr>
          <p:cNvSpPr/>
          <p:nvPr/>
        </p:nvSpPr>
        <p:spPr>
          <a:xfrm>
            <a:off x="4390303" y="4062767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230E8A9-55E6-4DB0-83DC-2AA7426368DC}"/>
              </a:ext>
            </a:extLst>
          </p:cNvPr>
          <p:cNvSpPr/>
          <p:nvPr/>
        </p:nvSpPr>
        <p:spPr>
          <a:xfrm>
            <a:off x="3621575" y="4858198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5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檔案及文件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59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BA58A3-09BF-0BA8-5D5F-D47DD23C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123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849220" y="2410799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072692" y="2821503"/>
            <a:ext cx="4384675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cs typeface="+mn-ea"/>
                <a:sym typeface="+mn-lt"/>
              </a:rPr>
              <a:t>場域背景說明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4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場域架構 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待修改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5F2312-FB6E-8059-913C-CCF8F7E7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"/>
          <a:stretch/>
        </p:blipFill>
        <p:spPr>
          <a:xfrm>
            <a:off x="345413" y="1951892"/>
            <a:ext cx="5265360" cy="37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設備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AE26B31-0499-2FF3-F652-E44183D9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5" y="1511160"/>
            <a:ext cx="3623896" cy="48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BA58A3-09BF-0BA8-5D5F-D47DD23C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123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849220" y="2410799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TW" sz="36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072693" y="2821503"/>
            <a:ext cx="6653922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cs typeface="+mn-ea"/>
                <a:sym typeface="+mn-lt"/>
              </a:rPr>
              <a:t>人機互動介面 </a:t>
            </a:r>
            <a:r>
              <a:rPr lang="en-US" altLang="zh-TW" sz="5400" b="1" dirty="0">
                <a:solidFill>
                  <a:schemeClr val="bg1"/>
                </a:solidFill>
                <a:cs typeface="+mn-ea"/>
                <a:sym typeface="+mn-lt"/>
              </a:rPr>
              <a:t>HMI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59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D974-33E9-4E43-A3D9-03409E76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6" y="293914"/>
            <a:ext cx="5796725" cy="4572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Human Machine Interface Rebuild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9773AF-4897-9622-C2B6-DECFB440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2" y="2092569"/>
            <a:ext cx="6471001" cy="359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23EBD1-716B-0BF3-04E2-4445C3EC4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8" y="1779545"/>
            <a:ext cx="5029200" cy="39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BA58A3-09BF-0BA8-5D5F-D47DD23C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123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849220" y="2410799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THREE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6">
            <a:extLst>
              <a:ext uri="{FF2B5EF4-FFF2-40B4-BE49-F238E27FC236}">
                <a16:creationId xmlns:a16="http://schemas.microsoft.com/office/drawing/2014/main" id="{1F36A59E-7932-8DC9-FA8F-AA65F2C90F63}"/>
              </a:ext>
            </a:extLst>
          </p:cNvPr>
          <p:cNvSpPr txBox="1"/>
          <p:nvPr/>
        </p:nvSpPr>
        <p:spPr>
          <a:xfrm>
            <a:off x="4072693" y="2821503"/>
            <a:ext cx="6653922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cs typeface="+mn-ea"/>
                <a:sym typeface="+mn-lt"/>
              </a:rPr>
              <a:t>場域運作 </a:t>
            </a:r>
            <a:r>
              <a:rPr lang="en-US" altLang="zh-TW" sz="5400" b="1" dirty="0">
                <a:solidFill>
                  <a:schemeClr val="bg1"/>
                </a:solidFill>
                <a:cs typeface="+mn-ea"/>
                <a:sym typeface="+mn-lt"/>
              </a:rPr>
              <a:t>Operation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3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nfxco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1255</Words>
  <Application>Microsoft Office PowerPoint</Application>
  <PresentationFormat>寬螢幕</PresentationFormat>
  <Paragraphs>100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微软雅黑</vt:lpstr>
      <vt:lpstr>方正正黑简体</vt:lpstr>
      <vt:lpstr>Agency FB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檔案及文件</vt:lpstr>
      <vt:lpstr>PowerPoint 簡報</vt:lpstr>
      <vt:lpstr>場域架構 (待修改)</vt:lpstr>
      <vt:lpstr>設備</vt:lpstr>
      <vt:lpstr>PowerPoint 簡報</vt:lpstr>
      <vt:lpstr>Human Machine Interface Rebuild</vt:lpstr>
      <vt:lpstr>PowerPoint 簡報</vt:lpstr>
      <vt:lpstr>物理環境定義</vt:lpstr>
      <vt:lpstr>水壩儲水量&amp;水位</vt:lpstr>
      <vt:lpstr>閘門操作規則(簡化版2023/6)</vt:lpstr>
      <vt:lpstr>閘門開度 &amp; 水位 對應之流量 : </vt:lpstr>
      <vt:lpstr>運作流程</vt:lpstr>
      <vt:lpstr>PowerPoint 簡報</vt:lpstr>
      <vt:lpstr>PowerPoint 簡報</vt:lpstr>
      <vt:lpstr>TEMPLATE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dc:description>www.1ppt.com</dc:description>
  <cp:lastModifiedBy>Marvin Chang</cp:lastModifiedBy>
  <cp:revision>78</cp:revision>
  <dcterms:created xsi:type="dcterms:W3CDTF">2018-05-22T14:19:35Z</dcterms:created>
  <dcterms:modified xsi:type="dcterms:W3CDTF">2023-08-10T04:34:31Z</dcterms:modified>
</cp:coreProperties>
</file>