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22ADD0-0724-47DB-8400-6896E8A0A748}" v="1" dt="2022-01-05T00:56:30.5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91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e Vrablic" userId="ac614c72-2cf0-4da3-8a85-b033166405cc" providerId="ADAL" clId="{B435B026-A208-4566-AD0A-51E93F5DE8C8}"/>
    <pc:docChg chg="undo custSel addSld delSld modSld sldOrd">
      <pc:chgData name="Marie Vrablic" userId="ac614c72-2cf0-4da3-8a85-b033166405cc" providerId="ADAL" clId="{B435B026-A208-4566-AD0A-51E93F5DE8C8}" dt="2021-09-13T15:52:44.327" v="3067" actId="20577"/>
      <pc:docMkLst>
        <pc:docMk/>
      </pc:docMkLst>
      <pc:sldChg chg="modSp mod ord modNotesTx">
        <pc:chgData name="Marie Vrablic" userId="ac614c72-2cf0-4da3-8a85-b033166405cc" providerId="ADAL" clId="{B435B026-A208-4566-AD0A-51E93F5DE8C8}" dt="2021-09-13T14:56:46.079" v="887" actId="1582"/>
        <pc:sldMkLst>
          <pc:docMk/>
          <pc:sldMk cId="293046978" sldId="257"/>
        </pc:sldMkLst>
        <pc:spChg chg="mod">
          <ac:chgData name="Marie Vrablic" userId="ac614c72-2cf0-4da3-8a85-b033166405cc" providerId="ADAL" clId="{B435B026-A208-4566-AD0A-51E93F5DE8C8}" dt="2021-09-13T14:56:46.079" v="887" actId="1582"/>
          <ac:spMkLst>
            <pc:docMk/>
            <pc:sldMk cId="293046978" sldId="257"/>
            <ac:spMk id="2" creationId="{99E95FC4-EBC8-4421-91E9-7FF6D4819BE4}"/>
          </ac:spMkLst>
        </pc:spChg>
      </pc:sldChg>
      <pc:sldChg chg="addSp delSp modSp mod modNotesTx">
        <pc:chgData name="Marie Vrablic" userId="ac614c72-2cf0-4da3-8a85-b033166405cc" providerId="ADAL" clId="{B435B026-A208-4566-AD0A-51E93F5DE8C8}" dt="2021-09-13T14:45:15.107" v="326" actId="20577"/>
        <pc:sldMkLst>
          <pc:docMk/>
          <pc:sldMk cId="3697030718" sldId="258"/>
        </pc:sldMkLst>
        <pc:spChg chg="add del mod">
          <ac:chgData name="Marie Vrablic" userId="ac614c72-2cf0-4da3-8a85-b033166405cc" providerId="ADAL" clId="{B435B026-A208-4566-AD0A-51E93F5DE8C8}" dt="2021-09-13T14:42:48.588" v="137" actId="22"/>
          <ac:spMkLst>
            <pc:docMk/>
            <pc:sldMk cId="3697030718" sldId="258"/>
            <ac:spMk id="8" creationId="{ADEE6CFD-D952-4B66-A94D-AEDF1D77BEA6}"/>
          </ac:spMkLst>
        </pc:spChg>
        <pc:picChg chg="del">
          <ac:chgData name="Marie Vrablic" userId="ac614c72-2cf0-4da3-8a85-b033166405cc" providerId="ADAL" clId="{B435B026-A208-4566-AD0A-51E93F5DE8C8}" dt="2021-09-13T14:42:45.281" v="136" actId="478"/>
          <ac:picMkLst>
            <pc:docMk/>
            <pc:sldMk cId="3697030718" sldId="258"/>
            <ac:picMk id="6" creationId="{8611EE42-C6B8-4911-99A9-793098717980}"/>
          </ac:picMkLst>
        </pc:picChg>
        <pc:picChg chg="add mod ord">
          <ac:chgData name="Marie Vrablic" userId="ac614c72-2cf0-4da3-8a85-b033166405cc" providerId="ADAL" clId="{B435B026-A208-4566-AD0A-51E93F5DE8C8}" dt="2021-09-13T14:42:56.595" v="140" actId="14100"/>
          <ac:picMkLst>
            <pc:docMk/>
            <pc:sldMk cId="3697030718" sldId="258"/>
            <ac:picMk id="12" creationId="{C4B3E43B-38F0-4868-9EF5-721A9F190A8D}"/>
          </ac:picMkLst>
        </pc:picChg>
      </pc:sldChg>
      <pc:sldChg chg="modSp add mod">
        <pc:chgData name="Marie Vrablic" userId="ac614c72-2cf0-4da3-8a85-b033166405cc" providerId="ADAL" clId="{B435B026-A208-4566-AD0A-51E93F5DE8C8}" dt="2021-09-13T14:55:00.685" v="880" actId="20577"/>
        <pc:sldMkLst>
          <pc:docMk/>
          <pc:sldMk cId="210519997" sldId="259"/>
        </pc:sldMkLst>
        <pc:spChg chg="mod">
          <ac:chgData name="Marie Vrablic" userId="ac614c72-2cf0-4da3-8a85-b033166405cc" providerId="ADAL" clId="{B435B026-A208-4566-AD0A-51E93F5DE8C8}" dt="2021-09-13T14:55:00.685" v="880" actId="20577"/>
          <ac:spMkLst>
            <pc:docMk/>
            <pc:sldMk cId="210519997" sldId="259"/>
            <ac:spMk id="2" creationId="{9493F014-C908-4387-82F2-E50A67B531C0}"/>
          </ac:spMkLst>
        </pc:spChg>
      </pc:sldChg>
      <pc:sldChg chg="new del">
        <pc:chgData name="Marie Vrablic" userId="ac614c72-2cf0-4da3-8a85-b033166405cc" providerId="ADAL" clId="{B435B026-A208-4566-AD0A-51E93F5DE8C8}" dt="2021-09-13T14:55:38.302" v="882" actId="680"/>
        <pc:sldMkLst>
          <pc:docMk/>
          <pc:sldMk cId="1241230814" sldId="260"/>
        </pc:sldMkLst>
      </pc:sldChg>
      <pc:sldChg chg="addSp delSp modSp new mod setBg modNotesTx">
        <pc:chgData name="Marie Vrablic" userId="ac614c72-2cf0-4da3-8a85-b033166405cc" providerId="ADAL" clId="{B435B026-A208-4566-AD0A-51E93F5DE8C8}" dt="2021-09-13T15:31:18.545" v="2078" actId="20577"/>
        <pc:sldMkLst>
          <pc:docMk/>
          <pc:sldMk cId="3945927877" sldId="260"/>
        </pc:sldMkLst>
        <pc:spChg chg="mod">
          <ac:chgData name="Marie Vrablic" userId="ac614c72-2cf0-4da3-8a85-b033166405cc" providerId="ADAL" clId="{B435B026-A208-4566-AD0A-51E93F5DE8C8}" dt="2021-09-13T15:26:33.838" v="1598" actId="20577"/>
          <ac:spMkLst>
            <pc:docMk/>
            <pc:sldMk cId="3945927877" sldId="260"/>
            <ac:spMk id="2" creationId="{DA42A126-6484-424B-89BF-99AA5A8CA1A7}"/>
          </ac:spMkLst>
        </pc:spChg>
        <pc:spChg chg="del">
          <ac:chgData name="Marie Vrablic" userId="ac614c72-2cf0-4da3-8a85-b033166405cc" providerId="ADAL" clId="{B435B026-A208-4566-AD0A-51E93F5DE8C8}" dt="2021-09-13T14:57:35.854" v="889" actId="931"/>
          <ac:spMkLst>
            <pc:docMk/>
            <pc:sldMk cId="3945927877" sldId="260"/>
            <ac:spMk id="3" creationId="{2BA2D71B-82B4-433E-A6B2-59E14AB4EE80}"/>
          </ac:spMkLst>
        </pc:spChg>
        <pc:spChg chg="add del">
          <ac:chgData name="Marie Vrablic" userId="ac614c72-2cf0-4da3-8a85-b033166405cc" providerId="ADAL" clId="{B435B026-A208-4566-AD0A-51E93F5DE8C8}" dt="2021-09-13T14:58:06.906" v="899" actId="26606"/>
          <ac:spMkLst>
            <pc:docMk/>
            <pc:sldMk cId="3945927877" sldId="260"/>
            <ac:spMk id="15" creationId="{BC1BE5C4-C991-468B-BAB7-973685F1EDD2}"/>
          </ac:spMkLst>
        </pc:spChg>
        <pc:spChg chg="add del">
          <ac:chgData name="Marie Vrablic" userId="ac614c72-2cf0-4da3-8a85-b033166405cc" providerId="ADAL" clId="{B435B026-A208-4566-AD0A-51E93F5DE8C8}" dt="2021-09-13T14:58:38.704" v="906" actId="26606"/>
          <ac:spMkLst>
            <pc:docMk/>
            <pc:sldMk cId="3945927877" sldId="260"/>
            <ac:spMk id="16" creationId="{0BABF38A-8A0D-492E-BD20-6CF4D46B50BD}"/>
          </ac:spMkLst>
        </pc:spChg>
        <pc:spChg chg="add del">
          <ac:chgData name="Marie Vrablic" userId="ac614c72-2cf0-4da3-8a85-b033166405cc" providerId="ADAL" clId="{B435B026-A208-4566-AD0A-51E93F5DE8C8}" dt="2021-09-13T14:58:06.906" v="899" actId="26606"/>
          <ac:spMkLst>
            <pc:docMk/>
            <pc:sldMk cId="3945927877" sldId="260"/>
            <ac:spMk id="18" creationId="{8651CFA9-6065-4243-AC48-858E359780B1}"/>
          </ac:spMkLst>
        </pc:spChg>
        <pc:spChg chg="add del">
          <ac:chgData name="Marie Vrablic" userId="ac614c72-2cf0-4da3-8a85-b033166405cc" providerId="ADAL" clId="{B435B026-A208-4566-AD0A-51E93F5DE8C8}" dt="2021-09-13T14:58:06.906" v="899" actId="26606"/>
          <ac:spMkLst>
            <pc:docMk/>
            <pc:sldMk cId="3945927877" sldId="260"/>
            <ac:spMk id="20" creationId="{FBC8BBE5-981E-4B0B-9654-32B5668BFF31}"/>
          </ac:spMkLst>
        </pc:spChg>
        <pc:spChg chg="add del">
          <ac:chgData name="Marie Vrablic" userId="ac614c72-2cf0-4da3-8a85-b033166405cc" providerId="ADAL" clId="{B435B026-A208-4566-AD0A-51E93F5DE8C8}" dt="2021-09-13T14:58:38.704" v="906" actId="26606"/>
          <ac:spMkLst>
            <pc:docMk/>
            <pc:sldMk cId="3945927877" sldId="260"/>
            <ac:spMk id="28" creationId="{729F2144-48B7-4730-955E-365ECED3ABE0}"/>
          </ac:spMkLst>
        </pc:spChg>
        <pc:spChg chg="add del">
          <ac:chgData name="Marie Vrablic" userId="ac614c72-2cf0-4da3-8a85-b033166405cc" providerId="ADAL" clId="{B435B026-A208-4566-AD0A-51E93F5DE8C8}" dt="2021-09-13T14:58:38.704" v="906" actId="26606"/>
          <ac:spMkLst>
            <pc:docMk/>
            <pc:sldMk cId="3945927877" sldId="260"/>
            <ac:spMk id="29" creationId="{E765FF50-D2F9-4A4F-86ED-F101E172BA93}"/>
          </ac:spMkLst>
        </pc:spChg>
        <pc:spChg chg="add del mod">
          <ac:chgData name="Marie Vrablic" userId="ac614c72-2cf0-4da3-8a85-b033166405cc" providerId="ADAL" clId="{B435B026-A208-4566-AD0A-51E93F5DE8C8}" dt="2021-09-13T14:58:57.422" v="910" actId="478"/>
          <ac:spMkLst>
            <pc:docMk/>
            <pc:sldMk cId="3945927877" sldId="260"/>
            <ac:spMk id="33" creationId="{B7EFCE13-7431-497D-8CFA-F4FFD663787F}"/>
          </ac:spMkLst>
        </pc:spChg>
        <pc:spChg chg="add">
          <ac:chgData name="Marie Vrablic" userId="ac614c72-2cf0-4da3-8a85-b033166405cc" providerId="ADAL" clId="{B435B026-A208-4566-AD0A-51E93F5DE8C8}" dt="2021-09-13T14:58:38.704" v="906" actId="26606"/>
          <ac:spMkLst>
            <pc:docMk/>
            <pc:sldMk cId="3945927877" sldId="260"/>
            <ac:spMk id="36" creationId="{8651CFA9-6065-4243-AC48-858E359780B1}"/>
          </ac:spMkLst>
        </pc:spChg>
        <pc:spChg chg="add">
          <ac:chgData name="Marie Vrablic" userId="ac614c72-2cf0-4da3-8a85-b033166405cc" providerId="ADAL" clId="{B435B026-A208-4566-AD0A-51E93F5DE8C8}" dt="2021-09-13T14:58:38.704" v="906" actId="26606"/>
          <ac:spMkLst>
            <pc:docMk/>
            <pc:sldMk cId="3945927877" sldId="260"/>
            <ac:spMk id="38" creationId="{FBC8BBE5-981E-4B0B-9654-32B5668BFF31}"/>
          </ac:spMkLst>
        </pc:spChg>
        <pc:grpChg chg="add del">
          <ac:chgData name="Marie Vrablic" userId="ac614c72-2cf0-4da3-8a85-b033166405cc" providerId="ADAL" clId="{B435B026-A208-4566-AD0A-51E93F5DE8C8}" dt="2021-09-13T14:58:06.906" v="899" actId="26606"/>
          <ac:grpSpMkLst>
            <pc:docMk/>
            <pc:sldMk cId="3945927877" sldId="260"/>
            <ac:grpSpMk id="22" creationId="{422A63C4-2445-4251-A74B-1C90D6AAEE3A}"/>
          </ac:grpSpMkLst>
        </pc:grpChg>
        <pc:grpChg chg="add del">
          <ac:chgData name="Marie Vrablic" userId="ac614c72-2cf0-4da3-8a85-b033166405cc" providerId="ADAL" clId="{B435B026-A208-4566-AD0A-51E93F5DE8C8}" dt="2021-09-13T14:58:38.704" v="906" actId="26606"/>
          <ac:grpSpMkLst>
            <pc:docMk/>
            <pc:sldMk cId="3945927877" sldId="260"/>
            <ac:grpSpMk id="24" creationId="{BA4800FF-FFCF-4CA3-9575-64E79A0B1FE3}"/>
          </ac:grpSpMkLst>
        </pc:grpChg>
        <pc:grpChg chg="add">
          <ac:chgData name="Marie Vrablic" userId="ac614c72-2cf0-4da3-8a85-b033166405cc" providerId="ADAL" clId="{B435B026-A208-4566-AD0A-51E93F5DE8C8}" dt="2021-09-13T14:58:38.704" v="906" actId="26606"/>
          <ac:grpSpMkLst>
            <pc:docMk/>
            <pc:sldMk cId="3945927877" sldId="260"/>
            <ac:grpSpMk id="40" creationId="{557AE085-9C5F-4C2B-B70C-34997BB3BFC0}"/>
          </ac:grpSpMkLst>
        </pc:grpChg>
        <pc:picChg chg="add mod ord">
          <ac:chgData name="Marie Vrablic" userId="ac614c72-2cf0-4da3-8a85-b033166405cc" providerId="ADAL" clId="{B435B026-A208-4566-AD0A-51E93F5DE8C8}" dt="2021-09-13T15:00:05.614" v="937" actId="14100"/>
          <ac:picMkLst>
            <pc:docMk/>
            <pc:sldMk cId="3945927877" sldId="260"/>
            <ac:picMk id="5" creationId="{C1193F4C-142E-45F0-9159-4A098FEC34B8}"/>
          </ac:picMkLst>
        </pc:picChg>
        <pc:picChg chg="add mod">
          <ac:chgData name="Marie Vrablic" userId="ac614c72-2cf0-4da3-8a85-b033166405cc" providerId="ADAL" clId="{B435B026-A208-4566-AD0A-51E93F5DE8C8}" dt="2021-09-13T15:24:22.053" v="1489" actId="1076"/>
          <ac:picMkLst>
            <pc:docMk/>
            <pc:sldMk cId="3945927877" sldId="260"/>
            <ac:picMk id="7" creationId="{5AC2D6B6-3039-4D3F-BC38-662BD769AEA3}"/>
          </ac:picMkLst>
        </pc:picChg>
        <pc:picChg chg="add mod">
          <ac:chgData name="Marie Vrablic" userId="ac614c72-2cf0-4da3-8a85-b033166405cc" providerId="ADAL" clId="{B435B026-A208-4566-AD0A-51E93F5DE8C8}" dt="2021-09-13T15:00:36.607" v="941" actId="14100"/>
          <ac:picMkLst>
            <pc:docMk/>
            <pc:sldMk cId="3945927877" sldId="260"/>
            <ac:picMk id="9" creationId="{1449F627-D04C-4304-8BD7-A17CF5A377EB}"/>
          </ac:picMkLst>
        </pc:picChg>
        <pc:picChg chg="add mod">
          <ac:chgData name="Marie Vrablic" userId="ac614c72-2cf0-4da3-8a85-b033166405cc" providerId="ADAL" clId="{B435B026-A208-4566-AD0A-51E93F5DE8C8}" dt="2021-09-13T15:00:57.727" v="948" actId="1076"/>
          <ac:picMkLst>
            <pc:docMk/>
            <pc:sldMk cId="3945927877" sldId="260"/>
            <ac:picMk id="11" creationId="{F57A4E12-E841-4E7B-ADF8-FE15C409C5FC}"/>
          </ac:picMkLst>
        </pc:picChg>
        <pc:picChg chg="add del">
          <ac:chgData name="Marie Vrablic" userId="ac614c72-2cf0-4da3-8a85-b033166405cc" providerId="ADAL" clId="{B435B026-A208-4566-AD0A-51E93F5DE8C8}" dt="2021-09-13T14:58:38.704" v="906" actId="26606"/>
          <ac:picMkLst>
            <pc:docMk/>
            <pc:sldMk cId="3945927877" sldId="260"/>
            <ac:picMk id="27" creationId="{BC526B7A-4801-4FD1-95C8-03AF22629E87}"/>
          </ac:picMkLst>
        </pc:picChg>
      </pc:sldChg>
      <pc:sldChg chg="addSp delSp modSp new mod">
        <pc:chgData name="Marie Vrablic" userId="ac614c72-2cf0-4da3-8a85-b033166405cc" providerId="ADAL" clId="{B435B026-A208-4566-AD0A-51E93F5DE8C8}" dt="2021-09-13T15:39:45.635" v="2528" actId="20577"/>
        <pc:sldMkLst>
          <pc:docMk/>
          <pc:sldMk cId="2714069887" sldId="261"/>
        </pc:sldMkLst>
        <pc:spChg chg="mod">
          <ac:chgData name="Marie Vrablic" userId="ac614c72-2cf0-4da3-8a85-b033166405cc" providerId="ADAL" clId="{B435B026-A208-4566-AD0A-51E93F5DE8C8}" dt="2021-09-13T15:39:45.635" v="2528" actId="20577"/>
          <ac:spMkLst>
            <pc:docMk/>
            <pc:sldMk cId="2714069887" sldId="261"/>
            <ac:spMk id="2" creationId="{032B7E86-7F52-42E5-ABD7-A76619028F9C}"/>
          </ac:spMkLst>
        </pc:spChg>
        <pc:spChg chg="del">
          <ac:chgData name="Marie Vrablic" userId="ac614c72-2cf0-4da3-8a85-b033166405cc" providerId="ADAL" clId="{B435B026-A208-4566-AD0A-51E93F5DE8C8}" dt="2021-09-13T15:34:20.796" v="2080" actId="478"/>
          <ac:spMkLst>
            <pc:docMk/>
            <pc:sldMk cId="2714069887" sldId="261"/>
            <ac:spMk id="3" creationId="{BC917259-1473-48DB-AE38-2169AA4FE509}"/>
          </ac:spMkLst>
        </pc:spChg>
        <pc:picChg chg="add mod">
          <ac:chgData name="Marie Vrablic" userId="ac614c72-2cf0-4da3-8a85-b033166405cc" providerId="ADAL" clId="{B435B026-A208-4566-AD0A-51E93F5DE8C8}" dt="2021-09-13T15:34:52.656" v="2084" actId="1076"/>
          <ac:picMkLst>
            <pc:docMk/>
            <pc:sldMk cId="2714069887" sldId="261"/>
            <ac:picMk id="5" creationId="{92C8D7E1-A887-4508-9897-97DF0BE546A2}"/>
          </ac:picMkLst>
        </pc:picChg>
      </pc:sldChg>
      <pc:sldChg chg="modSp new mod">
        <pc:chgData name="Marie Vrablic" userId="ac614c72-2cf0-4da3-8a85-b033166405cc" providerId="ADAL" clId="{B435B026-A208-4566-AD0A-51E93F5DE8C8}" dt="2021-09-13T15:46:02.428" v="2723" actId="20577"/>
        <pc:sldMkLst>
          <pc:docMk/>
          <pc:sldMk cId="4280415360" sldId="262"/>
        </pc:sldMkLst>
        <pc:spChg chg="mod">
          <ac:chgData name="Marie Vrablic" userId="ac614c72-2cf0-4da3-8a85-b033166405cc" providerId="ADAL" clId="{B435B026-A208-4566-AD0A-51E93F5DE8C8}" dt="2021-09-13T15:40:24.220" v="2541" actId="208"/>
          <ac:spMkLst>
            <pc:docMk/>
            <pc:sldMk cId="4280415360" sldId="262"/>
            <ac:spMk id="2" creationId="{90DC95FB-40FD-4EBE-93AD-2E5C390476CA}"/>
          </ac:spMkLst>
        </pc:spChg>
        <pc:spChg chg="mod">
          <ac:chgData name="Marie Vrablic" userId="ac614c72-2cf0-4da3-8a85-b033166405cc" providerId="ADAL" clId="{B435B026-A208-4566-AD0A-51E93F5DE8C8}" dt="2021-09-13T15:46:02.428" v="2723" actId="20577"/>
          <ac:spMkLst>
            <pc:docMk/>
            <pc:sldMk cId="4280415360" sldId="262"/>
            <ac:spMk id="3" creationId="{7CF20676-59E6-4BC9-8EC4-90524606D5D7}"/>
          </ac:spMkLst>
        </pc:spChg>
      </pc:sldChg>
      <pc:sldChg chg="addSp delSp modSp new mod">
        <pc:chgData name="Marie Vrablic" userId="ac614c72-2cf0-4da3-8a85-b033166405cc" providerId="ADAL" clId="{B435B026-A208-4566-AD0A-51E93F5DE8C8}" dt="2021-09-13T15:52:44.327" v="3067" actId="20577"/>
        <pc:sldMkLst>
          <pc:docMk/>
          <pc:sldMk cId="1213376832" sldId="263"/>
        </pc:sldMkLst>
        <pc:spChg chg="del mod">
          <ac:chgData name="Marie Vrablic" userId="ac614c72-2cf0-4da3-8a85-b033166405cc" providerId="ADAL" clId="{B435B026-A208-4566-AD0A-51E93F5DE8C8}" dt="2021-09-13T15:50:28.323" v="2738"/>
          <ac:spMkLst>
            <pc:docMk/>
            <pc:sldMk cId="1213376832" sldId="263"/>
            <ac:spMk id="2" creationId="{CB457FEF-6F76-4A99-8196-9C566392827C}"/>
          </ac:spMkLst>
        </pc:spChg>
        <pc:spChg chg="mod">
          <ac:chgData name="Marie Vrablic" userId="ac614c72-2cf0-4da3-8a85-b033166405cc" providerId="ADAL" clId="{B435B026-A208-4566-AD0A-51E93F5DE8C8}" dt="2021-09-13T15:52:44.327" v="3067" actId="20577"/>
          <ac:spMkLst>
            <pc:docMk/>
            <pc:sldMk cId="1213376832" sldId="263"/>
            <ac:spMk id="3" creationId="{A3C73335-116D-427F-95EB-1891F463809B}"/>
          </ac:spMkLst>
        </pc:spChg>
        <pc:spChg chg="add mod">
          <ac:chgData name="Marie Vrablic" userId="ac614c72-2cf0-4da3-8a85-b033166405cc" providerId="ADAL" clId="{B435B026-A208-4566-AD0A-51E93F5DE8C8}" dt="2021-09-13T15:50:36.893" v="2740" actId="1076"/>
          <ac:spMkLst>
            <pc:docMk/>
            <pc:sldMk cId="1213376832" sldId="263"/>
            <ac:spMk id="4" creationId="{C6C76E48-049F-4DED-909B-5557765F5BB0}"/>
          </ac:spMkLst>
        </pc:spChg>
      </pc:sldChg>
    </pc:docChg>
  </pc:docChgLst>
  <pc:docChgLst>
    <pc:chgData name="Marie Vrablic" userId="8dfb7983eb7cf91e" providerId="LiveId" clId="{4922ADD0-0724-47DB-8400-6896E8A0A748}"/>
    <pc:docChg chg="custSel modSld">
      <pc:chgData name="Marie Vrablic" userId="8dfb7983eb7cf91e" providerId="LiveId" clId="{4922ADD0-0724-47DB-8400-6896E8A0A748}" dt="2022-01-05T00:30:22.436" v="28" actId="20577"/>
      <pc:docMkLst>
        <pc:docMk/>
      </pc:docMkLst>
      <pc:sldChg chg="modSp mod">
        <pc:chgData name="Marie Vrablic" userId="8dfb7983eb7cf91e" providerId="LiveId" clId="{4922ADD0-0724-47DB-8400-6896E8A0A748}" dt="2022-01-05T00:30:22.436" v="28" actId="20577"/>
        <pc:sldMkLst>
          <pc:docMk/>
          <pc:sldMk cId="1213376832" sldId="263"/>
        </pc:sldMkLst>
        <pc:spChg chg="mod">
          <ac:chgData name="Marie Vrablic" userId="8dfb7983eb7cf91e" providerId="LiveId" clId="{4922ADD0-0724-47DB-8400-6896E8A0A748}" dt="2022-01-05T00:30:22.436" v="28" actId="20577"/>
          <ac:spMkLst>
            <pc:docMk/>
            <pc:sldMk cId="1213376832" sldId="263"/>
            <ac:spMk id="3" creationId="{A3C73335-116D-427F-95EB-1891F463809B}"/>
          </ac:spMkLst>
        </pc:spChg>
      </pc:sldChg>
    </pc:docChg>
  </pc:docChgLst>
  <pc:docChgLst>
    <pc:chgData name="Marie Vrablic" userId="S::marie.vrablic@springboarddac.onmicrosoft.com::ac614c72-2cf0-4da3-8a85-b033166405cc" providerId="AD" clId="Web-{4D40277E-0A60-B2A9-0780-F620C5A02E1B}"/>
    <pc:docChg chg="modSld">
      <pc:chgData name="Marie Vrablic" userId="S::marie.vrablic@springboarddac.onmicrosoft.com::ac614c72-2cf0-4da3-8a85-b033166405cc" providerId="AD" clId="Web-{4D40277E-0A60-B2A9-0780-F620C5A02E1B}" dt="2021-09-20T22:00:15.086" v="359"/>
      <pc:docMkLst>
        <pc:docMk/>
      </pc:docMkLst>
      <pc:sldChg chg="modSp">
        <pc:chgData name="Marie Vrablic" userId="S::marie.vrablic@springboarddac.onmicrosoft.com::ac614c72-2cf0-4da3-8a85-b033166405cc" providerId="AD" clId="Web-{4D40277E-0A60-B2A9-0780-F620C5A02E1B}" dt="2021-09-20T21:47:14.405" v="32" actId="14100"/>
        <pc:sldMkLst>
          <pc:docMk/>
          <pc:sldMk cId="293046978" sldId="257"/>
        </pc:sldMkLst>
        <pc:spChg chg="mod">
          <ac:chgData name="Marie Vrablic" userId="S::marie.vrablic@springboarddac.onmicrosoft.com::ac614c72-2cf0-4da3-8a85-b033166405cc" providerId="AD" clId="Web-{4D40277E-0A60-B2A9-0780-F620C5A02E1B}" dt="2021-09-20T21:47:14.405" v="32" actId="14100"/>
          <ac:spMkLst>
            <pc:docMk/>
            <pc:sldMk cId="293046978" sldId="257"/>
            <ac:spMk id="3" creationId="{EE844DD2-4B4C-4861-88FD-9863CA0EDE58}"/>
          </ac:spMkLst>
        </pc:spChg>
      </pc:sldChg>
      <pc:sldChg chg="modNotes">
        <pc:chgData name="Marie Vrablic" userId="S::marie.vrablic@springboarddac.onmicrosoft.com::ac614c72-2cf0-4da3-8a85-b033166405cc" providerId="AD" clId="Web-{4D40277E-0A60-B2A9-0780-F620C5A02E1B}" dt="2021-09-20T21:49:42.973" v="74"/>
        <pc:sldMkLst>
          <pc:docMk/>
          <pc:sldMk cId="3697030718" sldId="258"/>
        </pc:sldMkLst>
      </pc:sldChg>
      <pc:sldChg chg="modNotes">
        <pc:chgData name="Marie Vrablic" userId="S::marie.vrablic@springboarddac.onmicrosoft.com::ac614c72-2cf0-4da3-8a85-b033166405cc" providerId="AD" clId="Web-{4D40277E-0A60-B2A9-0780-F620C5A02E1B}" dt="2021-09-20T21:51:45.477" v="128"/>
        <pc:sldMkLst>
          <pc:docMk/>
          <pc:sldMk cId="210519997" sldId="259"/>
        </pc:sldMkLst>
      </pc:sldChg>
      <pc:sldChg chg="modNotes">
        <pc:chgData name="Marie Vrablic" userId="S::marie.vrablic@springboarddac.onmicrosoft.com::ac614c72-2cf0-4da3-8a85-b033166405cc" providerId="AD" clId="Web-{4D40277E-0A60-B2A9-0780-F620C5A02E1B}" dt="2021-09-20T21:54:07.200" v="154"/>
        <pc:sldMkLst>
          <pc:docMk/>
          <pc:sldMk cId="3945927877" sldId="260"/>
        </pc:sldMkLst>
      </pc:sldChg>
      <pc:sldChg chg="modNotes">
        <pc:chgData name="Marie Vrablic" userId="S::marie.vrablic@springboarddac.onmicrosoft.com::ac614c72-2cf0-4da3-8a85-b033166405cc" providerId="AD" clId="Web-{4D40277E-0A60-B2A9-0780-F620C5A02E1B}" dt="2021-09-20T21:57:35.347" v="275"/>
        <pc:sldMkLst>
          <pc:docMk/>
          <pc:sldMk cId="2714069887" sldId="261"/>
        </pc:sldMkLst>
      </pc:sldChg>
      <pc:sldChg chg="modNotes">
        <pc:chgData name="Marie Vrablic" userId="S::marie.vrablic@springboarddac.onmicrosoft.com::ac614c72-2cf0-4da3-8a85-b033166405cc" providerId="AD" clId="Web-{4D40277E-0A60-B2A9-0780-F620C5A02E1B}" dt="2021-09-20T22:00:15.086" v="359"/>
        <pc:sldMkLst>
          <pc:docMk/>
          <pc:sldMk cId="4280415360" sldId="262"/>
        </pc:sldMkLst>
      </pc:sldChg>
    </pc:docChg>
  </pc:docChgLst>
  <pc:docChgLst>
    <pc:chgData name="Marie Vrablic" userId="S::marie.vrablic@springboarddac.onmicrosoft.com::ac614c72-2cf0-4da3-8a85-b033166405cc" providerId="AD" clId="Web-{B445D45C-99B6-9BDD-4A81-0A86C64B9254}"/>
    <pc:docChg chg="modSld">
      <pc:chgData name="Marie Vrablic" userId="S::marie.vrablic@springboarddac.onmicrosoft.com::ac614c72-2cf0-4da3-8a85-b033166405cc" providerId="AD" clId="Web-{B445D45C-99B6-9BDD-4A81-0A86C64B9254}" dt="2021-09-13T18:30:44.683" v="0" actId="20577"/>
      <pc:docMkLst>
        <pc:docMk/>
      </pc:docMkLst>
      <pc:sldChg chg="modSp">
        <pc:chgData name="Marie Vrablic" userId="S::marie.vrablic@springboarddac.onmicrosoft.com::ac614c72-2cf0-4da3-8a85-b033166405cc" providerId="AD" clId="Web-{B445D45C-99B6-9BDD-4A81-0A86C64B9254}" dt="2021-09-13T18:30:44.683" v="0" actId="20577"/>
        <pc:sldMkLst>
          <pc:docMk/>
          <pc:sldMk cId="2590360137" sldId="256"/>
        </pc:sldMkLst>
        <pc:spChg chg="mod">
          <ac:chgData name="Marie Vrablic" userId="S::marie.vrablic@springboarddac.onmicrosoft.com::ac614c72-2cf0-4da3-8a85-b033166405cc" providerId="AD" clId="Web-{B445D45C-99B6-9BDD-4A81-0A86C64B9254}" dt="2021-09-13T18:30:44.683" v="0" actId="20577"/>
          <ac:spMkLst>
            <pc:docMk/>
            <pc:sldMk cId="2590360137" sldId="256"/>
            <ac:spMk id="2" creationId="{BB85B109-92C5-4392-96CB-9C5BAD3DC69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D7BEDF-EB6C-4671-9FF7-C189E5D95459}" type="datetimeFigureOut">
              <a:rPr lang="en-US" smtClean="0"/>
              <a:t>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127EA5-B70C-4C15-ACBA-D32EB233BFF9}" type="slidenum">
              <a:rPr lang="en-US" smtClean="0"/>
              <a:t>‹#›</a:t>
            </a:fld>
            <a:endParaRPr lang="en-US"/>
          </a:p>
        </p:txBody>
      </p:sp>
    </p:spTree>
    <p:extLst>
      <p:ext uri="{BB962C8B-B14F-4D97-AF65-F5344CB8AC3E}">
        <p14:creationId xmlns:p14="http://schemas.microsoft.com/office/powerpoint/2010/main" val="1506765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will look at what the Dept. of Health and Human Services has to say about the growing trend in mindfulness.</a:t>
            </a:r>
          </a:p>
        </p:txBody>
      </p:sp>
      <p:sp>
        <p:nvSpPr>
          <p:cNvPr id="4" name="Slide Number Placeholder 3"/>
          <p:cNvSpPr>
            <a:spLocks noGrp="1"/>
          </p:cNvSpPr>
          <p:nvPr>
            <p:ph type="sldNum" sz="quarter" idx="5"/>
          </p:nvPr>
        </p:nvSpPr>
        <p:spPr/>
        <p:txBody>
          <a:bodyPr/>
          <a:lstStyle/>
          <a:p>
            <a:fld id="{42127EA5-B70C-4C15-ACBA-D32EB233BFF9}" type="slidenum">
              <a:rPr lang="en-US" smtClean="0"/>
              <a:t>2</a:t>
            </a:fld>
            <a:endParaRPr lang="en-US"/>
          </a:p>
        </p:txBody>
      </p:sp>
    </p:spTree>
    <p:extLst>
      <p:ext uri="{BB962C8B-B14F-4D97-AF65-F5344CB8AC3E}">
        <p14:creationId xmlns:p14="http://schemas.microsoft.com/office/powerpoint/2010/main" val="3032039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CDC did a study in 2017 that showed alternative treatments to mental wellness growing at a high rate; meditation being the fastest growing method.  While CDC looked at growing trends in yoga, meditation, and Chiropractic care, we will be looking at just meditation rates and it’s effect on production.</a:t>
            </a:r>
          </a:p>
        </p:txBody>
      </p:sp>
      <p:sp>
        <p:nvSpPr>
          <p:cNvPr id="4" name="Slide Number Placeholder 3"/>
          <p:cNvSpPr>
            <a:spLocks noGrp="1"/>
          </p:cNvSpPr>
          <p:nvPr>
            <p:ph type="sldNum" sz="quarter" idx="5"/>
          </p:nvPr>
        </p:nvSpPr>
        <p:spPr/>
        <p:txBody>
          <a:bodyPr/>
          <a:lstStyle/>
          <a:p>
            <a:fld id="{42127EA5-B70C-4C15-ACBA-D32EB233BFF9}" type="slidenum">
              <a:rPr lang="en-US" smtClean="0"/>
              <a:t>3</a:t>
            </a:fld>
            <a:endParaRPr lang="en-US"/>
          </a:p>
        </p:txBody>
      </p:sp>
    </p:spTree>
    <p:extLst>
      <p:ext uri="{BB962C8B-B14F-4D97-AF65-F5344CB8AC3E}">
        <p14:creationId xmlns:p14="http://schemas.microsoft.com/office/powerpoint/2010/main" val="3809850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at the graph, we can see as “Total </a:t>
            </a:r>
            <a:r>
              <a:rPr lang="en-US" dirty="0" err="1"/>
              <a:t>ToDo</a:t>
            </a:r>
            <a:r>
              <a:rPr lang="en-US" dirty="0"/>
              <a:t> Completed” and “Daily Stress” rise and fall through the four year period, the “Weekly Meditation” rate stays in line with those rises and falls. So as you might expect, the more stressed people are, the more they meditation, and vice versa; 2016 being the most stressful year, perhaps due to the election and political turmoil We will next look at the breakdown in meditation rates by age.</a:t>
            </a:r>
          </a:p>
        </p:txBody>
      </p:sp>
      <p:sp>
        <p:nvSpPr>
          <p:cNvPr id="4" name="Slide Number Placeholder 3"/>
          <p:cNvSpPr>
            <a:spLocks noGrp="1"/>
          </p:cNvSpPr>
          <p:nvPr>
            <p:ph type="sldNum" sz="quarter" idx="5"/>
          </p:nvPr>
        </p:nvSpPr>
        <p:spPr/>
        <p:txBody>
          <a:bodyPr/>
          <a:lstStyle/>
          <a:p>
            <a:fld id="{42127EA5-B70C-4C15-ACBA-D32EB233BFF9}" type="slidenum">
              <a:rPr lang="en-US" smtClean="0"/>
              <a:t>4</a:t>
            </a:fld>
            <a:endParaRPr lang="en-US"/>
          </a:p>
        </p:txBody>
      </p:sp>
    </p:spTree>
    <p:extLst>
      <p:ext uri="{BB962C8B-B14F-4D97-AF65-F5344CB8AC3E}">
        <p14:creationId xmlns:p14="http://schemas.microsoft.com/office/powerpoint/2010/main" val="2033220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Breaking down the data further, we can see that those ages 21 to 35 have the most stress, perhaps because they are starting their careers and working hard to improve to move ahead. Allowing them meditation space would give this group an outlet to better focus and have a better work-life balance, and perhaps attracting new talent to the company. Alternatively, allowing a space for 51+ veteran team members would allow them to keep stress low while improving mental focus, and attracting senior level talent to the company.</a:t>
            </a:r>
          </a:p>
        </p:txBody>
      </p:sp>
      <p:sp>
        <p:nvSpPr>
          <p:cNvPr id="4" name="Slide Number Placeholder 3"/>
          <p:cNvSpPr>
            <a:spLocks noGrp="1"/>
          </p:cNvSpPr>
          <p:nvPr>
            <p:ph type="sldNum" sz="quarter" idx="5"/>
          </p:nvPr>
        </p:nvSpPr>
        <p:spPr/>
        <p:txBody>
          <a:bodyPr/>
          <a:lstStyle/>
          <a:p>
            <a:fld id="{42127EA5-B70C-4C15-ACBA-D32EB233BFF9}" type="slidenum">
              <a:rPr lang="en-US" smtClean="0"/>
              <a:t>5</a:t>
            </a:fld>
            <a:endParaRPr lang="en-US"/>
          </a:p>
        </p:txBody>
      </p:sp>
    </p:spTree>
    <p:extLst>
      <p:ext uri="{BB962C8B-B14F-4D97-AF65-F5344CB8AC3E}">
        <p14:creationId xmlns:p14="http://schemas.microsoft.com/office/powerpoint/2010/main" val="532464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This graphic shows that the more employees achieve, the more the feel they have a work-life balance.</a:t>
            </a:r>
          </a:p>
          <a:p>
            <a:r>
              <a:rPr lang="en-US" dirty="0">
                <a:cs typeface="Calibri"/>
              </a:rPr>
              <a:t>These two themes are positively correlated, and stand out most amongst the 21-35 age group, where these employees can grow and achieve the most in their careers. </a:t>
            </a:r>
          </a:p>
          <a:p>
            <a:r>
              <a:rPr lang="en-US" dirty="0">
                <a:cs typeface="Calibri"/>
              </a:rPr>
              <a:t>Interestingly enough, 2016 was the most stressful year, but we see here that it also has created the greatest sense of achievement for the lowest age group.</a:t>
            </a:r>
          </a:p>
        </p:txBody>
      </p:sp>
      <p:sp>
        <p:nvSpPr>
          <p:cNvPr id="4" name="Slide Number Placeholder 3"/>
          <p:cNvSpPr>
            <a:spLocks noGrp="1"/>
          </p:cNvSpPr>
          <p:nvPr>
            <p:ph type="sldNum" sz="quarter" idx="5"/>
          </p:nvPr>
        </p:nvSpPr>
        <p:spPr/>
        <p:txBody>
          <a:bodyPr/>
          <a:lstStyle/>
          <a:p>
            <a:fld id="{42127EA5-B70C-4C15-ACBA-D32EB233BFF9}" type="slidenum">
              <a:rPr lang="en-US" smtClean="0"/>
              <a:t>6</a:t>
            </a:fld>
            <a:endParaRPr lang="en-US"/>
          </a:p>
        </p:txBody>
      </p:sp>
    </p:spTree>
    <p:extLst>
      <p:ext uri="{BB962C8B-B14F-4D97-AF65-F5344CB8AC3E}">
        <p14:creationId xmlns:p14="http://schemas.microsoft.com/office/powerpoint/2010/main" val="519250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With the growing trend of alternative medicine, it would be beneficial to look into a low cost way to allow meditation rooms to improve mental focus and wellbeing. </a:t>
            </a:r>
            <a:endParaRPr lang="en-US">
              <a:cs typeface="Calibri"/>
            </a:endParaRPr>
          </a:p>
          <a:p>
            <a:r>
              <a:rPr lang="en-US" dirty="0">
                <a:cs typeface="Calibri"/>
              </a:rPr>
              <a:t>While this is still a new topic, it would be in the best interest of the company to see how employees feel about the topic.</a:t>
            </a:r>
          </a:p>
        </p:txBody>
      </p:sp>
      <p:sp>
        <p:nvSpPr>
          <p:cNvPr id="4" name="Slide Number Placeholder 3"/>
          <p:cNvSpPr>
            <a:spLocks noGrp="1"/>
          </p:cNvSpPr>
          <p:nvPr>
            <p:ph type="sldNum" sz="quarter" idx="5"/>
          </p:nvPr>
        </p:nvSpPr>
        <p:spPr/>
        <p:txBody>
          <a:bodyPr/>
          <a:lstStyle/>
          <a:p>
            <a:fld id="{42127EA5-B70C-4C15-ACBA-D32EB233BFF9}" type="slidenum">
              <a:rPr lang="en-US" smtClean="0"/>
              <a:t>7</a:t>
            </a:fld>
            <a:endParaRPr lang="en-US"/>
          </a:p>
        </p:txBody>
      </p:sp>
    </p:spTree>
    <p:extLst>
      <p:ext uri="{BB962C8B-B14F-4D97-AF65-F5344CB8AC3E}">
        <p14:creationId xmlns:p14="http://schemas.microsoft.com/office/powerpoint/2010/main" val="3822573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1/4/2022</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81820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1/4/2022</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45840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1/4/2022</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70387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1/4/2022</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63167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1/4/2022</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1707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1/4/2022</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96770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1/4/2022</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44027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1/4/2022</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85655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1/4/2022</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18446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1/4/2022</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30205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1/4/2022</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76734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1/4/2022</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34935573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40" r:id="rId3"/>
    <p:sldLayoutId id="2147483741" r:id="rId4"/>
    <p:sldLayoutId id="2147483742" r:id="rId5"/>
    <p:sldLayoutId id="2147483743" r:id="rId6"/>
    <p:sldLayoutId id="2147483744" r:id="rId7"/>
    <p:sldLayoutId id="2147483748" r:id="rId8"/>
    <p:sldLayoutId id="2147483745" r:id="rId9"/>
    <p:sldLayoutId id="2147483746" r:id="rId10"/>
    <p:sldLayoutId id="2147483747"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public.tableau.com/views/Capstone1Usingmeditationroomstoattracttalent/Sheet3?:language=en-US&amp;:display_count=n&amp;:origin=viz_share_link"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644DE9-8D09-43E2-BA69-F57482CFC9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6C23C919-B32E-40FF-B3D8-631316E84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 name="Picture 3" descr="Background pattern&#10;&#10;Description automatically generated">
            <a:extLst>
              <a:ext uri="{FF2B5EF4-FFF2-40B4-BE49-F238E27FC236}">
                <a16:creationId xmlns:a16="http://schemas.microsoft.com/office/drawing/2014/main" id="{814739D2-0E5B-4131-B679-8CE6DEF38492}"/>
              </a:ext>
            </a:extLst>
          </p:cNvPr>
          <p:cNvPicPr>
            <a:picLocks noChangeAspect="1"/>
          </p:cNvPicPr>
          <p:nvPr/>
        </p:nvPicPr>
        <p:blipFill rotWithShape="1">
          <a:blip r:embed="rId2">
            <a:alphaModFix amt="60000"/>
          </a:blip>
          <a:srcRect b="15747"/>
          <a:stretch/>
        </p:blipFill>
        <p:spPr>
          <a:xfrm>
            <a:off x="20" y="10"/>
            <a:ext cx="12191980" cy="6856614"/>
          </a:xfrm>
          <a:prstGeom prst="rect">
            <a:avLst/>
          </a:prstGeom>
        </p:spPr>
      </p:pic>
      <p:grpSp>
        <p:nvGrpSpPr>
          <p:cNvPr id="13" name="Group 12">
            <a:extLst>
              <a:ext uri="{FF2B5EF4-FFF2-40B4-BE49-F238E27FC236}">
                <a16:creationId xmlns:a16="http://schemas.microsoft.com/office/drawing/2014/main" id="{5EDAD761-2CF4-463A-AD87-1D4E8549D7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14" name="Picture 13">
              <a:extLst>
                <a:ext uri="{FF2B5EF4-FFF2-40B4-BE49-F238E27FC236}">
                  <a16:creationId xmlns:a16="http://schemas.microsoft.com/office/drawing/2014/main" id="{D9DF7D3C-2892-4632-9E66-4D1E023A00E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2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5" name="Picture 14">
              <a:extLst>
                <a:ext uri="{FF2B5EF4-FFF2-40B4-BE49-F238E27FC236}">
                  <a16:creationId xmlns:a16="http://schemas.microsoft.com/office/drawing/2014/main" id="{3D2FAD08-001D-4400-AF80-51C864EF74F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alphaModFix amt="15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BB85B109-92C5-4392-96CB-9C5BAD3DC692}"/>
              </a:ext>
            </a:extLst>
          </p:cNvPr>
          <p:cNvSpPr>
            <a:spLocks noGrp="1"/>
          </p:cNvSpPr>
          <p:nvPr>
            <p:ph type="ctrTitle"/>
          </p:nvPr>
        </p:nvSpPr>
        <p:spPr>
          <a:xfrm>
            <a:off x="838200" y="740211"/>
            <a:ext cx="7530685" cy="3163864"/>
          </a:xfrm>
        </p:spPr>
        <p:txBody>
          <a:bodyPr>
            <a:normAutofit/>
          </a:bodyPr>
          <a:lstStyle/>
          <a:p>
            <a:r>
              <a:rPr lang="en-US" sz="5200" dirty="0">
                <a:solidFill>
                  <a:srgbClr val="FFFFFF"/>
                </a:solidFill>
              </a:rPr>
              <a:t>Using meditation rooms to attract talent.</a:t>
            </a:r>
          </a:p>
        </p:txBody>
      </p:sp>
      <p:sp>
        <p:nvSpPr>
          <p:cNvPr id="3" name="Subtitle 2">
            <a:extLst>
              <a:ext uri="{FF2B5EF4-FFF2-40B4-BE49-F238E27FC236}">
                <a16:creationId xmlns:a16="http://schemas.microsoft.com/office/drawing/2014/main" id="{9587D5B0-1578-488B-94F0-158786FF782E}"/>
              </a:ext>
            </a:extLst>
          </p:cNvPr>
          <p:cNvSpPr>
            <a:spLocks noGrp="1"/>
          </p:cNvSpPr>
          <p:nvPr>
            <p:ph type="subTitle" idx="1"/>
          </p:nvPr>
        </p:nvSpPr>
        <p:spPr>
          <a:xfrm>
            <a:off x="838200" y="4074515"/>
            <a:ext cx="7583133" cy="1279124"/>
          </a:xfrm>
        </p:spPr>
        <p:txBody>
          <a:bodyPr>
            <a:normAutofit/>
          </a:bodyPr>
          <a:lstStyle/>
          <a:p>
            <a:r>
              <a:rPr lang="en-US" sz="2200" dirty="0">
                <a:solidFill>
                  <a:srgbClr val="FFFFFF"/>
                </a:solidFill>
              </a:rPr>
              <a:t>Marie Vrablic – Data Analyst</a:t>
            </a:r>
          </a:p>
          <a:p>
            <a:r>
              <a:rPr lang="en-US" sz="2200" b="0" i="0" dirty="0">
                <a:solidFill>
                  <a:srgbClr val="FFFFFF"/>
                </a:solidFill>
                <a:effectLst/>
                <a:latin typeface="-apple-system"/>
              </a:rPr>
              <a:t>www.linkedin.com/in/marievrablic-dat-a-girl</a:t>
            </a:r>
            <a:endParaRPr lang="en-US" sz="2200" dirty="0">
              <a:solidFill>
                <a:srgbClr val="FFFFFF"/>
              </a:solidFill>
            </a:endParaRPr>
          </a:p>
        </p:txBody>
      </p:sp>
    </p:spTree>
    <p:extLst>
      <p:ext uri="{BB962C8B-B14F-4D97-AF65-F5344CB8AC3E}">
        <p14:creationId xmlns:p14="http://schemas.microsoft.com/office/powerpoint/2010/main" val="2590360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95FC4-EBC8-4421-91E9-7FF6D4819BE4}"/>
              </a:ext>
            </a:extLst>
          </p:cNvPr>
          <p:cNvSpPr>
            <a:spLocks noGrp="1"/>
          </p:cNvSpPr>
          <p:nvPr>
            <p:ph type="title"/>
          </p:nvPr>
        </p:nvSpPr>
        <p:spPr>
          <a:xfrm>
            <a:off x="458694" y="365759"/>
            <a:ext cx="11004300" cy="2132343"/>
          </a:xfrm>
          <a:ln w="28575">
            <a:solidFill>
              <a:srgbClr val="0070C0"/>
            </a:solidFill>
          </a:ln>
        </p:spPr>
        <p:txBody>
          <a:bodyPr>
            <a:noAutofit/>
          </a:bodyPr>
          <a:lstStyle/>
          <a:p>
            <a:pPr algn="ctr"/>
            <a:br>
              <a:rPr lang="en-US" sz="4000" b="0" i="0" dirty="0">
                <a:solidFill>
                  <a:srgbClr val="000000"/>
                </a:solidFill>
                <a:effectLst/>
                <a:latin typeface="Calibri" panose="020F0502020204030204" pitchFamily="34" charset="0"/>
                <a:cs typeface="Calibri" panose="020F0502020204030204" pitchFamily="34" charset="0"/>
              </a:rPr>
            </a:br>
            <a:r>
              <a:rPr lang="en-US" sz="4000" b="0" i="0" dirty="0">
                <a:solidFill>
                  <a:srgbClr val="0070C0"/>
                </a:solidFill>
                <a:effectLst/>
                <a:latin typeface="Calibri" panose="020F0502020204030204" pitchFamily="34" charset="0"/>
                <a:cs typeface="Calibri" panose="020F0502020204030204" pitchFamily="34" charset="0"/>
              </a:rPr>
              <a:t>“Meditation is like a gym in which you develop the powerful mental muscles of calm and insight.”</a:t>
            </a:r>
            <a:br>
              <a:rPr lang="en-US" sz="4000" b="0" i="0" dirty="0">
                <a:solidFill>
                  <a:srgbClr val="0070C0"/>
                </a:solidFill>
                <a:effectLst/>
                <a:latin typeface="Calibri" panose="020F0502020204030204" pitchFamily="34" charset="0"/>
                <a:cs typeface="Calibri" panose="020F0502020204030204" pitchFamily="34" charset="0"/>
              </a:rPr>
            </a:br>
            <a:r>
              <a:rPr lang="en-US" sz="4000" b="1" i="0" dirty="0">
                <a:solidFill>
                  <a:srgbClr val="000000"/>
                </a:solidFill>
                <a:effectLst/>
                <a:latin typeface="Calibri" panose="020F0502020204030204" pitchFamily="34" charset="0"/>
                <a:cs typeface="Calibri" panose="020F0502020204030204" pitchFamily="34" charset="0"/>
              </a:rPr>
              <a:t>– </a:t>
            </a:r>
            <a:r>
              <a:rPr lang="en-US" sz="4000" b="1" i="0" dirty="0" err="1">
                <a:solidFill>
                  <a:srgbClr val="000000"/>
                </a:solidFill>
                <a:effectLst/>
                <a:latin typeface="Calibri" panose="020F0502020204030204" pitchFamily="34" charset="0"/>
                <a:cs typeface="Calibri" panose="020F0502020204030204" pitchFamily="34" charset="0"/>
              </a:rPr>
              <a:t>Ajahn</a:t>
            </a:r>
            <a:r>
              <a:rPr lang="en-US" sz="4000" b="1" i="0" dirty="0">
                <a:solidFill>
                  <a:srgbClr val="000000"/>
                </a:solidFill>
                <a:effectLst/>
                <a:latin typeface="Calibri" panose="020F0502020204030204" pitchFamily="34" charset="0"/>
                <a:cs typeface="Calibri" panose="020F0502020204030204" pitchFamily="34" charset="0"/>
              </a:rPr>
              <a:t> </a:t>
            </a:r>
            <a:r>
              <a:rPr lang="en-US" sz="4000" b="1" i="0" dirty="0" err="1">
                <a:solidFill>
                  <a:srgbClr val="000000"/>
                </a:solidFill>
                <a:effectLst/>
                <a:latin typeface="Calibri" panose="020F0502020204030204" pitchFamily="34" charset="0"/>
                <a:cs typeface="Calibri" panose="020F0502020204030204" pitchFamily="34" charset="0"/>
              </a:rPr>
              <a:t>Brahm</a:t>
            </a:r>
            <a:br>
              <a:rPr lang="en-US" sz="1050" b="0" i="0" dirty="0">
                <a:solidFill>
                  <a:srgbClr val="000000"/>
                </a:solidFill>
                <a:effectLst/>
                <a:latin typeface="proxima-nova-n4"/>
              </a:rPr>
            </a:br>
            <a:endParaRPr lang="en-US" sz="2400" dirty="0"/>
          </a:p>
        </p:txBody>
      </p:sp>
      <p:sp>
        <p:nvSpPr>
          <p:cNvPr id="3" name="Content Placeholder 2">
            <a:extLst>
              <a:ext uri="{FF2B5EF4-FFF2-40B4-BE49-F238E27FC236}">
                <a16:creationId xmlns:a16="http://schemas.microsoft.com/office/drawing/2014/main" id="{EE844DD2-4B4C-4861-88FD-9863CA0EDE58}"/>
              </a:ext>
            </a:extLst>
          </p:cNvPr>
          <p:cNvSpPr>
            <a:spLocks noGrp="1"/>
          </p:cNvSpPr>
          <p:nvPr>
            <p:ph idx="1"/>
          </p:nvPr>
        </p:nvSpPr>
        <p:spPr>
          <a:xfrm>
            <a:off x="458694" y="2703594"/>
            <a:ext cx="11274612" cy="4005327"/>
          </a:xfrm>
        </p:spPr>
        <p:txBody>
          <a:bodyPr vert="horz" lIns="91440" tIns="45720" rIns="91440" bIns="45720" rtlCol="0" anchor="t">
            <a:normAutofit fontScale="92500" lnSpcReduction="10000"/>
          </a:bodyPr>
          <a:lstStyle/>
          <a:p>
            <a:r>
              <a:rPr lang="en-US" sz="2400" b="0" i="0" u="none" strike="noStrike" dirty="0">
                <a:effectLst/>
              </a:rPr>
              <a:t>This data comes from a Global Survey performed from</a:t>
            </a:r>
            <a:r>
              <a:rPr lang="en-US" sz="2400" dirty="0"/>
              <a:t> </a:t>
            </a:r>
            <a:r>
              <a:rPr lang="en-US" sz="2400" b="0" i="0" u="none" strike="noStrike" dirty="0">
                <a:effectLst/>
              </a:rPr>
              <a:t> www.Authentic-Happiness.com.</a:t>
            </a:r>
            <a:r>
              <a:rPr lang="en-US" sz="2400" dirty="0"/>
              <a:t> </a:t>
            </a:r>
          </a:p>
          <a:p>
            <a:pPr>
              <a:lnSpc>
                <a:spcPct val="20000"/>
              </a:lnSpc>
            </a:pPr>
            <a:endParaRPr lang="en-US" sz="2400" dirty="0"/>
          </a:p>
          <a:p>
            <a:r>
              <a:rPr lang="en-US" sz="2400" b="0" i="0" u="none" strike="noStrike" dirty="0">
                <a:effectLst/>
              </a:rPr>
              <a:t>This website is a free website dedicated to helping people achieve greater life satisfaction through "</a:t>
            </a:r>
            <a:r>
              <a:rPr lang="en-US" sz="2400" dirty="0"/>
              <a:t>Positive Psychology, intentional activities, and weekly habits". </a:t>
            </a:r>
          </a:p>
          <a:p>
            <a:endParaRPr lang="en-US" sz="2400" dirty="0"/>
          </a:p>
          <a:p>
            <a:r>
              <a:rPr lang="en-US" sz="2400" dirty="0"/>
              <a:t>The results of this survey is from July 7, 2015 to December 31, 2018.</a:t>
            </a:r>
          </a:p>
          <a:p>
            <a:endParaRPr lang="en-US" sz="2400" dirty="0"/>
          </a:p>
          <a:p>
            <a:r>
              <a:rPr lang="en-US" sz="2400" dirty="0"/>
              <a:t>Data Set from Yvon Dalat, Kaggle.com</a:t>
            </a:r>
            <a:br>
              <a:rPr lang="en-US" sz="2900" dirty="0"/>
            </a:br>
            <a:endParaRPr lang="en-US" sz="2900" dirty="0"/>
          </a:p>
        </p:txBody>
      </p:sp>
    </p:spTree>
    <p:extLst>
      <p:ext uri="{BB962C8B-B14F-4D97-AF65-F5344CB8AC3E}">
        <p14:creationId xmlns:p14="http://schemas.microsoft.com/office/powerpoint/2010/main" val="293046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3F014-C908-4387-82F2-E50A67B531C0}"/>
              </a:ext>
            </a:extLst>
          </p:cNvPr>
          <p:cNvSpPr>
            <a:spLocks noGrp="1"/>
          </p:cNvSpPr>
          <p:nvPr>
            <p:ph type="title"/>
          </p:nvPr>
        </p:nvSpPr>
        <p:spPr>
          <a:xfrm>
            <a:off x="458694" y="365760"/>
            <a:ext cx="10895106" cy="1095395"/>
          </a:xfrm>
          <a:ln w="28575">
            <a:solidFill>
              <a:srgbClr val="0070C0"/>
            </a:solidFill>
          </a:ln>
        </p:spPr>
        <p:txBody>
          <a:bodyPr anchor="t">
            <a:normAutofit fontScale="90000"/>
          </a:bodyPr>
          <a:lstStyle/>
          <a:p>
            <a:r>
              <a:rPr lang="en-US" sz="1800" b="0" i="0" dirty="0">
                <a:solidFill>
                  <a:srgbClr val="000000"/>
                </a:solidFill>
                <a:effectLst/>
                <a:latin typeface="merriweather" panose="020B0604020202020204" pitchFamily="2" charset="0"/>
              </a:rPr>
              <a:t>‘Meditation is identified as the fastest-growing trend, seeing a more than threefold leap in users. In 2012, 4.1% reported using meditation, and in 2017, that increased to 14.2%.’</a:t>
            </a:r>
            <a:r>
              <a:rPr lang="en-US" sz="1800" b="0" i="0" baseline="30000" dirty="0">
                <a:solidFill>
                  <a:srgbClr val="000000"/>
                </a:solidFill>
                <a:effectLst/>
                <a:latin typeface="merriweather" panose="020B0604020202020204" pitchFamily="2" charset="0"/>
              </a:rPr>
              <a:t>1</a:t>
            </a:r>
            <a:r>
              <a:rPr lang="en-US" sz="1800" b="0" i="0" dirty="0">
                <a:solidFill>
                  <a:srgbClr val="000000"/>
                </a:solidFill>
                <a:effectLst/>
                <a:latin typeface="merriweather" panose="020B0604020202020204" pitchFamily="2" charset="0"/>
              </a:rPr>
              <a:t> </a:t>
            </a:r>
            <a:r>
              <a:rPr lang="en-US" sz="1800" dirty="0">
                <a:solidFill>
                  <a:srgbClr val="000000"/>
                </a:solidFill>
                <a:latin typeface="merriweather" panose="020B0604020202020204" pitchFamily="2" charset="0"/>
              </a:rPr>
              <a:t>Meditation helps you navigate stress. Regular mindfulness practice improves mental focus. Having a dedicated spot for meditation may help attract talent to the company and increase production.</a:t>
            </a:r>
          </a:p>
        </p:txBody>
      </p:sp>
      <p:sp>
        <p:nvSpPr>
          <p:cNvPr id="4" name="Footer Placeholder 3">
            <a:extLst>
              <a:ext uri="{FF2B5EF4-FFF2-40B4-BE49-F238E27FC236}">
                <a16:creationId xmlns:a16="http://schemas.microsoft.com/office/drawing/2014/main" id="{7CAA20B5-4D3D-4AC2-A0A0-D93CCCB1B1D9}"/>
              </a:ext>
            </a:extLst>
          </p:cNvPr>
          <p:cNvSpPr>
            <a:spLocks noGrp="1"/>
          </p:cNvSpPr>
          <p:nvPr>
            <p:ph type="ftr" sz="quarter" idx="11"/>
          </p:nvPr>
        </p:nvSpPr>
        <p:spPr>
          <a:xfrm>
            <a:off x="458694" y="6249971"/>
            <a:ext cx="11372099" cy="531829"/>
          </a:xfrm>
        </p:spPr>
        <p:txBody>
          <a:bodyPr/>
          <a:lstStyle/>
          <a:p>
            <a:pPr algn="l"/>
            <a:r>
              <a:rPr lang="en-US" baseline="30000"/>
              <a:t>1 </a:t>
            </a:r>
            <a:r>
              <a:rPr lang="en-US"/>
              <a:t>U.S. DEPARTMENT OF HEALTH AND HUMAN SERVICES, Centers for Disease Control and Prevention, National Center for Health Statistics, NCHS Data Brief No. 325, November 2018: https://www.cdc.gov/nchs/data/databriefs/db325-h.pdf</a:t>
            </a:r>
            <a:endParaRPr lang="en-US" dirty="0"/>
          </a:p>
        </p:txBody>
      </p:sp>
      <p:pic>
        <p:nvPicPr>
          <p:cNvPr id="12" name="Content Placeholder 11">
            <a:extLst>
              <a:ext uri="{FF2B5EF4-FFF2-40B4-BE49-F238E27FC236}">
                <a16:creationId xmlns:a16="http://schemas.microsoft.com/office/drawing/2014/main" id="{C4B3E43B-38F0-4868-9EF5-721A9F190A8D}"/>
              </a:ext>
            </a:extLst>
          </p:cNvPr>
          <p:cNvPicPr>
            <a:picLocks noGrp="1" noChangeAspect="1"/>
          </p:cNvPicPr>
          <p:nvPr>
            <p:ph idx="1"/>
          </p:nvPr>
        </p:nvPicPr>
        <p:blipFill>
          <a:blip r:embed="rId3"/>
          <a:stretch>
            <a:fillRect/>
          </a:stretch>
        </p:blipFill>
        <p:spPr>
          <a:xfrm>
            <a:off x="2791837" y="1528317"/>
            <a:ext cx="6264613" cy="4775992"/>
          </a:xfrm>
        </p:spPr>
      </p:pic>
    </p:spTree>
    <p:extLst>
      <p:ext uri="{BB962C8B-B14F-4D97-AF65-F5344CB8AC3E}">
        <p14:creationId xmlns:p14="http://schemas.microsoft.com/office/powerpoint/2010/main" val="3697030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3F014-C908-4387-82F2-E50A67B531C0}"/>
              </a:ext>
            </a:extLst>
          </p:cNvPr>
          <p:cNvSpPr>
            <a:spLocks noGrp="1"/>
          </p:cNvSpPr>
          <p:nvPr>
            <p:ph type="title"/>
          </p:nvPr>
        </p:nvSpPr>
        <p:spPr>
          <a:xfrm>
            <a:off x="458694" y="365760"/>
            <a:ext cx="10895106" cy="1095395"/>
          </a:xfrm>
          <a:ln w="28575">
            <a:solidFill>
              <a:srgbClr val="0070C0"/>
            </a:solidFill>
          </a:ln>
        </p:spPr>
        <p:txBody>
          <a:bodyPr anchor="t">
            <a:normAutofit fontScale="90000"/>
          </a:bodyPr>
          <a:lstStyle/>
          <a:p>
            <a:r>
              <a:rPr lang="en-US" sz="1800" b="0" i="0" u="none" strike="noStrike" dirty="0">
                <a:solidFill>
                  <a:srgbClr val="000000"/>
                </a:solidFill>
                <a:effectLst/>
                <a:latin typeface="Times New Roman" panose="02020603050405020304" pitchFamily="18" charset="0"/>
              </a:rPr>
              <a:t>‘</a:t>
            </a:r>
            <a:r>
              <a:rPr lang="en-US" sz="1800" b="0" i="0" u="none" strike="noStrike" dirty="0" err="1">
                <a:solidFill>
                  <a:srgbClr val="000000"/>
                </a:solidFill>
                <a:effectLst/>
                <a:latin typeface="Times New Roman" panose="02020603050405020304" pitchFamily="18" charset="0"/>
              </a:rPr>
              <a:t>Todo</a:t>
            </a:r>
            <a:r>
              <a:rPr lang="en-US" sz="1800" b="0" i="0" u="none" strike="noStrike" dirty="0">
                <a:solidFill>
                  <a:srgbClr val="000000"/>
                </a:solidFill>
                <a:effectLst/>
                <a:latin typeface="Times New Roman" panose="02020603050405020304" pitchFamily="18" charset="0"/>
              </a:rPr>
              <a:t> Completed’, in this study, is defined as how well do you complete your weekly </a:t>
            </a:r>
            <a:r>
              <a:rPr lang="en-US" sz="1800" b="0" i="0" u="none" strike="noStrike" dirty="0" err="1">
                <a:solidFill>
                  <a:srgbClr val="000000"/>
                </a:solidFill>
                <a:effectLst/>
                <a:latin typeface="Times New Roman" panose="02020603050405020304" pitchFamily="18" charset="0"/>
              </a:rPr>
              <a:t>todo</a:t>
            </a:r>
            <a:r>
              <a:rPr lang="en-US" sz="1800" b="0" i="0" u="none" strike="noStrike" dirty="0">
                <a:solidFill>
                  <a:srgbClr val="000000"/>
                </a:solidFill>
                <a:effectLst/>
                <a:latin typeface="Times New Roman" panose="02020603050405020304" pitchFamily="18" charset="0"/>
              </a:rPr>
              <a:t> list. As expected, the graph shows that much of the stress level and </a:t>
            </a:r>
            <a:r>
              <a:rPr lang="en-US" sz="1800" b="0" i="0" u="none" strike="noStrike" dirty="0" err="1">
                <a:solidFill>
                  <a:srgbClr val="000000"/>
                </a:solidFill>
                <a:effectLst/>
                <a:latin typeface="Times New Roman" panose="02020603050405020304" pitchFamily="18" charset="0"/>
              </a:rPr>
              <a:t>Todo</a:t>
            </a:r>
            <a:r>
              <a:rPr lang="en-US" sz="1800" b="0" i="0" u="none" strike="noStrike" dirty="0">
                <a:solidFill>
                  <a:srgbClr val="000000"/>
                </a:solidFill>
                <a:effectLst/>
                <a:latin typeface="Times New Roman" panose="02020603050405020304" pitchFamily="18" charset="0"/>
              </a:rPr>
              <a:t> completed are at the same level. A closer look shows that as the stress level gets higher (33.8% and 28.11%), like that in 2016 and 2017, the ability to complete the </a:t>
            </a:r>
            <a:r>
              <a:rPr lang="en-US" sz="1800" b="0" i="0" u="none" strike="noStrike" dirty="0" err="1">
                <a:solidFill>
                  <a:srgbClr val="000000"/>
                </a:solidFill>
                <a:effectLst/>
                <a:latin typeface="Times New Roman" panose="02020603050405020304" pitchFamily="18" charset="0"/>
              </a:rPr>
              <a:t>Todo</a:t>
            </a:r>
            <a:r>
              <a:rPr lang="en-US" sz="1800" b="0" i="0" u="none" strike="noStrike" dirty="0">
                <a:solidFill>
                  <a:srgbClr val="000000"/>
                </a:solidFill>
                <a:effectLst/>
                <a:latin typeface="Times New Roman" panose="02020603050405020304" pitchFamily="18" charset="0"/>
              </a:rPr>
              <a:t> list (32.4% and 27.9%) is a little lower. However, the weekly meditation stays within 2% of the stress level and </a:t>
            </a:r>
            <a:r>
              <a:rPr lang="en-US" sz="1800" b="0" i="0" u="none" strike="noStrike" dirty="0" err="1">
                <a:solidFill>
                  <a:srgbClr val="000000"/>
                </a:solidFill>
                <a:effectLst/>
                <a:latin typeface="Times New Roman" panose="02020603050405020304" pitchFamily="18" charset="0"/>
              </a:rPr>
              <a:t>Todo</a:t>
            </a:r>
            <a:r>
              <a:rPr lang="en-US" sz="1800" b="0" i="0" u="none" strike="noStrike" dirty="0">
                <a:solidFill>
                  <a:srgbClr val="000000"/>
                </a:solidFill>
                <a:effectLst/>
                <a:latin typeface="Times New Roman" panose="02020603050405020304" pitchFamily="18" charset="0"/>
              </a:rPr>
              <a:t> list completed throughout the 4 years.</a:t>
            </a:r>
            <a:endParaRPr lang="en-US" sz="1800" dirty="0">
              <a:solidFill>
                <a:srgbClr val="000000"/>
              </a:solidFill>
              <a:latin typeface="merriweather" panose="020B0604020202020204" pitchFamily="2" charset="0"/>
            </a:endParaRPr>
          </a:p>
        </p:txBody>
      </p:sp>
      <p:pic>
        <p:nvPicPr>
          <p:cNvPr id="6" name="Content Placeholder 5" descr="Chart, bar chart&#10;&#10;Description automatically generated">
            <a:extLst>
              <a:ext uri="{FF2B5EF4-FFF2-40B4-BE49-F238E27FC236}">
                <a16:creationId xmlns:a16="http://schemas.microsoft.com/office/drawing/2014/main" id="{8611EE42-C6B8-4911-99A9-79309871798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68925" y="1578257"/>
            <a:ext cx="9304254" cy="4662581"/>
          </a:xfrm>
        </p:spPr>
      </p:pic>
      <p:sp>
        <p:nvSpPr>
          <p:cNvPr id="4" name="Footer Placeholder 3">
            <a:extLst>
              <a:ext uri="{FF2B5EF4-FFF2-40B4-BE49-F238E27FC236}">
                <a16:creationId xmlns:a16="http://schemas.microsoft.com/office/drawing/2014/main" id="{7CAA20B5-4D3D-4AC2-A0A0-D93CCCB1B1D9}"/>
              </a:ext>
            </a:extLst>
          </p:cNvPr>
          <p:cNvSpPr>
            <a:spLocks noGrp="1"/>
          </p:cNvSpPr>
          <p:nvPr>
            <p:ph type="ftr" sz="quarter" idx="11"/>
          </p:nvPr>
        </p:nvSpPr>
        <p:spPr>
          <a:xfrm>
            <a:off x="458694" y="6249971"/>
            <a:ext cx="11372099" cy="531829"/>
          </a:xfrm>
        </p:spPr>
        <p:txBody>
          <a:bodyPr/>
          <a:lstStyle/>
          <a:p>
            <a:pPr algn="l"/>
            <a:r>
              <a:rPr lang="en-US" baseline="30000"/>
              <a:t>1 </a:t>
            </a:r>
            <a:r>
              <a:rPr lang="en-US"/>
              <a:t>U.S. DEPARTMENT OF HEALTH AND HUMAN SERVICES, Centers for Disease Control and Prevention, National Center for Health Statistics, NCHS Data Brief No. 325, November 2018: https://www.cdc.gov/nchs/data/databriefs/db325-h.pdf</a:t>
            </a:r>
            <a:endParaRPr lang="en-US" dirty="0"/>
          </a:p>
        </p:txBody>
      </p:sp>
    </p:spTree>
    <p:extLst>
      <p:ext uri="{BB962C8B-B14F-4D97-AF65-F5344CB8AC3E}">
        <p14:creationId xmlns:p14="http://schemas.microsoft.com/office/powerpoint/2010/main" val="210519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8" name="Rectangle 37">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40" name="Group 39">
            <a:extLst>
              <a:ext uri="{FF2B5EF4-FFF2-40B4-BE49-F238E27FC236}">
                <a16:creationId xmlns:a16="http://schemas.microsoft.com/office/drawing/2014/main" id="{557AE085-9C5F-4C2B-B70C-34997BB3BF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41" name="Picture 40">
              <a:extLst>
                <a:ext uri="{FF2B5EF4-FFF2-40B4-BE49-F238E27FC236}">
                  <a16:creationId xmlns:a16="http://schemas.microsoft.com/office/drawing/2014/main" id="{76118503-6E78-4CFB-96F3-963C87E96AE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42" name="Picture 41">
              <a:extLst>
                <a:ext uri="{FF2B5EF4-FFF2-40B4-BE49-F238E27FC236}">
                  <a16:creationId xmlns:a16="http://schemas.microsoft.com/office/drawing/2014/main" id="{8E45C26C-488F-45B6-912C-5E151753EA4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DA42A126-6484-424B-89BF-99AA5A8CA1A7}"/>
              </a:ext>
            </a:extLst>
          </p:cNvPr>
          <p:cNvSpPr>
            <a:spLocks noGrp="1"/>
          </p:cNvSpPr>
          <p:nvPr>
            <p:ph type="title"/>
          </p:nvPr>
        </p:nvSpPr>
        <p:spPr>
          <a:xfrm>
            <a:off x="270011" y="177861"/>
            <a:ext cx="3911721" cy="3168653"/>
          </a:xfrm>
          <a:ln w="28575">
            <a:solidFill>
              <a:srgbClr val="0070C0"/>
            </a:solidFill>
          </a:ln>
        </p:spPr>
        <p:txBody>
          <a:bodyPr vert="horz" lIns="91440" tIns="45720" rIns="91440" bIns="45720" rtlCol="0" anchor="t">
            <a:normAutofit/>
          </a:bodyPr>
          <a:lstStyle/>
          <a:p>
            <a:r>
              <a:rPr lang="en-US" sz="1800" dirty="0">
                <a:latin typeface="Calibri" panose="020F0502020204030204" pitchFamily="34" charset="0"/>
                <a:cs typeface="Calibri" panose="020F0502020204030204" pitchFamily="34" charset="0"/>
              </a:rPr>
              <a:t>The breakdown by age tells us that the weekly meditation rates among 21-35 year-olds stays in line with their stress level, with the stress level and meditation rates of this age group being the highest (15.3%). Those ages 36-50 tend to meditate less (9.7%) as stress increases (11.3% max). The age group of 51+ meditates more (8.4%) perhaps reducing their stress level by 1.3%. </a:t>
            </a:r>
          </a:p>
        </p:txBody>
      </p:sp>
      <p:pic>
        <p:nvPicPr>
          <p:cNvPr id="5" name="Content Placeholder 4" descr="Chart, line chart&#10;&#10;Description automatically generated">
            <a:extLst>
              <a:ext uri="{FF2B5EF4-FFF2-40B4-BE49-F238E27FC236}">
                <a16:creationId xmlns:a16="http://schemas.microsoft.com/office/drawing/2014/main" id="{C1193F4C-142E-45F0-9159-4A098FEC34B8}"/>
              </a:ext>
            </a:extLst>
          </p:cNvPr>
          <p:cNvPicPr>
            <a:picLocks noChangeAspect="1"/>
          </p:cNvPicPr>
          <p:nvPr/>
        </p:nvPicPr>
        <p:blipFill rotWithShape="1">
          <a:blip r:embed="rId5">
            <a:extLst>
              <a:ext uri="{28A0092B-C50C-407E-A947-70E740481C1C}">
                <a14:useLocalDpi xmlns:a14="http://schemas.microsoft.com/office/drawing/2010/main" val="0"/>
              </a:ext>
            </a:extLst>
          </a:blip>
          <a:srcRect r="-4" b="3318"/>
          <a:stretch/>
        </p:blipFill>
        <p:spPr>
          <a:xfrm>
            <a:off x="4464882" y="70858"/>
            <a:ext cx="7457106" cy="3460516"/>
          </a:xfrm>
          <a:prstGeom prst="rect">
            <a:avLst/>
          </a:prstGeom>
        </p:spPr>
      </p:pic>
      <p:pic>
        <p:nvPicPr>
          <p:cNvPr id="7" name="Picture 6" descr="Chart, line chart&#10;&#10;Description automatically generated">
            <a:extLst>
              <a:ext uri="{FF2B5EF4-FFF2-40B4-BE49-F238E27FC236}">
                <a16:creationId xmlns:a16="http://schemas.microsoft.com/office/drawing/2014/main" id="{5AC2D6B6-3039-4D3F-BC38-662BD769AEA3}"/>
              </a:ext>
            </a:extLst>
          </p:cNvPr>
          <p:cNvPicPr>
            <a:picLocks noChangeAspect="1"/>
          </p:cNvPicPr>
          <p:nvPr/>
        </p:nvPicPr>
        <p:blipFill rotWithShape="1">
          <a:blip r:embed="rId6">
            <a:extLst>
              <a:ext uri="{28A0092B-C50C-407E-A947-70E740481C1C}">
                <a14:useLocalDpi xmlns:a14="http://schemas.microsoft.com/office/drawing/2010/main" val="0"/>
              </a:ext>
            </a:extLst>
          </a:blip>
          <a:srcRect r="-4" b="3318"/>
          <a:stretch/>
        </p:blipFill>
        <p:spPr>
          <a:xfrm>
            <a:off x="61708" y="3609560"/>
            <a:ext cx="3911721" cy="3080005"/>
          </a:xfrm>
          <a:prstGeom prst="rect">
            <a:avLst/>
          </a:prstGeom>
        </p:spPr>
      </p:pic>
      <p:pic>
        <p:nvPicPr>
          <p:cNvPr id="9" name="Picture 8" descr="Chart, line chart&#10;&#10;Description automatically generated">
            <a:extLst>
              <a:ext uri="{FF2B5EF4-FFF2-40B4-BE49-F238E27FC236}">
                <a16:creationId xmlns:a16="http://schemas.microsoft.com/office/drawing/2014/main" id="{1449F627-D04C-4304-8BD7-A17CF5A377EB}"/>
              </a:ext>
            </a:extLst>
          </p:cNvPr>
          <p:cNvPicPr>
            <a:picLocks noChangeAspect="1"/>
          </p:cNvPicPr>
          <p:nvPr/>
        </p:nvPicPr>
        <p:blipFill rotWithShape="1">
          <a:blip r:embed="rId7">
            <a:extLst>
              <a:ext uri="{28A0092B-C50C-407E-A947-70E740481C1C}">
                <a14:useLocalDpi xmlns:a14="http://schemas.microsoft.com/office/drawing/2010/main" val="0"/>
              </a:ext>
            </a:extLst>
          </a:blip>
          <a:srcRect r="-4" b="3318"/>
          <a:stretch/>
        </p:blipFill>
        <p:spPr>
          <a:xfrm>
            <a:off x="4065566" y="3600133"/>
            <a:ext cx="4010864" cy="3080005"/>
          </a:xfrm>
          <a:prstGeom prst="rect">
            <a:avLst/>
          </a:prstGeom>
        </p:spPr>
      </p:pic>
      <p:pic>
        <p:nvPicPr>
          <p:cNvPr id="11" name="Picture 10" descr="Chart, line chart&#10;&#10;Description automatically generated">
            <a:extLst>
              <a:ext uri="{FF2B5EF4-FFF2-40B4-BE49-F238E27FC236}">
                <a16:creationId xmlns:a16="http://schemas.microsoft.com/office/drawing/2014/main" id="{F57A4E12-E841-4E7B-ADF8-FE15C409C5FC}"/>
              </a:ext>
            </a:extLst>
          </p:cNvPr>
          <p:cNvPicPr>
            <a:picLocks noChangeAspect="1"/>
          </p:cNvPicPr>
          <p:nvPr/>
        </p:nvPicPr>
        <p:blipFill rotWithShape="1">
          <a:blip r:embed="rId8">
            <a:extLst>
              <a:ext uri="{28A0092B-C50C-407E-A947-70E740481C1C}">
                <a14:useLocalDpi xmlns:a14="http://schemas.microsoft.com/office/drawing/2010/main" val="0"/>
              </a:ext>
            </a:extLst>
          </a:blip>
          <a:srcRect t="3245" r="-4" b="73"/>
          <a:stretch/>
        </p:blipFill>
        <p:spPr>
          <a:xfrm>
            <a:off x="8187763" y="3600134"/>
            <a:ext cx="3889856" cy="3080004"/>
          </a:xfrm>
          <a:prstGeom prst="rect">
            <a:avLst/>
          </a:prstGeom>
        </p:spPr>
      </p:pic>
    </p:spTree>
    <p:extLst>
      <p:ext uri="{BB962C8B-B14F-4D97-AF65-F5344CB8AC3E}">
        <p14:creationId xmlns:p14="http://schemas.microsoft.com/office/powerpoint/2010/main" val="3945927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B7E86-7F52-42E5-ABD7-A76619028F9C}"/>
              </a:ext>
            </a:extLst>
          </p:cNvPr>
          <p:cNvSpPr>
            <a:spLocks noGrp="1"/>
          </p:cNvSpPr>
          <p:nvPr>
            <p:ph type="title"/>
          </p:nvPr>
        </p:nvSpPr>
        <p:spPr>
          <a:ln w="28575">
            <a:solidFill>
              <a:srgbClr val="0070C0"/>
            </a:solidFill>
          </a:ln>
        </p:spPr>
        <p:txBody>
          <a:bodyPr anchor="t">
            <a:normAutofit/>
          </a:bodyPr>
          <a:lstStyle/>
          <a:p>
            <a:r>
              <a:rPr lang="en-US" sz="1800" dirty="0">
                <a:latin typeface="Calibri" panose="020F0502020204030204" pitchFamily="34" charset="0"/>
                <a:cs typeface="Calibri" panose="020F0502020204030204" pitchFamily="34" charset="0"/>
              </a:rPr>
              <a:t>Meditation is related to work-life balance. For age group 21-35, the more work-life balance they have, the greater feeling of achievement (45% in 2016). This is also they same group meditates the most, but still has the highest stress level. Allowing time for meditation would create a better work-life balance, in turn creating a better sense of accomplishment, happiness in the company, and attracting talent.</a:t>
            </a:r>
          </a:p>
        </p:txBody>
      </p:sp>
      <p:pic>
        <p:nvPicPr>
          <p:cNvPr id="5" name="Picture 4" descr="Chart, scatter chart&#10;&#10;Description automatically generated">
            <a:extLst>
              <a:ext uri="{FF2B5EF4-FFF2-40B4-BE49-F238E27FC236}">
                <a16:creationId xmlns:a16="http://schemas.microsoft.com/office/drawing/2014/main" id="{92C8D7E1-A887-4508-9897-97DF0BE546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29552"/>
            <a:ext cx="12192000" cy="3999677"/>
          </a:xfrm>
          <a:prstGeom prst="rect">
            <a:avLst/>
          </a:prstGeom>
        </p:spPr>
      </p:pic>
    </p:spTree>
    <p:extLst>
      <p:ext uri="{BB962C8B-B14F-4D97-AF65-F5344CB8AC3E}">
        <p14:creationId xmlns:p14="http://schemas.microsoft.com/office/powerpoint/2010/main" val="2714069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C95FB-40FD-4EBE-93AD-2E5C390476CA}"/>
              </a:ext>
            </a:extLst>
          </p:cNvPr>
          <p:cNvSpPr>
            <a:spLocks noGrp="1"/>
          </p:cNvSpPr>
          <p:nvPr>
            <p:ph type="title"/>
          </p:nvPr>
        </p:nvSpPr>
        <p:spPr>
          <a:ln w="28575">
            <a:solidFill>
              <a:srgbClr val="0070C0"/>
            </a:solidFill>
          </a:ln>
        </p:spPr>
        <p:txBody>
          <a:bodyPr/>
          <a:lstStyle/>
          <a:p>
            <a:r>
              <a:rPr lang="en-US" dirty="0"/>
              <a:t>Next Steps</a:t>
            </a:r>
          </a:p>
        </p:txBody>
      </p:sp>
      <p:sp>
        <p:nvSpPr>
          <p:cNvPr id="3" name="Content Placeholder 2">
            <a:extLst>
              <a:ext uri="{FF2B5EF4-FFF2-40B4-BE49-F238E27FC236}">
                <a16:creationId xmlns:a16="http://schemas.microsoft.com/office/drawing/2014/main" id="{7CF20676-59E6-4BC9-8EC4-90524606D5D7}"/>
              </a:ext>
            </a:extLst>
          </p:cNvPr>
          <p:cNvSpPr>
            <a:spLocks noGrp="1"/>
          </p:cNvSpPr>
          <p:nvPr>
            <p:ph idx="1"/>
          </p:nvPr>
        </p:nvSpPr>
        <p:spPr/>
        <p:txBody>
          <a:bodyPr/>
          <a:lstStyle/>
          <a:p>
            <a:r>
              <a:rPr lang="en-US" dirty="0"/>
              <a:t>Survey employees on how they view meditation rooms and what they would like to have in a meditation space.</a:t>
            </a:r>
          </a:p>
          <a:p>
            <a:r>
              <a:rPr lang="en-US" dirty="0"/>
              <a:t>Cost analysis on converting an office to meditation space.</a:t>
            </a:r>
          </a:p>
        </p:txBody>
      </p:sp>
    </p:spTree>
    <p:extLst>
      <p:ext uri="{BB962C8B-B14F-4D97-AF65-F5344CB8AC3E}">
        <p14:creationId xmlns:p14="http://schemas.microsoft.com/office/powerpoint/2010/main" val="4280415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C73335-116D-427F-95EB-1891F463809B}"/>
              </a:ext>
            </a:extLst>
          </p:cNvPr>
          <p:cNvSpPr>
            <a:spLocks noGrp="1"/>
          </p:cNvSpPr>
          <p:nvPr>
            <p:ph idx="1"/>
          </p:nvPr>
        </p:nvSpPr>
        <p:spPr>
          <a:xfrm>
            <a:off x="458694" y="2253006"/>
            <a:ext cx="11173982" cy="3892207"/>
          </a:xfrm>
        </p:spPr>
        <p:txBody>
          <a:bodyPr>
            <a:normAutofit fontScale="92500" lnSpcReduction="10000"/>
          </a:bodyPr>
          <a:lstStyle/>
          <a:p>
            <a:pPr marL="0" indent="0">
              <a:buNone/>
            </a:pPr>
            <a:r>
              <a:rPr lang="en-US" dirty="0"/>
              <a:t>In conclusion, providing a meditation space in office allows team members a way to destress, calm the mind, and provide better focus on project.</a:t>
            </a:r>
          </a:p>
          <a:p>
            <a:pPr marL="0" indent="0">
              <a:buNone/>
            </a:pPr>
            <a:endParaRPr lang="en-US" dirty="0"/>
          </a:p>
          <a:p>
            <a:pPr marL="0" indent="0">
              <a:buNone/>
            </a:pPr>
            <a:r>
              <a:rPr lang="en-US" dirty="0"/>
              <a:t>Meditation rooms can be a low-cost way to attract new and experienced talent in creating a well-balanced work-life lifestyle.</a:t>
            </a:r>
          </a:p>
          <a:p>
            <a:pPr marL="0" indent="0">
              <a:buNone/>
            </a:pPr>
            <a:endParaRPr lang="en-US" dirty="0"/>
          </a:p>
          <a:p>
            <a:pPr marL="0" indent="0">
              <a:buNone/>
            </a:pPr>
            <a:r>
              <a:rPr lang="en-US" dirty="0">
                <a:hlinkClick r:id="rId2"/>
              </a:rPr>
              <a:t>TABLEAU ANALYSIS</a:t>
            </a:r>
            <a:endParaRPr lang="en-US" dirty="0"/>
          </a:p>
        </p:txBody>
      </p:sp>
      <p:sp>
        <p:nvSpPr>
          <p:cNvPr id="4" name="Title 1">
            <a:extLst>
              <a:ext uri="{FF2B5EF4-FFF2-40B4-BE49-F238E27FC236}">
                <a16:creationId xmlns:a16="http://schemas.microsoft.com/office/drawing/2014/main" id="{C6C76E48-049F-4DED-909B-5557765F5BB0}"/>
              </a:ext>
            </a:extLst>
          </p:cNvPr>
          <p:cNvSpPr>
            <a:spLocks noGrp="1"/>
          </p:cNvSpPr>
          <p:nvPr>
            <p:ph type="title"/>
          </p:nvPr>
        </p:nvSpPr>
        <p:spPr>
          <a:xfrm>
            <a:off x="571910" y="91748"/>
            <a:ext cx="10895012" cy="1991576"/>
          </a:xfrm>
          <a:ln w="28575">
            <a:solidFill>
              <a:srgbClr val="0070C0"/>
            </a:solidFill>
          </a:ln>
        </p:spPr>
        <p:txBody>
          <a:bodyPr>
            <a:noAutofit/>
          </a:bodyPr>
          <a:lstStyle/>
          <a:p>
            <a:pPr algn="ctr"/>
            <a:br>
              <a:rPr lang="en-US" sz="4000" b="0" i="0" dirty="0">
                <a:solidFill>
                  <a:srgbClr val="000000"/>
                </a:solidFill>
                <a:effectLst/>
                <a:latin typeface="Calibri" panose="020F0502020204030204" pitchFamily="34" charset="0"/>
                <a:cs typeface="Calibri" panose="020F0502020204030204" pitchFamily="34" charset="0"/>
              </a:rPr>
            </a:br>
            <a:r>
              <a:rPr lang="en-US" sz="4000" b="0" i="0" dirty="0">
                <a:solidFill>
                  <a:srgbClr val="0070C0"/>
                </a:solidFill>
                <a:effectLst/>
                <a:latin typeface="Calibri" panose="020F0502020204030204" pitchFamily="34" charset="0"/>
                <a:cs typeface="Calibri" panose="020F0502020204030204" pitchFamily="34" charset="0"/>
              </a:rPr>
              <a:t>“Meditation is like a gym in which you develop the powerful mental muscles of calm and insight.”</a:t>
            </a:r>
            <a:br>
              <a:rPr lang="en-US" sz="4000" b="0" i="0" dirty="0">
                <a:solidFill>
                  <a:srgbClr val="0070C0"/>
                </a:solidFill>
                <a:effectLst/>
                <a:latin typeface="Calibri" panose="020F0502020204030204" pitchFamily="34" charset="0"/>
                <a:cs typeface="Calibri" panose="020F0502020204030204" pitchFamily="34" charset="0"/>
              </a:rPr>
            </a:br>
            <a:r>
              <a:rPr lang="en-US" sz="4000" b="1" i="0" dirty="0">
                <a:solidFill>
                  <a:srgbClr val="000000"/>
                </a:solidFill>
                <a:effectLst/>
                <a:latin typeface="Calibri" panose="020F0502020204030204" pitchFamily="34" charset="0"/>
                <a:cs typeface="Calibri" panose="020F0502020204030204" pitchFamily="34" charset="0"/>
              </a:rPr>
              <a:t>– </a:t>
            </a:r>
            <a:r>
              <a:rPr lang="en-US" sz="4000" b="1" i="0" dirty="0" err="1">
                <a:solidFill>
                  <a:srgbClr val="000000"/>
                </a:solidFill>
                <a:effectLst/>
                <a:latin typeface="Calibri" panose="020F0502020204030204" pitchFamily="34" charset="0"/>
                <a:cs typeface="Calibri" panose="020F0502020204030204" pitchFamily="34" charset="0"/>
              </a:rPr>
              <a:t>Ajahn</a:t>
            </a:r>
            <a:r>
              <a:rPr lang="en-US" sz="4000" b="1" i="0" dirty="0">
                <a:solidFill>
                  <a:srgbClr val="000000"/>
                </a:solidFill>
                <a:effectLst/>
                <a:latin typeface="Calibri" panose="020F0502020204030204" pitchFamily="34" charset="0"/>
                <a:cs typeface="Calibri" panose="020F0502020204030204" pitchFamily="34" charset="0"/>
              </a:rPr>
              <a:t> </a:t>
            </a:r>
            <a:r>
              <a:rPr lang="en-US" sz="4000" b="1" i="0" dirty="0" err="1">
                <a:solidFill>
                  <a:srgbClr val="000000"/>
                </a:solidFill>
                <a:effectLst/>
                <a:latin typeface="Calibri" panose="020F0502020204030204" pitchFamily="34" charset="0"/>
                <a:cs typeface="Calibri" panose="020F0502020204030204" pitchFamily="34" charset="0"/>
              </a:rPr>
              <a:t>Brahm</a:t>
            </a:r>
            <a:br>
              <a:rPr lang="en-US" sz="1050" b="0" i="0" dirty="0">
                <a:solidFill>
                  <a:srgbClr val="000000"/>
                </a:solidFill>
                <a:effectLst/>
                <a:latin typeface="proxima-nova-n4"/>
              </a:rPr>
            </a:br>
            <a:endParaRPr lang="en-US" sz="2400" dirty="0"/>
          </a:p>
        </p:txBody>
      </p:sp>
    </p:spTree>
    <p:extLst>
      <p:ext uri="{BB962C8B-B14F-4D97-AF65-F5344CB8AC3E}">
        <p14:creationId xmlns:p14="http://schemas.microsoft.com/office/powerpoint/2010/main" val="1213376832"/>
      </p:ext>
    </p:extLst>
  </p:cSld>
  <p:clrMapOvr>
    <a:masterClrMapping/>
  </p:clrMapOvr>
</p:sld>
</file>

<file path=ppt/theme/theme1.xml><?xml version="1.0" encoding="utf-8"?>
<a:theme xmlns:a="http://schemas.openxmlformats.org/drawingml/2006/main" name="DappledVTI">
  <a:themeElements>
    <a:clrScheme name="AnalogousFromLightSeedLeftStep">
      <a:dk1>
        <a:srgbClr val="000000"/>
      </a:dk1>
      <a:lt1>
        <a:srgbClr val="FFFFFF"/>
      </a:lt1>
      <a:dk2>
        <a:srgbClr val="213A3A"/>
      </a:dk2>
      <a:lt2>
        <a:srgbClr val="E8E5E2"/>
      </a:lt2>
      <a:accent1>
        <a:srgbClr val="84A4CF"/>
      </a:accent1>
      <a:accent2>
        <a:srgbClr val="69AEBA"/>
      </a:accent2>
      <a:accent3>
        <a:srgbClr val="73AE9E"/>
      </a:accent3>
      <a:accent4>
        <a:srgbClr val="65B27D"/>
      </a:accent4>
      <a:accent5>
        <a:srgbClr val="77B171"/>
      </a:accent5>
      <a:accent6>
        <a:srgbClr val="89AD62"/>
      </a:accent6>
      <a:hlink>
        <a:srgbClr val="987F5C"/>
      </a:hlink>
      <a:folHlink>
        <a:srgbClr val="7F7F7F"/>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867</TotalTime>
  <Words>1063</Words>
  <Application>Microsoft Office PowerPoint</Application>
  <PresentationFormat>Widescreen</PresentationFormat>
  <Paragraphs>41</Paragraphs>
  <Slides>8</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-apple-system</vt:lpstr>
      <vt:lpstr>Arial</vt:lpstr>
      <vt:lpstr>Avenir Next LT Pro</vt:lpstr>
      <vt:lpstr>AvenirNext LT Pro Medium</vt:lpstr>
      <vt:lpstr>Calibri</vt:lpstr>
      <vt:lpstr>merriweather</vt:lpstr>
      <vt:lpstr>proxima-nova-n4</vt:lpstr>
      <vt:lpstr>Sabon Next LT</vt:lpstr>
      <vt:lpstr>Times New Roman</vt:lpstr>
      <vt:lpstr>DappledVTI</vt:lpstr>
      <vt:lpstr>Using meditation rooms to attract talent.</vt:lpstr>
      <vt:lpstr> “Meditation is like a gym in which you develop the powerful mental muscles of calm and insight.” – Ajahn Brahm </vt:lpstr>
      <vt:lpstr>‘Meditation is identified as the fastest-growing trend, seeing a more than threefold leap in users. In 2012, 4.1% reported using meditation, and in 2017, that increased to 14.2%.’1 Meditation helps you navigate stress. Regular mindfulness practice improves mental focus. Having a dedicated spot for meditation may help attract talent to the company and increase production.</vt:lpstr>
      <vt:lpstr>‘Todo Completed’, in this study, is defined as how well do you complete your weekly todo list. As expected, the graph shows that much of the stress level and Todo completed are at the same level. A closer look shows that as the stress level gets higher (33.8% and 28.11%), like that in 2016 and 2017, the ability to complete the Todo list (32.4% and 27.9%) is a little lower. However, the weekly meditation stays within 2% of the stress level and Todo list completed throughout the 4 years.</vt:lpstr>
      <vt:lpstr>The breakdown by age tells us that the weekly meditation rates among 21-35 year-olds stays in line with their stress level, with the stress level and meditation rates of this age group being the highest (15.3%). Those ages 36-50 tend to meditate less (9.7%) as stress increases (11.3% max). The age group of 51+ meditates more (8.4%) perhaps reducing their stress level by 1.3%. </vt:lpstr>
      <vt:lpstr>Meditation is related to work-life balance. For age group 21-35, the more work-life balance they have, the greater feeling of achievement (45% in 2016). This is also they same group meditates the most, but still has the highest stress level. Allowing time for meditation would create a better work-life balance, in turn creating a better sense of accomplishment, happiness in the company, and attracting talent.</vt:lpstr>
      <vt:lpstr>Next Steps</vt:lpstr>
      <vt:lpstr> “Meditation is like a gym in which you develop the powerful mental muscles of calm and insight.” – Ajahn Brahm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meditation rooms to attract young talent.</dc:title>
  <dc:creator>Marie Vrablic</dc:creator>
  <cp:lastModifiedBy>Marie Vrablic</cp:lastModifiedBy>
  <cp:revision>86</cp:revision>
  <dcterms:created xsi:type="dcterms:W3CDTF">2021-09-13T01:54:26Z</dcterms:created>
  <dcterms:modified xsi:type="dcterms:W3CDTF">2022-01-05T00:56:35Z</dcterms:modified>
</cp:coreProperties>
</file>