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Thin"/>
      <p:regular r:id="rId16"/>
      <p:bold r:id="rId17"/>
      <p:italic r:id="rId18"/>
      <p:boldItalic r:id="rId19"/>
    </p:embeddedFont>
    <p:embeddedFont>
      <p:font typeface="Roboto"/>
      <p:regular r:id="rId20"/>
      <p:bold r:id="rId21"/>
      <p:italic r:id="rId22"/>
      <p:boldItalic r:id="rId23"/>
    </p:embeddedFont>
    <p:embeddedFont>
      <p:font typeface="Roboto Medium"/>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Average-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1"/>
                </a:solidFill>
                <a:latin typeface="Oswald"/>
                <a:ea typeface="Oswald"/>
                <a:cs typeface="Oswald"/>
                <a:sym typeface="Oswald"/>
              </a:rPr>
              <a:t>Hi guys! We are Maria, Leo and Miranda, and we were interested in what aspects of novels contribute to profitable film adaptations.</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1b2fcc0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1b2fcc0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4d25b3b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4d25b3b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1"/>
                </a:solidFill>
                <a:latin typeface="Oswald"/>
                <a:ea typeface="Oswald"/>
                <a:cs typeface="Oswald"/>
                <a:sym typeface="Oswald"/>
              </a:rPr>
              <a:t>It turns out the movie business is a business of failures since 7/10 movies lose money for studios. We were hoping to create a ML model with an AUROC of at least .8, that can predict the </a:t>
            </a:r>
            <a:r>
              <a:rPr lang="en" sz="1000">
                <a:solidFill>
                  <a:schemeClr val="dk1"/>
                </a:solidFill>
                <a:latin typeface="Oswald"/>
                <a:ea typeface="Oswald"/>
                <a:cs typeface="Oswald"/>
                <a:sym typeface="Oswald"/>
              </a:rPr>
              <a:t>profitability</a:t>
            </a:r>
            <a:r>
              <a:rPr lang="en" sz="1000">
                <a:solidFill>
                  <a:schemeClr val="dk1"/>
                </a:solidFill>
                <a:latin typeface="Oswald"/>
                <a:ea typeface="Oswald"/>
                <a:cs typeface="Oswald"/>
                <a:sym typeface="Oswald"/>
              </a:rPr>
              <a:t> of film adaptations based on books factors. Hypothetically, this tool could be used by studios to help choose novels to option for screenplays.</a:t>
            </a:r>
            <a:endParaRPr sz="1000">
              <a:solidFill>
                <a:schemeClr val="dk1"/>
              </a:solidFill>
              <a:latin typeface="Oswald"/>
              <a:ea typeface="Oswald"/>
              <a:cs typeface="Oswald"/>
              <a:sym typeface="Oswa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1b2fcc0ae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1b2fcc0ae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Book adaptation do better than original screenplays, but still not consistently well, and there are no real hard rules about how to choose novels to adapt. Basically, if the book did well, the assumption is that the movie will do well. We were able to consult with Holly Frederick, who specializes in selling book right to studios who gave us some more insight.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Basically</a:t>
            </a:r>
            <a:r>
              <a:rPr lang="en" sz="1200">
                <a:solidFill>
                  <a:schemeClr val="dk1"/>
                </a:solidFill>
                <a:latin typeface="Calibri"/>
                <a:ea typeface="Calibri"/>
                <a:cs typeface="Calibri"/>
                <a:sym typeface="Calibri"/>
              </a:rPr>
              <a:t>, the main factor studios are looking at is the book audience, then how easily it gets a adapted to movie, then its potential for expansion as well as some nebulous factors like, is it trendy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8239cd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8239cd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where did we get this data? We looked at APIs and library sources, but we ended up mostly webscraping.</a:t>
            </a:r>
            <a:endParaRPr/>
          </a:p>
          <a:p>
            <a:pPr indent="0" lvl="0" marL="0" rtl="0" algn="l">
              <a:spcBef>
                <a:spcPts val="0"/>
              </a:spcBef>
              <a:spcAft>
                <a:spcPts val="0"/>
              </a:spcAft>
              <a:buNone/>
            </a:pPr>
            <a:r>
              <a:rPr lang="en"/>
              <a:t>For movies: we were able to scrape a list of movies tagged as novel adaptations, then find the </a:t>
            </a:r>
            <a:r>
              <a:rPr lang="en"/>
              <a:t>movies on that list in library thing and scrape the books that were tagged as their source material. Since </a:t>
            </a:r>
            <a:r>
              <a:rPr lang="en"/>
              <a:t>LT did not have sales </a:t>
            </a:r>
            <a:r>
              <a:rPr lang="en"/>
              <a:t>information</a:t>
            </a:r>
            <a:r>
              <a:rPr lang="en"/>
              <a:t>, so we used the New York Times API to pull a list of books that were best-sellers, to cross reference. Once we had the data, we moved on to preparing and exploring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a92bf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a92bf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perform an analysis unbiased by studio size we created a ratio of revenue to budget as our target </a:t>
            </a:r>
            <a:endParaRPr/>
          </a:p>
          <a:p>
            <a:pPr indent="0" lvl="0" marL="0" rtl="0" algn="l">
              <a:spcBef>
                <a:spcPts val="0"/>
              </a:spcBef>
              <a:spcAft>
                <a:spcPts val="0"/>
              </a:spcAft>
              <a:buClr>
                <a:schemeClr val="dk1"/>
              </a:buClr>
              <a:buSzPts val="1100"/>
              <a:buFont typeface="Arial"/>
              <a:buNone/>
            </a:pPr>
            <a:r>
              <a:rPr lang="en"/>
              <a:t>Highly concentrated around the 0-2 range, with a median of 1.3</a:t>
            </a:r>
            <a:endParaRPr/>
          </a:p>
          <a:p>
            <a:pPr indent="-298450" lvl="0" marL="457200" rtl="0" algn="l">
              <a:spcBef>
                <a:spcPts val="0"/>
              </a:spcBef>
              <a:spcAft>
                <a:spcPts val="0"/>
              </a:spcAft>
              <a:buSzPts val="1100"/>
              <a:buChar char="-"/>
            </a:pPr>
            <a:r>
              <a:rPr lang="en"/>
              <a:t>This makes sense → The majority of movies lose money</a:t>
            </a:r>
            <a:endParaRPr/>
          </a:p>
          <a:p>
            <a:pPr indent="-298450" lvl="0" marL="457200" rtl="0" algn="l">
              <a:spcBef>
                <a:spcPts val="0"/>
              </a:spcBef>
              <a:spcAft>
                <a:spcPts val="0"/>
              </a:spcAft>
              <a:buSzPts val="1100"/>
              <a:buChar char="-"/>
            </a:pPr>
            <a:r>
              <a:rPr lang="en"/>
              <a:t>Our data is representative of the real world distribution</a:t>
            </a:r>
            <a:endParaRPr/>
          </a:p>
          <a:p>
            <a:pPr indent="0" lvl="0" marL="0" rtl="0" algn="l">
              <a:spcBef>
                <a:spcPts val="0"/>
              </a:spcBef>
              <a:spcAft>
                <a:spcPts val="0"/>
              </a:spcAft>
              <a:buClr>
                <a:schemeClr val="dk1"/>
              </a:buClr>
              <a:buSzPts val="1100"/>
              <a:buFont typeface="Arial"/>
              <a:buNone/>
            </a:pPr>
            <a:r>
              <a:rPr lang="en"/>
              <a:t>Since the financially successful movie is an outlier, we must include outliers </a:t>
            </a:r>
            <a:endParaRPr/>
          </a:p>
          <a:p>
            <a:pPr indent="-298450" lvl="0" marL="457200" rtl="0" algn="l">
              <a:spcBef>
                <a:spcPts val="0"/>
              </a:spcBef>
              <a:spcAft>
                <a:spcPts val="0"/>
              </a:spcAft>
              <a:buSzPts val="1100"/>
              <a:buChar char="-"/>
            </a:pPr>
            <a:r>
              <a:rPr lang="en"/>
              <a:t>Manually inspected the 50 largest outliers to validate that they were not erroneous entries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ba92bf6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ba92bf6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a92bf6b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a92bf6b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8239cd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8239cd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No real privacy considerations - all data is GDPR compliant</a:t>
            </a:r>
            <a:endParaRPr/>
          </a:p>
          <a:p>
            <a:pPr indent="0" lvl="0" marL="0" rtl="0" algn="l">
              <a:lnSpc>
                <a:spcPct val="115000"/>
              </a:lnSpc>
              <a:spcBef>
                <a:spcPts val="1200"/>
              </a:spcBef>
              <a:spcAft>
                <a:spcPts val="0"/>
              </a:spcAft>
              <a:buNone/>
            </a:pPr>
            <a:r>
              <a:rPr lang="en" sz="900">
                <a:solidFill>
                  <a:schemeClr val="dk1"/>
                </a:solidFill>
              </a:rPr>
              <a:t>In the development and refinement of our model, we did not encounter any privacy issues since all the data is GDPR compliant.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However, we came across a few ethical considerations, including the issue of sample bias and the ramifications of prioritizing profit.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While this tool aims to define profitable characteristics in films, we caution against making decisions based solely on those features, since it would likely reinforce the status quo of the industry and be antithetical to both creativity and diversity. Diversity is not historically profitable or well-represented, but  as a cultural institution, we argue the film industry has a responsibility to propel our culture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In 2020, people of color constituted about 40%  of lead actor roles in the UCLA Hollywood Diversity Report. However, people of color and women are still underrepresented as film writers and directors and typically helmed lower-budget films.</a:t>
            </a:r>
            <a:endParaRPr sz="900">
              <a:solidFill>
                <a:schemeClr val="dk1"/>
              </a:solidFill>
            </a:endParaRPr>
          </a:p>
          <a:p>
            <a:pPr indent="0" lvl="0" marL="914400" rtl="0" algn="l">
              <a:lnSpc>
                <a:spcPct val="115000"/>
              </a:lnSpc>
              <a:spcBef>
                <a:spcPts val="1200"/>
              </a:spcBef>
              <a:spcAft>
                <a:spcPts val="0"/>
              </a:spcAft>
              <a:buNone/>
            </a:pPr>
            <a:r>
              <a:rPr lang="en"/>
              <a:t>FAT? Fair, accountable, transparent?</a:t>
            </a:r>
            <a:endParaRPr/>
          </a:p>
          <a:p>
            <a:pPr indent="0" lvl="0" marL="914400" rtl="0" algn="l">
              <a:lnSpc>
                <a:spcPct val="115000"/>
              </a:lnSpc>
              <a:spcBef>
                <a:spcPts val="1200"/>
              </a:spcBef>
              <a:spcAft>
                <a:spcPts val="1200"/>
              </a:spcAft>
              <a:buNone/>
            </a:pPr>
            <a:r>
              <a:rPr lang="en"/>
              <a:t>Transparent: yes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8239cd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8239cd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4" name="Google Shape;24;p4"/>
          <p:cNvGrpSpPr/>
          <p:nvPr/>
        </p:nvGrpSpPr>
        <p:grpSpPr>
          <a:xfrm>
            <a:off x="7631675" y="113986"/>
            <a:ext cx="1343099" cy="1343076"/>
            <a:chOff x="7631675" y="113986"/>
            <a:chExt cx="1343099" cy="1343076"/>
          </a:xfrm>
        </p:grpSpPr>
        <p:pic>
          <p:nvPicPr>
            <p:cNvPr id="25" name="Google Shape;25;p4"/>
            <p:cNvPicPr preferRelativeResize="0"/>
            <p:nvPr/>
          </p:nvPicPr>
          <p:blipFill>
            <a:blip r:embed="rId2">
              <a:alphaModFix/>
            </a:blip>
            <a:stretch>
              <a:fillRect/>
            </a:stretch>
          </p:blipFill>
          <p:spPr>
            <a:xfrm>
              <a:off x="7664975" y="147275"/>
              <a:ext cx="1276498" cy="1276498"/>
            </a:xfrm>
            <a:prstGeom prst="rect">
              <a:avLst/>
            </a:prstGeom>
            <a:noFill/>
            <a:ln>
              <a:noFill/>
            </a:ln>
          </p:spPr>
        </p:pic>
        <p:pic>
          <p:nvPicPr>
            <p:cNvPr id="26" name="Google Shape;26;p4"/>
            <p:cNvPicPr preferRelativeResize="0"/>
            <p:nvPr/>
          </p:nvPicPr>
          <p:blipFill>
            <a:blip r:embed="rId3">
              <a:alphaModFix/>
            </a:blip>
            <a:stretch>
              <a:fillRect/>
            </a:stretch>
          </p:blipFill>
          <p:spPr>
            <a:xfrm>
              <a:off x="7631675" y="113986"/>
              <a:ext cx="1343099" cy="134307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B53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mdb.com/search/keyword/?keywords=based-on-novel" TargetMode="External"/><Relationship Id="rId4" Type="http://schemas.openxmlformats.org/officeDocument/2006/relationships/hyperlink" Target="https://www.librarything.com" TargetMode="External"/><Relationship Id="rId11" Type="http://schemas.openxmlformats.org/officeDocument/2006/relationships/image" Target="../media/image12.png"/><Relationship Id="rId10" Type="http://schemas.openxmlformats.org/officeDocument/2006/relationships/image" Target="../media/image5.png"/><Relationship Id="rId9" Type="http://schemas.openxmlformats.org/officeDocument/2006/relationships/hyperlink" Target="https://newsroom.ucla.edu/releases/2021-hollywood-diversity-report" TargetMode="External"/><Relationship Id="rId5" Type="http://schemas.openxmlformats.org/officeDocument/2006/relationships/hyperlink" Target="https://developer.nytimes.com/" TargetMode="External"/><Relationship Id="rId6" Type="http://schemas.openxmlformats.org/officeDocument/2006/relationships/hyperlink" Target="https://www.gramercybooksbexley.com/blog/what-books-make-good-films" TargetMode="External"/><Relationship Id="rId7" Type="http://schemas.openxmlformats.org/officeDocument/2006/relationships/hyperlink" Target="https://medium.com/publishing-in-the-digital-age/book-to-film-adaptations-caec7c65e96a" TargetMode="External"/><Relationship Id="rId8" Type="http://schemas.openxmlformats.org/officeDocument/2006/relationships/hyperlink" Target="https://www.forbes.com/sites/adamrowe1/2018/07/11/why-book-based-films-earn-53-more-at-the-worldwide-box-office/?sh=7419421306f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subTitle"/>
          </p:nvPr>
        </p:nvSpPr>
        <p:spPr>
          <a:xfrm>
            <a:off x="2762125" y="4199826"/>
            <a:ext cx="7801500" cy="792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2300">
                <a:solidFill>
                  <a:schemeClr val="dk1"/>
                </a:solidFill>
                <a:latin typeface="Oswald"/>
                <a:ea typeface="Oswald"/>
                <a:cs typeface="Oswald"/>
                <a:sym typeface="Oswald"/>
              </a:rPr>
              <a:t>By </a:t>
            </a:r>
            <a:r>
              <a:rPr lang="en" sz="2300">
                <a:solidFill>
                  <a:schemeClr val="dk1"/>
                </a:solidFill>
                <a:latin typeface="Oswald"/>
                <a:ea typeface="Oswald"/>
                <a:cs typeface="Oswald"/>
                <a:sym typeface="Oswald"/>
              </a:rPr>
              <a:t>Maria Williams, Leo Corelli, Miranda Morris</a:t>
            </a:r>
            <a:endParaRPr sz="2300">
              <a:solidFill>
                <a:schemeClr val="dk1"/>
              </a:solidFill>
              <a:latin typeface="Oswald"/>
              <a:ea typeface="Oswald"/>
              <a:cs typeface="Oswald"/>
              <a:sym typeface="Oswald"/>
            </a:endParaRPr>
          </a:p>
        </p:txBody>
      </p:sp>
      <p:pic>
        <p:nvPicPr>
          <p:cNvPr id="63" name="Google Shape;63;p13"/>
          <p:cNvPicPr preferRelativeResize="0"/>
          <p:nvPr/>
        </p:nvPicPr>
        <p:blipFill>
          <a:blip r:embed="rId3">
            <a:alphaModFix amt="72000"/>
          </a:blip>
          <a:stretch>
            <a:fillRect/>
          </a:stretch>
        </p:blipFill>
        <p:spPr>
          <a:xfrm flipH="1">
            <a:off x="5920575" y="1552550"/>
            <a:ext cx="3223425" cy="2759625"/>
          </a:xfrm>
          <a:prstGeom prst="rect">
            <a:avLst/>
          </a:prstGeom>
          <a:noFill/>
          <a:ln>
            <a:noFill/>
          </a:ln>
        </p:spPr>
      </p:pic>
      <p:pic>
        <p:nvPicPr>
          <p:cNvPr id="64" name="Google Shape;64;p13"/>
          <p:cNvPicPr preferRelativeResize="0"/>
          <p:nvPr/>
        </p:nvPicPr>
        <p:blipFill>
          <a:blip r:embed="rId4">
            <a:alphaModFix/>
          </a:blip>
          <a:stretch>
            <a:fillRect/>
          </a:stretch>
        </p:blipFill>
        <p:spPr>
          <a:xfrm>
            <a:off x="4237413" y="2840413"/>
            <a:ext cx="669184" cy="228708"/>
          </a:xfrm>
          <a:prstGeom prst="rect">
            <a:avLst/>
          </a:prstGeom>
          <a:noFill/>
          <a:ln>
            <a:noFill/>
          </a:ln>
        </p:spPr>
      </p:pic>
      <p:pic>
        <p:nvPicPr>
          <p:cNvPr id="65" name="Google Shape;65;p13"/>
          <p:cNvPicPr preferRelativeResize="0"/>
          <p:nvPr/>
        </p:nvPicPr>
        <p:blipFill>
          <a:blip r:embed="rId5">
            <a:alphaModFix amt="77000"/>
          </a:blip>
          <a:stretch>
            <a:fillRect/>
          </a:stretch>
        </p:blipFill>
        <p:spPr>
          <a:xfrm>
            <a:off x="1925975" y="2800350"/>
            <a:ext cx="4350149" cy="1093025"/>
          </a:xfrm>
          <a:prstGeom prst="rect">
            <a:avLst/>
          </a:prstGeom>
          <a:noFill/>
          <a:ln>
            <a:noFill/>
          </a:ln>
        </p:spPr>
      </p:pic>
      <p:pic>
        <p:nvPicPr>
          <p:cNvPr id="66" name="Google Shape;66;p13"/>
          <p:cNvPicPr preferRelativeResize="0"/>
          <p:nvPr/>
        </p:nvPicPr>
        <p:blipFill>
          <a:blip r:embed="rId6">
            <a:alphaModFix amt="92000"/>
          </a:blip>
          <a:stretch>
            <a:fillRect/>
          </a:stretch>
        </p:blipFill>
        <p:spPr>
          <a:xfrm>
            <a:off x="133050" y="2638583"/>
            <a:ext cx="2097175" cy="2455241"/>
          </a:xfrm>
          <a:prstGeom prst="rect">
            <a:avLst/>
          </a:prstGeom>
          <a:noFill/>
          <a:ln>
            <a:noFill/>
          </a:ln>
        </p:spPr>
      </p:pic>
      <p:sp>
        <p:nvSpPr>
          <p:cNvPr id="67" name="Google Shape;67;p13"/>
          <p:cNvSpPr txBox="1"/>
          <p:nvPr>
            <p:ph type="ctrTitle"/>
          </p:nvPr>
        </p:nvSpPr>
        <p:spPr>
          <a:xfrm>
            <a:off x="368825" y="77425"/>
            <a:ext cx="7801500" cy="163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BOOK TO FILM</a:t>
            </a:r>
            <a:endParaRPr/>
          </a:p>
          <a:p>
            <a:pPr indent="0" lvl="0" marL="0" rtl="0" algn="l">
              <a:spcBef>
                <a:spcPts val="0"/>
              </a:spcBef>
              <a:spcAft>
                <a:spcPts val="0"/>
              </a:spcAft>
              <a:buNone/>
            </a:pPr>
            <a:r>
              <a:rPr lang="en" sz="2066"/>
              <a:t>THE PROFITABILITY OF CINEMATIC NOVEL ADAPTATIONS</a:t>
            </a:r>
            <a:endParaRPr sz="206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05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solidFill>
                  <a:srgbClr val="FFEB81"/>
                </a:solidFill>
              </a:rPr>
              <a:t>End Credits</a:t>
            </a:r>
            <a:endParaRPr>
              <a:solidFill>
                <a:srgbClr val="FFEB81"/>
              </a:solidFill>
            </a:endParaRPr>
          </a:p>
        </p:txBody>
      </p:sp>
      <p:sp>
        <p:nvSpPr>
          <p:cNvPr id="189" name="Google Shape;189;p22"/>
          <p:cNvSpPr txBox="1"/>
          <p:nvPr/>
        </p:nvSpPr>
        <p:spPr>
          <a:xfrm>
            <a:off x="3190200" y="870900"/>
            <a:ext cx="5646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9BF0F0"/>
                </a:solidFill>
                <a:latin typeface="Oswald"/>
                <a:ea typeface="Oswald"/>
                <a:cs typeface="Oswald"/>
                <a:sym typeface="Oswald"/>
              </a:rPr>
              <a:t>Data Sources:</a:t>
            </a:r>
            <a:endParaRPr sz="1500">
              <a:solidFill>
                <a:srgbClr val="9BF0F0"/>
              </a:solidFill>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3"/>
              </a:rPr>
              <a:t>https://www.imdb.com</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4"/>
              </a:rPr>
              <a:t>https://www.librarything.com</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5"/>
              </a:rPr>
              <a:t>https://developer.nytimes.com</a:t>
            </a:r>
            <a:endParaRPr sz="1500">
              <a:latin typeface="Oswald"/>
              <a:ea typeface="Oswald"/>
              <a:cs typeface="Oswald"/>
              <a:sym typeface="Oswald"/>
            </a:endParaRPr>
          </a:p>
          <a:p>
            <a:pPr indent="0" lvl="0" marL="0" rtl="0" algn="ctr">
              <a:spcBef>
                <a:spcPts val="0"/>
              </a:spcBef>
              <a:spcAft>
                <a:spcPts val="0"/>
              </a:spcAft>
              <a:buNone/>
            </a:pPr>
            <a:r>
              <a:t/>
            </a:r>
            <a:endParaRPr sz="1500">
              <a:latin typeface="Oswald"/>
              <a:ea typeface="Oswald"/>
              <a:cs typeface="Oswald"/>
              <a:sym typeface="Oswald"/>
            </a:endParaRPr>
          </a:p>
          <a:p>
            <a:pPr indent="0" lvl="0" marL="0" rtl="0" algn="l">
              <a:spcBef>
                <a:spcPts val="0"/>
              </a:spcBef>
              <a:spcAft>
                <a:spcPts val="0"/>
              </a:spcAft>
              <a:buNone/>
            </a:pPr>
            <a:r>
              <a:rPr lang="en" sz="1500">
                <a:solidFill>
                  <a:srgbClr val="9BF0F0"/>
                </a:solidFill>
                <a:latin typeface="Oswald"/>
                <a:ea typeface="Oswald"/>
                <a:cs typeface="Oswald"/>
                <a:sym typeface="Oswald"/>
              </a:rPr>
              <a:t>Research Sources:</a:t>
            </a:r>
            <a:endParaRPr sz="1500">
              <a:solidFill>
                <a:srgbClr val="9BF0F0"/>
              </a:solidFill>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6"/>
              </a:rPr>
              <a:t>https://www.gramercybooksbexley.com/blog/what-books-make-good-films</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7"/>
              </a:rPr>
              <a:t>https://medium.com/publishing-in-the-digital-age/book-to-film-adaptations-caec7c65e96a</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8"/>
              </a:rPr>
              <a:t>https://www.forbes.com/sites/adamrowe1/2018/07/11/why-book-based-films-earn-53-more-at-the-worldwide-box-office/?sh=7419421306f0</a:t>
            </a:r>
            <a:endParaRPr sz="1500">
              <a:latin typeface="Oswald"/>
              <a:ea typeface="Oswald"/>
              <a:cs typeface="Oswald"/>
              <a:sym typeface="Oswald"/>
            </a:endParaRPr>
          </a:p>
          <a:p>
            <a:pPr indent="-323850" lvl="0" marL="457200" rtl="0" algn="l">
              <a:spcBef>
                <a:spcPts val="0"/>
              </a:spcBef>
              <a:spcAft>
                <a:spcPts val="0"/>
              </a:spcAft>
              <a:buSzPts val="1500"/>
              <a:buFont typeface="Oswald"/>
              <a:buChar char="●"/>
            </a:pPr>
            <a:r>
              <a:rPr lang="en" sz="1500" u="sng">
                <a:solidFill>
                  <a:schemeClr val="hlink"/>
                </a:solidFill>
                <a:latin typeface="Oswald"/>
                <a:ea typeface="Oswald"/>
                <a:cs typeface="Oswald"/>
                <a:sym typeface="Oswald"/>
                <a:hlinkClick r:id="rId9"/>
              </a:rPr>
              <a:t>https://newsroom.ucla.edu/releases/2021-hollywood-diversity-report</a:t>
            </a:r>
            <a:endParaRPr sz="1500">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pic>
        <p:nvPicPr>
          <p:cNvPr id="190" name="Google Shape;190;p22"/>
          <p:cNvPicPr preferRelativeResize="0"/>
          <p:nvPr/>
        </p:nvPicPr>
        <p:blipFill rotWithShape="1">
          <a:blip r:embed="rId10">
            <a:alphaModFix/>
          </a:blip>
          <a:srcRect b="0" l="0" r="5410" t="0"/>
          <a:stretch/>
        </p:blipFill>
        <p:spPr>
          <a:xfrm>
            <a:off x="15850" y="4157475"/>
            <a:ext cx="4405601" cy="1132124"/>
          </a:xfrm>
          <a:prstGeom prst="rect">
            <a:avLst/>
          </a:prstGeom>
          <a:noFill/>
          <a:ln>
            <a:noFill/>
          </a:ln>
        </p:spPr>
      </p:pic>
      <p:pic>
        <p:nvPicPr>
          <p:cNvPr id="191" name="Google Shape;191;p22"/>
          <p:cNvPicPr preferRelativeResize="0"/>
          <p:nvPr/>
        </p:nvPicPr>
        <p:blipFill>
          <a:blip r:embed="rId10">
            <a:alphaModFix/>
          </a:blip>
          <a:stretch>
            <a:fillRect/>
          </a:stretch>
        </p:blipFill>
        <p:spPr>
          <a:xfrm>
            <a:off x="4421450" y="4157463"/>
            <a:ext cx="4657601" cy="1132126"/>
          </a:xfrm>
          <a:prstGeom prst="rect">
            <a:avLst/>
          </a:prstGeom>
          <a:noFill/>
          <a:ln>
            <a:noFill/>
          </a:ln>
        </p:spPr>
      </p:pic>
      <p:pic>
        <p:nvPicPr>
          <p:cNvPr id="192" name="Google Shape;192;p22"/>
          <p:cNvPicPr preferRelativeResize="0"/>
          <p:nvPr/>
        </p:nvPicPr>
        <p:blipFill>
          <a:blip r:embed="rId11">
            <a:alphaModFix amt="80000"/>
          </a:blip>
          <a:stretch>
            <a:fillRect/>
          </a:stretch>
        </p:blipFill>
        <p:spPr>
          <a:xfrm>
            <a:off x="531147" y="1138400"/>
            <a:ext cx="2261125" cy="2429950"/>
          </a:xfrm>
          <a:prstGeom prst="rect">
            <a:avLst/>
          </a:prstGeom>
          <a:noFill/>
          <a:ln>
            <a:noFill/>
          </a:ln>
        </p:spPr>
      </p:pic>
      <p:sp>
        <p:nvSpPr>
          <p:cNvPr id="193" name="Google Shape;193;p22"/>
          <p:cNvSpPr txBox="1"/>
          <p:nvPr>
            <p:ph type="title"/>
          </p:nvPr>
        </p:nvSpPr>
        <p:spPr>
          <a:xfrm>
            <a:off x="582072" y="2476718"/>
            <a:ext cx="2159400" cy="4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00">
                <a:solidFill>
                  <a:srgbClr val="FFEB81"/>
                </a:solidFill>
              </a:rPr>
              <a:t>THANK</a:t>
            </a:r>
            <a:r>
              <a:rPr lang="en" sz="3200">
                <a:solidFill>
                  <a:srgbClr val="FFEB81"/>
                </a:solidFill>
              </a:rPr>
              <a:t> YOU</a:t>
            </a:r>
            <a:r>
              <a:rPr lang="en" sz="3200">
                <a:solidFill>
                  <a:srgbClr val="FFEB81"/>
                </a:solidFill>
              </a:rPr>
              <a:t>!</a:t>
            </a:r>
            <a:endParaRPr sz="3200">
              <a:solidFill>
                <a:srgbClr val="FFEB8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055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500">
                <a:solidFill>
                  <a:srgbClr val="FFEB81"/>
                </a:solidFill>
              </a:rPr>
              <a:t>Should this book be a movie?</a:t>
            </a:r>
            <a:endParaRPr sz="3500">
              <a:solidFill>
                <a:srgbClr val="FFEB81"/>
              </a:solidFill>
            </a:endParaRPr>
          </a:p>
        </p:txBody>
      </p:sp>
      <p:sp>
        <p:nvSpPr>
          <p:cNvPr id="73" name="Google Shape;73;p14"/>
          <p:cNvSpPr txBox="1"/>
          <p:nvPr>
            <p:ph idx="1" type="body"/>
          </p:nvPr>
        </p:nvSpPr>
        <p:spPr>
          <a:xfrm>
            <a:off x="311700" y="1349825"/>
            <a:ext cx="80559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1500"/>
              </a:spcBef>
              <a:spcAft>
                <a:spcPts val="0"/>
              </a:spcAft>
              <a:buNone/>
            </a:pPr>
            <a:r>
              <a:rPr lang="en" sz="2500">
                <a:solidFill>
                  <a:srgbClr val="9BF0F0"/>
                </a:solidFill>
                <a:latin typeface="Oswald"/>
                <a:ea typeface="Oswald"/>
                <a:cs typeface="Oswald"/>
                <a:sym typeface="Oswald"/>
              </a:rPr>
              <a:t>PROBLEM:</a:t>
            </a:r>
            <a:r>
              <a:rPr lang="en">
                <a:solidFill>
                  <a:schemeClr val="dk1"/>
                </a:solidFill>
                <a:latin typeface="Oswald"/>
                <a:ea typeface="Oswald"/>
                <a:cs typeface="Oswald"/>
                <a:sym typeface="Oswald"/>
              </a:rPr>
              <a:t> </a:t>
            </a:r>
            <a:r>
              <a:rPr lang="en" sz="2000">
                <a:solidFill>
                  <a:schemeClr val="dk1"/>
                </a:solidFill>
                <a:latin typeface="Oswald"/>
                <a:ea typeface="Oswald"/>
                <a:cs typeface="Oswald"/>
                <a:sym typeface="Oswald"/>
              </a:rPr>
              <a:t>7/10 movies lose money</a:t>
            </a:r>
            <a:endParaRPr sz="2000">
              <a:solidFill>
                <a:schemeClr val="dk1"/>
              </a:solidFill>
              <a:latin typeface="Oswald"/>
              <a:ea typeface="Oswald"/>
              <a:cs typeface="Oswald"/>
              <a:sym typeface="Oswald"/>
            </a:endParaRPr>
          </a:p>
          <a:p>
            <a:pPr indent="0" lvl="0" marL="0" rtl="0" algn="l">
              <a:lnSpc>
                <a:spcPct val="105000"/>
              </a:lnSpc>
              <a:spcBef>
                <a:spcPts val="1500"/>
              </a:spcBef>
              <a:spcAft>
                <a:spcPts val="0"/>
              </a:spcAft>
              <a:buNone/>
            </a:pPr>
            <a:r>
              <a:rPr lang="en" sz="2500">
                <a:solidFill>
                  <a:srgbClr val="9BF0F0"/>
                </a:solidFill>
                <a:latin typeface="Oswald"/>
                <a:ea typeface="Oswald"/>
                <a:cs typeface="Oswald"/>
                <a:sym typeface="Oswald"/>
              </a:rPr>
              <a:t>SOLUTION</a:t>
            </a:r>
            <a:r>
              <a:rPr lang="en" sz="2500">
                <a:solidFill>
                  <a:srgbClr val="9BF0F0"/>
                </a:solidFill>
                <a:latin typeface="Oswald"/>
                <a:ea typeface="Oswald"/>
                <a:cs typeface="Oswald"/>
                <a:sym typeface="Oswald"/>
              </a:rPr>
              <a:t>:</a:t>
            </a:r>
            <a:r>
              <a:rPr lang="en">
                <a:solidFill>
                  <a:srgbClr val="9BF0F0"/>
                </a:solidFill>
                <a:latin typeface="Oswald"/>
                <a:ea typeface="Oswald"/>
                <a:cs typeface="Oswald"/>
                <a:sym typeface="Oswald"/>
              </a:rPr>
              <a:t> </a:t>
            </a:r>
            <a:r>
              <a:rPr lang="en" sz="2000">
                <a:solidFill>
                  <a:schemeClr val="dk1"/>
                </a:solidFill>
                <a:latin typeface="Oswald"/>
                <a:ea typeface="Oswald"/>
                <a:cs typeface="Oswald"/>
                <a:sym typeface="Oswald"/>
              </a:rPr>
              <a:t>Build a model to predict the profitability of book-to-film adaptations, since those are the movies that seem to be most profitable</a:t>
            </a:r>
            <a:endParaRPr sz="2000">
              <a:solidFill>
                <a:schemeClr val="dk1"/>
              </a:solidFill>
              <a:latin typeface="Oswald"/>
              <a:ea typeface="Oswald"/>
              <a:cs typeface="Oswald"/>
              <a:sym typeface="Oswald"/>
            </a:endParaRPr>
          </a:p>
          <a:p>
            <a:pPr indent="0" lvl="0" marL="0" rtl="0" algn="l">
              <a:lnSpc>
                <a:spcPct val="105000"/>
              </a:lnSpc>
              <a:spcBef>
                <a:spcPts val="1500"/>
              </a:spcBef>
              <a:spcAft>
                <a:spcPts val="0"/>
              </a:spcAft>
              <a:buNone/>
            </a:pPr>
            <a:r>
              <a:rPr lang="en" sz="2500">
                <a:solidFill>
                  <a:srgbClr val="9BF0F0"/>
                </a:solidFill>
                <a:latin typeface="Oswald"/>
                <a:ea typeface="Oswald"/>
                <a:cs typeface="Oswald"/>
                <a:sym typeface="Oswald"/>
              </a:rPr>
              <a:t>TARGET USER:</a:t>
            </a:r>
            <a:r>
              <a:rPr lang="en" sz="2500">
                <a:solidFill>
                  <a:srgbClr val="4BDADA"/>
                </a:solidFill>
                <a:latin typeface="Oswald"/>
                <a:ea typeface="Oswald"/>
                <a:cs typeface="Oswald"/>
                <a:sym typeface="Oswald"/>
              </a:rPr>
              <a:t> </a:t>
            </a:r>
            <a:r>
              <a:rPr lang="en" sz="2000">
                <a:solidFill>
                  <a:schemeClr val="dk1"/>
                </a:solidFill>
                <a:latin typeface="Oswald"/>
                <a:ea typeface="Oswald"/>
                <a:cs typeface="Oswald"/>
                <a:sym typeface="Oswald"/>
              </a:rPr>
              <a:t>Movie studio executives</a:t>
            </a:r>
            <a:endParaRPr sz="2000">
              <a:solidFill>
                <a:schemeClr val="dk1"/>
              </a:solidFill>
              <a:latin typeface="Oswald"/>
              <a:ea typeface="Oswald"/>
              <a:cs typeface="Oswald"/>
              <a:sym typeface="Oswald"/>
            </a:endParaRPr>
          </a:p>
          <a:p>
            <a:pPr indent="0" lvl="0" marL="0" rtl="0" algn="l">
              <a:lnSpc>
                <a:spcPct val="105000"/>
              </a:lnSpc>
              <a:spcBef>
                <a:spcPts val="1500"/>
              </a:spcBef>
              <a:spcAft>
                <a:spcPts val="0"/>
              </a:spcAft>
              <a:buNone/>
            </a:pPr>
            <a:r>
              <a:rPr lang="en" sz="2500">
                <a:solidFill>
                  <a:srgbClr val="9BF0F0"/>
                </a:solidFill>
                <a:latin typeface="Oswald"/>
                <a:ea typeface="Oswald"/>
                <a:cs typeface="Oswald"/>
                <a:sym typeface="Oswald"/>
              </a:rPr>
              <a:t>DEFINITION OF SUCCESS</a:t>
            </a:r>
            <a:r>
              <a:rPr lang="en">
                <a:solidFill>
                  <a:schemeClr val="dk1"/>
                </a:solidFill>
                <a:latin typeface="Oswald"/>
                <a:ea typeface="Oswald"/>
                <a:cs typeface="Oswald"/>
                <a:sym typeface="Oswald"/>
              </a:rPr>
              <a:t>:  an accurate (&gt;.8 AUROC) model</a:t>
            </a:r>
            <a:endParaRPr>
              <a:solidFill>
                <a:schemeClr val="dk1"/>
              </a:solidFill>
              <a:highlight>
                <a:srgbClr val="E06666"/>
              </a:highlight>
              <a:latin typeface="Oswald"/>
              <a:ea typeface="Oswald"/>
              <a:cs typeface="Oswald"/>
              <a:sym typeface="Oswald"/>
            </a:endParaRPr>
          </a:p>
        </p:txBody>
      </p:sp>
      <p:pic>
        <p:nvPicPr>
          <p:cNvPr id="74" name="Google Shape;74;p14"/>
          <p:cNvPicPr preferRelativeResize="0"/>
          <p:nvPr/>
        </p:nvPicPr>
        <p:blipFill rotWithShape="1">
          <a:blip r:embed="rId3">
            <a:alphaModFix/>
          </a:blip>
          <a:srcRect b="0" l="0" r="5410" t="0"/>
          <a:stretch/>
        </p:blipFill>
        <p:spPr>
          <a:xfrm>
            <a:off x="15850" y="4157475"/>
            <a:ext cx="4405601" cy="1132124"/>
          </a:xfrm>
          <a:prstGeom prst="rect">
            <a:avLst/>
          </a:prstGeom>
          <a:noFill/>
          <a:ln>
            <a:noFill/>
          </a:ln>
        </p:spPr>
      </p:pic>
      <p:pic>
        <p:nvPicPr>
          <p:cNvPr id="75" name="Google Shape;75;p14"/>
          <p:cNvPicPr preferRelativeResize="0"/>
          <p:nvPr/>
        </p:nvPicPr>
        <p:blipFill>
          <a:blip r:embed="rId3">
            <a:alphaModFix/>
          </a:blip>
          <a:stretch>
            <a:fillRect/>
          </a:stretch>
        </p:blipFill>
        <p:spPr>
          <a:xfrm>
            <a:off x="4421450" y="4157463"/>
            <a:ext cx="4657601" cy="113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05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solidFill>
                  <a:srgbClr val="FFEB81"/>
                </a:solidFill>
              </a:rPr>
              <a:t>Business Understanding</a:t>
            </a:r>
            <a:endParaRPr sz="3500">
              <a:solidFill>
                <a:srgbClr val="FFEB81"/>
              </a:solidFill>
            </a:endParaRPr>
          </a:p>
        </p:txBody>
      </p:sp>
      <p:sp>
        <p:nvSpPr>
          <p:cNvPr id="81" name="Google Shape;81;p15"/>
          <p:cNvSpPr txBox="1"/>
          <p:nvPr>
            <p:ph idx="1" type="body"/>
          </p:nvPr>
        </p:nvSpPr>
        <p:spPr>
          <a:xfrm>
            <a:off x="365400" y="1396425"/>
            <a:ext cx="4206600" cy="29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9BF0F0"/>
                </a:solidFill>
                <a:latin typeface="Oswald"/>
                <a:ea typeface="Oswald"/>
                <a:cs typeface="Oswald"/>
                <a:sym typeface="Oswald"/>
              </a:rPr>
              <a:t>BACKGROUND RESEARCH: </a:t>
            </a:r>
            <a:endParaRPr sz="1900">
              <a:solidFill>
                <a:srgbClr val="9BF0F0"/>
              </a:solidFill>
              <a:latin typeface="Oswald"/>
              <a:ea typeface="Oswald"/>
              <a:cs typeface="Oswald"/>
              <a:sym typeface="Oswald"/>
            </a:endParaRPr>
          </a:p>
          <a:p>
            <a:pPr indent="-342900" lvl="0" marL="457200" rtl="0" algn="l">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Book adaptations earn </a:t>
            </a:r>
            <a:r>
              <a:rPr lang="en">
                <a:solidFill>
                  <a:srgbClr val="FFEB81"/>
                </a:solidFill>
                <a:latin typeface="Oswald"/>
                <a:ea typeface="Oswald"/>
                <a:cs typeface="Oswald"/>
                <a:sym typeface="Oswald"/>
              </a:rPr>
              <a:t>over 50% more </a:t>
            </a:r>
            <a:r>
              <a:rPr lang="en">
                <a:solidFill>
                  <a:schemeClr val="dk1"/>
                </a:solidFill>
                <a:latin typeface="Oswald"/>
                <a:ea typeface="Oswald"/>
                <a:cs typeface="Oswald"/>
                <a:sym typeface="Oswald"/>
              </a:rPr>
              <a:t>than original screenplays</a:t>
            </a:r>
            <a:endParaRPr>
              <a:solidFill>
                <a:schemeClr val="dk1"/>
              </a:solidFill>
              <a:latin typeface="Oswald"/>
              <a:ea typeface="Oswald"/>
              <a:cs typeface="Oswald"/>
              <a:sym typeface="Oswald"/>
            </a:endParaRPr>
          </a:p>
          <a:p>
            <a:pPr indent="-342900" lvl="0" marL="457200" rtl="0" algn="l">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Currently, books are mostly chosen based on novel profitability and instinct</a:t>
            </a:r>
            <a:endParaRPr>
              <a:solidFill>
                <a:schemeClr val="dk1"/>
              </a:solidFill>
              <a:latin typeface="Oswald"/>
              <a:ea typeface="Oswald"/>
              <a:cs typeface="Oswald"/>
              <a:sym typeface="Oswald"/>
            </a:endParaRPr>
          </a:p>
          <a:p>
            <a:pPr indent="0" lvl="0" marL="0" rtl="0" algn="l">
              <a:spcBef>
                <a:spcPts val="1200"/>
              </a:spcBef>
              <a:spcAft>
                <a:spcPts val="0"/>
              </a:spcAft>
              <a:buNone/>
            </a:pPr>
            <a:r>
              <a:rPr lang="en" sz="1900">
                <a:solidFill>
                  <a:srgbClr val="9BF0F0"/>
                </a:solidFill>
                <a:latin typeface="Oswald"/>
                <a:ea typeface="Oswald"/>
                <a:cs typeface="Oswald"/>
                <a:sym typeface="Oswald"/>
              </a:rPr>
              <a:t>EXPERT </a:t>
            </a:r>
            <a:r>
              <a:rPr lang="en" sz="1900">
                <a:solidFill>
                  <a:srgbClr val="9BF0F0"/>
                </a:solidFill>
                <a:latin typeface="Oswald"/>
                <a:ea typeface="Oswald"/>
                <a:cs typeface="Oswald"/>
                <a:sym typeface="Oswald"/>
              </a:rPr>
              <a:t>CONSULTANT</a:t>
            </a:r>
            <a:r>
              <a:rPr lang="en" sz="1900">
                <a:solidFill>
                  <a:srgbClr val="9BF0F0"/>
                </a:solidFill>
                <a:latin typeface="Oswald"/>
                <a:ea typeface="Oswald"/>
                <a:cs typeface="Oswald"/>
                <a:sym typeface="Oswald"/>
              </a:rPr>
              <a:t>: </a:t>
            </a:r>
            <a:endParaRPr sz="1900">
              <a:solidFill>
                <a:srgbClr val="9BF0F0"/>
              </a:solidFill>
              <a:latin typeface="Oswald"/>
              <a:ea typeface="Oswald"/>
              <a:cs typeface="Oswald"/>
              <a:sym typeface="Oswald"/>
            </a:endParaRPr>
          </a:p>
          <a:p>
            <a:pPr indent="-342900" lvl="0" marL="457200" rtl="0" algn="l">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Holly Frederick, literary agent</a:t>
            </a:r>
            <a:endParaRPr>
              <a:solidFill>
                <a:schemeClr val="dk1"/>
              </a:solidFill>
              <a:highlight>
                <a:srgbClr val="E06666"/>
              </a:highlight>
              <a:latin typeface="Oswald"/>
              <a:ea typeface="Oswald"/>
              <a:cs typeface="Oswald"/>
              <a:sym typeface="Oswald"/>
            </a:endParaRPr>
          </a:p>
        </p:txBody>
      </p:sp>
      <p:pic>
        <p:nvPicPr>
          <p:cNvPr id="82" name="Google Shape;82;p15"/>
          <p:cNvPicPr preferRelativeResize="0"/>
          <p:nvPr/>
        </p:nvPicPr>
        <p:blipFill rotWithShape="1">
          <a:blip r:embed="rId3">
            <a:alphaModFix/>
          </a:blip>
          <a:srcRect b="0" l="0" r="5410" t="0"/>
          <a:stretch/>
        </p:blipFill>
        <p:spPr>
          <a:xfrm>
            <a:off x="15850" y="4157475"/>
            <a:ext cx="4405601" cy="1132124"/>
          </a:xfrm>
          <a:prstGeom prst="rect">
            <a:avLst/>
          </a:prstGeom>
          <a:noFill/>
          <a:ln>
            <a:noFill/>
          </a:ln>
        </p:spPr>
      </p:pic>
      <p:pic>
        <p:nvPicPr>
          <p:cNvPr id="83" name="Google Shape;83;p15"/>
          <p:cNvPicPr preferRelativeResize="0"/>
          <p:nvPr/>
        </p:nvPicPr>
        <p:blipFill>
          <a:blip r:embed="rId3">
            <a:alphaModFix/>
          </a:blip>
          <a:stretch>
            <a:fillRect/>
          </a:stretch>
        </p:blipFill>
        <p:spPr>
          <a:xfrm>
            <a:off x="4421450" y="4157463"/>
            <a:ext cx="4657601" cy="1132126"/>
          </a:xfrm>
          <a:prstGeom prst="rect">
            <a:avLst/>
          </a:prstGeom>
          <a:noFill/>
          <a:ln>
            <a:noFill/>
          </a:ln>
        </p:spPr>
      </p:pic>
      <p:pic>
        <p:nvPicPr>
          <p:cNvPr id="84" name="Google Shape;84;p15"/>
          <p:cNvPicPr preferRelativeResize="0"/>
          <p:nvPr/>
        </p:nvPicPr>
        <p:blipFill>
          <a:blip r:embed="rId4">
            <a:alphaModFix/>
          </a:blip>
          <a:stretch>
            <a:fillRect/>
          </a:stretch>
        </p:blipFill>
        <p:spPr>
          <a:xfrm>
            <a:off x="7631675" y="113986"/>
            <a:ext cx="1343099" cy="1343076"/>
          </a:xfrm>
          <a:prstGeom prst="rect">
            <a:avLst/>
          </a:prstGeom>
          <a:noFill/>
          <a:ln>
            <a:noFill/>
          </a:ln>
        </p:spPr>
      </p:pic>
      <p:sp>
        <p:nvSpPr>
          <p:cNvPr id="85" name="Google Shape;85;p15"/>
          <p:cNvSpPr txBox="1"/>
          <p:nvPr>
            <p:ph idx="1" type="body"/>
          </p:nvPr>
        </p:nvSpPr>
        <p:spPr>
          <a:xfrm>
            <a:off x="4918300" y="1396425"/>
            <a:ext cx="3663900" cy="31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9BF0F0"/>
                </a:solidFill>
                <a:latin typeface="Oswald"/>
                <a:ea typeface="Oswald"/>
                <a:cs typeface="Oswald"/>
                <a:sym typeface="Oswald"/>
              </a:rPr>
              <a:t>FACTORS: </a:t>
            </a:r>
            <a:endParaRPr sz="1900">
              <a:solidFill>
                <a:srgbClr val="9BF0F0"/>
              </a:solidFill>
              <a:latin typeface="Oswald"/>
              <a:ea typeface="Oswald"/>
              <a:cs typeface="Oswald"/>
              <a:sym typeface="Oswald"/>
            </a:endParaRPr>
          </a:p>
          <a:p>
            <a:pPr indent="-342900" lvl="0" marL="457200" rtl="0" algn="l">
              <a:spcBef>
                <a:spcPts val="1200"/>
              </a:spcBef>
              <a:spcAft>
                <a:spcPts val="0"/>
              </a:spcAft>
              <a:buClr>
                <a:schemeClr val="dk1"/>
              </a:buClr>
              <a:buSzPts val="1800"/>
              <a:buFont typeface="Oswald"/>
              <a:buChar char="-"/>
            </a:pPr>
            <a:r>
              <a:rPr lang="en">
                <a:solidFill>
                  <a:schemeClr val="dk1"/>
                </a:solidFill>
                <a:latin typeface="Oswald"/>
                <a:ea typeface="Oswald"/>
                <a:cs typeface="Oswald"/>
                <a:sym typeface="Oswald"/>
              </a:rPr>
              <a:t>Book Success:</a:t>
            </a:r>
            <a:endParaRPr>
              <a:solidFill>
                <a:schemeClr val="dk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Sales, awards, celebrity mentions</a:t>
            </a:r>
            <a:endParaRPr>
              <a:solidFill>
                <a:schemeClr val="dk1"/>
              </a:solidFill>
              <a:latin typeface="Oswald"/>
              <a:ea typeface="Oswald"/>
              <a:cs typeface="Oswald"/>
              <a:sym typeface="Oswald"/>
            </a:endParaRPr>
          </a:p>
          <a:p>
            <a:pPr indent="-342900" lvl="0" marL="457200" rtl="0" algn="l">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Story </a:t>
            </a:r>
            <a:r>
              <a:rPr lang="en">
                <a:solidFill>
                  <a:schemeClr val="dk1"/>
                </a:solidFill>
                <a:latin typeface="Oswald"/>
                <a:ea typeface="Oswald"/>
                <a:cs typeface="Oswald"/>
                <a:sym typeface="Oswald"/>
              </a:rPr>
              <a:t>Adaptability:</a:t>
            </a:r>
            <a:endParaRPr>
              <a:solidFill>
                <a:schemeClr val="dk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Structure, characters, action</a:t>
            </a:r>
            <a:endParaRPr>
              <a:solidFill>
                <a:schemeClr val="dk1"/>
              </a:solidFill>
              <a:latin typeface="Oswald"/>
              <a:ea typeface="Oswald"/>
              <a:cs typeface="Oswald"/>
              <a:sym typeface="Oswald"/>
            </a:endParaRPr>
          </a:p>
          <a:p>
            <a:pPr indent="-342900" lvl="0" marL="457200" rtl="0" algn="l">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Expansion Potential:</a:t>
            </a:r>
            <a:endParaRPr>
              <a:solidFill>
                <a:schemeClr val="dk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Franchise potential</a:t>
            </a:r>
            <a:endParaRPr>
              <a:solidFill>
                <a:schemeClr val="dk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Global appeal</a:t>
            </a:r>
            <a:endParaRPr>
              <a:solidFill>
                <a:schemeClr val="dk1"/>
              </a:solidFill>
              <a:latin typeface="Oswald"/>
              <a:ea typeface="Oswald"/>
              <a:cs typeface="Oswald"/>
              <a:sym typeface="Oswald"/>
            </a:endParaRPr>
          </a:p>
          <a:p>
            <a:pPr indent="-342900" lvl="0" marL="457200" rtl="0" algn="l">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Trend</a:t>
            </a:r>
            <a:endParaRPr>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B81"/>
                </a:solidFill>
              </a:rPr>
              <a:t>Data </a:t>
            </a:r>
            <a:r>
              <a:rPr lang="en">
                <a:solidFill>
                  <a:srgbClr val="FFEB81"/>
                </a:solidFill>
              </a:rPr>
              <a:t>Identification and Sourcing</a:t>
            </a:r>
            <a:endParaRPr>
              <a:solidFill>
                <a:srgbClr val="FFEB81"/>
              </a:solidFill>
            </a:endParaRPr>
          </a:p>
        </p:txBody>
      </p:sp>
      <p:sp>
        <p:nvSpPr>
          <p:cNvPr id="91" name="Google Shape;91;p16"/>
          <p:cNvSpPr txBox="1"/>
          <p:nvPr>
            <p:ph idx="1" type="body"/>
          </p:nvPr>
        </p:nvSpPr>
        <p:spPr>
          <a:xfrm>
            <a:off x="311700" y="1211325"/>
            <a:ext cx="4147200" cy="3813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917">
                <a:solidFill>
                  <a:srgbClr val="9BF0F0"/>
                </a:solidFill>
                <a:latin typeface="Oswald"/>
                <a:ea typeface="Oswald"/>
                <a:cs typeface="Oswald"/>
                <a:sym typeface="Oswald"/>
              </a:rPr>
              <a:t>MOVIE DATA:</a:t>
            </a:r>
            <a:r>
              <a:rPr lang="en">
                <a:solidFill>
                  <a:srgbClr val="9BF0F0"/>
                </a:solidFill>
                <a:latin typeface="Oswald"/>
                <a:ea typeface="Oswald"/>
                <a:cs typeface="Oswald"/>
                <a:sym typeface="Oswald"/>
              </a:rPr>
              <a:t> </a:t>
            </a:r>
            <a:endParaRPr>
              <a:solidFill>
                <a:srgbClr val="9BF0F0"/>
              </a:solidFill>
              <a:latin typeface="Oswald"/>
              <a:ea typeface="Oswald"/>
              <a:cs typeface="Oswald"/>
              <a:sym typeface="Oswald"/>
            </a:endParaRPr>
          </a:p>
          <a:p>
            <a:pPr indent="-317182" lvl="0" marL="457200" rtl="0" algn="l">
              <a:spcBef>
                <a:spcPts val="1200"/>
              </a:spcBef>
              <a:spcAft>
                <a:spcPts val="0"/>
              </a:spcAft>
              <a:buClr>
                <a:srgbClr val="FFEB81"/>
              </a:buClr>
              <a:buSzPct val="100000"/>
              <a:buFont typeface="Oswald"/>
              <a:buChar char="➔"/>
            </a:pPr>
            <a:r>
              <a:rPr lang="en">
                <a:solidFill>
                  <a:srgbClr val="FFEB81"/>
                </a:solidFill>
                <a:latin typeface="Oswald"/>
                <a:ea typeface="Oswald"/>
                <a:cs typeface="Oswald"/>
                <a:sym typeface="Oswald"/>
              </a:rPr>
              <a:t>IMDb</a:t>
            </a:r>
            <a:endParaRPr>
              <a:solidFill>
                <a:srgbClr val="FFEB81"/>
              </a:solidFill>
              <a:latin typeface="Oswald"/>
              <a:ea typeface="Oswald"/>
              <a:cs typeface="Oswald"/>
              <a:sym typeface="Oswald"/>
            </a:endParaRPr>
          </a:p>
          <a:p>
            <a:pPr indent="-309076" lvl="1" marL="914400" rtl="0" algn="l">
              <a:spcBef>
                <a:spcPts val="1000"/>
              </a:spcBef>
              <a:spcAft>
                <a:spcPts val="0"/>
              </a:spcAft>
              <a:buClr>
                <a:schemeClr val="dk1"/>
              </a:buClr>
              <a:buSzPct val="100000"/>
              <a:buFont typeface="Oswald"/>
              <a:buChar char="◆"/>
            </a:pPr>
            <a:r>
              <a:rPr lang="en" sz="1635">
                <a:solidFill>
                  <a:schemeClr val="dk1"/>
                </a:solidFill>
                <a:latin typeface="Oswald"/>
                <a:ea typeface="Oswald"/>
                <a:cs typeface="Oswald"/>
                <a:sym typeface="Oswald"/>
              </a:rPr>
              <a:t>Scraped list of films tagged as ‘based on novel’, released 1970-2021</a:t>
            </a:r>
            <a:endParaRPr sz="1635">
              <a:solidFill>
                <a:schemeClr val="dk1"/>
              </a:solidFill>
              <a:latin typeface="Oswald"/>
              <a:ea typeface="Oswald"/>
              <a:cs typeface="Oswald"/>
              <a:sym typeface="Oswald"/>
            </a:endParaRPr>
          </a:p>
          <a:p>
            <a:pPr indent="-309076" lvl="1" marL="914400" rtl="0" algn="l">
              <a:spcBef>
                <a:spcPts val="1000"/>
              </a:spcBef>
              <a:spcAft>
                <a:spcPts val="0"/>
              </a:spcAft>
              <a:buClr>
                <a:schemeClr val="dk1"/>
              </a:buClr>
              <a:buSzPct val="100000"/>
              <a:buFont typeface="Oswald"/>
              <a:buChar char="◆"/>
            </a:pPr>
            <a:r>
              <a:rPr lang="en" sz="1635">
                <a:solidFill>
                  <a:schemeClr val="dk1"/>
                </a:solidFill>
                <a:latin typeface="Oswald"/>
                <a:ea typeface="Oswald"/>
                <a:cs typeface="Oswald"/>
                <a:sym typeface="Oswald"/>
              </a:rPr>
              <a:t>Scraped pages for financial and story information</a:t>
            </a:r>
            <a:endParaRPr sz="1635">
              <a:solidFill>
                <a:schemeClr val="dk1"/>
              </a:solidFill>
              <a:latin typeface="Oswald"/>
              <a:ea typeface="Oswald"/>
              <a:cs typeface="Oswald"/>
              <a:sym typeface="Oswald"/>
            </a:endParaRPr>
          </a:p>
          <a:p>
            <a:pPr indent="0" lvl="0" marL="0" rtl="0" algn="l">
              <a:spcBef>
                <a:spcPts val="1200"/>
              </a:spcBef>
              <a:spcAft>
                <a:spcPts val="0"/>
              </a:spcAft>
              <a:buNone/>
            </a:pPr>
            <a:r>
              <a:rPr lang="en" sz="1917">
                <a:solidFill>
                  <a:srgbClr val="9BF0F0"/>
                </a:solidFill>
                <a:latin typeface="Oswald"/>
                <a:ea typeface="Oswald"/>
                <a:cs typeface="Oswald"/>
                <a:sym typeface="Oswald"/>
              </a:rPr>
              <a:t>BOOK DATA:</a:t>
            </a:r>
            <a:r>
              <a:rPr lang="en">
                <a:solidFill>
                  <a:srgbClr val="9BF0F0"/>
                </a:solidFill>
                <a:latin typeface="Oswald"/>
                <a:ea typeface="Oswald"/>
                <a:cs typeface="Oswald"/>
                <a:sym typeface="Oswald"/>
              </a:rPr>
              <a:t> </a:t>
            </a:r>
            <a:endParaRPr>
              <a:solidFill>
                <a:srgbClr val="9BF0F0"/>
              </a:solidFill>
              <a:latin typeface="Oswald"/>
              <a:ea typeface="Oswald"/>
              <a:cs typeface="Oswald"/>
              <a:sym typeface="Oswald"/>
            </a:endParaRPr>
          </a:p>
          <a:p>
            <a:pPr indent="-317182" lvl="0" marL="457200" rtl="0" algn="l">
              <a:spcBef>
                <a:spcPts val="1200"/>
              </a:spcBef>
              <a:spcAft>
                <a:spcPts val="0"/>
              </a:spcAft>
              <a:buClr>
                <a:srgbClr val="FFEB81"/>
              </a:buClr>
              <a:buSzPct val="100000"/>
              <a:buFont typeface="Oswald"/>
              <a:buChar char="➔"/>
            </a:pPr>
            <a:r>
              <a:rPr lang="en">
                <a:solidFill>
                  <a:srgbClr val="FFEB81"/>
                </a:solidFill>
                <a:latin typeface="Oswald"/>
                <a:ea typeface="Oswald"/>
                <a:cs typeface="Oswald"/>
                <a:sym typeface="Oswald"/>
              </a:rPr>
              <a:t>Library Thing</a:t>
            </a:r>
            <a:endParaRPr>
              <a:solidFill>
                <a:srgbClr val="FFEB81"/>
              </a:solidFill>
              <a:latin typeface="Oswald"/>
              <a:ea typeface="Oswald"/>
              <a:cs typeface="Oswald"/>
              <a:sym typeface="Oswald"/>
            </a:endParaRPr>
          </a:p>
          <a:p>
            <a:pPr indent="-309637" lvl="1" marL="914400" rtl="0" algn="l">
              <a:lnSpc>
                <a:spcPct val="115000"/>
              </a:lnSpc>
              <a:spcBef>
                <a:spcPts val="1200"/>
              </a:spcBef>
              <a:spcAft>
                <a:spcPts val="0"/>
              </a:spcAft>
              <a:buClr>
                <a:schemeClr val="dk1"/>
              </a:buClr>
              <a:buSzPct val="100000"/>
              <a:buFont typeface="Oswald"/>
              <a:buChar char="◆"/>
            </a:pPr>
            <a:r>
              <a:rPr lang="en" sz="1646">
                <a:solidFill>
                  <a:schemeClr val="dk1"/>
                </a:solidFill>
                <a:latin typeface="Oswald"/>
                <a:ea typeface="Oswald"/>
                <a:cs typeface="Oswald"/>
                <a:sym typeface="Oswald"/>
              </a:rPr>
              <a:t>Used movie list to search for movies and scrape adaptation information</a:t>
            </a:r>
            <a:endParaRPr sz="1646">
              <a:solidFill>
                <a:schemeClr val="dk1"/>
              </a:solidFill>
              <a:latin typeface="Oswald"/>
              <a:ea typeface="Oswald"/>
              <a:cs typeface="Oswald"/>
              <a:sym typeface="Oswald"/>
            </a:endParaRPr>
          </a:p>
          <a:p>
            <a:pPr indent="-317182" lvl="0" marL="457200" rtl="0" algn="l">
              <a:spcBef>
                <a:spcPts val="1000"/>
              </a:spcBef>
              <a:spcAft>
                <a:spcPts val="0"/>
              </a:spcAft>
              <a:buClr>
                <a:srgbClr val="FFEB81"/>
              </a:buClr>
              <a:buSzPct val="100000"/>
              <a:buFont typeface="Oswald"/>
              <a:buChar char="➔"/>
            </a:pPr>
            <a:r>
              <a:rPr lang="en">
                <a:solidFill>
                  <a:srgbClr val="FFEB81"/>
                </a:solidFill>
                <a:latin typeface="Oswald"/>
                <a:ea typeface="Oswald"/>
                <a:cs typeface="Oswald"/>
                <a:sym typeface="Oswald"/>
              </a:rPr>
              <a:t>New York Times Bestsellers List</a:t>
            </a:r>
            <a:endParaRPr>
              <a:solidFill>
                <a:srgbClr val="FFEB81"/>
              </a:solidFill>
              <a:latin typeface="Oswald"/>
              <a:ea typeface="Oswald"/>
              <a:cs typeface="Oswald"/>
              <a:sym typeface="Oswald"/>
            </a:endParaRPr>
          </a:p>
          <a:p>
            <a:pPr indent="-309637" lvl="1" marL="914400" rtl="0" algn="l">
              <a:spcBef>
                <a:spcPts val="1000"/>
              </a:spcBef>
              <a:spcAft>
                <a:spcPts val="1200"/>
              </a:spcAft>
              <a:buClr>
                <a:schemeClr val="dk1"/>
              </a:buClr>
              <a:buSzPct val="100000"/>
              <a:buFont typeface="Oswald"/>
              <a:buChar char="◆"/>
            </a:pPr>
            <a:r>
              <a:rPr lang="en" sz="1646">
                <a:solidFill>
                  <a:schemeClr val="dk1"/>
                </a:solidFill>
                <a:latin typeface="Oswald"/>
                <a:ea typeface="Oswald"/>
                <a:cs typeface="Oswald"/>
                <a:sym typeface="Oswald"/>
              </a:rPr>
              <a:t>Used API to pull list of bestsellers</a:t>
            </a:r>
            <a:endParaRPr sz="1646">
              <a:solidFill>
                <a:schemeClr val="dk1"/>
              </a:solidFill>
              <a:latin typeface="Oswald"/>
              <a:ea typeface="Oswald"/>
              <a:cs typeface="Oswald"/>
              <a:sym typeface="Oswald"/>
            </a:endParaRPr>
          </a:p>
        </p:txBody>
      </p:sp>
      <p:pic>
        <p:nvPicPr>
          <p:cNvPr id="92" name="Google Shape;92;p16"/>
          <p:cNvPicPr preferRelativeResize="0"/>
          <p:nvPr/>
        </p:nvPicPr>
        <p:blipFill>
          <a:blip r:embed="rId3">
            <a:alphaModFix/>
          </a:blip>
          <a:stretch>
            <a:fillRect/>
          </a:stretch>
        </p:blipFill>
        <p:spPr>
          <a:xfrm>
            <a:off x="4572000" y="1870655"/>
            <a:ext cx="4326351" cy="29586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B81"/>
                </a:solidFill>
              </a:rPr>
              <a:t>Data Preparation and Exploration</a:t>
            </a:r>
            <a:endParaRPr>
              <a:solidFill>
                <a:srgbClr val="FFEB81"/>
              </a:solidFill>
            </a:endParaRPr>
          </a:p>
        </p:txBody>
      </p:sp>
      <p:sp>
        <p:nvSpPr>
          <p:cNvPr id="98" name="Google Shape;98;p17"/>
          <p:cNvSpPr txBox="1"/>
          <p:nvPr>
            <p:ph idx="1" type="body"/>
          </p:nvPr>
        </p:nvSpPr>
        <p:spPr>
          <a:xfrm>
            <a:off x="378750" y="1017725"/>
            <a:ext cx="83652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BF0F0"/>
                </a:solidFill>
                <a:latin typeface="Oswald"/>
                <a:ea typeface="Oswald"/>
                <a:cs typeface="Oswald"/>
                <a:sym typeface="Oswald"/>
              </a:rPr>
              <a:t>Perform </a:t>
            </a:r>
            <a:r>
              <a:rPr lang="en" sz="1700">
                <a:solidFill>
                  <a:srgbClr val="9BF0F0"/>
                </a:solidFill>
                <a:latin typeface="Oswald"/>
                <a:ea typeface="Oswald"/>
                <a:cs typeface="Oswald"/>
                <a:sym typeface="Oswald"/>
              </a:rPr>
              <a:t>analysis unbiased by studio size → set target = revenue to budget ratio</a:t>
            </a:r>
            <a:endParaRPr sz="1700">
              <a:solidFill>
                <a:srgbClr val="9BF0F0"/>
              </a:solidFill>
              <a:latin typeface="Oswald"/>
              <a:ea typeface="Oswald"/>
              <a:cs typeface="Oswald"/>
              <a:sym typeface="Oswald"/>
            </a:endParaRPr>
          </a:p>
          <a:p>
            <a:pPr indent="-330200" lvl="0" marL="457200" rtl="0" algn="l">
              <a:spcBef>
                <a:spcPts val="1200"/>
              </a:spcBef>
              <a:spcAft>
                <a:spcPts val="0"/>
              </a:spcAft>
              <a:buClr>
                <a:srgbClr val="9BF0F0"/>
              </a:buClr>
              <a:buSzPts val="1600"/>
              <a:buFont typeface="Oswald"/>
              <a:buChar char="➔"/>
            </a:pPr>
            <a:r>
              <a:rPr lang="en" sz="1600">
                <a:solidFill>
                  <a:srgbClr val="9BF0F0"/>
                </a:solidFill>
                <a:latin typeface="Oswald"/>
                <a:ea typeface="Oswald"/>
                <a:cs typeface="Oswald"/>
                <a:sym typeface="Oswald"/>
              </a:rPr>
              <a:t>Highly concentrated around the 0-2 range, with a </a:t>
            </a:r>
            <a:r>
              <a:rPr lang="en" sz="1600">
                <a:solidFill>
                  <a:srgbClr val="FFEB81"/>
                </a:solidFill>
                <a:latin typeface="Oswald"/>
                <a:ea typeface="Oswald"/>
                <a:cs typeface="Oswald"/>
                <a:sym typeface="Oswald"/>
              </a:rPr>
              <a:t>median of 1.3</a:t>
            </a:r>
            <a:endParaRPr sz="1600">
              <a:solidFill>
                <a:srgbClr val="FFEB8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The majority of movies lose money</a:t>
            </a:r>
            <a:endParaRPr>
              <a:solidFill>
                <a:schemeClr val="dk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Our data is representative of the real world distribution</a:t>
            </a:r>
            <a:endParaRPr>
              <a:solidFill>
                <a:schemeClr val="dk1"/>
              </a:solidFill>
              <a:latin typeface="Oswald"/>
              <a:ea typeface="Oswald"/>
              <a:cs typeface="Oswald"/>
              <a:sym typeface="Oswald"/>
            </a:endParaRPr>
          </a:p>
          <a:p>
            <a:pPr indent="-330200" lvl="0" marL="457200" rtl="0" algn="l">
              <a:spcBef>
                <a:spcPts val="0"/>
              </a:spcBef>
              <a:spcAft>
                <a:spcPts val="0"/>
              </a:spcAft>
              <a:buClr>
                <a:srgbClr val="9BF0F0"/>
              </a:buClr>
              <a:buSzPts val="1600"/>
              <a:buFont typeface="Oswald"/>
              <a:buChar char="➔"/>
            </a:pPr>
            <a:r>
              <a:rPr lang="en" sz="1600">
                <a:solidFill>
                  <a:srgbClr val="9BF0F0"/>
                </a:solidFill>
                <a:latin typeface="Oswald"/>
                <a:ea typeface="Oswald"/>
                <a:cs typeface="Oswald"/>
                <a:sym typeface="Oswald"/>
              </a:rPr>
              <a:t>A financially successful movie is an outlier</a:t>
            </a:r>
            <a:endParaRPr sz="1600">
              <a:solidFill>
                <a:srgbClr val="FFEB81"/>
              </a:solidFill>
              <a:latin typeface="Oswald"/>
              <a:ea typeface="Oswald"/>
              <a:cs typeface="Oswald"/>
              <a:sym typeface="Oswald"/>
            </a:endParaRPr>
          </a:p>
          <a:p>
            <a:pPr indent="-317500" lvl="1" marL="914400" rtl="0" algn="l">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Manually inspect the largest outliers to validate that they were not erroneous entries</a:t>
            </a:r>
            <a:endParaRPr>
              <a:solidFill>
                <a:schemeClr val="dk1"/>
              </a:solidFill>
              <a:latin typeface="Oswald"/>
              <a:ea typeface="Oswald"/>
              <a:cs typeface="Oswald"/>
              <a:sym typeface="Oswald"/>
            </a:endParaRPr>
          </a:p>
        </p:txBody>
      </p:sp>
      <p:pic>
        <p:nvPicPr>
          <p:cNvPr id="99" name="Google Shape;99;p17"/>
          <p:cNvPicPr preferRelativeResize="0"/>
          <p:nvPr/>
        </p:nvPicPr>
        <p:blipFill>
          <a:blip r:embed="rId3">
            <a:alphaModFix/>
          </a:blip>
          <a:stretch>
            <a:fillRect/>
          </a:stretch>
        </p:blipFill>
        <p:spPr>
          <a:xfrm>
            <a:off x="846201" y="2980913"/>
            <a:ext cx="3070076" cy="1898924"/>
          </a:xfrm>
          <a:prstGeom prst="rect">
            <a:avLst/>
          </a:prstGeom>
          <a:noFill/>
          <a:ln>
            <a:noFill/>
          </a:ln>
        </p:spPr>
      </p:pic>
      <p:pic>
        <p:nvPicPr>
          <p:cNvPr id="100" name="Google Shape;100;p17"/>
          <p:cNvPicPr preferRelativeResize="0"/>
          <p:nvPr/>
        </p:nvPicPr>
        <p:blipFill>
          <a:blip r:embed="rId4">
            <a:alphaModFix/>
          </a:blip>
          <a:stretch>
            <a:fillRect/>
          </a:stretch>
        </p:blipFill>
        <p:spPr>
          <a:xfrm>
            <a:off x="4889675" y="2980925"/>
            <a:ext cx="3146887" cy="1898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311700" y="1152475"/>
            <a:ext cx="8520600" cy="1612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Oswald"/>
              <a:buChar char="➔"/>
            </a:pPr>
            <a:r>
              <a:rPr lang="en" sz="1700">
                <a:solidFill>
                  <a:schemeClr val="dk1"/>
                </a:solidFill>
                <a:latin typeface="Oswald"/>
                <a:ea typeface="Oswald"/>
                <a:cs typeface="Oswald"/>
                <a:sym typeface="Oswald"/>
              </a:rPr>
              <a:t>Transformed our continuous target ratios into </a:t>
            </a:r>
            <a:r>
              <a:rPr lang="en" sz="1700">
                <a:solidFill>
                  <a:srgbClr val="9BF0F0"/>
                </a:solidFill>
                <a:latin typeface="Oswald"/>
                <a:ea typeface="Oswald"/>
                <a:cs typeface="Oswald"/>
                <a:sym typeface="Oswald"/>
              </a:rPr>
              <a:t>binary classes </a:t>
            </a:r>
            <a:r>
              <a:rPr lang="en" sz="1700">
                <a:solidFill>
                  <a:schemeClr val="dk1"/>
                </a:solidFill>
                <a:latin typeface="Oswald"/>
                <a:ea typeface="Oswald"/>
                <a:cs typeface="Oswald"/>
                <a:sym typeface="Oswald"/>
              </a:rPr>
              <a:t>of successful and not </a:t>
            </a:r>
            <a:br>
              <a:rPr lang="en" sz="1700">
                <a:solidFill>
                  <a:schemeClr val="dk1"/>
                </a:solidFill>
                <a:latin typeface="Oswald"/>
                <a:ea typeface="Oswald"/>
                <a:cs typeface="Oswald"/>
                <a:sym typeface="Oswald"/>
              </a:rPr>
            </a:br>
            <a:r>
              <a:rPr lang="en" sz="1700">
                <a:solidFill>
                  <a:schemeClr val="dk1"/>
                </a:solidFill>
                <a:latin typeface="Oswald"/>
                <a:ea typeface="Oswald"/>
                <a:cs typeface="Oswald"/>
                <a:sym typeface="Oswald"/>
              </a:rPr>
              <a:t>successful using a </a:t>
            </a:r>
            <a:r>
              <a:rPr lang="en" sz="1700">
                <a:solidFill>
                  <a:srgbClr val="9BF0F0"/>
                </a:solidFill>
                <a:latin typeface="Oswald"/>
                <a:ea typeface="Oswald"/>
                <a:cs typeface="Oswald"/>
                <a:sym typeface="Oswald"/>
              </a:rPr>
              <a:t>threshold value of 5</a:t>
            </a:r>
            <a:endParaRPr sz="1700">
              <a:solidFill>
                <a:srgbClr val="9BF0F0"/>
              </a:solidFill>
              <a:latin typeface="Oswald"/>
              <a:ea typeface="Oswald"/>
              <a:cs typeface="Oswald"/>
              <a:sym typeface="Oswald"/>
            </a:endParaRPr>
          </a:p>
          <a:p>
            <a:pPr indent="-323850" lvl="1" marL="914400" rtl="0" algn="l">
              <a:spcBef>
                <a:spcPts val="0"/>
              </a:spcBef>
              <a:spcAft>
                <a:spcPts val="0"/>
              </a:spcAft>
              <a:buClr>
                <a:schemeClr val="dk1"/>
              </a:buClr>
              <a:buSzPts val="1500"/>
              <a:buFont typeface="Oswald"/>
              <a:buChar char="◆"/>
            </a:pPr>
            <a:r>
              <a:rPr lang="en" sz="1500">
                <a:solidFill>
                  <a:schemeClr val="dk1"/>
                </a:solidFill>
                <a:latin typeface="Oswald"/>
                <a:ea typeface="Oswald"/>
                <a:cs typeface="Oswald"/>
                <a:sym typeface="Oswald"/>
              </a:rPr>
              <a:t>Budget makes up ~33% of a movie’s total cost</a:t>
            </a:r>
            <a:endParaRPr sz="1500">
              <a:solidFill>
                <a:schemeClr val="dk1"/>
              </a:solidFill>
              <a:latin typeface="Oswald"/>
              <a:ea typeface="Oswald"/>
              <a:cs typeface="Oswald"/>
              <a:sym typeface="Oswald"/>
            </a:endParaRPr>
          </a:p>
          <a:p>
            <a:pPr indent="-336550" lvl="0" marL="457200" rtl="0" algn="l">
              <a:spcBef>
                <a:spcPts val="1000"/>
              </a:spcBef>
              <a:spcAft>
                <a:spcPts val="1000"/>
              </a:spcAft>
              <a:buClr>
                <a:schemeClr val="dk1"/>
              </a:buClr>
              <a:buSzPts val="1700"/>
              <a:buFont typeface="Oswald"/>
              <a:buChar char="➔"/>
            </a:pPr>
            <a:r>
              <a:rPr lang="en" sz="1700">
                <a:solidFill>
                  <a:schemeClr val="dk1"/>
                </a:solidFill>
                <a:latin typeface="Oswald"/>
                <a:ea typeface="Oswald"/>
                <a:cs typeface="Oswald"/>
                <a:sym typeface="Oswald"/>
              </a:rPr>
              <a:t>Used </a:t>
            </a:r>
            <a:r>
              <a:rPr lang="en" sz="1700">
                <a:solidFill>
                  <a:srgbClr val="9BF0F0"/>
                </a:solidFill>
                <a:latin typeface="Oswald"/>
                <a:ea typeface="Oswald"/>
                <a:cs typeface="Oswald"/>
                <a:sym typeface="Oswald"/>
              </a:rPr>
              <a:t>SMOTE</a:t>
            </a:r>
            <a:r>
              <a:rPr lang="en" sz="1700">
                <a:solidFill>
                  <a:schemeClr val="dk1"/>
                </a:solidFill>
                <a:latin typeface="Oswald"/>
                <a:ea typeface="Oswald"/>
                <a:cs typeface="Oswald"/>
                <a:sym typeface="Oswald"/>
              </a:rPr>
              <a:t> (synthetic minority oversampling technique) in order to address class imbalance</a:t>
            </a:r>
            <a:endParaRPr sz="1700">
              <a:solidFill>
                <a:schemeClr val="dk1"/>
              </a:solidFill>
              <a:latin typeface="Oswald"/>
              <a:ea typeface="Oswald"/>
              <a:cs typeface="Oswald"/>
              <a:sym typeface="Oswald"/>
            </a:endParaRPr>
          </a:p>
        </p:txBody>
      </p:sp>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B81"/>
                </a:solidFill>
              </a:rPr>
              <a:t>Data Preparation and Exploration (Cont.)</a:t>
            </a:r>
            <a:endParaRPr>
              <a:solidFill>
                <a:srgbClr val="FFEB81"/>
              </a:solidFill>
            </a:endParaRPr>
          </a:p>
          <a:p>
            <a:pPr indent="0" lvl="0" marL="0" rtl="0" algn="l">
              <a:spcBef>
                <a:spcPts val="0"/>
              </a:spcBef>
              <a:spcAft>
                <a:spcPts val="0"/>
              </a:spcAft>
              <a:buNone/>
            </a:pPr>
            <a:r>
              <a:t/>
            </a:r>
            <a:endParaRPr>
              <a:solidFill>
                <a:srgbClr val="FFEB81"/>
              </a:solidFill>
            </a:endParaRPr>
          </a:p>
        </p:txBody>
      </p:sp>
      <p:grpSp>
        <p:nvGrpSpPr>
          <p:cNvPr id="107" name="Google Shape;107;p18"/>
          <p:cNvGrpSpPr/>
          <p:nvPr/>
        </p:nvGrpSpPr>
        <p:grpSpPr>
          <a:xfrm>
            <a:off x="561273" y="2931290"/>
            <a:ext cx="7795121" cy="1874899"/>
            <a:chOff x="561300" y="3102700"/>
            <a:chExt cx="7799800" cy="1874899"/>
          </a:xfrm>
        </p:grpSpPr>
        <p:pic>
          <p:nvPicPr>
            <p:cNvPr id="108" name="Google Shape;108;p18"/>
            <p:cNvPicPr preferRelativeResize="0"/>
            <p:nvPr/>
          </p:nvPicPr>
          <p:blipFill>
            <a:blip r:embed="rId3">
              <a:alphaModFix/>
            </a:blip>
            <a:stretch>
              <a:fillRect/>
            </a:stretch>
          </p:blipFill>
          <p:spPr>
            <a:xfrm>
              <a:off x="561300" y="3102700"/>
              <a:ext cx="3247877" cy="1874899"/>
            </a:xfrm>
            <a:prstGeom prst="rect">
              <a:avLst/>
            </a:prstGeom>
            <a:noFill/>
            <a:ln>
              <a:noFill/>
            </a:ln>
          </p:spPr>
        </p:pic>
        <p:sp>
          <p:nvSpPr>
            <p:cNvPr id="109" name="Google Shape;109;p18"/>
            <p:cNvSpPr/>
            <p:nvPr/>
          </p:nvSpPr>
          <p:spPr>
            <a:xfrm>
              <a:off x="4007400" y="3854900"/>
              <a:ext cx="1128300" cy="37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8"/>
            <p:cNvPicPr preferRelativeResize="0"/>
            <p:nvPr/>
          </p:nvPicPr>
          <p:blipFill>
            <a:blip r:embed="rId4">
              <a:alphaModFix/>
            </a:blip>
            <a:stretch>
              <a:fillRect/>
            </a:stretch>
          </p:blipFill>
          <p:spPr>
            <a:xfrm>
              <a:off x="5333916" y="3102700"/>
              <a:ext cx="3027184" cy="1874899"/>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EB81"/>
                </a:solidFill>
              </a:rPr>
              <a:t>Analysis and Conclusion</a:t>
            </a:r>
            <a:endParaRPr>
              <a:solidFill>
                <a:srgbClr val="FFEB81"/>
              </a:solidFill>
            </a:endParaRPr>
          </a:p>
        </p:txBody>
      </p:sp>
      <p:sp>
        <p:nvSpPr>
          <p:cNvPr id="116" name="Google Shape;116;p19"/>
          <p:cNvSpPr txBox="1"/>
          <p:nvPr>
            <p:ph idx="1" type="body"/>
          </p:nvPr>
        </p:nvSpPr>
        <p:spPr>
          <a:xfrm>
            <a:off x="311700" y="1152475"/>
            <a:ext cx="5133600" cy="3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BF0F0"/>
                </a:solidFill>
                <a:latin typeface="Oswald"/>
                <a:ea typeface="Oswald"/>
                <a:cs typeface="Oswald"/>
                <a:sym typeface="Oswald"/>
              </a:rPr>
              <a:t>Analysis:</a:t>
            </a:r>
            <a:endParaRPr>
              <a:solidFill>
                <a:srgbClr val="9BF0F0"/>
              </a:solidFill>
              <a:latin typeface="Oswald"/>
              <a:ea typeface="Oswald"/>
              <a:cs typeface="Oswald"/>
              <a:sym typeface="Oswald"/>
            </a:endParaRPr>
          </a:p>
          <a:p>
            <a:pPr indent="-330200" lvl="0" marL="457200" rtl="0" algn="l">
              <a:spcBef>
                <a:spcPts val="1200"/>
              </a:spcBef>
              <a:spcAft>
                <a:spcPts val="0"/>
              </a:spcAft>
              <a:buClr>
                <a:schemeClr val="dk1"/>
              </a:buClr>
              <a:buSzPts val="1600"/>
              <a:buFont typeface="Oswald"/>
              <a:buChar char="-"/>
            </a:pPr>
            <a:r>
              <a:rPr lang="en" sz="1600">
                <a:solidFill>
                  <a:schemeClr val="dk1"/>
                </a:solidFill>
                <a:latin typeface="Oswald"/>
                <a:ea typeface="Oswald"/>
                <a:cs typeface="Oswald"/>
                <a:sym typeface="Oswald"/>
              </a:rPr>
              <a:t>With an average auroc of</a:t>
            </a:r>
            <a:r>
              <a:rPr lang="en" sz="1600">
                <a:solidFill>
                  <a:srgbClr val="FFEB81"/>
                </a:solidFill>
                <a:latin typeface="Oswald"/>
                <a:ea typeface="Oswald"/>
                <a:cs typeface="Oswald"/>
                <a:sym typeface="Oswald"/>
              </a:rPr>
              <a:t> 0.57</a:t>
            </a:r>
            <a:r>
              <a:rPr lang="en" sz="1600">
                <a:solidFill>
                  <a:schemeClr val="dk1"/>
                </a:solidFill>
                <a:latin typeface="Oswald"/>
                <a:ea typeface="Oswald"/>
                <a:cs typeface="Oswald"/>
                <a:sym typeface="Oswald"/>
              </a:rPr>
              <a:t> and average positive class precision of </a:t>
            </a:r>
            <a:r>
              <a:rPr lang="en" sz="1600">
                <a:solidFill>
                  <a:srgbClr val="FFEB81"/>
                </a:solidFill>
                <a:latin typeface="Oswald"/>
                <a:ea typeface="Oswald"/>
                <a:cs typeface="Oswald"/>
                <a:sym typeface="Oswald"/>
              </a:rPr>
              <a:t>0.52,</a:t>
            </a:r>
            <a:r>
              <a:rPr lang="en" sz="1600">
                <a:solidFill>
                  <a:schemeClr val="dk1"/>
                </a:solidFill>
                <a:latin typeface="Oswald"/>
                <a:ea typeface="Oswald"/>
                <a:cs typeface="Oswald"/>
                <a:sym typeface="Oswald"/>
              </a:rPr>
              <a:t> we were not successful</a:t>
            </a:r>
            <a:endParaRPr sz="1600">
              <a:solidFill>
                <a:schemeClr val="dk1"/>
              </a:solidFill>
              <a:latin typeface="Oswald"/>
              <a:ea typeface="Oswald"/>
              <a:cs typeface="Oswald"/>
              <a:sym typeface="Oswald"/>
            </a:endParaRPr>
          </a:p>
          <a:p>
            <a:pPr indent="-330200" lvl="0" marL="457200" rtl="0" algn="l">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None of the features are strongly correlated with the target </a:t>
            </a:r>
            <a:endParaRPr sz="1600">
              <a:solidFill>
                <a:schemeClr val="dk1"/>
              </a:solidFill>
              <a:latin typeface="Oswald"/>
              <a:ea typeface="Oswald"/>
              <a:cs typeface="Oswald"/>
              <a:sym typeface="Oswald"/>
            </a:endParaRPr>
          </a:p>
          <a:p>
            <a:pPr indent="-330200" lvl="1" marL="914400" rtl="0" algn="l">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Even features that the industry expects to have an impact are only weakly correlated</a:t>
            </a:r>
            <a:endParaRPr sz="1600">
              <a:solidFill>
                <a:schemeClr val="dk1"/>
              </a:solidFill>
              <a:latin typeface="Oswald"/>
              <a:ea typeface="Oswald"/>
              <a:cs typeface="Oswald"/>
              <a:sym typeface="Oswald"/>
            </a:endParaRPr>
          </a:p>
          <a:p>
            <a:pPr indent="0" lvl="0" marL="0" rtl="0" algn="l">
              <a:spcBef>
                <a:spcPts val="1200"/>
              </a:spcBef>
              <a:spcAft>
                <a:spcPts val="0"/>
              </a:spcAft>
              <a:buNone/>
            </a:pPr>
            <a:r>
              <a:rPr lang="en">
                <a:solidFill>
                  <a:srgbClr val="9BF0F0"/>
                </a:solidFill>
                <a:latin typeface="Oswald"/>
                <a:ea typeface="Oswald"/>
                <a:cs typeface="Oswald"/>
                <a:sym typeface="Oswald"/>
              </a:rPr>
              <a:t>Potential Improvements:</a:t>
            </a:r>
            <a:endParaRPr>
              <a:solidFill>
                <a:srgbClr val="9BF0F0"/>
              </a:solidFill>
              <a:latin typeface="Oswald"/>
              <a:ea typeface="Oswald"/>
              <a:cs typeface="Oswald"/>
              <a:sym typeface="Oswald"/>
            </a:endParaRPr>
          </a:p>
          <a:p>
            <a:pPr indent="-330200" lvl="0" marL="457200" rtl="0" algn="l">
              <a:spcBef>
                <a:spcPts val="1200"/>
              </a:spcBef>
              <a:spcAft>
                <a:spcPts val="0"/>
              </a:spcAft>
              <a:buClr>
                <a:schemeClr val="dk1"/>
              </a:buClr>
              <a:buSzPts val="1600"/>
              <a:buFont typeface="Oswald"/>
              <a:buChar char="-"/>
            </a:pPr>
            <a:r>
              <a:rPr lang="en" sz="1600">
                <a:solidFill>
                  <a:schemeClr val="dk1"/>
                </a:solidFill>
                <a:latin typeface="Oswald"/>
                <a:ea typeface="Oswald"/>
                <a:cs typeface="Oswald"/>
                <a:sym typeface="Oswald"/>
              </a:rPr>
              <a:t>More data: final dataset had &lt; 1000 data points</a:t>
            </a:r>
            <a:endParaRPr sz="1600">
              <a:solidFill>
                <a:schemeClr val="dk1"/>
              </a:solidFill>
              <a:latin typeface="Oswald"/>
              <a:ea typeface="Oswald"/>
              <a:cs typeface="Oswald"/>
              <a:sym typeface="Oswald"/>
            </a:endParaRPr>
          </a:p>
          <a:p>
            <a:pPr indent="-330200" lvl="0" marL="457200" rtl="0" algn="l">
              <a:spcBef>
                <a:spcPts val="0"/>
              </a:spcBef>
              <a:spcAft>
                <a:spcPts val="0"/>
              </a:spcAft>
              <a:buClr>
                <a:schemeClr val="dk1"/>
              </a:buClr>
              <a:buSzPts val="1600"/>
              <a:buFont typeface="Oswald"/>
              <a:buChar char="-"/>
            </a:pPr>
            <a:r>
              <a:rPr lang="en" sz="1600">
                <a:solidFill>
                  <a:schemeClr val="dk1"/>
                </a:solidFill>
                <a:latin typeface="Oswald"/>
                <a:ea typeface="Oswald"/>
                <a:cs typeface="Oswald"/>
                <a:sym typeface="Oswald"/>
              </a:rPr>
              <a:t>More features: costs, specific awards, current trends, plot structure, changes made from books to movies, merchandising potential</a:t>
            </a:r>
            <a:endParaRPr sz="1600">
              <a:solidFill>
                <a:schemeClr val="dk1"/>
              </a:solidFill>
              <a:latin typeface="Oswald"/>
              <a:ea typeface="Oswald"/>
              <a:cs typeface="Oswald"/>
              <a:sym typeface="Oswald"/>
            </a:endParaRPr>
          </a:p>
        </p:txBody>
      </p:sp>
      <p:grpSp>
        <p:nvGrpSpPr>
          <p:cNvPr id="117" name="Google Shape;117;p19"/>
          <p:cNvGrpSpPr/>
          <p:nvPr/>
        </p:nvGrpSpPr>
        <p:grpSpPr>
          <a:xfrm>
            <a:off x="6015908" y="1478322"/>
            <a:ext cx="1883363" cy="3386997"/>
            <a:chOff x="7299850" y="1838650"/>
            <a:chExt cx="1604501" cy="3095975"/>
          </a:xfrm>
        </p:grpSpPr>
        <p:grpSp>
          <p:nvGrpSpPr>
            <p:cNvPr id="118" name="Google Shape;118;p19"/>
            <p:cNvGrpSpPr/>
            <p:nvPr/>
          </p:nvGrpSpPr>
          <p:grpSpPr>
            <a:xfrm>
              <a:off x="7299850" y="1838650"/>
              <a:ext cx="1604501" cy="3095975"/>
              <a:chOff x="7325050" y="1780875"/>
              <a:chExt cx="1604501" cy="3095975"/>
            </a:xfrm>
          </p:grpSpPr>
          <p:pic>
            <p:nvPicPr>
              <p:cNvPr id="119" name="Google Shape;119;p19"/>
              <p:cNvPicPr preferRelativeResize="0"/>
              <p:nvPr/>
            </p:nvPicPr>
            <p:blipFill>
              <a:blip r:embed="rId3">
                <a:alphaModFix/>
              </a:blip>
              <a:stretch>
                <a:fillRect/>
              </a:stretch>
            </p:blipFill>
            <p:spPr>
              <a:xfrm>
                <a:off x="7325050" y="1780875"/>
                <a:ext cx="1604501" cy="3095975"/>
              </a:xfrm>
              <a:prstGeom prst="rect">
                <a:avLst/>
              </a:prstGeom>
              <a:noFill/>
              <a:ln>
                <a:noFill/>
              </a:ln>
            </p:spPr>
          </p:pic>
          <p:sp>
            <p:nvSpPr>
              <p:cNvPr id="120" name="Google Shape;120;p19"/>
              <p:cNvSpPr/>
              <p:nvPr/>
            </p:nvSpPr>
            <p:spPr>
              <a:xfrm>
                <a:off x="7720825" y="4546200"/>
                <a:ext cx="1197600" cy="155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9"/>
            <p:cNvSpPr/>
            <p:nvPr/>
          </p:nvSpPr>
          <p:spPr>
            <a:xfrm>
              <a:off x="7748450" y="3432475"/>
              <a:ext cx="1131300" cy="155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9"/>
          <p:cNvSpPr/>
          <p:nvPr/>
        </p:nvSpPr>
        <p:spPr>
          <a:xfrm>
            <a:off x="6530500" y="4332550"/>
            <a:ext cx="1336500" cy="165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05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solidFill>
                  <a:srgbClr val="FFEB81"/>
                </a:solidFill>
              </a:rPr>
              <a:t>Ethical </a:t>
            </a:r>
            <a:r>
              <a:rPr lang="en" sz="3500">
                <a:solidFill>
                  <a:srgbClr val="FFEB81"/>
                </a:solidFill>
              </a:rPr>
              <a:t>and Regulatory </a:t>
            </a:r>
            <a:r>
              <a:rPr lang="en" sz="3500">
                <a:solidFill>
                  <a:srgbClr val="FFEB81"/>
                </a:solidFill>
              </a:rPr>
              <a:t>Considerations</a:t>
            </a:r>
            <a:endParaRPr sz="3500">
              <a:solidFill>
                <a:srgbClr val="FFEB81"/>
              </a:solidFill>
            </a:endParaRPr>
          </a:p>
        </p:txBody>
      </p:sp>
      <p:pic>
        <p:nvPicPr>
          <p:cNvPr id="128" name="Google Shape;128;p20"/>
          <p:cNvPicPr preferRelativeResize="0"/>
          <p:nvPr/>
        </p:nvPicPr>
        <p:blipFill>
          <a:blip r:embed="rId3">
            <a:alphaModFix/>
          </a:blip>
          <a:stretch>
            <a:fillRect/>
          </a:stretch>
        </p:blipFill>
        <p:spPr>
          <a:xfrm>
            <a:off x="7631675" y="113986"/>
            <a:ext cx="1343099" cy="1343076"/>
          </a:xfrm>
          <a:prstGeom prst="rect">
            <a:avLst/>
          </a:prstGeom>
          <a:noFill/>
          <a:ln>
            <a:noFill/>
          </a:ln>
        </p:spPr>
      </p:pic>
      <p:sp>
        <p:nvSpPr>
          <p:cNvPr id="129" name="Google Shape;129;p20"/>
          <p:cNvSpPr txBox="1"/>
          <p:nvPr/>
        </p:nvSpPr>
        <p:spPr>
          <a:xfrm>
            <a:off x="568075" y="1105475"/>
            <a:ext cx="7345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Oswald"/>
              <a:ea typeface="Oswald"/>
              <a:cs typeface="Oswald"/>
              <a:sym typeface="Oswald"/>
            </a:endParaRPr>
          </a:p>
        </p:txBody>
      </p:sp>
      <p:sp>
        <p:nvSpPr>
          <p:cNvPr id="130" name="Google Shape;130;p20"/>
          <p:cNvSpPr txBox="1"/>
          <p:nvPr/>
        </p:nvSpPr>
        <p:spPr>
          <a:xfrm>
            <a:off x="467850" y="1209950"/>
            <a:ext cx="8208300" cy="35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9BF0F0"/>
                </a:solidFill>
                <a:latin typeface="Oswald"/>
                <a:ea typeface="Oswald"/>
                <a:cs typeface="Oswald"/>
                <a:sym typeface="Oswald"/>
              </a:rPr>
              <a:t>REGULATION: </a:t>
            </a:r>
            <a:r>
              <a:rPr lang="en" sz="1700">
                <a:solidFill>
                  <a:schemeClr val="dk1"/>
                </a:solidFill>
                <a:latin typeface="Oswald"/>
                <a:ea typeface="Oswald"/>
                <a:cs typeface="Oswald"/>
                <a:sym typeface="Oswald"/>
              </a:rPr>
              <a:t>Transparent data collection; no privacy issues → all data is </a:t>
            </a:r>
            <a:r>
              <a:rPr lang="en" sz="1700">
                <a:solidFill>
                  <a:srgbClr val="FFEB81"/>
                </a:solidFill>
                <a:latin typeface="Oswald"/>
                <a:ea typeface="Oswald"/>
                <a:cs typeface="Oswald"/>
                <a:sym typeface="Oswald"/>
              </a:rPr>
              <a:t>GDPR compliant</a:t>
            </a:r>
            <a:endParaRPr sz="1700">
              <a:solidFill>
                <a:srgbClr val="FFEB81"/>
              </a:solidFill>
              <a:latin typeface="Oswald"/>
              <a:ea typeface="Oswald"/>
              <a:cs typeface="Oswald"/>
              <a:sym typeface="Oswald"/>
            </a:endParaRPr>
          </a:p>
          <a:p>
            <a:pPr indent="0" lvl="0" marL="0" rtl="0" algn="l">
              <a:lnSpc>
                <a:spcPct val="115000"/>
              </a:lnSpc>
              <a:spcBef>
                <a:spcPts val="1200"/>
              </a:spcBef>
              <a:spcAft>
                <a:spcPts val="0"/>
              </a:spcAft>
              <a:buNone/>
            </a:pPr>
            <a:r>
              <a:rPr lang="en" sz="1900">
                <a:solidFill>
                  <a:srgbClr val="9BF0F0"/>
                </a:solidFill>
                <a:latin typeface="Oswald"/>
                <a:ea typeface="Oswald"/>
                <a:cs typeface="Oswald"/>
                <a:sym typeface="Oswald"/>
              </a:rPr>
              <a:t>SAMPLE BIAS</a:t>
            </a:r>
            <a:r>
              <a:rPr lang="en" sz="1900">
                <a:solidFill>
                  <a:srgbClr val="9BF0F0"/>
                </a:solidFill>
                <a:latin typeface="Oswald"/>
                <a:ea typeface="Oswald"/>
                <a:cs typeface="Oswald"/>
                <a:sym typeface="Oswald"/>
              </a:rPr>
              <a:t>:</a:t>
            </a:r>
            <a:r>
              <a:rPr lang="en" sz="1900">
                <a:solidFill>
                  <a:srgbClr val="4BDADA"/>
                </a:solidFill>
                <a:latin typeface="Oswald"/>
                <a:ea typeface="Oswald"/>
                <a:cs typeface="Oswald"/>
                <a:sym typeface="Oswald"/>
              </a:rPr>
              <a:t> </a:t>
            </a:r>
            <a:r>
              <a:rPr lang="en" sz="1700">
                <a:solidFill>
                  <a:schemeClr val="dk1"/>
                </a:solidFill>
                <a:latin typeface="Oswald"/>
                <a:ea typeface="Oswald"/>
                <a:cs typeface="Oswald"/>
                <a:sym typeface="Oswald"/>
              </a:rPr>
              <a:t>Any tools created will depend on historical movie data, subject </a:t>
            </a:r>
            <a:br>
              <a:rPr lang="en" sz="1700">
                <a:solidFill>
                  <a:schemeClr val="dk1"/>
                </a:solidFill>
                <a:latin typeface="Oswald"/>
                <a:ea typeface="Oswald"/>
                <a:cs typeface="Oswald"/>
                <a:sym typeface="Oswald"/>
              </a:rPr>
            </a:br>
            <a:r>
              <a:rPr lang="en" sz="1700">
                <a:solidFill>
                  <a:schemeClr val="dk1"/>
                </a:solidFill>
                <a:latin typeface="Oswald"/>
                <a:ea typeface="Oswald"/>
                <a:cs typeface="Oswald"/>
                <a:sym typeface="Oswald"/>
              </a:rPr>
              <a:t>to existing biases in screenplays chosen and lack of diversity and representation in casting</a:t>
            </a:r>
            <a:endParaRPr sz="17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 sz="1900">
                <a:solidFill>
                  <a:srgbClr val="9BF0F0"/>
                </a:solidFill>
                <a:latin typeface="Oswald"/>
                <a:ea typeface="Oswald"/>
                <a:cs typeface="Oswald"/>
                <a:sym typeface="Oswald"/>
              </a:rPr>
              <a:t>PROFIT vs. PRIORITY: </a:t>
            </a:r>
            <a:r>
              <a:rPr lang="en" sz="1700">
                <a:solidFill>
                  <a:schemeClr val="dk1"/>
                </a:solidFill>
                <a:latin typeface="Oswald"/>
                <a:ea typeface="Oswald"/>
                <a:cs typeface="Oswald"/>
                <a:sym typeface="Oswald"/>
              </a:rPr>
              <a:t>Prioritizing storytelling and artistry of filmmaking versus certain profitable characteristics (i.e. adding to already successful franchises)</a:t>
            </a:r>
            <a:endParaRPr sz="1700">
              <a:solidFill>
                <a:schemeClr val="dk1"/>
              </a:solidFill>
              <a:latin typeface="Oswald"/>
              <a:ea typeface="Oswald"/>
              <a:cs typeface="Oswald"/>
              <a:sym typeface="Oswald"/>
            </a:endParaRPr>
          </a:p>
          <a:p>
            <a:pPr indent="-336550" lvl="0" marL="457200" rtl="0" algn="l">
              <a:lnSpc>
                <a:spcPct val="115000"/>
              </a:lnSpc>
              <a:spcBef>
                <a:spcPts val="1200"/>
              </a:spcBef>
              <a:spcAft>
                <a:spcPts val="0"/>
              </a:spcAft>
              <a:buClr>
                <a:srgbClr val="FFEB81"/>
              </a:buClr>
              <a:buSzPts val="1700"/>
              <a:buFont typeface="Oswald"/>
              <a:buChar char="➔"/>
            </a:pPr>
            <a:r>
              <a:rPr lang="en" sz="1700">
                <a:solidFill>
                  <a:srgbClr val="FFEB81"/>
                </a:solidFill>
                <a:latin typeface="Oswald"/>
                <a:ea typeface="Oswald"/>
                <a:cs typeface="Oswald"/>
                <a:sym typeface="Oswald"/>
              </a:rPr>
              <a:t>Diversity is not historically profitable</a:t>
            </a:r>
            <a:r>
              <a:rPr lang="en" sz="1700">
                <a:solidFill>
                  <a:schemeClr val="dk1"/>
                </a:solidFill>
                <a:latin typeface="Oswald"/>
                <a:ea typeface="Oswald"/>
                <a:cs typeface="Oswald"/>
                <a:sym typeface="Oswald"/>
              </a:rPr>
              <a:t>, but the film industry has responsibility as a key cultural institution to improve </a:t>
            </a:r>
            <a:r>
              <a:rPr lang="en" sz="1700">
                <a:solidFill>
                  <a:srgbClr val="9BF0F0"/>
                </a:solidFill>
                <a:latin typeface="Oswald"/>
                <a:ea typeface="Oswald"/>
                <a:cs typeface="Oswald"/>
                <a:sym typeface="Oswald"/>
              </a:rPr>
              <a:t>diversity, equity, and inclusion</a:t>
            </a:r>
            <a:endParaRPr sz="1700">
              <a:solidFill>
                <a:srgbClr val="9BF0F0"/>
              </a:solidFill>
              <a:latin typeface="Oswald"/>
              <a:ea typeface="Oswald"/>
              <a:cs typeface="Oswald"/>
              <a:sym typeface="Oswald"/>
            </a:endParaRPr>
          </a:p>
          <a:p>
            <a:pPr indent="-336550" lvl="1" marL="914400" rtl="0" algn="l">
              <a:lnSpc>
                <a:spcPct val="115000"/>
              </a:lnSpc>
              <a:spcBef>
                <a:spcPts val="1000"/>
              </a:spcBef>
              <a:spcAft>
                <a:spcPts val="1000"/>
              </a:spcAft>
              <a:buClr>
                <a:srgbClr val="FFEB81"/>
              </a:buClr>
              <a:buSzPts val="1700"/>
              <a:buFont typeface="Oswald"/>
              <a:buChar char="◆"/>
            </a:pPr>
            <a:r>
              <a:rPr lang="en" sz="1700">
                <a:solidFill>
                  <a:srgbClr val="FFEB81"/>
                </a:solidFill>
                <a:latin typeface="Oswald"/>
                <a:ea typeface="Oswald"/>
                <a:cs typeface="Oswald"/>
                <a:sym typeface="Oswald"/>
              </a:rPr>
              <a:t>UCLA Hollywood Diversity Report 2020: </a:t>
            </a:r>
            <a:r>
              <a:rPr lang="en" sz="1700">
                <a:solidFill>
                  <a:schemeClr val="dk1"/>
                </a:solidFill>
                <a:latin typeface="Oswald"/>
                <a:ea typeface="Oswald"/>
                <a:cs typeface="Oswald"/>
                <a:sym typeface="Oswald"/>
              </a:rPr>
              <a:t>POC and women underrepresented as film writers and directors → overall helmed lower budget films</a:t>
            </a:r>
            <a:endParaRPr sz="17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368825"/>
            <a:ext cx="805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solidFill>
                  <a:srgbClr val="FFEB81"/>
                </a:solidFill>
              </a:rPr>
              <a:t>Summary</a:t>
            </a:r>
            <a:endParaRPr sz="3500">
              <a:solidFill>
                <a:srgbClr val="FFEB81"/>
              </a:solidFill>
            </a:endParaRPr>
          </a:p>
        </p:txBody>
      </p:sp>
      <p:grpSp>
        <p:nvGrpSpPr>
          <p:cNvPr id="136" name="Google Shape;136;p21"/>
          <p:cNvGrpSpPr/>
          <p:nvPr/>
        </p:nvGrpSpPr>
        <p:grpSpPr>
          <a:xfrm>
            <a:off x="844526" y="3565900"/>
            <a:ext cx="6861204" cy="1055100"/>
            <a:chOff x="1593000" y="2179114"/>
            <a:chExt cx="5957975" cy="1055100"/>
          </a:xfrm>
        </p:grpSpPr>
        <p:sp>
          <p:nvSpPr>
            <p:cNvPr id="137" name="Google Shape;137;p21"/>
            <p:cNvSpPr/>
            <p:nvPr/>
          </p:nvSpPr>
          <p:spPr>
            <a:xfrm>
              <a:off x="3728375" y="2322568"/>
              <a:ext cx="38226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2283025" y="2322564"/>
              <a:ext cx="1419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rot="-5400000">
              <a:off x="3263636" y="2129287"/>
              <a:ext cx="640550" cy="1029053"/>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2584778" y="2433814"/>
              <a:ext cx="1478700" cy="40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Oswald"/>
                  <a:ea typeface="Oswald"/>
                  <a:cs typeface="Oswald"/>
                  <a:sym typeface="Oswald"/>
                </a:rPr>
                <a:t>Evaluation</a:t>
              </a:r>
              <a:endParaRPr>
                <a:solidFill>
                  <a:srgbClr val="FFFFFF"/>
                </a:solidFill>
                <a:latin typeface="Roboto"/>
                <a:ea typeface="Roboto"/>
                <a:cs typeface="Roboto"/>
                <a:sym typeface="Roboto"/>
              </a:endParaRPr>
            </a:p>
          </p:txBody>
        </p:sp>
        <p:sp>
          <p:nvSpPr>
            <p:cNvPr id="141" name="Google Shape;141;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05</a:t>
              </a:r>
              <a:endParaRPr sz="2600">
                <a:solidFill>
                  <a:srgbClr val="FFEB81"/>
                </a:solidFill>
                <a:latin typeface="Roboto Thin"/>
                <a:ea typeface="Roboto Thin"/>
                <a:cs typeface="Roboto Thin"/>
                <a:sym typeface="Roboto Thin"/>
              </a:endParaRPr>
            </a:p>
          </p:txBody>
        </p:sp>
        <p:sp>
          <p:nvSpPr>
            <p:cNvPr id="143" name="Google Shape;143;p21"/>
            <p:cNvSpPr/>
            <p:nvPr/>
          </p:nvSpPr>
          <p:spPr>
            <a:xfrm>
              <a:off x="4063475" y="2179114"/>
              <a:ext cx="3431400" cy="105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0C58D3"/>
                  </a:solidFill>
                  <a:latin typeface="Oswald"/>
                  <a:ea typeface="Oswald"/>
                  <a:cs typeface="Oswald"/>
                  <a:sym typeface="Oswald"/>
                </a:rPr>
                <a:t>C</a:t>
              </a:r>
              <a:r>
                <a:rPr lang="en">
                  <a:solidFill>
                    <a:srgbClr val="0C58D3"/>
                  </a:solidFill>
                  <a:latin typeface="Oswald"/>
                  <a:ea typeface="Oswald"/>
                  <a:cs typeface="Oswald"/>
                  <a:sym typeface="Oswald"/>
                </a:rPr>
                <a:t>urrently very difficult to predict movie profitability given hidden factors (i.e. costs, trends, branding) &amp; intangibles (i.e. casting decisions, actor chemistry)</a:t>
              </a:r>
              <a:endParaRPr>
                <a:solidFill>
                  <a:srgbClr val="0C58D3"/>
                </a:solidFill>
                <a:latin typeface="Oswald"/>
                <a:ea typeface="Oswald"/>
                <a:cs typeface="Oswald"/>
                <a:sym typeface="Oswald"/>
              </a:endParaRPr>
            </a:p>
            <a:p>
              <a:pPr indent="-279400" lvl="0" marL="457200" rtl="0" algn="l">
                <a:lnSpc>
                  <a:spcPct val="115000"/>
                </a:lnSpc>
                <a:spcBef>
                  <a:spcPts val="0"/>
                </a:spcBef>
                <a:spcAft>
                  <a:spcPts val="0"/>
                </a:spcAft>
                <a:buClr>
                  <a:srgbClr val="1B786E"/>
                </a:buClr>
                <a:buSzPts val="800"/>
                <a:buFont typeface="Roboto"/>
                <a:buChar char="●"/>
              </a:pPr>
              <a:r>
                <a:t/>
              </a:r>
              <a:endParaRPr sz="800">
                <a:solidFill>
                  <a:srgbClr val="1B786E"/>
                </a:solidFill>
                <a:latin typeface="Roboto"/>
                <a:ea typeface="Roboto"/>
                <a:cs typeface="Roboto"/>
                <a:sym typeface="Roboto"/>
              </a:endParaRPr>
            </a:p>
          </p:txBody>
        </p:sp>
      </p:grpSp>
      <p:grpSp>
        <p:nvGrpSpPr>
          <p:cNvPr id="144" name="Google Shape;144;p21"/>
          <p:cNvGrpSpPr/>
          <p:nvPr/>
        </p:nvGrpSpPr>
        <p:grpSpPr>
          <a:xfrm>
            <a:off x="844648" y="3057825"/>
            <a:ext cx="6860735" cy="572717"/>
            <a:chOff x="1593000" y="2322566"/>
            <a:chExt cx="6114192" cy="643502"/>
          </a:xfrm>
        </p:grpSpPr>
        <p:sp>
          <p:nvSpPr>
            <p:cNvPr id="145" name="Google Shape;145;p21"/>
            <p:cNvSpPr/>
            <p:nvPr/>
          </p:nvSpPr>
          <p:spPr>
            <a:xfrm>
              <a:off x="3728375" y="2322568"/>
              <a:ext cx="38226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flipH="1">
              <a:off x="2282975" y="2322580"/>
              <a:ext cx="1445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rot="-5400000">
              <a:off x="3288449" y="2147794"/>
              <a:ext cx="643371" cy="992915"/>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2486728" y="2399954"/>
              <a:ext cx="1258200" cy="448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Oswald"/>
                  <a:ea typeface="Oswald"/>
                  <a:cs typeface="Oswald"/>
                  <a:sym typeface="Oswald"/>
                </a:rPr>
                <a:t>Modeling</a:t>
              </a:r>
              <a:endParaRPr>
                <a:solidFill>
                  <a:srgbClr val="FFFFFF"/>
                </a:solidFill>
                <a:latin typeface="Roboto"/>
                <a:ea typeface="Roboto"/>
                <a:cs typeface="Roboto"/>
                <a:sym typeface="Roboto"/>
              </a:endParaRPr>
            </a:p>
          </p:txBody>
        </p:sp>
        <p:sp>
          <p:nvSpPr>
            <p:cNvPr id="149" name="Google Shape;149;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04</a:t>
              </a:r>
              <a:endParaRPr sz="2600">
                <a:solidFill>
                  <a:srgbClr val="FFEB81"/>
                </a:solidFill>
                <a:latin typeface="Roboto Thin"/>
                <a:ea typeface="Roboto Thin"/>
                <a:cs typeface="Roboto Thin"/>
                <a:sym typeface="Roboto Thin"/>
              </a:endParaRPr>
            </a:p>
          </p:txBody>
        </p:sp>
        <p:sp>
          <p:nvSpPr>
            <p:cNvPr id="151" name="Google Shape;151;p21"/>
            <p:cNvSpPr/>
            <p:nvPr/>
          </p:nvSpPr>
          <p:spPr>
            <a:xfrm>
              <a:off x="4106592" y="2323746"/>
              <a:ext cx="3600600" cy="6423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C58D3"/>
                  </a:solidFill>
                  <a:latin typeface="Oswald"/>
                  <a:ea typeface="Oswald"/>
                  <a:cs typeface="Oswald"/>
                  <a:sym typeface="Oswald"/>
                </a:rPr>
                <a:t>Complicated models displayed overfitting, favoring a simple logistic regression model to better generalize the data</a:t>
              </a:r>
              <a:endParaRPr>
                <a:solidFill>
                  <a:srgbClr val="0C58D3"/>
                </a:solidFill>
                <a:latin typeface="Roboto"/>
                <a:ea typeface="Roboto"/>
                <a:cs typeface="Roboto"/>
                <a:sym typeface="Roboto"/>
              </a:endParaRPr>
            </a:p>
          </p:txBody>
        </p:sp>
      </p:grpSp>
      <p:grpSp>
        <p:nvGrpSpPr>
          <p:cNvPr id="152" name="Google Shape;152;p21"/>
          <p:cNvGrpSpPr/>
          <p:nvPr/>
        </p:nvGrpSpPr>
        <p:grpSpPr>
          <a:xfrm>
            <a:off x="844573" y="2402049"/>
            <a:ext cx="6861328" cy="576923"/>
            <a:chOff x="1593000" y="2322568"/>
            <a:chExt cx="5958083" cy="648228"/>
          </a:xfrm>
        </p:grpSpPr>
        <p:sp>
          <p:nvSpPr>
            <p:cNvPr id="153" name="Google Shape;153;p21"/>
            <p:cNvSpPr/>
            <p:nvPr/>
          </p:nvSpPr>
          <p:spPr>
            <a:xfrm>
              <a:off x="3728375" y="2322568"/>
              <a:ext cx="38226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flipH="1">
              <a:off x="2282975" y="2322574"/>
              <a:ext cx="14454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rot="-5400000">
              <a:off x="3263580" y="2172657"/>
              <a:ext cx="643343" cy="943166"/>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2350888" y="2399951"/>
              <a:ext cx="1702500" cy="46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Oswald"/>
                  <a:ea typeface="Oswald"/>
                  <a:cs typeface="Oswald"/>
                  <a:sym typeface="Oswald"/>
                </a:rPr>
                <a:t>Data Preparation</a:t>
              </a:r>
              <a:endParaRPr>
                <a:solidFill>
                  <a:srgbClr val="FFFFFF"/>
                </a:solidFill>
                <a:latin typeface="Roboto Medium"/>
                <a:ea typeface="Roboto Medium"/>
                <a:cs typeface="Roboto Medium"/>
                <a:sym typeface="Roboto Medium"/>
              </a:endParaRPr>
            </a:p>
          </p:txBody>
        </p:sp>
        <p:sp>
          <p:nvSpPr>
            <p:cNvPr id="157" name="Google Shape;157;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03</a:t>
              </a:r>
              <a:endParaRPr sz="2600">
                <a:solidFill>
                  <a:srgbClr val="FFEB81"/>
                </a:solidFill>
                <a:latin typeface="Roboto Thin"/>
                <a:ea typeface="Roboto Thin"/>
                <a:cs typeface="Roboto Thin"/>
                <a:sym typeface="Roboto Thin"/>
              </a:endParaRPr>
            </a:p>
          </p:txBody>
        </p:sp>
        <p:sp>
          <p:nvSpPr>
            <p:cNvPr id="159" name="Google Shape;159;p21"/>
            <p:cNvSpPr/>
            <p:nvPr/>
          </p:nvSpPr>
          <p:spPr>
            <a:xfrm>
              <a:off x="4053383" y="2328495"/>
              <a:ext cx="34977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C58D3"/>
                  </a:solidFill>
                  <a:latin typeface="Oswald"/>
                  <a:ea typeface="Oswald"/>
                  <a:cs typeface="Oswald"/>
                  <a:sym typeface="Oswald"/>
                </a:rPr>
                <a:t>We calculated profitability and transformed many factors with ordinal and one-hot encoding</a:t>
              </a:r>
              <a:endParaRPr>
                <a:solidFill>
                  <a:srgbClr val="0C58D3"/>
                </a:solidFill>
                <a:latin typeface="Roboto"/>
                <a:ea typeface="Roboto"/>
                <a:cs typeface="Roboto"/>
                <a:sym typeface="Roboto"/>
              </a:endParaRPr>
            </a:p>
          </p:txBody>
        </p:sp>
      </p:grpSp>
      <p:grpSp>
        <p:nvGrpSpPr>
          <p:cNvPr id="160" name="Google Shape;160;p21"/>
          <p:cNvGrpSpPr/>
          <p:nvPr/>
        </p:nvGrpSpPr>
        <p:grpSpPr>
          <a:xfrm>
            <a:off x="844523" y="1750534"/>
            <a:ext cx="6861032" cy="572724"/>
            <a:chOff x="1593000" y="2322558"/>
            <a:chExt cx="6114457" cy="643510"/>
          </a:xfrm>
        </p:grpSpPr>
        <p:sp>
          <p:nvSpPr>
            <p:cNvPr id="161" name="Google Shape;161;p21"/>
            <p:cNvSpPr/>
            <p:nvPr/>
          </p:nvSpPr>
          <p:spPr>
            <a:xfrm>
              <a:off x="3728375" y="2322568"/>
              <a:ext cx="38226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flipH="1">
              <a:off x="2283025" y="2322583"/>
              <a:ext cx="16167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rot="-5400000">
              <a:off x="3290226" y="2146008"/>
              <a:ext cx="643375" cy="996475"/>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2350911" y="2399963"/>
              <a:ext cx="16761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Oswald"/>
                  <a:ea typeface="Oswald"/>
                  <a:cs typeface="Oswald"/>
                  <a:sym typeface="Oswald"/>
                </a:rPr>
                <a:t>Data Understanding</a:t>
              </a:r>
              <a:endParaRPr>
                <a:solidFill>
                  <a:srgbClr val="FFFFFF"/>
                </a:solidFill>
                <a:latin typeface="Roboto Medium"/>
                <a:ea typeface="Roboto Medium"/>
                <a:cs typeface="Roboto Medium"/>
                <a:sym typeface="Roboto Medium"/>
              </a:endParaRPr>
            </a:p>
          </p:txBody>
        </p:sp>
        <p:sp>
          <p:nvSpPr>
            <p:cNvPr id="165" name="Google Shape;165;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1593000" y="2322575"/>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02</a:t>
              </a:r>
              <a:endParaRPr sz="2600">
                <a:solidFill>
                  <a:srgbClr val="FFEB81"/>
                </a:solidFill>
                <a:latin typeface="Roboto Thin"/>
                <a:ea typeface="Roboto Thin"/>
                <a:cs typeface="Roboto Thin"/>
                <a:sym typeface="Roboto Thin"/>
              </a:endParaRPr>
            </a:p>
          </p:txBody>
        </p:sp>
        <p:sp>
          <p:nvSpPr>
            <p:cNvPr id="167" name="Google Shape;167;p21"/>
            <p:cNvSpPr/>
            <p:nvPr/>
          </p:nvSpPr>
          <p:spPr>
            <a:xfrm>
              <a:off x="4110157" y="2323165"/>
              <a:ext cx="3597300" cy="6423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C58D3"/>
                  </a:solidFill>
                  <a:latin typeface="Oswald"/>
                  <a:ea typeface="Oswald"/>
                  <a:cs typeface="Oswald"/>
                  <a:sym typeface="Oswald"/>
                </a:rPr>
                <a:t>Financial data is limited and not often public, and relevant books factors need feature engineering</a:t>
              </a:r>
              <a:endParaRPr>
                <a:solidFill>
                  <a:srgbClr val="0C58D3"/>
                </a:solidFill>
                <a:latin typeface="Roboto"/>
                <a:ea typeface="Roboto"/>
                <a:cs typeface="Roboto"/>
                <a:sym typeface="Roboto"/>
              </a:endParaRPr>
            </a:p>
          </p:txBody>
        </p:sp>
      </p:grpSp>
      <p:grpSp>
        <p:nvGrpSpPr>
          <p:cNvPr id="168" name="Google Shape;168;p21"/>
          <p:cNvGrpSpPr/>
          <p:nvPr/>
        </p:nvGrpSpPr>
        <p:grpSpPr>
          <a:xfrm>
            <a:off x="844525" y="1098975"/>
            <a:ext cx="6860951" cy="572735"/>
            <a:chOff x="1592996" y="2322546"/>
            <a:chExt cx="6114385" cy="643522"/>
          </a:xfrm>
        </p:grpSpPr>
        <p:sp>
          <p:nvSpPr>
            <p:cNvPr id="169" name="Google Shape;169;p21"/>
            <p:cNvSpPr/>
            <p:nvPr/>
          </p:nvSpPr>
          <p:spPr>
            <a:xfrm>
              <a:off x="3728375" y="2322568"/>
              <a:ext cx="38226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flipH="1">
              <a:off x="2283075" y="2322583"/>
              <a:ext cx="1293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rot="-5400000">
              <a:off x="3295959" y="2140257"/>
              <a:ext cx="643399" cy="1007976"/>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2291997" y="2399961"/>
              <a:ext cx="24474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Oswald"/>
                  <a:ea typeface="Oswald"/>
                  <a:cs typeface="Oswald"/>
                  <a:sym typeface="Oswald"/>
                </a:rPr>
                <a:t>Business Understanding</a:t>
              </a:r>
              <a:endParaRPr>
                <a:solidFill>
                  <a:srgbClr val="FFFFFF"/>
                </a:solidFill>
                <a:latin typeface="Roboto Medium"/>
                <a:ea typeface="Roboto Medium"/>
                <a:cs typeface="Roboto Medium"/>
                <a:sym typeface="Roboto Medium"/>
              </a:endParaRPr>
            </a:p>
          </p:txBody>
        </p:sp>
        <p:sp>
          <p:nvSpPr>
            <p:cNvPr id="173" name="Google Shape;173;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1592996" y="2322574"/>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01</a:t>
              </a:r>
              <a:endParaRPr sz="2600">
                <a:solidFill>
                  <a:srgbClr val="FFEB81"/>
                </a:solidFill>
                <a:latin typeface="Roboto Thin"/>
                <a:ea typeface="Roboto Thin"/>
                <a:cs typeface="Roboto Thin"/>
                <a:sym typeface="Roboto Thin"/>
              </a:endParaRPr>
            </a:p>
          </p:txBody>
        </p:sp>
        <p:sp>
          <p:nvSpPr>
            <p:cNvPr id="175" name="Google Shape;175;p21"/>
            <p:cNvSpPr/>
            <p:nvPr/>
          </p:nvSpPr>
          <p:spPr>
            <a:xfrm>
              <a:off x="4121781" y="2323754"/>
              <a:ext cx="3585600" cy="6423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C58D3"/>
                  </a:solidFill>
                  <a:latin typeface="Oswald"/>
                  <a:ea typeface="Oswald"/>
                  <a:cs typeface="Oswald"/>
                  <a:sym typeface="Oswald"/>
                </a:rPr>
                <a:t>The profit potential of movies is currently estimated by the book’s financial success and its franchise potential</a:t>
              </a:r>
              <a:endParaRPr>
                <a:solidFill>
                  <a:srgbClr val="0C58D3"/>
                </a:solidFill>
                <a:latin typeface="Roboto"/>
                <a:ea typeface="Roboto"/>
                <a:cs typeface="Roboto"/>
                <a:sym typeface="Roboto"/>
              </a:endParaRPr>
            </a:p>
          </p:txBody>
        </p:sp>
      </p:grpSp>
      <p:grpSp>
        <p:nvGrpSpPr>
          <p:cNvPr id="176" name="Google Shape;176;p21"/>
          <p:cNvGrpSpPr/>
          <p:nvPr/>
        </p:nvGrpSpPr>
        <p:grpSpPr>
          <a:xfrm>
            <a:off x="844564" y="4416550"/>
            <a:ext cx="6861331" cy="580400"/>
            <a:chOff x="1593000" y="2313760"/>
            <a:chExt cx="6148697" cy="652135"/>
          </a:xfrm>
        </p:grpSpPr>
        <p:sp>
          <p:nvSpPr>
            <p:cNvPr id="177" name="Google Shape;177;p21"/>
            <p:cNvSpPr/>
            <p:nvPr/>
          </p:nvSpPr>
          <p:spPr>
            <a:xfrm>
              <a:off x="3761618" y="2313760"/>
              <a:ext cx="3979500" cy="6435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flipH="1">
              <a:off x="2283025" y="2322564"/>
              <a:ext cx="1419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rot="-5400000">
              <a:off x="3319564" y="2110161"/>
              <a:ext cx="649860" cy="1061609"/>
            </a:xfrm>
            <a:prstGeom prst="flowChartOffpageConnector">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2829298" y="2425221"/>
              <a:ext cx="1478700" cy="40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Oswald"/>
                  <a:ea typeface="Oswald"/>
                  <a:cs typeface="Oswald"/>
                  <a:sym typeface="Oswald"/>
                </a:rPr>
                <a:t>Deployment</a:t>
              </a:r>
              <a:endParaRPr b="1">
                <a:solidFill>
                  <a:schemeClr val="dk1"/>
                </a:solidFill>
                <a:latin typeface="Oswald"/>
                <a:ea typeface="Oswald"/>
                <a:cs typeface="Oswald"/>
                <a:sym typeface="Oswald"/>
              </a:endParaRPr>
            </a:p>
          </p:txBody>
        </p:sp>
        <p:sp>
          <p:nvSpPr>
            <p:cNvPr id="181" name="Google Shape;181;p21"/>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1593010" y="2322581"/>
              <a:ext cx="690000" cy="642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EB81"/>
                  </a:solidFill>
                  <a:latin typeface="Roboto Thin"/>
                  <a:ea typeface="Roboto Thin"/>
                  <a:cs typeface="Roboto Thin"/>
                  <a:sym typeface="Roboto Thin"/>
                </a:rPr>
                <a:t>06</a:t>
              </a:r>
              <a:endParaRPr sz="2600">
                <a:solidFill>
                  <a:srgbClr val="FFEB81"/>
                </a:solidFill>
                <a:latin typeface="Roboto Thin"/>
                <a:ea typeface="Roboto Thin"/>
                <a:cs typeface="Roboto Thin"/>
                <a:sym typeface="Roboto Thin"/>
              </a:endParaRPr>
            </a:p>
          </p:txBody>
        </p:sp>
        <p:sp>
          <p:nvSpPr>
            <p:cNvPr id="183" name="Google Shape;183;p21"/>
            <p:cNvSpPr/>
            <p:nvPr/>
          </p:nvSpPr>
          <p:spPr>
            <a:xfrm>
              <a:off x="4175297" y="2339547"/>
              <a:ext cx="3566400" cy="617700"/>
            </a:xfrm>
            <a:prstGeom prst="rect">
              <a:avLst/>
            </a:prstGeom>
            <a:solidFill>
              <a:srgbClr val="FFEB8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C58D3"/>
                  </a:solidFill>
                  <a:latin typeface="Oswald"/>
                  <a:ea typeface="Oswald"/>
                  <a:cs typeface="Oswald"/>
                  <a:sym typeface="Oswald"/>
                </a:rPr>
                <a:t>S</a:t>
              </a:r>
              <a:r>
                <a:rPr lang="en">
                  <a:solidFill>
                    <a:srgbClr val="0C58D3"/>
                  </a:solidFill>
                  <a:latin typeface="Oswald"/>
                  <a:ea typeface="Oswald"/>
                  <a:cs typeface="Oswald"/>
                  <a:sym typeface="Oswald"/>
                </a:rPr>
                <a:t>ignificantly </a:t>
              </a:r>
              <a:r>
                <a:rPr lang="en">
                  <a:solidFill>
                    <a:srgbClr val="0C58D3"/>
                  </a:solidFill>
                  <a:latin typeface="Oswald"/>
                  <a:ea typeface="Oswald"/>
                  <a:cs typeface="Oswald"/>
                  <a:sym typeface="Oswald"/>
                </a:rPr>
                <a:t>more financial and story-related data will be needed to be made available to create a useful tool</a:t>
              </a:r>
              <a:endParaRPr>
                <a:solidFill>
                  <a:srgbClr val="1B786E"/>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