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7" r:id="rId1"/>
  </p:sldMasterIdLst>
  <p:sldIdLst>
    <p:sldId id="256" r:id="rId2"/>
    <p:sldId id="264" r:id="rId3"/>
    <p:sldId id="257" r:id="rId4"/>
    <p:sldId id="258" r:id="rId5"/>
    <p:sldId id="263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10229" r="-90" b="9751"/>
          <a:stretch/>
        </p:blipFill>
        <p:spPr>
          <a:xfrm>
            <a:off x="2727" y="0"/>
            <a:ext cx="12186548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123253" y="4642969"/>
            <a:ext cx="6859921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  <a:effectLst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123253" y="2808243"/>
            <a:ext cx="6859855" cy="1720077"/>
          </a:xfrm>
        </p:spPr>
        <p:txBody>
          <a:bodyPr>
            <a:noAutofit/>
          </a:bodyPr>
          <a:lstStyle>
            <a:lvl1pPr algn="ctr">
              <a:defRPr sz="4200" baseline="0"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52259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916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5094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8182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1986273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278499"/>
            <a:ext cx="4090217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6976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6965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0795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3438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5104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7819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170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564" r="224"/>
          <a:stretch/>
        </p:blipFill>
        <p:spPr>
          <a:xfrm>
            <a:off x="2" y="-20491"/>
            <a:ext cx="12191999" cy="687849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1A15-BD1E-46CC-AC3A-F0BAA624C8E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FD1C-3C60-4523-951B-C64A95C071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6212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ransition spd="slow">
    <p:wipe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m"/>
        <a:defRPr sz="2000" kern="1200" baseline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3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12.png"/><Relationship Id="rId2" Type="http://schemas.openxmlformats.org/officeDocument/2006/relationships/tags" Target="../tags/tag17.xml"/><Relationship Id="rId16" Type="http://schemas.openxmlformats.org/officeDocument/2006/relationships/image" Target="../media/image1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image" Target="../media/image10.png"/><Relationship Id="rId10" Type="http://schemas.openxmlformats.org/officeDocument/2006/relationships/tags" Target="../tags/tag25.xml"/><Relationship Id="rId19" Type="http://schemas.openxmlformats.org/officeDocument/2006/relationships/image" Target="../media/image14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132616"/>
            <a:ext cx="9144000" cy="1655762"/>
          </a:xfrm>
        </p:spPr>
        <p:txBody>
          <a:bodyPr/>
          <a:lstStyle/>
          <a:p>
            <a:r>
              <a:rPr lang="zh-CN" altLang="en-US" smtClean="0"/>
              <a:t>组名：社会主义接班人</a:t>
            </a:r>
            <a:endParaRPr lang="en-US" altLang="zh-CN" smtClean="0"/>
          </a:p>
          <a:p>
            <a:r>
              <a:rPr lang="zh-CN" altLang="en-US" smtClean="0"/>
              <a:t>组员：王鑫益   褚成超</a:t>
            </a:r>
            <a:endParaRPr lang="en-US" altLang="zh-CN" smtClean="0"/>
          </a:p>
          <a:p>
            <a:r>
              <a:rPr lang="zh-CN" altLang="en-US"/>
              <a:t>　</a:t>
            </a:r>
            <a:r>
              <a:rPr lang="zh-CN" altLang="en-US" smtClean="0"/>
              <a:t>　　陆家旺   徐　伟</a:t>
            </a:r>
            <a:endParaRPr lang="zh-CN" altLang="en-US"/>
          </a:p>
        </p:txBody>
      </p:sp>
      <p:sp>
        <p:nvSpPr>
          <p:cNvPr id="2" name="PA-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524000" y="80627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GoBangBangBang~</a:t>
            </a:r>
            <a:br>
              <a:rPr lang="en-US" altLang="zh-CN" smtClean="0"/>
            </a:br>
            <a:r>
              <a:rPr lang="zh-CN" altLang="en-US" sz="2800" smtClean="0"/>
              <a:t>精致而不失文雅的五子棋</a:t>
            </a:r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64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120000" y="80000"/>
                                    </p:animScale>
                                    <p:anim to="" calcmode="lin" valueType="num">
                                      <p:cBhvr>
                                        <p:cTn id="8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0.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27" decel="50000" fill="hold">
                                          <p:stCondLst>
                                            <p:cond delay="5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0.3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" dur="364" fill="hold">
                                          <p:stCondLst>
                                            <p:cond delay="5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20000" y="80000"/>
                                      <p:to x="100000" y="100000"/>
                                    </p:animScale>
                                    <p:animRot by="21600000" to="43200000">
                                      <p:cBhvr>
                                        <p:cTn id="11" dur="1455" fill="hold">
                                          <p:stCondLst>
                                            <p:cond delay="5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 to="" calcmode="lin" valueType="num">
                                      <p:cBhvr>
                                        <p:cTn id="12" dur="727" accel="50000" fill="hold">
                                          <p:stCondLst>
                                            <p:cond delay="12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94644" y="30405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感谢大</a:t>
            </a:r>
            <a:r>
              <a:rPr lang="zh-CN" altLang="en-US" smtClean="0"/>
              <a:t>家的聆听！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2000"/>
              <a:t>队</a:t>
            </a:r>
            <a:r>
              <a:rPr lang="zh-CN" altLang="en-US" sz="2000" smtClean="0"/>
              <a:t>伍：社会主义接班人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96345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0.05*((0.5+0.3)*cos($)-0.5*cos((0.5/0.3+1)*$))&#10;&#10;&#10;&#10;#ppt_x+0.1*(cos($*5))*9/16&#10;#ppt_x+0.1*(cos($*5))*9/16&#10;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20*pi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0.05*((0.5+0.3)*sin($)-0.5*sin((0.5/0.3+1)*$))*16/9&#10;&#10;&#10;&#10;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20*pi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" fill="hold">
                                          <p:stCondLst>
                                            <p:cond delay="99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123" y="1102715"/>
            <a:ext cx="4631387" cy="699595"/>
          </a:xfrm>
        </p:spPr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8976" y="2507685"/>
            <a:ext cx="4991993" cy="2721137"/>
          </a:xfrm>
        </p:spPr>
        <p:txBody>
          <a:bodyPr/>
          <a:lstStyle/>
          <a:p>
            <a:r>
              <a:rPr lang="zh-CN" altLang="en-US" smtClean="0"/>
              <a:t>王鑫益：总体设计、</a:t>
            </a:r>
            <a:r>
              <a:rPr lang="en-US" altLang="zh-CN" smtClean="0"/>
              <a:t>AI</a:t>
            </a:r>
            <a:r>
              <a:rPr lang="zh-CN" altLang="en-US" smtClean="0"/>
              <a:t>设计</a:t>
            </a:r>
            <a:endParaRPr lang="en-US" altLang="zh-CN" smtClean="0"/>
          </a:p>
          <a:p>
            <a:r>
              <a:rPr lang="zh-CN" altLang="en-US" smtClean="0"/>
              <a:t>徐　伟：开场动画设计</a:t>
            </a:r>
            <a:endParaRPr lang="en-US" altLang="zh-CN" smtClean="0"/>
          </a:p>
          <a:p>
            <a:r>
              <a:rPr lang="zh-CN" altLang="en-US"/>
              <a:t>褚成</a:t>
            </a:r>
            <a:r>
              <a:rPr lang="zh-CN" altLang="en-US" smtClean="0"/>
              <a:t>超：棋子动画设计</a:t>
            </a:r>
            <a:endParaRPr lang="en-US" altLang="zh-CN" smtClean="0"/>
          </a:p>
          <a:p>
            <a:r>
              <a:rPr lang="zh-CN" altLang="en-US"/>
              <a:t>陆家</a:t>
            </a:r>
            <a:r>
              <a:rPr lang="zh-CN" altLang="en-US" smtClean="0"/>
              <a:t>旺：鼠标移动、模式切换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6786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18733" y="545748"/>
            <a:ext cx="85090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简易五子棋，功能齐全、</a:t>
            </a:r>
            <a:r>
              <a:rPr lang="en-US" altLang="zh-CN" smtClean="0"/>
              <a:t>UI</a:t>
            </a:r>
            <a:r>
              <a:rPr lang="zh-CN" altLang="en-US" smtClean="0"/>
              <a:t>简单、界面清爽，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乃居家旅行杀人放火空虚寂寞时必玩之游戏</a:t>
            </a:r>
            <a:endParaRPr lang="zh-CN" altLang="en-US"/>
          </a:p>
        </p:txBody>
      </p:sp>
      <p:sp>
        <p:nvSpPr>
          <p:cNvPr id="3" name="PA-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2311047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2000" smtClean="0"/>
              <a:t>0</a:t>
            </a:r>
            <a:r>
              <a:rPr lang="zh-CN" altLang="en-US" sz="2000" smtClean="0"/>
              <a:t>、人机</a:t>
            </a:r>
            <a:r>
              <a:rPr lang="en-US" altLang="zh-CN" sz="2000" smtClean="0"/>
              <a:t>/</a:t>
            </a:r>
            <a:r>
              <a:rPr lang="zh-CN" altLang="en-US" sz="2000" smtClean="0"/>
              <a:t>人人 可切换模式</a:t>
            </a:r>
          </a:p>
          <a:p>
            <a:r>
              <a:rPr lang="en-US" altLang="zh-CN" sz="2000" smtClean="0"/>
              <a:t>1</a:t>
            </a:r>
            <a:r>
              <a:rPr lang="zh-CN" altLang="en-US"/>
              <a:t>、智能提示：无论是</a:t>
            </a:r>
            <a:r>
              <a:rPr lang="en-US" altLang="zh-CN"/>
              <a:t>PVP</a:t>
            </a:r>
            <a:r>
              <a:rPr lang="zh-CN" altLang="en-US"/>
              <a:t>、</a:t>
            </a:r>
            <a:r>
              <a:rPr lang="en-US" altLang="zh-CN"/>
              <a:t>PVE</a:t>
            </a:r>
            <a:r>
              <a:rPr lang="zh-CN" altLang="en-US"/>
              <a:t>，都能使用智障提</a:t>
            </a:r>
            <a:r>
              <a:rPr lang="zh-CN" altLang="en-US" smtClean="0"/>
              <a:t>示</a:t>
            </a:r>
            <a:endParaRPr lang="en-US" altLang="zh-CN" smtClean="0"/>
          </a:p>
          <a:p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zh-CN" altLang="en-US"/>
              <a:t>悔到起点：下棋若只如初见</a:t>
            </a:r>
          </a:p>
          <a:p>
            <a:r>
              <a:rPr lang="en-US" altLang="zh-CN" sz="2000" smtClean="0"/>
              <a:t>3</a:t>
            </a:r>
            <a:r>
              <a:rPr lang="zh-CN" altLang="en-US" sz="2000" smtClean="0"/>
              <a:t>、畅爽动画</a:t>
            </a:r>
            <a:r>
              <a:rPr lang="zh-CN" altLang="en-US"/>
              <a:t>：谨遵格式塔原则，符合人类心理学的</a:t>
            </a:r>
            <a:r>
              <a:rPr lang="en-US" altLang="zh-CN"/>
              <a:t>UX</a:t>
            </a:r>
            <a:r>
              <a:rPr lang="zh-CN" altLang="en-US"/>
              <a:t>交互</a:t>
            </a:r>
            <a:r>
              <a:rPr lang="zh-CN" altLang="en-US"/>
              <a:t>设</a:t>
            </a:r>
            <a:r>
              <a:rPr lang="zh-CN" altLang="en-US" smtClean="0"/>
              <a:t>计</a:t>
            </a:r>
            <a:endParaRPr lang="zh-CN" altLang="en-US" sz="2000" smtClean="0"/>
          </a:p>
          <a:p>
            <a:r>
              <a:rPr lang="en-US" altLang="zh-CN" sz="2000" smtClean="0"/>
              <a:t>4</a:t>
            </a:r>
            <a:r>
              <a:rPr lang="zh-CN" altLang="en-US" sz="2000" smtClean="0"/>
              <a:t>、文件备份：一不小心加上去的功能</a:t>
            </a:r>
          </a:p>
          <a:p>
            <a:r>
              <a:rPr lang="en-US" altLang="zh-CN" sz="2000" smtClean="0"/>
              <a:t>5</a:t>
            </a:r>
            <a:r>
              <a:rPr lang="zh-CN" altLang="en-US" sz="2000" smtClean="0"/>
              <a:t>、难度调整：简单、普通、困难 三个难度，菜单颜色也不同</a:t>
            </a:r>
          </a:p>
          <a:p>
            <a:r>
              <a:rPr lang="en-US" altLang="zh-CN" sz="2000" smtClean="0"/>
              <a:t>6</a:t>
            </a:r>
            <a:r>
              <a:rPr lang="zh-CN" altLang="en-US" sz="2000" smtClean="0"/>
              <a:t>、滑稽样式：唯（</a:t>
            </a:r>
            <a:r>
              <a:rPr lang="en-US" altLang="zh-CN" sz="2000" smtClean="0"/>
              <a:t>Chou</a:t>
            </a:r>
            <a:r>
              <a:rPr lang="zh-CN" altLang="en-US" sz="2000" smtClean="0"/>
              <a:t>）美（</a:t>
            </a:r>
            <a:r>
              <a:rPr lang="en-US" altLang="zh-CN" sz="2000" smtClean="0"/>
              <a:t>Bi</a:t>
            </a:r>
            <a:r>
              <a:rPr lang="zh-CN" altLang="en-US" sz="2000" smtClean="0"/>
              <a:t>）彩蛋</a:t>
            </a:r>
            <a:endParaRPr lang="en-US" altLang="zh-CN" sz="20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654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633" y="714802"/>
            <a:ext cx="3801700" cy="699595"/>
          </a:xfrm>
        </p:spPr>
        <p:txBody>
          <a:bodyPr/>
          <a:lstStyle/>
          <a:p>
            <a:r>
              <a:rPr lang="en-US" altLang="zh-CN" smtClean="0"/>
              <a:t>PVP &amp; PVE</a:t>
            </a:r>
            <a:endParaRPr lang="zh-CN" altLang="en-US"/>
          </a:p>
        </p:txBody>
      </p:sp>
      <p:sp>
        <p:nvSpPr>
          <p:cNvPr id="3" name="PA-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801809" y="1891648"/>
            <a:ext cx="2729089" cy="1199797"/>
          </a:xfrm>
        </p:spPr>
        <p:txBody>
          <a:bodyPr/>
          <a:lstStyle/>
          <a:p>
            <a:r>
              <a:rPr lang="zh-CN" altLang="en-US"/>
              <a:t>玩</a:t>
            </a:r>
            <a:r>
              <a:rPr lang="zh-CN" altLang="en-US" smtClean="0"/>
              <a:t>家</a:t>
            </a:r>
            <a:r>
              <a:rPr lang="en-US" altLang="zh-CN" smtClean="0"/>
              <a:t>VS</a:t>
            </a:r>
            <a:r>
              <a:rPr lang="zh-CN" altLang="en-US" smtClean="0"/>
              <a:t>玩家</a:t>
            </a:r>
            <a:endParaRPr lang="en-US" altLang="zh-CN" smtClean="0"/>
          </a:p>
          <a:p>
            <a:r>
              <a:rPr lang="zh-CN" altLang="en-US"/>
              <a:t>玩</a:t>
            </a:r>
            <a:r>
              <a:rPr lang="zh-CN" altLang="en-US" smtClean="0"/>
              <a:t>家</a:t>
            </a:r>
            <a:r>
              <a:rPr lang="en-US" altLang="zh-CN" smtClean="0"/>
              <a:t>VS</a:t>
            </a:r>
            <a:r>
              <a:rPr lang="zh-CN" altLang="en-US" smtClean="0"/>
              <a:t>电脑</a:t>
            </a:r>
            <a:endParaRPr lang="zh-CN" altLang="en-US"/>
          </a:p>
        </p:txBody>
      </p:sp>
      <p:pic>
        <p:nvPicPr>
          <p:cNvPr id="5" name="PA-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84534" y="1690686"/>
            <a:ext cx="2319732" cy="1601719"/>
          </a:xfrm>
          <a:prstGeom prst="rect">
            <a:avLst/>
          </a:prstGeom>
        </p:spPr>
      </p:pic>
      <p:pic>
        <p:nvPicPr>
          <p:cNvPr id="6" name="PA-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84534" y="3876306"/>
            <a:ext cx="2319732" cy="2009054"/>
          </a:xfrm>
          <a:prstGeom prst="rect">
            <a:avLst/>
          </a:prstGeom>
        </p:spPr>
      </p:pic>
      <p:sp>
        <p:nvSpPr>
          <p:cNvPr id="7" name="PA-文本框 6"/>
          <p:cNvSpPr txBox="1"/>
          <p:nvPr>
            <p:custDataLst>
              <p:tags r:id="rId4"/>
            </p:custDataLst>
          </p:nvPr>
        </p:nvSpPr>
        <p:spPr>
          <a:xfrm>
            <a:off x="1577085" y="4045946"/>
            <a:ext cx="4801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accent2">
                    <a:lumMod val="75000"/>
                  </a:schemeClr>
                </a:solidFill>
              </a:rPr>
              <a:t>AI</a:t>
            </a:r>
            <a:r>
              <a:rPr lang="zh-CN" altLang="en-US" b="1" smtClean="0">
                <a:solidFill>
                  <a:schemeClr val="accent2">
                    <a:lumMod val="75000"/>
                  </a:schemeClr>
                </a:solidFill>
              </a:rPr>
              <a:t>有三个难度等级：</a:t>
            </a:r>
            <a:endParaRPr lang="en-US" altLang="zh-CN" b="1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b="1" smtClean="0">
                <a:solidFill>
                  <a:schemeClr val="accent2">
                    <a:lumMod val="75000"/>
                  </a:schemeClr>
                </a:solidFill>
              </a:rPr>
              <a:t>Simple</a:t>
            </a:r>
          </a:p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b="1" smtClean="0">
                <a:solidFill>
                  <a:schemeClr val="accent2">
                    <a:lumMod val="75000"/>
                  </a:schemeClr>
                </a:solidFill>
              </a:rPr>
              <a:t>Normal</a:t>
            </a:r>
          </a:p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b="1" smtClean="0">
                <a:solidFill>
                  <a:schemeClr val="accent2">
                    <a:lumMod val="75000"/>
                  </a:schemeClr>
                </a:solidFill>
              </a:rPr>
              <a:t>Hard</a:t>
            </a:r>
          </a:p>
          <a:p>
            <a:endParaRPr lang="en-US" altLang="zh-CN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Normal</a:t>
            </a:r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相当于小高手的程度</a:t>
            </a:r>
            <a:endParaRPr lang="en-US" altLang="zh-CN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Hard</a:t>
            </a:r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为</a:t>
            </a:r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AI</a:t>
            </a:r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完全状态，一般人胜率低于十分之一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83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10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4" dur="10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10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#ppt_x-0.5)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#ppt_y-0.5)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784" y="704423"/>
            <a:ext cx="3007083" cy="699595"/>
          </a:xfrm>
        </p:spPr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/>
              <a:t>智</a:t>
            </a:r>
            <a:r>
              <a:rPr lang="zh-CN" altLang="en-US" smtClean="0"/>
              <a:t>能提示</a:t>
            </a:r>
            <a:endParaRPr lang="zh-CN" altLang="en-US"/>
          </a:p>
        </p:txBody>
      </p:sp>
      <p:sp>
        <p:nvSpPr>
          <p:cNvPr id="3" name="PA-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865479" y="2054577"/>
            <a:ext cx="3846698" cy="3025071"/>
          </a:xfrm>
        </p:spPr>
        <p:txBody>
          <a:bodyPr/>
          <a:lstStyle/>
          <a:p>
            <a:r>
              <a:rPr lang="zh-CN" altLang="en-US" smtClean="0"/>
              <a:t>不会对弈？</a:t>
            </a:r>
            <a:endParaRPr lang="en-US" altLang="zh-CN" smtClean="0"/>
          </a:p>
          <a:p>
            <a:r>
              <a:rPr lang="zh-CN" altLang="en-US"/>
              <a:t>没关</a:t>
            </a:r>
            <a:r>
              <a:rPr lang="zh-CN" altLang="en-US" smtClean="0"/>
              <a:t>系！</a:t>
            </a:r>
            <a:endParaRPr lang="en-US" altLang="zh-CN" smtClean="0"/>
          </a:p>
          <a:p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AI</a:t>
            </a:r>
            <a:r>
              <a:rPr lang="zh-CN" altLang="en-US" smtClean="0"/>
              <a:t>提示，</a:t>
            </a:r>
            <a:endParaRPr lang="en-US" altLang="zh-CN" smtClean="0"/>
          </a:p>
          <a:p>
            <a:r>
              <a:rPr lang="zh-CN" altLang="en-US" smtClean="0"/>
              <a:t>默默地做个路人，</a:t>
            </a:r>
            <a:endParaRPr lang="en-US" altLang="zh-CN" smtClean="0"/>
          </a:p>
          <a:p>
            <a:r>
              <a:rPr lang="zh-CN" altLang="en-US" smtClean="0"/>
              <a:t>看电脑自相残杀吧！</a:t>
            </a:r>
            <a:endParaRPr lang="zh-CN" altLang="en-US"/>
          </a:p>
        </p:txBody>
      </p:sp>
      <p:pic>
        <p:nvPicPr>
          <p:cNvPr id="4" name="PA-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07683" y="1404018"/>
            <a:ext cx="4476190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2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rand(1.05)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rand(1.05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rand(0.05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rand(0.05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500" repeatCount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"/>
                                          </p:val>
                                        </p:tav>
                                        <p:tav tm="50000">
                                          <p:val>
                                            <p:str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599" y="806023"/>
            <a:ext cx="1518357" cy="699595"/>
          </a:xfrm>
        </p:spPr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棋型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1179" y="2053903"/>
            <a:ext cx="3121377" cy="3105118"/>
          </a:xfrm>
        </p:spPr>
        <p:txBody>
          <a:bodyPr/>
          <a:lstStyle/>
          <a:p>
            <a:r>
              <a:rPr lang="zh-CN" altLang="en-US" smtClean="0"/>
              <a:t>全盘扫描</a:t>
            </a:r>
            <a:endParaRPr lang="en-US" altLang="zh-CN" smtClean="0"/>
          </a:p>
          <a:p>
            <a:r>
              <a:rPr lang="en-US" altLang="zh-CN" smtClean="0"/>
              <a:t>20</a:t>
            </a:r>
            <a:r>
              <a:rPr lang="zh-CN" altLang="en-US" smtClean="0"/>
              <a:t>多种情况</a:t>
            </a:r>
            <a:endParaRPr lang="en-US" altLang="zh-CN" smtClean="0"/>
          </a:p>
          <a:p>
            <a:r>
              <a:rPr lang="en-US" altLang="zh-CN" smtClean="0"/>
              <a:t>150</a:t>
            </a:r>
            <a:r>
              <a:rPr lang="zh-CN" altLang="en-US" smtClean="0"/>
              <a:t>多种具体棋型</a:t>
            </a:r>
            <a:endParaRPr lang="en-US" altLang="zh-CN" smtClean="0"/>
          </a:p>
          <a:p>
            <a:r>
              <a:rPr lang="zh-CN" altLang="en-US"/>
              <a:t>统计分</a:t>
            </a:r>
            <a:r>
              <a:rPr lang="zh-CN" altLang="en-US" smtClean="0"/>
              <a:t>析</a:t>
            </a:r>
            <a:endParaRPr lang="en-US" altLang="zh-CN" smtClean="0"/>
          </a:p>
          <a:p>
            <a:r>
              <a:rPr lang="zh-CN" altLang="en-US" smtClean="0"/>
              <a:t>在实践中手动调整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95" y="476949"/>
            <a:ext cx="3792093" cy="5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16" y="476949"/>
            <a:ext cx="3771429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7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0207" y="782364"/>
            <a:ext cx="9702653" cy="699595"/>
          </a:xfrm>
        </p:spPr>
        <p:txBody>
          <a:bodyPr/>
          <a:lstStyle/>
          <a:p>
            <a:r>
              <a:rPr lang="zh-CN" altLang="en-US"/>
              <a:t>动画</a:t>
            </a:r>
          </a:p>
        </p:txBody>
      </p:sp>
      <p:sp>
        <p:nvSpPr>
          <p:cNvPr id="3" name="PA-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603234" y="2299564"/>
            <a:ext cx="3457575" cy="2549451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、启动动画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、思考动画</a:t>
            </a:r>
            <a:endParaRPr lang="en-US" altLang="zh-CN" smtClean="0"/>
          </a:p>
          <a:p>
            <a:r>
              <a:rPr lang="en-US" altLang="zh-CN"/>
              <a:t>3</a:t>
            </a:r>
            <a:r>
              <a:rPr lang="zh-CN" altLang="en-US" smtClean="0"/>
              <a:t>、落子动画</a:t>
            </a:r>
            <a:endParaRPr lang="en-US" altLang="zh-CN" smtClean="0"/>
          </a:p>
          <a:p>
            <a:r>
              <a:rPr lang="en-US" altLang="zh-CN"/>
              <a:t>4</a:t>
            </a:r>
            <a:r>
              <a:rPr lang="zh-CN" altLang="en-US" smtClean="0"/>
              <a:t>、悔棋动画</a:t>
            </a:r>
            <a:endParaRPr lang="en-US" altLang="zh-CN" smtClean="0"/>
          </a:p>
          <a:p>
            <a:r>
              <a:rPr lang="en-US" altLang="zh-CN"/>
              <a:t>5</a:t>
            </a:r>
            <a:r>
              <a:rPr lang="zh-CN" altLang="en-US" smtClean="0"/>
              <a:t>、结束动画</a:t>
            </a:r>
            <a:endParaRPr lang="zh-CN" altLang="en-US"/>
          </a:p>
        </p:txBody>
      </p:sp>
      <p:pic>
        <p:nvPicPr>
          <p:cNvPr id="4" name="PA-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10543" y="1483814"/>
            <a:ext cx="5304762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5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 from="5400000" to="0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-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4088" y="182995"/>
            <a:ext cx="2468113" cy="2556009"/>
          </a:xfrm>
          <a:prstGeom prst="rect">
            <a:avLst/>
          </a:prstGeom>
        </p:spPr>
      </p:pic>
      <p:sp>
        <p:nvSpPr>
          <p:cNvPr id="6" name="PA-文本框 5"/>
          <p:cNvSpPr txBox="1"/>
          <p:nvPr>
            <p:custDataLst>
              <p:tags r:id="rId2"/>
            </p:custDataLst>
          </p:nvPr>
        </p:nvSpPr>
        <p:spPr>
          <a:xfrm>
            <a:off x="1184180" y="27827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启动时线条动画</a:t>
            </a:r>
            <a:endParaRPr lang="zh-CN" altLang="en-US"/>
          </a:p>
        </p:txBody>
      </p:sp>
      <p:pic>
        <p:nvPicPr>
          <p:cNvPr id="7" name="PA-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086312" y="182995"/>
            <a:ext cx="3341778" cy="2556009"/>
          </a:xfrm>
          <a:prstGeom prst="rect">
            <a:avLst/>
          </a:prstGeom>
        </p:spPr>
      </p:pic>
      <p:sp>
        <p:nvSpPr>
          <p:cNvPr id="8" name="PA-文本框 7"/>
          <p:cNvSpPr txBox="1"/>
          <p:nvPr>
            <p:custDataLst>
              <p:tags r:id="rId4"/>
            </p:custDataLst>
          </p:nvPr>
        </p:nvSpPr>
        <p:spPr>
          <a:xfrm>
            <a:off x="4926364" y="27390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思考时拖动动画</a:t>
            </a:r>
            <a:endParaRPr lang="zh-CN" altLang="en-US"/>
          </a:p>
        </p:txBody>
      </p:sp>
      <p:pic>
        <p:nvPicPr>
          <p:cNvPr id="9" name="PA-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61019" y="182995"/>
            <a:ext cx="3337241" cy="2585873"/>
          </a:xfrm>
          <a:prstGeom prst="rect">
            <a:avLst/>
          </a:prstGeom>
        </p:spPr>
      </p:pic>
      <p:sp>
        <p:nvSpPr>
          <p:cNvPr id="10" name="PA-文本框 9"/>
          <p:cNvSpPr txBox="1"/>
          <p:nvPr>
            <p:custDataLst>
              <p:tags r:id="rId6"/>
            </p:custDataLst>
          </p:nvPr>
        </p:nvSpPr>
        <p:spPr>
          <a:xfrm>
            <a:off x="9235727" y="27390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黑：玩家落子动画</a:t>
            </a:r>
            <a:endParaRPr lang="en-US" altLang="zh-CN" smtClean="0"/>
          </a:p>
          <a:p>
            <a:r>
              <a:rPr lang="zh-CN" altLang="en-US" smtClean="0"/>
              <a:t>白：电脑落子动画</a:t>
            </a:r>
            <a:endParaRPr lang="zh-CN" altLang="en-US"/>
          </a:p>
        </p:txBody>
      </p:sp>
      <p:pic>
        <p:nvPicPr>
          <p:cNvPr id="11" name="PA-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1565" y="3687932"/>
            <a:ext cx="3110451" cy="2374201"/>
          </a:xfrm>
          <a:prstGeom prst="rect">
            <a:avLst/>
          </a:prstGeom>
        </p:spPr>
      </p:pic>
      <p:sp>
        <p:nvSpPr>
          <p:cNvPr id="12" name="PA-文本框 11"/>
          <p:cNvSpPr txBox="1"/>
          <p:nvPr>
            <p:custDataLst>
              <p:tags r:id="rId8"/>
            </p:custDataLst>
          </p:nvPr>
        </p:nvSpPr>
        <p:spPr>
          <a:xfrm>
            <a:off x="1504146" y="6062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悔棋动画</a:t>
            </a:r>
            <a:endParaRPr lang="zh-CN" altLang="en-US"/>
          </a:p>
        </p:txBody>
      </p:sp>
      <p:pic>
        <p:nvPicPr>
          <p:cNvPr id="14" name="PA-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031137" y="3581256"/>
            <a:ext cx="3452127" cy="2587551"/>
          </a:xfrm>
          <a:prstGeom prst="rect">
            <a:avLst/>
          </a:prstGeom>
        </p:spPr>
      </p:pic>
      <p:sp>
        <p:nvSpPr>
          <p:cNvPr id="15" name="PA-文本框 14"/>
          <p:cNvSpPr txBox="1"/>
          <p:nvPr>
            <p:custDataLst>
              <p:tags r:id="rId10"/>
            </p:custDataLst>
          </p:nvPr>
        </p:nvSpPr>
        <p:spPr>
          <a:xfrm>
            <a:off x="5211698" y="616880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结束动</a:t>
            </a:r>
            <a:r>
              <a:rPr lang="zh-CN" altLang="en-US" smtClean="0"/>
              <a:t>画</a:t>
            </a:r>
            <a:r>
              <a:rPr lang="en-US" altLang="zh-CN" smtClean="0"/>
              <a:t>1</a:t>
            </a:r>
            <a:endParaRPr lang="zh-CN" altLang="en-US"/>
          </a:p>
        </p:txBody>
      </p:sp>
      <p:pic>
        <p:nvPicPr>
          <p:cNvPr id="16" name="PA-图片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977016" y="3581256"/>
            <a:ext cx="4214984" cy="2587551"/>
          </a:xfrm>
          <a:prstGeom prst="rect">
            <a:avLst/>
          </a:prstGeom>
        </p:spPr>
      </p:pic>
      <p:sp>
        <p:nvSpPr>
          <p:cNvPr id="17" name="PA-文本框 16"/>
          <p:cNvSpPr txBox="1"/>
          <p:nvPr>
            <p:custDataLst>
              <p:tags r:id="rId12"/>
            </p:custDataLst>
          </p:nvPr>
        </p:nvSpPr>
        <p:spPr>
          <a:xfrm>
            <a:off x="9636477" y="616663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结束动画</a:t>
            </a:r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7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/6*sin(2*pi*$)*(1-$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/4*sin(2*pi*$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/6*sin(2*pi*$)*(1-$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/4*sin(2*pi*$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/6*sin(2*pi*$)*(1-$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/4*sin(2*pi*$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/6*sin(2*pi*$)*(1-$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/4*sin(2*pi*$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/6*sin(2*pi*$)*(1-$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/4*sin(2*pi*$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/6*sin(2*pi*$)*(1-$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/4*sin(2*pi*$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-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94134" y="0"/>
            <a:ext cx="6622167" cy="6858000"/>
          </a:xfrm>
          <a:prstGeom prst="rect">
            <a:avLst/>
          </a:prstGeom>
        </p:spPr>
      </p:pic>
      <p:sp>
        <p:nvSpPr>
          <p:cNvPr id="2" name="PA-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4412" y="282388"/>
            <a:ext cx="5619044" cy="762841"/>
          </a:xfrm>
          <a:solidFill>
            <a:schemeClr val="bg2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zh-CN" altLang="en-US" sz="4400">
                <a:solidFill>
                  <a:srgbClr val="FFFF00"/>
                </a:solidFill>
              </a:rPr>
              <a:t>趣</a:t>
            </a:r>
            <a:r>
              <a:rPr lang="zh-CN" altLang="en-US" sz="4400" smtClean="0">
                <a:solidFill>
                  <a:srgbClr val="FFFF00"/>
                </a:solidFill>
              </a:rPr>
              <a:t>味菜单：滑稽样式</a:t>
            </a:r>
            <a:endParaRPr lang="zh-CN" altLang="en-US" sz="4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48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pat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091 -0.43287 C 0.16472 -0.43287 0.30001 -0.24491 0.30001 -0.01343 C 0.30001 0.21828 0.16472 0.40648 -0.00091 0.40648 C -0.1668 0.40648 0.10951 0.3669 0.10951 0.13518 C 0.10951 -0.09653 -0.1668 -0.43287 -0.00091 -0.43287 Z " pathEditMode="relative" ptsTypes="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" val="125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10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0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0"/>
  <p:tag name="LINKREPLAC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96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7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SHAPETYPE" val="SceneText"/>
  <p:tag name="SCENESHAPESUBTYPE" val="SceneTitleText"/>
  <p:tag name="SCENESHAPENAME" val="滚动文本"/>
  <p:tag name="SCENECOLOR-TEXT" val="Color_Theme"/>
  <p:tag name="SCENECOLOR-TEXT-VALUE" val="1"/>
  <p:tag name="RESOURCEID" val="636669817310388065"/>
  <p:tag name="SCENEID" val="Unkown"/>
  <p:tag name="SCENELINKIDS" val="3"/>
  <p:tag name="ANIMSTRING" val="3f8492038255dbe1bce5a747ae6219a7"/>
  <p:tag name="PA" val="v5.0.4"/>
  <p:tag name="RESOURCELIBID" val="26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8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307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0"/>
  <p:tag name="LINKREPLAC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SHAPETYPE" val="SceneText"/>
  <p:tag name="SCENESHAPESUBTYPE" val="SceneTitleText"/>
  <p:tag name="SCENESHAPENAME" val="滚动文本"/>
  <p:tag name="SCENECOLOR-TEXT" val="Color_Theme"/>
  <p:tag name="SCENECOLOR-TEXT-VALUE" val="1"/>
  <p:tag name="RESOURCEID" val="636669818559639446"/>
  <p:tag name="SCENEID" val="Unkown"/>
  <p:tag name="SCENELINKIDS" val="2"/>
  <p:tag name="ANIMSTRING" val="3c0aaedc95f86cc7a04cefe8dd062cbd"/>
  <p:tag name="PA" val="v5.0.4"/>
  <p:tag name="RESOURCELIBID" val="5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4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  <p:tag name="RESOURCELIBID" val="515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636669827585024751</Template>
  <TotalTime>171</TotalTime>
  <Words>376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Baskerville Old Face</vt:lpstr>
      <vt:lpstr>微软雅黑</vt:lpstr>
      <vt:lpstr>幼圆</vt:lpstr>
      <vt:lpstr>Arial</vt:lpstr>
      <vt:lpstr>Arial Black</vt:lpstr>
      <vt:lpstr>Calibri</vt:lpstr>
      <vt:lpstr>Wingdings</vt:lpstr>
      <vt:lpstr>A000120140530A99PPBG</vt:lpstr>
      <vt:lpstr>GoBangBangBang~ 精致而不失文雅的五子棋</vt:lpstr>
      <vt:lpstr>分工</vt:lpstr>
      <vt:lpstr>简易五子棋，功能齐全、UI简单、界面清爽， 乃居家旅行杀人放火空虚寂寞时必玩之游戏</vt:lpstr>
      <vt:lpstr>PVP &amp; PVE</vt:lpstr>
      <vt:lpstr>AI智能提示</vt:lpstr>
      <vt:lpstr>AI棋型</vt:lpstr>
      <vt:lpstr>动画</vt:lpstr>
      <vt:lpstr>PowerPoint 演示文稿</vt:lpstr>
      <vt:lpstr>趣味菜单：滑稽样式</vt:lpstr>
      <vt:lpstr>感谢大家的聆听！   队伍：社会主义接班人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GoBangBangBang~ 五子棋</dc:title>
  <dc:creator>晨天 星雨</dc:creator>
  <cp:lastModifiedBy>晨天 星雨</cp:lastModifiedBy>
  <cp:revision>25</cp:revision>
  <dcterms:created xsi:type="dcterms:W3CDTF">2018-07-12T00:04:01Z</dcterms:created>
  <dcterms:modified xsi:type="dcterms:W3CDTF">2018-07-12T08:27:20Z</dcterms:modified>
</cp:coreProperties>
</file>