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61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5934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F03B4C-7222-461B-BA71-2B563A4495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15D50-859B-4A21-BBA7-D227472F19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51ED0-8724-4321-9903-1B6C4397769A}" type="datetimeFigureOut">
              <a:rPr lang="en-US" smtClean="0"/>
              <a:t>7/10/2025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4EAD1-5CAB-421B-B5BB-2FAE33EA58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925FF-73DD-4112-9C15-8EAFF2E8C9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71AD-4225-439B-B0AF-FF523CEDED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38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4778D-F34E-4BE4-9B6B-598D2E739C81}" type="datetimeFigureOut">
              <a:rPr lang="en-US" smtClean="0"/>
              <a:t>7/10/2025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53C36-AE66-42A1-BA56-51FF7F8C86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38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59346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04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4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3053588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9206" y="2074334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9206" y="2792471"/>
            <a:ext cx="3053588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6D68D58-C9C7-41A5-9F66-57C5771B39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8564" y="2073651"/>
            <a:ext cx="3053588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F3692324-6EEB-4C0A-BF90-7A27FBF6D7B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8564" y="2791788"/>
            <a:ext cx="3053588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62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37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77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94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332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91E8DE-0B9D-43A1-8977-59BEEC2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37" y="643464"/>
            <a:ext cx="6269159" cy="55710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31" y="1621998"/>
            <a:ext cx="5068567" cy="1301390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 descr="Tag=AccentColor&#10;Flavor=Light&#10;Target=Text">
            <a:extLst>
              <a:ext uri="{FF2B5EF4-FFF2-40B4-BE49-F238E27FC236}">
                <a16:creationId xmlns:a16="http://schemas.microsoft.com/office/drawing/2014/main" id="{4CCFCCCF-0AEA-4D36-8B54-4C03F88D7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633" y="3109652"/>
            <a:ext cx="5068567" cy="2395623"/>
          </a:xfr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>
                <a:cs typeface="Calibri"/>
              </a:rPr>
              <a:t>Click to edit Master subtitle style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56500" y="641350"/>
            <a:ext cx="3998913" cy="262678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54913" y="3606263"/>
            <a:ext cx="4000500" cy="260826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304C15-0285-4F2C-8EFE-569AD8088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16" y="809244"/>
            <a:ext cx="5943600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A88504-58DC-4D6A-A3A2-46BBE92E4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17796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17">
            <a:extLst>
              <a:ext uri="{FF2B5EF4-FFF2-40B4-BE49-F238E27FC236}">
                <a16:creationId xmlns:a16="http://schemas.microsoft.com/office/drawing/2014/main" id="{A7F1F606-F241-4665-957D-1EA108900290}"/>
              </a:ext>
            </a:extLst>
          </p:cNvPr>
          <p:cNvSpPr txBox="1">
            <a:spLocks/>
          </p:cNvSpPr>
          <p:nvPr userDrawn="1"/>
        </p:nvSpPr>
        <p:spPr>
          <a:xfrm>
            <a:off x="3000676" y="687140"/>
            <a:ext cx="1554480" cy="527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1300" dirty="0">
                <a:solidFill>
                  <a:schemeClr val="bg1"/>
                </a:solidFill>
              </a:rPr>
              <a:t>20XX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EAC8BD-D27F-41DF-AA93-5F9675828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32096" y="640855"/>
            <a:ext cx="1691640" cy="645295"/>
            <a:chOff x="2932096" y="640855"/>
            <a:chExt cx="1691640" cy="64529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CEAE44-9527-4308-A77C-6C47315AD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D50130-2E7D-4DC0-8382-B3958A945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623736" y="640855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55D961-339B-49BE-9281-3A8E81953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2932096" y="1286150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8" name="Slide Number Placeholder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fld id="{70B1FE82-5036-4003-B709-0840DA750BBE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6324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0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B0C2F6-1B8C-43CC-92A5-2D5502929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3349" y="648230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83D5E-8A96-4276-9D60-66D16276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057275"/>
            <a:ext cx="10366743" cy="123589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4707CC-694D-4162-B68A-B7D9345B3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6196" y="814657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79F8F29-0E9E-49F7-93F4-FCC8C82EE1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9925214F-17A5-4C60-AADE-6A1BC12989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599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0700E3A-7CD7-4A3D-BA94-0E5BCAC92A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99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2E6EB481-2A99-4088-95C0-0D5BAFDFF0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96066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4097BC1F-331F-4D57-993D-EFBB792275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96067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CC61962-73A1-4768-8408-43E07ED2C1A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6067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8013A142-804D-471C-B2DD-DEC1B8C5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095" y="6296388"/>
            <a:ext cx="5816600" cy="365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A231814F-4139-4547-9058-18BF9C9E88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2532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A6CD17BC-BF82-4EF5-8F4B-8D615A2FD2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82535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CA5F4D35-7EF1-463D-8005-F3950B6541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2535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6CDB3226-AAE1-4106-A166-12BCFA73DA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9001" y="2884815"/>
            <a:ext cx="2279650" cy="2552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C3CD8083-90C5-4685-A286-1A99E5DC312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269002" y="5635244"/>
            <a:ext cx="2279649" cy="350292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>
            <a:extLst>
              <a:ext uri="{FF2B5EF4-FFF2-40B4-BE49-F238E27FC236}">
                <a16:creationId xmlns:a16="http://schemas.microsoft.com/office/drawing/2014/main" id="{5FB222BC-D05B-4E76-A0DC-25657322AF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69002" y="5912412"/>
            <a:ext cx="227964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6FBB75-8D79-4225-A448-37C04F053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192658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41CC5-2A7C-4774-98CE-C7212DFDC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6079124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861725-0EF3-4133-B06C-063F42B11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965590" y="3310653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7FDBCC4A-1C49-4C93-AD45-AD78087E23D6}"/>
              </a:ext>
            </a:extLst>
          </p:cNvPr>
          <p:cNvSpPr txBox="1">
            <a:spLocks/>
          </p:cNvSpPr>
          <p:nvPr userDrawn="1"/>
        </p:nvSpPr>
        <p:spPr>
          <a:xfrm>
            <a:off x="7684497" y="6296388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20XX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5EB09A52-50AB-4593-BCB7-23D4AEC8850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0537721" y="6286556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5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4A46BB-9B50-4F09-9059-DA78048129D4}"/>
              </a:ext>
            </a:extLst>
          </p:cNvPr>
          <p:cNvSpPr/>
          <p:nvPr userDrawn="1"/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793" y="2735221"/>
            <a:ext cx="4775075" cy="8512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DF1FF2-5B9A-4BE9-AD3C-F215F0D25F7A}"/>
              </a:ext>
            </a:extLst>
          </p:cNvPr>
          <p:cNvSpPr/>
          <p:nvPr userDrawn="1"/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4FC6A22-F9EC-4E20-B9CC-F012FA8E4C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Click to edit Master subtitle style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Date Placeholder 17">
            <a:extLst>
              <a:ext uri="{FF2B5EF4-FFF2-40B4-BE49-F238E27FC236}">
                <a16:creationId xmlns:a16="http://schemas.microsoft.com/office/drawing/2014/main" id="{ABF19E1F-D7E9-4D44-9873-8D8DDC338F7E}"/>
              </a:ext>
            </a:extLst>
          </p:cNvPr>
          <p:cNvSpPr txBox="1">
            <a:spLocks/>
          </p:cNvSpPr>
          <p:nvPr userDrawn="1"/>
        </p:nvSpPr>
        <p:spPr>
          <a:xfrm>
            <a:off x="7369770" y="2040249"/>
            <a:ext cx="2103120" cy="3152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r>
              <a:rPr lang="en-US" sz="1300" dirty="0">
                <a:solidFill>
                  <a:schemeClr val="bg1"/>
                </a:solidFill>
              </a:rPr>
              <a:t>20XX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93C72E99-B7BE-4F82-AD93-38765570DB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695067 w 12192000"/>
              <a:gd name="connsiteY0" fmla="*/ 1808532 h 6858000"/>
              <a:gd name="connsiteX1" fmla="*/ 5695067 w 12192000"/>
              <a:gd name="connsiteY1" fmla="*/ 5049468 h 6858000"/>
              <a:gd name="connsiteX2" fmla="*/ 11147594 w 12192000"/>
              <a:gd name="connsiteY2" fmla="*/ 5049468 h 6858000"/>
              <a:gd name="connsiteX3" fmla="*/ 11147594 w 12192000"/>
              <a:gd name="connsiteY3" fmla="*/ 180853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5695067" y="1808532"/>
                </a:moveTo>
                <a:lnTo>
                  <a:pt x="5695067" y="5049468"/>
                </a:lnTo>
                <a:lnTo>
                  <a:pt x="11147594" y="5049468"/>
                </a:lnTo>
                <a:lnTo>
                  <a:pt x="11147594" y="180853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9982C2-1320-41E5-A31C-D8DA5C8A4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563FB1-76A9-4E53-9493-2B8680D68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8" y="0"/>
            <a:ext cx="4651122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innerShdw blurRad="63500" dist="3175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8F116A-4F5C-40E2-836F-919B8B939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72" y="4123592"/>
            <a:ext cx="4654296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27D978-81FB-4612-81AA-B7123E0D5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0"/>
            <a:ext cx="91440" cy="42062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0DC717-7560-4850-A68A-A881C97F3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284289" y="2057400"/>
            <a:ext cx="2377440" cy="9144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F22527-F181-4C80-9977-C9894355C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14028" y="971453"/>
            <a:ext cx="5623560" cy="4910328"/>
          </a:xfrm>
          <a:prstGeom prst="rect">
            <a:avLst/>
          </a:prstGeom>
          <a:noFill/>
          <a:ln w="6350" cap="sq" cmpd="sng" algn="ctr">
            <a:solidFill>
              <a:schemeClr val="bg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ABAC30-6A2F-4907-8502-17DF9AEEE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48300" y="806861"/>
            <a:ext cx="5955017" cy="5239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9F96-79A7-44FA-A7FE-C0675B99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1" y="1290294"/>
            <a:ext cx="5116286" cy="1371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72D6334-ED49-4D79-AAC2-10DCFF6D6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1" y="2980736"/>
            <a:ext cx="5116286" cy="2712494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z="1800">
                <a:solidFill>
                  <a:schemeClr val="bg1">
                    <a:lumMod val="85000"/>
                    <a:lumOff val="15000"/>
                  </a:schemeClr>
                </a:solidFill>
              </a:rPr>
              <a:t>Click to edit Master subtitle style</a:t>
            </a:r>
            <a:endParaRPr lang="en-US" sz="18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FE3A1CC-4DE8-4FC6-839D-CD3607B8D426}"/>
              </a:ext>
            </a:extLst>
          </p:cNvPr>
          <p:cNvSpPr txBox="1">
            <a:spLocks/>
          </p:cNvSpPr>
          <p:nvPr userDrawn="1"/>
        </p:nvSpPr>
        <p:spPr>
          <a:xfrm>
            <a:off x="7048099" y="302355"/>
            <a:ext cx="2743200" cy="3507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20XX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9E9A7CA-EE9C-4648-8016-1852440461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5438" y="326697"/>
            <a:ext cx="1636712" cy="34751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4561B6B-E204-4CF0-AD12-ED21B3940F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709863" y="329773"/>
            <a:ext cx="1614487" cy="139425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B3BE441E-0CE9-4C44-8783-3A04F5929F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7163" y="2384425"/>
            <a:ext cx="1628775" cy="142398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FBAA901D-39FD-416F-B2B4-F2651AB791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5438" y="4527550"/>
            <a:ext cx="3998912" cy="20002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4C182815-90D1-446C-BC70-6AB00BED68ED}"/>
              </a:ext>
            </a:extLst>
          </p:cNvPr>
          <p:cNvSpPr txBox="1">
            <a:spLocks/>
          </p:cNvSpPr>
          <p:nvPr userDrawn="1"/>
        </p:nvSpPr>
        <p:spPr>
          <a:xfrm>
            <a:off x="5077003" y="6367925"/>
            <a:ext cx="44805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lang="en-US" dirty="0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9BDEE55-B4D3-4542-BF01-F05A2C1FB7D6}"/>
              </a:ext>
            </a:extLst>
          </p:cNvPr>
          <p:cNvSpPr txBox="1">
            <a:spLocks/>
          </p:cNvSpPr>
          <p:nvPr userDrawn="1"/>
        </p:nvSpPr>
        <p:spPr>
          <a:xfrm>
            <a:off x="9793460" y="6367925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01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973E97-A796-4836-82F6-8A280A57BA6B}"/>
              </a:ext>
            </a:extLst>
          </p:cNvPr>
          <p:cNvSpPr/>
          <p:nvPr userDrawn="1"/>
        </p:nvSpPr>
        <p:spPr>
          <a:xfrm>
            <a:off x="5660112" y="0"/>
            <a:ext cx="6528839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C0DAEE-CCDB-4627-925B-879F83B1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166" y="610485"/>
            <a:ext cx="5103661" cy="1371600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9F23A9-0519-4A39-A9F9-F965C17D58A0}"/>
              </a:ext>
            </a:extLst>
          </p:cNvPr>
          <p:cNvSpPr/>
          <p:nvPr userDrawn="1"/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F3EB17D9-2389-4D1F-AC98-7CC3F79840B2}"/>
              </a:ext>
            </a:extLst>
          </p:cNvPr>
          <p:cNvSpPr txBox="1">
            <a:spLocks/>
          </p:cNvSpPr>
          <p:nvPr userDrawn="1"/>
        </p:nvSpPr>
        <p:spPr>
          <a:xfrm>
            <a:off x="7554616" y="383781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20XX</a:t>
            </a:r>
          </a:p>
        </p:txBody>
      </p:sp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40E55EFF-7AC0-4ACD-B826-CA1E384CCF4C}"/>
              </a:ext>
            </a:extLst>
          </p:cNvPr>
          <p:cNvSpPr txBox="1">
            <a:spLocks/>
          </p:cNvSpPr>
          <p:nvPr userDrawn="1"/>
        </p:nvSpPr>
        <p:spPr>
          <a:xfrm>
            <a:off x="6303580" y="6214535"/>
            <a:ext cx="4696948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C6C2D606-DD47-4DA7-AF9B-9A8E401BCAFF}"/>
              </a:ext>
            </a:extLst>
          </p:cNvPr>
          <p:cNvSpPr txBox="1">
            <a:spLocks/>
          </p:cNvSpPr>
          <p:nvPr userDrawn="1"/>
        </p:nvSpPr>
        <p:spPr>
          <a:xfrm>
            <a:off x="11104451" y="6214535"/>
            <a:ext cx="605266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23DC60-EE1A-4367-A357-5F11D942252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659438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95E6F1-8633-46DB-A612-89A5079F7EF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72625" y="2108844"/>
            <a:ext cx="5103812" cy="37909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121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24342A2-B2E9-4AE9-9AFD-C5F77777E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190" y="457200"/>
            <a:ext cx="11281609" cy="594360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86CEFC-AE66-4E11-8B5A-880177E12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6737" y="621793"/>
            <a:ext cx="6651809" cy="56144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DABDA3-AA10-4304-B3C8-D5B655DE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58" y="2100942"/>
            <a:ext cx="5716339" cy="2290607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B1E9D9-0DDD-4554-A021-4FE50439A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23061" y="446824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Date Placeholder 17">
            <a:extLst>
              <a:ext uri="{FF2B5EF4-FFF2-40B4-BE49-F238E27FC236}">
                <a16:creationId xmlns:a16="http://schemas.microsoft.com/office/drawing/2014/main" id="{3B5075EC-8E09-4BB4-8C8F-6177ECD9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05941" y="493108"/>
            <a:ext cx="1554480" cy="527213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ctr" defTabSz="914400">
              <a:defRPr/>
            </a:pPr>
            <a:r>
              <a:rPr lang="en-US" sz="1300" dirty="0"/>
              <a:t>20XX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A8819A-9552-4858-92F8-FB441C3A45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8157" y="4698173"/>
            <a:ext cx="5716339" cy="658674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7432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Footer Placeholder 18">
            <a:extLst>
              <a:ext uri="{FF2B5EF4-FFF2-40B4-BE49-F238E27FC236}">
                <a16:creationId xmlns:a16="http://schemas.microsoft.com/office/drawing/2014/main" id="{D2BAF328-75D1-490D-BF37-96EE6C0843E2}"/>
              </a:ext>
            </a:extLst>
          </p:cNvPr>
          <p:cNvSpPr txBox="1">
            <a:spLocks/>
          </p:cNvSpPr>
          <p:nvPr userDrawn="1"/>
        </p:nvSpPr>
        <p:spPr>
          <a:xfrm>
            <a:off x="1243632" y="5641118"/>
            <a:ext cx="5068569" cy="3108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>
              <a:defRPr/>
            </a:pPr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7D11998-188A-4F5B-9931-8BA54D2802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19974" y="621784"/>
            <a:ext cx="1989495" cy="284322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21">
            <a:extLst>
              <a:ext uri="{FF2B5EF4-FFF2-40B4-BE49-F238E27FC236}">
                <a16:creationId xmlns:a16="http://schemas.microsoft.com/office/drawing/2014/main" id="{F268C43A-0DA4-4ECC-A368-08AB69EDAE7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70334" y="627380"/>
            <a:ext cx="1980056" cy="283762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0F109E5-BC65-4431-A2E5-4A145EC7B3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32093" y="3636193"/>
            <a:ext cx="4123320" cy="259442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F02ED2-9B1A-40C8-A5F7-4473CAA3C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137361" y="446823"/>
            <a:ext cx="1691640" cy="645295"/>
            <a:chOff x="3137361" y="446823"/>
            <a:chExt cx="1691640" cy="645295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8AC6A1-19DE-4EAE-91E5-A9E82CEA3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AC828E-AA99-4E2C-A30C-D8B9DFF16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4829001" y="446823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62D63C1-826F-42FC-9EC1-0320620BB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 userDrawn="1"/>
          </p:nvCxnSpPr>
          <p:spPr>
            <a:xfrm>
              <a:off x="3137361" y="1092118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21">
            <a:extLst>
              <a:ext uri="{FF2B5EF4-FFF2-40B4-BE49-F238E27FC236}">
                <a16:creationId xmlns:a16="http://schemas.microsoft.com/office/drawing/2014/main" id="{5A2A2B37-48E8-4C00-91B4-63F0C7AAE23F}"/>
              </a:ext>
            </a:extLst>
          </p:cNvPr>
          <p:cNvSpPr txBox="1">
            <a:spLocks/>
          </p:cNvSpPr>
          <p:nvPr userDrawn="1"/>
        </p:nvSpPr>
        <p:spPr>
          <a:xfrm>
            <a:off x="9443794" y="6392314"/>
            <a:ext cx="2111881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fld id="{70B1FE82-5036-4003-B709-0840DA750BBE}" type="slidenum">
              <a:rPr lang="en-US" smtClean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 defTabSz="914400">
                <a:defRPr/>
              </a:pPr>
              <a:t>‹#›</a:t>
            </a:fld>
            <a:endParaRPr lang="en-US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26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D0543DF-8CFA-4CBD-AF23-D059985D344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37329 w 12192000"/>
              <a:gd name="connsiteY0" fmla="*/ 941695 h 6858000"/>
              <a:gd name="connsiteX1" fmla="*/ 937329 w 12192000"/>
              <a:gd name="connsiteY1" fmla="*/ 5916305 h 6858000"/>
              <a:gd name="connsiteX2" fmla="*/ 6389856 w 12192000"/>
              <a:gd name="connsiteY2" fmla="*/ 5916305 h 6858000"/>
              <a:gd name="connsiteX3" fmla="*/ 6389856 w 12192000"/>
              <a:gd name="connsiteY3" fmla="*/ 94169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37329" y="941695"/>
                </a:moveTo>
                <a:lnTo>
                  <a:pt x="937329" y="5916305"/>
                </a:lnTo>
                <a:lnTo>
                  <a:pt x="6389856" y="5916305"/>
                </a:lnTo>
                <a:lnTo>
                  <a:pt x="6389856" y="94169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1A2AD8-D5EA-48FD-B19E-788E4D978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7329" y="941695"/>
            <a:ext cx="5452527" cy="49746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82D9D6-0C91-4BAA-B631-B4A597F6D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327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6F410-6A1D-427A-8C06-A0023004F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50" y="2197853"/>
            <a:ext cx="4633415" cy="85121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Date Placeholder 7">
            <a:extLst>
              <a:ext uri="{FF2B5EF4-FFF2-40B4-BE49-F238E27FC236}">
                <a16:creationId xmlns:a16="http://schemas.microsoft.com/office/drawing/2014/main" id="{53A572F0-78E4-4979-BD85-E9F315B0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91992" y="1162386"/>
            <a:ext cx="2743200" cy="2560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dirty="0"/>
              <a:t>20XX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F1164-CE64-4728-83B0-E5316C16DF2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57313" y="3308350"/>
            <a:ext cx="4633912" cy="214163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274320" indent="0" algn="ctr">
              <a:buNone/>
              <a:defRPr baseline="0">
                <a:solidFill>
                  <a:schemeClr val="bg1"/>
                </a:solidFill>
              </a:defRPr>
            </a:lvl2pPr>
            <a:lvl3pPr marL="548640" indent="0">
              <a:buNone/>
              <a:defRPr>
                <a:solidFill>
                  <a:schemeClr val="bg1"/>
                </a:solidFill>
              </a:defRPr>
            </a:lvl3pPr>
            <a:lvl4pPr marL="822960" indent="0">
              <a:buNone/>
              <a:defRPr>
                <a:solidFill>
                  <a:schemeClr val="bg1"/>
                </a:solidFill>
              </a:defRPr>
            </a:lvl4pPr>
            <a:lvl5pPr marL="109728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Footer Placeholder 8">
            <a:extLst>
              <a:ext uri="{FF2B5EF4-FFF2-40B4-BE49-F238E27FC236}">
                <a16:creationId xmlns:a16="http://schemas.microsoft.com/office/drawing/2014/main" id="{DEA4EBDD-4088-4396-BD3F-3AB4BEFB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57950" y="5472763"/>
            <a:ext cx="4636008" cy="256032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384894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16FFC6-B6FD-417B-BDE1-C6395267D6DB}" type="datetimeFigureOut">
              <a:rPr lang="en-US" smtClean="0"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091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1" r:id="rId2"/>
    <p:sldLayoutId id="2147483660" r:id="rId3"/>
    <p:sldLayoutId id="2147483676" r:id="rId4"/>
    <p:sldLayoutId id="2147483673" r:id="rId5"/>
    <p:sldLayoutId id="2147483677" r:id="rId6"/>
    <p:sldLayoutId id="2147483672" r:id="rId7"/>
    <p:sldLayoutId id="2147483675" r:id="rId8"/>
    <p:sldLayoutId id="2147483678" r:id="rId9"/>
    <p:sldLayoutId id="2147483662" r:id="rId10"/>
    <p:sldLayoutId id="2147483663" r:id="rId11"/>
    <p:sldLayoutId id="2147483670" r:id="rId12"/>
    <p:sldLayoutId id="2147483664" r:id="rId13"/>
    <p:sldLayoutId id="2147483665" r:id="rId14"/>
    <p:sldLayoutId id="2147483666" r:id="rId15"/>
    <p:sldLayoutId id="2147483667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/>
          </a:bodyPr>
          <a:lstStyle/>
          <a:p>
            <a:r>
              <a:rPr lang="en-US" dirty="0"/>
              <a:t>Batch Scheduling in SQL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0BDA3-B302-3CB7-7EEF-5456B1B4D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1C05-F2DA-9E09-DDF4-181683A8C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2" y="1907205"/>
            <a:ext cx="8933796" cy="843028"/>
          </a:xfrm>
        </p:spPr>
        <p:txBody>
          <a:bodyPr>
            <a:normAutofit/>
          </a:bodyPr>
          <a:lstStyle/>
          <a:p>
            <a:r>
              <a:rPr lang="en-US" sz="4000" dirty="0"/>
              <a:t>What is Batch 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101A9-0DA3-5DBA-AC89-9E0F43211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2" y="2750233"/>
            <a:ext cx="8936846" cy="296125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Batch scheduling</a:t>
            </a:r>
            <a:r>
              <a:rPr lang="en-US" dirty="0"/>
              <a:t> in SQL Server refers to the </a:t>
            </a:r>
            <a:r>
              <a:rPr lang="en-US" b="1" dirty="0"/>
              <a:t>automated, scheduled execution of batches of SQL commands</a:t>
            </a:r>
            <a:r>
              <a:rPr lang="en-US" dirty="0"/>
              <a:t> — like queries, stored procedures, or scripts — at defined times or intervals.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Maintenance operations (e.g., backups, index rebuilds)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Data processing (e.g., data import/export, ETL tasks)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Reporting (e.g., scheduled summary or analytics)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Business logic (e.g., monthly billing, daily attendance updates)</a:t>
            </a:r>
          </a:p>
        </p:txBody>
      </p:sp>
    </p:spTree>
    <p:extLst>
      <p:ext uri="{BB962C8B-B14F-4D97-AF65-F5344CB8AC3E}">
        <p14:creationId xmlns:p14="http://schemas.microsoft.com/office/powerpoint/2010/main" val="29782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8A3B1-65EA-75E7-57A7-F250B76D5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489CD4-8ADB-1FBA-CAEC-85C267E6F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D23588-F6ED-EAC5-533A-7195773AFC8C}"/>
              </a:ext>
            </a:extLst>
          </p:cNvPr>
          <p:cNvSpPr txBox="1"/>
          <p:nvPr/>
        </p:nvSpPr>
        <p:spPr>
          <a:xfrm>
            <a:off x="1615033" y="2161870"/>
            <a:ext cx="8936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							What is “Batch”?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2846F5-B15D-F225-0BAB-8158D6E16D5B}"/>
              </a:ext>
            </a:extLst>
          </p:cNvPr>
          <p:cNvSpPr txBox="1"/>
          <p:nvPr/>
        </p:nvSpPr>
        <p:spPr>
          <a:xfrm>
            <a:off x="1719306" y="2623535"/>
            <a:ext cx="883257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batch is a group of commands, scripts, or programs that are executed sequentially. In databases and operating systems, these often include: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SQL scripts or stored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File transfers (FTP, SFTP)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imports/exports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System backups or cleanups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Report generation tasks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51E6B-A714-5FA0-E03A-41F5C27DE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459818-34C6-EB27-43F9-4F61EE4F04C5}"/>
              </a:ext>
            </a:extLst>
          </p:cNvPr>
          <p:cNvSpPr txBox="1"/>
          <p:nvPr/>
        </p:nvSpPr>
        <p:spPr>
          <a:xfrm>
            <a:off x="1575582" y="2053883"/>
            <a:ext cx="903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Key Components of Batch Scheduling :</a:t>
            </a:r>
            <a:endParaRPr lang="en-IN" sz="28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03FDFE-EE14-0070-D601-A68F83F68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6574"/>
              </p:ext>
            </p:extLst>
          </p:nvPr>
        </p:nvGraphicFramePr>
        <p:xfrm>
          <a:off x="1849120" y="2610934"/>
          <a:ext cx="8128000" cy="2776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9843046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559475505"/>
                    </a:ext>
                  </a:extLst>
                </a:gridCol>
              </a:tblGrid>
              <a:tr h="386871">
                <a:tc>
                  <a:txBody>
                    <a:bodyPr/>
                    <a:lstStyle/>
                    <a:p>
                      <a:r>
                        <a:rPr lang="en-IN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455134"/>
                  </a:ext>
                </a:extLst>
              </a:tr>
              <a:tr h="667750">
                <a:tc>
                  <a:txBody>
                    <a:bodyPr/>
                    <a:lstStyle/>
                    <a:p>
                      <a:r>
                        <a:rPr lang="en-IN" dirty="0"/>
                        <a:t>Batch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 set of SQL statements or stored procedures to run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7719524"/>
                  </a:ext>
                </a:extLst>
              </a:tr>
              <a:tr h="667750">
                <a:tc>
                  <a:txBody>
                    <a:bodyPr/>
                    <a:lstStyle/>
                    <a:p>
                      <a:r>
                        <a:rPr lang="en-IN" dirty="0"/>
                        <a:t>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time(s) when the batch should be executed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620390"/>
                  </a:ext>
                </a:extLst>
              </a:tr>
              <a:tr h="667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Execution Tool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Mechanism that actually runs the batch (SQL Server Agent, Task Scheduler,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7019664"/>
                  </a:ext>
                </a:extLst>
              </a:tr>
              <a:tr h="3868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Logging/Monitoring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Captures success/failure of execution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2981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87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70A25-69B2-056F-B925-6A1F09A8C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C92B18-D3CB-2C2B-8B43-8BDDAABAD79B}"/>
              </a:ext>
            </a:extLst>
          </p:cNvPr>
          <p:cNvSpPr txBox="1"/>
          <p:nvPr/>
        </p:nvSpPr>
        <p:spPr>
          <a:xfrm>
            <a:off x="1543929" y="1665235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Key Features of Batch Scheduling :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AE1B575-F4EC-256D-F239-69B0704A9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44177"/>
              </p:ext>
            </p:extLst>
          </p:nvPr>
        </p:nvGraphicFramePr>
        <p:xfrm>
          <a:off x="1543928" y="2178598"/>
          <a:ext cx="9063111" cy="3139440"/>
        </p:xfrm>
        <a:graphic>
          <a:graphicData uri="http://schemas.openxmlformats.org/drawingml/2006/table">
            <a:tbl>
              <a:tblPr/>
              <a:tblGrid>
                <a:gridCol w="9063111">
                  <a:extLst>
                    <a:ext uri="{9D8B030D-6E8A-4147-A177-3AD203B41FA5}">
                      <a16:colId xmlns:a16="http://schemas.microsoft.com/office/drawing/2014/main" val="25154161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Automation</a:t>
                      </a:r>
                      <a:r>
                        <a:rPr lang="en-US" sz="2000" dirty="0"/>
                        <a:t> : Tasks run automatically on schedule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Non-Interactive</a:t>
                      </a:r>
                      <a:r>
                        <a:rPr lang="en-US" sz="2000" dirty="0"/>
                        <a:t> : Requires no user input once set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Time or Event Triggered</a:t>
                      </a:r>
                      <a:r>
                        <a:rPr lang="en-US" sz="2000" dirty="0"/>
                        <a:t> : Jobs can run daily, weekly, or after a specific event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Repeatable &amp; Reliable</a:t>
                      </a:r>
                      <a:r>
                        <a:rPr lang="en-US" sz="2000" dirty="0"/>
                        <a:t> : Ensures consistency in critical tasks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00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Resource Optimization</a:t>
                      </a:r>
                      <a:r>
                        <a:rPr lang="en-US" sz="2000" dirty="0"/>
                        <a:t> :  Jobs often run during off-peak hours to minimize performance impact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64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18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BCDE3-45CC-7422-63CB-3985FFE44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9087BD5-064C-86DA-4BC2-C713A0046091}"/>
              </a:ext>
            </a:extLst>
          </p:cNvPr>
          <p:cNvSpPr txBox="1"/>
          <p:nvPr/>
        </p:nvSpPr>
        <p:spPr>
          <a:xfrm>
            <a:off x="1587305" y="2053882"/>
            <a:ext cx="859536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Benefits of Batch Scheduling : </a:t>
            </a:r>
          </a:p>
          <a:p>
            <a:pPr>
              <a:buNone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Saves time and reduces manual 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Increases reliability and operational consistency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Enables off-hours processing to improve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Reduces the chance of human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Enhances scalability for growing systems</a:t>
            </a:r>
          </a:p>
        </p:txBody>
      </p:sp>
    </p:spTree>
    <p:extLst>
      <p:ext uri="{BB962C8B-B14F-4D97-AF65-F5344CB8AC3E}">
        <p14:creationId xmlns:p14="http://schemas.microsoft.com/office/powerpoint/2010/main" val="434979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7802517-FD5A-4D6F-9BEF-6B50583B6D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3FC90C-E938-4D14-B988-1AABB7F8F3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3D0E2C-DCCF-4DCA-8700-60C67A2E1F4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Savon design</Template>
  <TotalTime>23</TotalTime>
  <Words>307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SavonVTI</vt:lpstr>
      <vt:lpstr>Batch Scheduling in SQL Server</vt:lpstr>
      <vt:lpstr>What is Batch Scheduling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SAWANT</dc:creator>
  <cp:lastModifiedBy>YASH SAWANT</cp:lastModifiedBy>
  <cp:revision>25</cp:revision>
  <dcterms:created xsi:type="dcterms:W3CDTF">2025-07-09T15:22:05Z</dcterms:created>
  <dcterms:modified xsi:type="dcterms:W3CDTF">2025-07-10T15:53:25Z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