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3A18-43C6-4703-B639-CA3637B4102F}"/>
              </a:ext>
            </a:extLst>
          </p:cNvPr>
          <p:cNvSpPr>
            <a:spLocks noGrp="1"/>
          </p:cNvSpPr>
          <p:nvPr>
            <p:ph type="ctrTitle"/>
          </p:nvPr>
        </p:nvSpPr>
        <p:spPr/>
        <p:txBody>
          <a:bodyPr/>
          <a:lstStyle/>
          <a:p>
            <a:r>
              <a:rPr lang="en-US" dirty="0"/>
              <a:t>The Battle of Neighborhoods</a:t>
            </a:r>
          </a:p>
        </p:txBody>
      </p:sp>
      <p:sp>
        <p:nvSpPr>
          <p:cNvPr id="3" name="Subtitle 2">
            <a:extLst>
              <a:ext uri="{FF2B5EF4-FFF2-40B4-BE49-F238E27FC236}">
                <a16:creationId xmlns:a16="http://schemas.microsoft.com/office/drawing/2014/main" id="{586C8637-617A-4E4C-A2A2-C6D5291E8F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6551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CB78-AF1B-4B9E-B42D-28C86C5B4137}"/>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497E171F-667B-4104-8245-E74D0E73EAC6}"/>
              </a:ext>
            </a:extLst>
          </p:cNvPr>
          <p:cNvSpPr>
            <a:spLocks noGrp="1"/>
          </p:cNvSpPr>
          <p:nvPr>
            <p:ph idx="1"/>
          </p:nvPr>
        </p:nvSpPr>
        <p:spPr/>
        <p:txBody>
          <a:bodyPr/>
          <a:lstStyle/>
          <a:p>
            <a:r>
              <a:rPr lang="en-US" dirty="0"/>
              <a:t>A company want to relocate from Toronto to New York. It wants to find a similar borough by venue composition. In other words, we don't use the venue number directly, in stead we use the percentage contribution of categories , say Arts &amp; Entertainment, Food, Nightlife Spot, Outdoors &amp; Recreation, Residence, Shop &amp; Service and Travel &amp; Transport.</a:t>
            </a:r>
          </a:p>
        </p:txBody>
      </p:sp>
      <p:sp>
        <p:nvSpPr>
          <p:cNvPr id="4" name="AutoShape 2" descr="C:\Users\Sky\AppData\Local\Microsoft\Windows\INetCache\Content.MSO\pptD94C.tmp">
            <a:extLst>
              <a:ext uri="{FF2B5EF4-FFF2-40B4-BE49-F238E27FC236}">
                <a16:creationId xmlns:a16="http://schemas.microsoft.com/office/drawing/2014/main" id="{E905C78D-F9E6-41B9-8946-C0D03E2F136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1E0F135B-0A4B-4FCD-AD39-14B8B464B037}"/>
              </a:ext>
            </a:extLst>
          </p:cNvPr>
          <p:cNvPicPr>
            <a:picLocks noChangeAspect="1"/>
          </p:cNvPicPr>
          <p:nvPr/>
        </p:nvPicPr>
        <p:blipFill>
          <a:blip r:embed="rId2"/>
          <a:stretch>
            <a:fillRect/>
          </a:stretch>
        </p:blipFill>
        <p:spPr>
          <a:xfrm>
            <a:off x="7551865" y="4417378"/>
            <a:ext cx="3771900" cy="2200275"/>
          </a:xfrm>
          <a:prstGeom prst="rect">
            <a:avLst/>
          </a:prstGeom>
        </p:spPr>
      </p:pic>
    </p:spTree>
    <p:extLst>
      <p:ext uri="{BB962C8B-B14F-4D97-AF65-F5344CB8AC3E}">
        <p14:creationId xmlns:p14="http://schemas.microsoft.com/office/powerpoint/2010/main" val="91065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2949-CC25-46FD-BADD-AED086A3C8A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9D12EC3-6037-429C-B2BF-26386B587A26}"/>
              </a:ext>
            </a:extLst>
          </p:cNvPr>
          <p:cNvSpPr>
            <a:spLocks noGrp="1"/>
          </p:cNvSpPr>
          <p:nvPr>
            <p:ph idx="1"/>
          </p:nvPr>
        </p:nvSpPr>
        <p:spPr/>
        <p:txBody>
          <a:bodyPr>
            <a:normAutofit/>
          </a:bodyPr>
          <a:lstStyle/>
          <a:p>
            <a:r>
              <a:rPr lang="en-US" dirty="0"/>
              <a:t>Toronto Data: Use the Notebook to build the code to scrape the following Wikipedia page, https://en.wikipedia.org/wiki/List_of_postal_codes_of_Canada:_M.</a:t>
            </a:r>
          </a:p>
          <a:p>
            <a:r>
              <a:rPr lang="en-US" dirty="0"/>
              <a:t>New York Data: The link to the dataset of New York: https://geo.nyu.edu/catalog/nyu_2451_34572</a:t>
            </a:r>
          </a:p>
          <a:p>
            <a:r>
              <a:rPr lang="en-US" dirty="0"/>
              <a:t>Foursquare Data: We get the venues and their categories data from Foursquare.com .</a:t>
            </a:r>
          </a:p>
          <a:p>
            <a:endParaRPr lang="en-US" dirty="0"/>
          </a:p>
        </p:txBody>
      </p:sp>
    </p:spTree>
    <p:extLst>
      <p:ext uri="{BB962C8B-B14F-4D97-AF65-F5344CB8AC3E}">
        <p14:creationId xmlns:p14="http://schemas.microsoft.com/office/powerpoint/2010/main" val="4581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1CD4-27B8-4E00-BD35-5FED36D035E3}"/>
              </a:ext>
            </a:extLst>
          </p:cNvPr>
          <p:cNvSpPr>
            <a:spLocks noGrp="1"/>
          </p:cNvSpPr>
          <p:nvPr>
            <p:ph type="title"/>
          </p:nvPr>
        </p:nvSpPr>
        <p:spPr/>
        <p:txBody>
          <a:bodyPr/>
          <a:lstStyle/>
          <a:p>
            <a:r>
              <a:rPr lang="en-US" dirty="0"/>
              <a:t>The primary challenge</a:t>
            </a:r>
          </a:p>
        </p:txBody>
      </p:sp>
      <p:sp>
        <p:nvSpPr>
          <p:cNvPr id="3" name="Content Placeholder 2">
            <a:extLst>
              <a:ext uri="{FF2B5EF4-FFF2-40B4-BE49-F238E27FC236}">
                <a16:creationId xmlns:a16="http://schemas.microsoft.com/office/drawing/2014/main" id="{FA81A16A-0703-4577-9020-786D5A1D7282}"/>
              </a:ext>
            </a:extLst>
          </p:cNvPr>
          <p:cNvSpPr>
            <a:spLocks noGrp="1"/>
          </p:cNvSpPr>
          <p:nvPr>
            <p:ph idx="1"/>
          </p:nvPr>
        </p:nvSpPr>
        <p:spPr/>
        <p:txBody>
          <a:bodyPr/>
          <a:lstStyle/>
          <a:p>
            <a:r>
              <a:rPr lang="en-US" dirty="0"/>
              <a:t>The primary challenge is to fetch data from Foursquare. For every call, there is a limit of 50 venues to return. So in order to fetch more data, If we make venue search calls by category. If we fetch data for all categories, the dataset could have millions of rows. But due to the </a:t>
            </a:r>
            <a:r>
              <a:rPr lang="en-US" dirty="0" err="1"/>
              <a:t>calle</a:t>
            </a:r>
            <a:r>
              <a:rPr lang="en-US" dirty="0"/>
              <a:t> limit, It definitely fail for every time. So we categorize the data into only 7 top categories. As a balance, we fetch data by 7 primary categories. And in order to limit the results per call, we choose a small radius.</a:t>
            </a:r>
          </a:p>
        </p:txBody>
      </p:sp>
    </p:spTree>
    <p:extLst>
      <p:ext uri="{BB962C8B-B14F-4D97-AF65-F5344CB8AC3E}">
        <p14:creationId xmlns:p14="http://schemas.microsoft.com/office/powerpoint/2010/main" val="397874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A8CC-CB9B-41AB-8DEB-620079B7E252}"/>
              </a:ext>
            </a:extLst>
          </p:cNvPr>
          <p:cNvSpPr>
            <a:spLocks noGrp="1"/>
          </p:cNvSpPr>
          <p:nvPr>
            <p:ph type="title"/>
          </p:nvPr>
        </p:nvSpPr>
        <p:spPr/>
        <p:txBody>
          <a:bodyPr/>
          <a:lstStyle/>
          <a:p>
            <a:r>
              <a:rPr lang="en-US" b="1" dirty="0"/>
              <a:t>The Steps (1)</a:t>
            </a:r>
            <a:endParaRPr lang="en-US" dirty="0"/>
          </a:p>
        </p:txBody>
      </p:sp>
      <p:sp>
        <p:nvSpPr>
          <p:cNvPr id="3" name="Content Placeholder 2">
            <a:extLst>
              <a:ext uri="{FF2B5EF4-FFF2-40B4-BE49-F238E27FC236}">
                <a16:creationId xmlns:a16="http://schemas.microsoft.com/office/drawing/2014/main" id="{F42A62A3-AAD5-470C-A02E-D572B46E76FE}"/>
              </a:ext>
            </a:extLst>
          </p:cNvPr>
          <p:cNvSpPr>
            <a:spLocks noGrp="1"/>
          </p:cNvSpPr>
          <p:nvPr>
            <p:ph idx="1"/>
          </p:nvPr>
        </p:nvSpPr>
        <p:spPr/>
        <p:txBody>
          <a:bodyPr/>
          <a:lstStyle/>
          <a:p>
            <a:r>
              <a:rPr lang="en-US" dirty="0"/>
              <a:t>We statistics the venue data and form the pivot table as the following:</a:t>
            </a:r>
          </a:p>
        </p:txBody>
      </p:sp>
      <p:pic>
        <p:nvPicPr>
          <p:cNvPr id="4" name="Picture 3">
            <a:extLst>
              <a:ext uri="{FF2B5EF4-FFF2-40B4-BE49-F238E27FC236}">
                <a16:creationId xmlns:a16="http://schemas.microsoft.com/office/drawing/2014/main" id="{D8343445-D0D1-4E10-8713-DECFCD0C8C9A}"/>
              </a:ext>
            </a:extLst>
          </p:cNvPr>
          <p:cNvPicPr/>
          <p:nvPr/>
        </p:nvPicPr>
        <p:blipFill>
          <a:blip r:embed="rId2"/>
          <a:stretch>
            <a:fillRect/>
          </a:stretch>
        </p:blipFill>
        <p:spPr>
          <a:xfrm>
            <a:off x="1962538" y="3027764"/>
            <a:ext cx="7694611" cy="3314355"/>
          </a:xfrm>
          <a:prstGeom prst="rect">
            <a:avLst/>
          </a:prstGeom>
        </p:spPr>
      </p:pic>
    </p:spTree>
    <p:extLst>
      <p:ext uri="{BB962C8B-B14F-4D97-AF65-F5344CB8AC3E}">
        <p14:creationId xmlns:p14="http://schemas.microsoft.com/office/powerpoint/2010/main" val="47499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1ECA-CFF4-4379-9445-ECA8A9C8DEAF}"/>
              </a:ext>
            </a:extLst>
          </p:cNvPr>
          <p:cNvSpPr>
            <a:spLocks noGrp="1"/>
          </p:cNvSpPr>
          <p:nvPr>
            <p:ph type="title"/>
          </p:nvPr>
        </p:nvSpPr>
        <p:spPr/>
        <p:txBody>
          <a:bodyPr/>
          <a:lstStyle/>
          <a:p>
            <a:r>
              <a:rPr lang="en-US" dirty="0"/>
              <a:t>The Steps (2)</a:t>
            </a:r>
          </a:p>
        </p:txBody>
      </p:sp>
      <p:sp>
        <p:nvSpPr>
          <p:cNvPr id="3" name="Content Placeholder 2">
            <a:extLst>
              <a:ext uri="{FF2B5EF4-FFF2-40B4-BE49-F238E27FC236}">
                <a16:creationId xmlns:a16="http://schemas.microsoft.com/office/drawing/2014/main" id="{55487FBF-9D4E-48C5-AEC7-0C1BB94AF427}"/>
              </a:ext>
            </a:extLst>
          </p:cNvPr>
          <p:cNvSpPr>
            <a:spLocks noGrp="1"/>
          </p:cNvSpPr>
          <p:nvPr>
            <p:ph idx="1"/>
          </p:nvPr>
        </p:nvSpPr>
        <p:spPr/>
        <p:txBody>
          <a:bodyPr/>
          <a:lstStyle/>
          <a:p>
            <a:r>
              <a:rPr lang="en-US" dirty="0"/>
              <a:t>We use category count per borough/ Total venues per borough to make the data percent based.</a:t>
            </a:r>
          </a:p>
          <a:p>
            <a:endParaRPr lang="en-US" dirty="0"/>
          </a:p>
        </p:txBody>
      </p:sp>
      <p:pic>
        <p:nvPicPr>
          <p:cNvPr id="4" name="Picture 3">
            <a:extLst>
              <a:ext uri="{FF2B5EF4-FFF2-40B4-BE49-F238E27FC236}">
                <a16:creationId xmlns:a16="http://schemas.microsoft.com/office/drawing/2014/main" id="{67EBFCE1-AB09-47C8-9817-E370E1F9391F}"/>
              </a:ext>
            </a:extLst>
          </p:cNvPr>
          <p:cNvPicPr/>
          <p:nvPr/>
        </p:nvPicPr>
        <p:blipFill>
          <a:blip r:embed="rId2"/>
          <a:stretch>
            <a:fillRect/>
          </a:stretch>
        </p:blipFill>
        <p:spPr>
          <a:xfrm>
            <a:off x="2295296" y="3429000"/>
            <a:ext cx="7598229" cy="2779874"/>
          </a:xfrm>
          <a:prstGeom prst="rect">
            <a:avLst/>
          </a:prstGeom>
        </p:spPr>
      </p:pic>
    </p:spTree>
    <p:extLst>
      <p:ext uri="{BB962C8B-B14F-4D97-AF65-F5344CB8AC3E}">
        <p14:creationId xmlns:p14="http://schemas.microsoft.com/office/powerpoint/2010/main" val="237076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B81E-EB58-4A71-8A53-A1E8BAD919A6}"/>
              </a:ext>
            </a:extLst>
          </p:cNvPr>
          <p:cNvSpPr>
            <a:spLocks noGrp="1"/>
          </p:cNvSpPr>
          <p:nvPr>
            <p:ph type="title"/>
          </p:nvPr>
        </p:nvSpPr>
        <p:spPr/>
        <p:txBody>
          <a:bodyPr/>
          <a:lstStyle/>
          <a:p>
            <a:r>
              <a:rPr lang="en-US" dirty="0"/>
              <a:t>The steps (3)</a:t>
            </a:r>
          </a:p>
        </p:txBody>
      </p:sp>
      <p:sp>
        <p:nvSpPr>
          <p:cNvPr id="3" name="Content Placeholder 2">
            <a:extLst>
              <a:ext uri="{FF2B5EF4-FFF2-40B4-BE49-F238E27FC236}">
                <a16:creationId xmlns:a16="http://schemas.microsoft.com/office/drawing/2014/main" id="{6F796639-103F-4DA1-BB3B-FFF279A541C1}"/>
              </a:ext>
            </a:extLst>
          </p:cNvPr>
          <p:cNvSpPr>
            <a:spLocks noGrp="1"/>
          </p:cNvSpPr>
          <p:nvPr>
            <p:ph idx="1"/>
          </p:nvPr>
        </p:nvSpPr>
        <p:spPr/>
        <p:txBody>
          <a:bodyPr/>
          <a:lstStyle/>
          <a:p>
            <a:r>
              <a:rPr lang="en-US" dirty="0"/>
              <a:t>We use the K means cluster of </a:t>
            </a:r>
            <a:r>
              <a:rPr lang="en-US" dirty="0" err="1"/>
              <a:t>SKLearn</a:t>
            </a:r>
            <a:r>
              <a:rPr lang="en-US" dirty="0"/>
              <a:t> to cluster the boroughs. In order to find the best K parameter. We will use </a:t>
            </a:r>
            <a:r>
              <a:rPr lang="en-US" dirty="0" err="1"/>
              <a:t>GridSearch</a:t>
            </a:r>
            <a:r>
              <a:rPr lang="en-US" dirty="0"/>
              <a:t>.</a:t>
            </a:r>
          </a:p>
        </p:txBody>
      </p:sp>
    </p:spTree>
    <p:extLst>
      <p:ext uri="{BB962C8B-B14F-4D97-AF65-F5344CB8AC3E}">
        <p14:creationId xmlns:p14="http://schemas.microsoft.com/office/powerpoint/2010/main" val="203489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AADA-2715-4475-A44A-C86B3BB44A7B}"/>
              </a:ext>
            </a:extLst>
          </p:cNvPr>
          <p:cNvSpPr>
            <a:spLocks noGrp="1"/>
          </p:cNvSpPr>
          <p:nvPr>
            <p:ph type="title"/>
          </p:nvPr>
        </p:nvSpPr>
        <p:spPr/>
        <p:txBody>
          <a:bodyPr/>
          <a:lstStyle/>
          <a:p>
            <a:r>
              <a:rPr lang="en-US" dirty="0"/>
              <a:t>The results</a:t>
            </a:r>
          </a:p>
        </p:txBody>
      </p:sp>
      <p:pic>
        <p:nvPicPr>
          <p:cNvPr id="4" name="Content Placeholder 3">
            <a:extLst>
              <a:ext uri="{FF2B5EF4-FFF2-40B4-BE49-F238E27FC236}">
                <a16:creationId xmlns:a16="http://schemas.microsoft.com/office/drawing/2014/main" id="{1F4A3D7B-D574-404C-819D-CB570AE53117}"/>
              </a:ext>
            </a:extLst>
          </p:cNvPr>
          <p:cNvPicPr>
            <a:picLocks noGrp="1"/>
          </p:cNvPicPr>
          <p:nvPr>
            <p:ph idx="1"/>
          </p:nvPr>
        </p:nvPicPr>
        <p:blipFill>
          <a:blip r:embed="rId2"/>
          <a:stretch>
            <a:fillRect/>
          </a:stretch>
        </p:blipFill>
        <p:spPr>
          <a:xfrm>
            <a:off x="3724814" y="2697770"/>
            <a:ext cx="4739196" cy="3541712"/>
          </a:xfrm>
          <a:prstGeom prst="rect">
            <a:avLst/>
          </a:prstGeom>
        </p:spPr>
      </p:pic>
      <p:sp>
        <p:nvSpPr>
          <p:cNvPr id="5" name="Rectangle 4">
            <a:extLst>
              <a:ext uri="{FF2B5EF4-FFF2-40B4-BE49-F238E27FC236}">
                <a16:creationId xmlns:a16="http://schemas.microsoft.com/office/drawing/2014/main" id="{DE2C099A-FA5C-44A6-AFE6-53AB639E7183}"/>
              </a:ext>
            </a:extLst>
          </p:cNvPr>
          <p:cNvSpPr/>
          <p:nvPr/>
        </p:nvSpPr>
        <p:spPr>
          <a:xfrm>
            <a:off x="1328256" y="1931376"/>
            <a:ext cx="7882856" cy="369332"/>
          </a:xfrm>
          <a:prstGeom prst="rect">
            <a:avLst/>
          </a:prstGeom>
        </p:spPr>
        <p:txBody>
          <a:bodyPr wrap="square">
            <a:spAutoFit/>
          </a:bodyPr>
          <a:lstStyle/>
          <a:p>
            <a:r>
              <a:rPr lang="en-US" dirty="0"/>
              <a:t>So we can cluster the boroughs of Toronto and New York together.</a:t>
            </a:r>
          </a:p>
        </p:txBody>
      </p:sp>
    </p:spTree>
    <p:extLst>
      <p:ext uri="{BB962C8B-B14F-4D97-AF65-F5344CB8AC3E}">
        <p14:creationId xmlns:p14="http://schemas.microsoft.com/office/powerpoint/2010/main" val="234077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1DD1-A07F-408F-A2F1-D75B7A337842}"/>
              </a:ext>
            </a:extLst>
          </p:cNvPr>
          <p:cNvSpPr>
            <a:spLocks noGrp="1"/>
          </p:cNvSpPr>
          <p:nvPr>
            <p:ph type="title"/>
          </p:nvPr>
        </p:nvSpPr>
        <p:spPr/>
        <p:txBody>
          <a:bodyPr/>
          <a:lstStyle/>
          <a:p>
            <a:r>
              <a:rPr lang="en-US" dirty="0"/>
              <a:t>The results on map</a:t>
            </a:r>
          </a:p>
        </p:txBody>
      </p:sp>
      <p:pic>
        <p:nvPicPr>
          <p:cNvPr id="4" name="Content Placeholder 3">
            <a:extLst>
              <a:ext uri="{FF2B5EF4-FFF2-40B4-BE49-F238E27FC236}">
                <a16:creationId xmlns:a16="http://schemas.microsoft.com/office/drawing/2014/main" id="{A5198D2E-6D29-4930-BFAD-4E82C5B4B4E8}"/>
              </a:ext>
            </a:extLst>
          </p:cNvPr>
          <p:cNvPicPr>
            <a:picLocks noGrp="1"/>
          </p:cNvPicPr>
          <p:nvPr>
            <p:ph idx="1"/>
          </p:nvPr>
        </p:nvPicPr>
        <p:blipFill>
          <a:blip r:embed="rId2"/>
          <a:stretch>
            <a:fillRect/>
          </a:stretch>
        </p:blipFill>
        <p:spPr>
          <a:xfrm>
            <a:off x="4098983" y="2249488"/>
            <a:ext cx="3990859" cy="3541712"/>
          </a:xfrm>
          <a:prstGeom prst="rect">
            <a:avLst/>
          </a:prstGeom>
        </p:spPr>
      </p:pic>
      <p:sp>
        <p:nvSpPr>
          <p:cNvPr id="5" name="Rectangle 4">
            <a:extLst>
              <a:ext uri="{FF2B5EF4-FFF2-40B4-BE49-F238E27FC236}">
                <a16:creationId xmlns:a16="http://schemas.microsoft.com/office/drawing/2014/main" id="{7236AA1E-D6A5-457C-9133-5F2E9F47BB86}"/>
              </a:ext>
            </a:extLst>
          </p:cNvPr>
          <p:cNvSpPr/>
          <p:nvPr/>
        </p:nvSpPr>
        <p:spPr>
          <a:xfrm>
            <a:off x="1372542" y="1803956"/>
            <a:ext cx="4967194" cy="369332"/>
          </a:xfrm>
          <a:prstGeom prst="rect">
            <a:avLst/>
          </a:prstGeom>
        </p:spPr>
        <p:txBody>
          <a:bodyPr wrap="none">
            <a:spAutoFit/>
          </a:bodyPr>
          <a:lstStyle/>
          <a:p>
            <a:r>
              <a:rPr lang="en-US" dirty="0">
                <a:latin typeface="Calibri" panose="020F0502020204030204" pitchFamily="34" charset="0"/>
                <a:ea typeface="等线" panose="02010600030101010101" pitchFamily="2" charset="-122"/>
                <a:cs typeface="Times New Roman" panose="02020603050405020304" pitchFamily="18" charset="0"/>
              </a:rPr>
              <a:t>Visually, the cluster of New York is as the following:</a:t>
            </a:r>
            <a:endParaRPr lang="en-US" dirty="0"/>
          </a:p>
        </p:txBody>
      </p:sp>
    </p:spTree>
    <p:extLst>
      <p:ext uri="{BB962C8B-B14F-4D97-AF65-F5344CB8AC3E}">
        <p14:creationId xmlns:p14="http://schemas.microsoft.com/office/powerpoint/2010/main" val="973185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TotalTime>
  <Words>376</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等线</vt:lpstr>
      <vt:lpstr>Arial</vt:lpstr>
      <vt:lpstr>Calibri</vt:lpstr>
      <vt:lpstr>Times New Roman</vt:lpstr>
      <vt:lpstr>Trebuchet MS</vt:lpstr>
      <vt:lpstr>Tw Cen MT</vt:lpstr>
      <vt:lpstr>Circuit</vt:lpstr>
      <vt:lpstr>The Battle of Neighborhoods</vt:lpstr>
      <vt:lpstr>Business Problem</vt:lpstr>
      <vt:lpstr>Data</vt:lpstr>
      <vt:lpstr>The primary challenge</vt:lpstr>
      <vt:lpstr>The Steps (1)</vt:lpstr>
      <vt:lpstr>The Steps (2)</vt:lpstr>
      <vt:lpstr>The steps (3)</vt:lpstr>
      <vt:lpstr>The results</vt:lpstr>
      <vt:lpstr>The results on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Ying LI</dc:creator>
  <cp:lastModifiedBy>Ying LI</cp:lastModifiedBy>
  <cp:revision>2</cp:revision>
  <dcterms:created xsi:type="dcterms:W3CDTF">2019-04-04T03:11:09Z</dcterms:created>
  <dcterms:modified xsi:type="dcterms:W3CDTF">2019-04-04T03:20:43Z</dcterms:modified>
</cp:coreProperties>
</file>