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15" r:id="rId6"/>
    <p:sldId id="302" r:id="rId7"/>
    <p:sldId id="327" r:id="rId8"/>
    <p:sldId id="328" r:id="rId9"/>
    <p:sldId id="340" r:id="rId10"/>
    <p:sldId id="329" r:id="rId11"/>
    <p:sldId id="330" r:id="rId12"/>
    <p:sldId id="331" r:id="rId13"/>
    <p:sldId id="332" r:id="rId14"/>
    <p:sldId id="339"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p:scale>
          <a:sx n="66" d="100"/>
          <a:sy n="66" d="100"/>
        </p:scale>
        <p:origin x="-56" y="-76"/>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11/17/2022</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11/17/2022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3</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11/17/2022</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11/17/2022</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1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fif"/><Relationship Id="rId1" Type="http://schemas.openxmlformats.org/officeDocument/2006/relationships/slideLayout" Target="../slideLayouts/slideLayout19.xml"/><Relationship Id="rId5" Type="http://schemas.openxmlformats.org/officeDocument/2006/relationships/image" Target="../media/image5.png"/><Relationship Id="rId4" Type="http://schemas.openxmlformats.org/officeDocument/2006/relationships/hyperlink" Target="https://www.onelogin.com/learn/otp-totp-hotp"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11.jp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fontScale="92500" lnSpcReduction="20000"/>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sz="3200" dirty="0"/>
              <a:t>Passwordless Authentication</a:t>
            </a:r>
          </a:p>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3" name="Oval 2">
            <a:extLst>
              <a:ext uri="{FF2B5EF4-FFF2-40B4-BE49-F238E27FC236}">
                <a16:creationId xmlns:a16="http://schemas.microsoft.com/office/drawing/2014/main" id="{D6EA28B5-F093-41D0-6926-A31F783AFE57}"/>
              </a:ext>
            </a:extLst>
          </p:cNvPr>
          <p:cNvSpPr/>
          <p:nvPr/>
        </p:nvSpPr>
        <p:spPr>
          <a:xfrm>
            <a:off x="3070459" y="2794001"/>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t>
            </a:r>
          </a:p>
        </p:txBody>
      </p:sp>
      <p:sp>
        <p:nvSpPr>
          <p:cNvPr id="7" name="Picture Placeholder 6">
            <a:extLst>
              <a:ext uri="{FF2B5EF4-FFF2-40B4-BE49-F238E27FC236}">
                <a16:creationId xmlns:a16="http://schemas.microsoft.com/office/drawing/2014/main" id="{6BF73AB8-CCBE-E00C-A6B8-FFFA37906092}"/>
              </a:ext>
            </a:extLst>
          </p:cNvPr>
          <p:cNvSpPr>
            <a:spLocks noGrp="1"/>
          </p:cNvSpPr>
          <p:nvPr>
            <p:ph type="pic" sz="quarter" idx="12"/>
          </p:nvPr>
        </p:nvSpPr>
        <p:spPr/>
      </p:sp>
      <p:pic>
        <p:nvPicPr>
          <p:cNvPr id="9" name="Picture 4" descr="6 Things Everyone Gets Wrong About Passwordless Authentication | by SAWO  Labs | Medium">
            <a:extLst>
              <a:ext uri="{FF2B5EF4-FFF2-40B4-BE49-F238E27FC236}">
                <a16:creationId xmlns:a16="http://schemas.microsoft.com/office/drawing/2014/main" id="{AE888583-082A-ECAA-5444-9944E6D066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9361" y="2387979"/>
            <a:ext cx="4561840" cy="266997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DE89E36-EAB6-2459-6559-DC3ED2AE2D2C}"/>
              </a:ext>
            </a:extLst>
          </p:cNvPr>
          <p:cNvSpPr txBox="1"/>
          <p:nvPr/>
        </p:nvSpPr>
        <p:spPr>
          <a:xfrm>
            <a:off x="4524711" y="176915"/>
            <a:ext cx="3576320" cy="646331"/>
          </a:xfrm>
          <a:prstGeom prst="rect">
            <a:avLst/>
          </a:prstGeom>
          <a:noFill/>
        </p:spPr>
        <p:txBody>
          <a:bodyPr wrap="square" rtlCol="0">
            <a:spAutoFit/>
          </a:bodyPr>
          <a:lstStyle/>
          <a:p>
            <a:r>
              <a:rPr lang="en-IN" sz="3600" dirty="0"/>
              <a:t>IBM </a:t>
            </a:r>
            <a:r>
              <a:rPr lang="en-IN" sz="3600" b="1" dirty="0"/>
              <a:t>SkillsBuild</a:t>
            </a:r>
          </a:p>
        </p:txBody>
      </p:sp>
      <p:sp>
        <p:nvSpPr>
          <p:cNvPr id="12" name="Text Placeholder 11">
            <a:extLst>
              <a:ext uri="{FF2B5EF4-FFF2-40B4-BE49-F238E27FC236}">
                <a16:creationId xmlns:a16="http://schemas.microsoft.com/office/drawing/2014/main" id="{8B563149-5802-2BC6-C32D-457A75BB974B}"/>
              </a:ext>
            </a:extLst>
          </p:cNvPr>
          <p:cNvSpPr>
            <a:spLocks noGrp="1"/>
          </p:cNvSpPr>
          <p:nvPr>
            <p:ph type="body" sz="quarter" idx="11"/>
          </p:nvPr>
        </p:nvSpPr>
        <p:spPr>
          <a:xfrm>
            <a:off x="6312871" y="4141999"/>
            <a:ext cx="5137449" cy="1071470"/>
          </a:xfrm>
        </p:spPr>
        <p:txBody>
          <a:bodyPr>
            <a:normAutofit/>
          </a:bodyPr>
          <a:lstStyle/>
          <a:p>
            <a:r>
              <a:rPr lang="en-IN" dirty="0"/>
              <a:t>Passwordless authentication is the next level security of method verifying by the users.</a:t>
            </a:r>
          </a:p>
        </p:txBody>
      </p:sp>
      <p:sp>
        <p:nvSpPr>
          <p:cNvPr id="14" name="Title 13">
            <a:extLst>
              <a:ext uri="{FF2B5EF4-FFF2-40B4-BE49-F238E27FC236}">
                <a16:creationId xmlns:a16="http://schemas.microsoft.com/office/drawing/2014/main" id="{4052EAB0-7D01-2B71-9C00-78A9704661D2}"/>
              </a:ext>
            </a:extLst>
          </p:cNvPr>
          <p:cNvSpPr>
            <a:spLocks noGrp="1"/>
          </p:cNvSpPr>
          <p:nvPr>
            <p:ph type="title"/>
          </p:nvPr>
        </p:nvSpPr>
        <p:spPr>
          <a:xfrm>
            <a:off x="6312871" y="2080572"/>
            <a:ext cx="4998720" cy="1748983"/>
          </a:xfrm>
        </p:spPr>
        <p:txBody>
          <a:bodyPr>
            <a:normAutofit/>
          </a:bodyPr>
          <a:lstStyle/>
          <a:p>
            <a:r>
              <a:rPr lang="en-IN" sz="3600" dirty="0">
                <a:solidFill>
                  <a:schemeClr val="accent3">
                    <a:lumMod val="50000"/>
                  </a:schemeClr>
                </a:solidFill>
              </a:rPr>
              <a:t>Cyber security in </a:t>
            </a:r>
          </a:p>
        </p:txBody>
      </p:sp>
      <p:pic>
        <p:nvPicPr>
          <p:cNvPr id="1032" name="Picture 8" descr="Hyderabad: AICTE circular puts varsities in a bind">
            <a:extLst>
              <a:ext uri="{FF2B5EF4-FFF2-40B4-BE49-F238E27FC236}">
                <a16:creationId xmlns:a16="http://schemas.microsoft.com/office/drawing/2014/main" id="{89483048-C18E-4F04-7850-5489A07648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32" y="0"/>
            <a:ext cx="2762250" cy="1657350"/>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C60EF4D3-2EC0-B8A1-B9CF-7BF273365193}"/>
              </a:ext>
            </a:extLst>
          </p:cNvPr>
          <p:cNvSpPr txBox="1"/>
          <p:nvPr/>
        </p:nvSpPr>
        <p:spPr>
          <a:xfrm>
            <a:off x="9580880" y="-15671"/>
            <a:ext cx="2225040" cy="1077218"/>
          </a:xfrm>
          <a:prstGeom prst="rect">
            <a:avLst/>
          </a:prstGeom>
          <a:noFill/>
        </p:spPr>
        <p:txBody>
          <a:bodyPr wrap="square" rtlCol="0">
            <a:spAutoFit/>
          </a:bodyPr>
          <a:lstStyle/>
          <a:p>
            <a:r>
              <a:rPr lang="en-IN" sz="4800" dirty="0"/>
              <a:t>Edunet</a:t>
            </a:r>
          </a:p>
          <a:p>
            <a:r>
              <a:rPr lang="en-IN" sz="1600" dirty="0"/>
              <a:t>		foundation</a:t>
            </a:r>
          </a:p>
        </p:txBody>
      </p:sp>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583BF4-5143-46D8-8653-78CB35A1FF5D}"/>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3" name="Title 3">
            <a:extLst>
              <a:ext uri="{FF2B5EF4-FFF2-40B4-BE49-F238E27FC236}">
                <a16:creationId xmlns:a16="http://schemas.microsoft.com/office/drawing/2014/main" id="{A5D79D81-53FA-4FDD-A597-C60845F8ABAD}"/>
              </a:ext>
            </a:extLst>
          </p:cNvPr>
          <p:cNvSpPr>
            <a:spLocks noGrp="1"/>
          </p:cNvSpPr>
          <p:nvPr>
            <p:ph type="title"/>
          </p:nvPr>
        </p:nvSpPr>
        <p:spPr>
          <a:xfrm>
            <a:off x="660400" y="94013"/>
            <a:ext cx="6177280" cy="830997"/>
          </a:xfrm>
        </p:spPr>
        <p:txBody>
          <a:bodyPr>
            <a:normAutofit/>
          </a:bodyPr>
          <a:lstStyle/>
          <a:p>
            <a:r>
              <a:rPr lang="en-GB" dirty="0"/>
              <a:t>MODELLING</a:t>
            </a:r>
            <a:endParaRPr lang="en-IN" dirty="0"/>
          </a:p>
        </p:txBody>
      </p:sp>
      <p:sp>
        <p:nvSpPr>
          <p:cNvPr id="2" name="TextBox 1">
            <a:extLst>
              <a:ext uri="{FF2B5EF4-FFF2-40B4-BE49-F238E27FC236}">
                <a16:creationId xmlns:a16="http://schemas.microsoft.com/office/drawing/2014/main" id="{CC75CC57-9B16-B206-2E9B-C36EF15C0999}"/>
              </a:ext>
            </a:extLst>
          </p:cNvPr>
          <p:cNvSpPr txBox="1"/>
          <p:nvPr/>
        </p:nvSpPr>
        <p:spPr>
          <a:xfrm>
            <a:off x="904240" y="1097174"/>
            <a:ext cx="3352800" cy="369332"/>
          </a:xfrm>
          <a:prstGeom prst="rect">
            <a:avLst/>
          </a:prstGeom>
          <a:noFill/>
        </p:spPr>
        <p:txBody>
          <a:bodyPr wrap="square" rtlCol="0">
            <a:spAutoFit/>
          </a:bodyPr>
          <a:lstStyle/>
          <a:p>
            <a:r>
              <a:rPr lang="en-IN" dirty="0"/>
              <a:t>Login Screen User Flow</a:t>
            </a:r>
          </a:p>
        </p:txBody>
      </p:sp>
      <p:sp>
        <p:nvSpPr>
          <p:cNvPr id="3" name="TextBox 2">
            <a:extLst>
              <a:ext uri="{FF2B5EF4-FFF2-40B4-BE49-F238E27FC236}">
                <a16:creationId xmlns:a16="http://schemas.microsoft.com/office/drawing/2014/main" id="{E99C7505-85CB-11D5-5A75-0959DA631D4B}"/>
              </a:ext>
            </a:extLst>
          </p:cNvPr>
          <p:cNvSpPr txBox="1"/>
          <p:nvPr/>
        </p:nvSpPr>
        <p:spPr>
          <a:xfrm>
            <a:off x="675957" y="1786468"/>
            <a:ext cx="2346960" cy="461665"/>
          </a:xfrm>
          <a:prstGeom prst="rect">
            <a:avLst/>
          </a:prstGeom>
          <a:noFill/>
        </p:spPr>
        <p:txBody>
          <a:bodyPr wrap="square" rtlCol="0">
            <a:spAutoFit/>
          </a:bodyPr>
          <a:lstStyle/>
          <a:p>
            <a:r>
              <a:rPr lang="en-IN" sz="2400" dirty="0">
                <a:highlight>
                  <a:srgbClr val="FFFF00"/>
                </a:highlight>
              </a:rPr>
              <a:t>Login Screen</a:t>
            </a:r>
          </a:p>
        </p:txBody>
      </p:sp>
      <p:sp>
        <p:nvSpPr>
          <p:cNvPr id="4" name="TextBox 3">
            <a:extLst>
              <a:ext uri="{FF2B5EF4-FFF2-40B4-BE49-F238E27FC236}">
                <a16:creationId xmlns:a16="http://schemas.microsoft.com/office/drawing/2014/main" id="{B9F8FFB9-C3DB-3DB4-450E-21A83E5775DB}"/>
              </a:ext>
            </a:extLst>
          </p:cNvPr>
          <p:cNvSpPr txBox="1"/>
          <p:nvPr/>
        </p:nvSpPr>
        <p:spPr>
          <a:xfrm>
            <a:off x="2082801" y="2878758"/>
            <a:ext cx="3434080" cy="461665"/>
          </a:xfrm>
          <a:prstGeom prst="rect">
            <a:avLst/>
          </a:prstGeom>
          <a:noFill/>
        </p:spPr>
        <p:txBody>
          <a:bodyPr wrap="square" rtlCol="0">
            <a:spAutoFit/>
          </a:bodyPr>
          <a:lstStyle/>
          <a:p>
            <a:r>
              <a:rPr lang="en-IN" sz="2400" dirty="0">
                <a:highlight>
                  <a:srgbClr val="00FF00"/>
                </a:highlight>
              </a:rPr>
              <a:t>Existing User</a:t>
            </a:r>
          </a:p>
        </p:txBody>
      </p:sp>
      <p:sp>
        <p:nvSpPr>
          <p:cNvPr id="6" name="TextBox 5">
            <a:extLst>
              <a:ext uri="{FF2B5EF4-FFF2-40B4-BE49-F238E27FC236}">
                <a16:creationId xmlns:a16="http://schemas.microsoft.com/office/drawing/2014/main" id="{8045377B-E645-6377-96F2-A4E7566E5EB8}"/>
              </a:ext>
            </a:extLst>
          </p:cNvPr>
          <p:cNvSpPr txBox="1"/>
          <p:nvPr/>
        </p:nvSpPr>
        <p:spPr>
          <a:xfrm>
            <a:off x="4886960" y="2850324"/>
            <a:ext cx="2143125" cy="461665"/>
          </a:xfrm>
          <a:prstGeom prst="rect">
            <a:avLst/>
          </a:prstGeom>
          <a:noFill/>
        </p:spPr>
        <p:txBody>
          <a:bodyPr wrap="square" rtlCol="0">
            <a:spAutoFit/>
          </a:bodyPr>
          <a:lstStyle/>
          <a:p>
            <a:r>
              <a:rPr lang="en-IN" sz="2400" dirty="0">
                <a:highlight>
                  <a:srgbClr val="FF0000"/>
                </a:highlight>
              </a:rPr>
              <a:t>Login</a:t>
            </a:r>
          </a:p>
        </p:txBody>
      </p:sp>
      <p:sp>
        <p:nvSpPr>
          <p:cNvPr id="7" name="TextBox 6">
            <a:extLst>
              <a:ext uri="{FF2B5EF4-FFF2-40B4-BE49-F238E27FC236}">
                <a16:creationId xmlns:a16="http://schemas.microsoft.com/office/drawing/2014/main" id="{FB2C61ED-EED1-A8AA-57D0-E328EF6E526C}"/>
              </a:ext>
            </a:extLst>
          </p:cNvPr>
          <p:cNvSpPr txBox="1"/>
          <p:nvPr/>
        </p:nvSpPr>
        <p:spPr>
          <a:xfrm>
            <a:off x="8899525" y="4837927"/>
            <a:ext cx="1158875" cy="461665"/>
          </a:xfrm>
          <a:prstGeom prst="rect">
            <a:avLst/>
          </a:prstGeom>
          <a:noFill/>
        </p:spPr>
        <p:txBody>
          <a:bodyPr wrap="square" rtlCol="0">
            <a:spAutoFit/>
          </a:bodyPr>
          <a:lstStyle/>
          <a:p>
            <a:r>
              <a:rPr lang="en-IN" sz="2400" dirty="0">
                <a:highlight>
                  <a:srgbClr val="FF0000"/>
                </a:highlight>
              </a:rPr>
              <a:t>Login</a:t>
            </a:r>
          </a:p>
        </p:txBody>
      </p:sp>
      <p:sp>
        <p:nvSpPr>
          <p:cNvPr id="9" name="TextBox 8">
            <a:extLst>
              <a:ext uri="{FF2B5EF4-FFF2-40B4-BE49-F238E27FC236}">
                <a16:creationId xmlns:a16="http://schemas.microsoft.com/office/drawing/2014/main" id="{B9BA6925-FAA4-E3F3-7681-780A68339E3D}"/>
              </a:ext>
            </a:extLst>
          </p:cNvPr>
          <p:cNvSpPr txBox="1"/>
          <p:nvPr/>
        </p:nvSpPr>
        <p:spPr>
          <a:xfrm>
            <a:off x="2032000" y="6018206"/>
            <a:ext cx="2092960" cy="461665"/>
          </a:xfrm>
          <a:prstGeom prst="rect">
            <a:avLst/>
          </a:prstGeom>
          <a:noFill/>
        </p:spPr>
        <p:txBody>
          <a:bodyPr wrap="square" rtlCol="0">
            <a:spAutoFit/>
          </a:bodyPr>
          <a:lstStyle/>
          <a:p>
            <a:r>
              <a:rPr lang="en-IN" sz="2400" dirty="0">
                <a:highlight>
                  <a:srgbClr val="00FF00"/>
                </a:highlight>
              </a:rPr>
              <a:t>New user</a:t>
            </a:r>
          </a:p>
        </p:txBody>
      </p:sp>
      <p:sp>
        <p:nvSpPr>
          <p:cNvPr id="10" name="TextBox 9">
            <a:extLst>
              <a:ext uri="{FF2B5EF4-FFF2-40B4-BE49-F238E27FC236}">
                <a16:creationId xmlns:a16="http://schemas.microsoft.com/office/drawing/2014/main" id="{AF910A4B-73C8-FAE6-96AC-DFC569542747}"/>
              </a:ext>
            </a:extLst>
          </p:cNvPr>
          <p:cNvSpPr txBox="1"/>
          <p:nvPr/>
        </p:nvSpPr>
        <p:spPr>
          <a:xfrm>
            <a:off x="5150426" y="6010255"/>
            <a:ext cx="2693471" cy="461665"/>
          </a:xfrm>
          <a:prstGeom prst="rect">
            <a:avLst/>
          </a:prstGeom>
          <a:noFill/>
        </p:spPr>
        <p:txBody>
          <a:bodyPr wrap="square" rtlCol="0">
            <a:spAutoFit/>
          </a:bodyPr>
          <a:lstStyle/>
          <a:p>
            <a:r>
              <a:rPr lang="en-IN" sz="2400" dirty="0">
                <a:highlight>
                  <a:srgbClr val="00FFFF"/>
                </a:highlight>
              </a:rPr>
              <a:t>Registration form</a:t>
            </a:r>
          </a:p>
        </p:txBody>
      </p:sp>
      <p:sp>
        <p:nvSpPr>
          <p:cNvPr id="11" name="TextBox 10">
            <a:extLst>
              <a:ext uri="{FF2B5EF4-FFF2-40B4-BE49-F238E27FC236}">
                <a16:creationId xmlns:a16="http://schemas.microsoft.com/office/drawing/2014/main" id="{9FD94116-714E-57B4-A82C-6A06AAB5DD47}"/>
              </a:ext>
            </a:extLst>
          </p:cNvPr>
          <p:cNvSpPr txBox="1"/>
          <p:nvPr/>
        </p:nvSpPr>
        <p:spPr>
          <a:xfrm>
            <a:off x="8956040" y="3224713"/>
            <a:ext cx="792480" cy="523220"/>
          </a:xfrm>
          <a:prstGeom prst="rect">
            <a:avLst/>
          </a:prstGeom>
          <a:noFill/>
        </p:spPr>
        <p:txBody>
          <a:bodyPr wrap="square" rtlCol="0">
            <a:spAutoFit/>
          </a:bodyPr>
          <a:lstStyle/>
          <a:p>
            <a:r>
              <a:rPr lang="en-IN" sz="2800" dirty="0">
                <a:solidFill>
                  <a:schemeClr val="accent3">
                    <a:lumMod val="50000"/>
                  </a:schemeClr>
                </a:solidFill>
                <a:highlight>
                  <a:srgbClr val="000080"/>
                </a:highlight>
              </a:rPr>
              <a:t>Ye</a:t>
            </a:r>
            <a:r>
              <a:rPr lang="en-IN" sz="2800" dirty="0">
                <a:highlight>
                  <a:srgbClr val="000080"/>
                </a:highlight>
              </a:rPr>
              <a:t>s</a:t>
            </a:r>
          </a:p>
        </p:txBody>
      </p:sp>
      <p:sp>
        <p:nvSpPr>
          <p:cNvPr id="12" name="TextBox 11">
            <a:extLst>
              <a:ext uri="{FF2B5EF4-FFF2-40B4-BE49-F238E27FC236}">
                <a16:creationId xmlns:a16="http://schemas.microsoft.com/office/drawing/2014/main" id="{A7741945-039F-CABF-6CCE-4ED926D2CBD8}"/>
              </a:ext>
            </a:extLst>
          </p:cNvPr>
          <p:cNvSpPr txBox="1"/>
          <p:nvPr/>
        </p:nvSpPr>
        <p:spPr>
          <a:xfrm>
            <a:off x="8432800" y="1698501"/>
            <a:ext cx="1473200" cy="461665"/>
          </a:xfrm>
          <a:prstGeom prst="rect">
            <a:avLst/>
          </a:prstGeom>
          <a:noFill/>
        </p:spPr>
        <p:txBody>
          <a:bodyPr wrap="square" rtlCol="0">
            <a:spAutoFit/>
          </a:bodyPr>
          <a:lstStyle/>
          <a:p>
            <a:r>
              <a:rPr lang="en-IN" sz="2400" dirty="0">
                <a:highlight>
                  <a:srgbClr val="FFFF00"/>
                </a:highlight>
              </a:rPr>
              <a:t>Website</a:t>
            </a:r>
          </a:p>
        </p:txBody>
      </p:sp>
      <p:sp>
        <p:nvSpPr>
          <p:cNvPr id="14" name="Arrow: Right 13">
            <a:extLst>
              <a:ext uri="{FF2B5EF4-FFF2-40B4-BE49-F238E27FC236}">
                <a16:creationId xmlns:a16="http://schemas.microsoft.com/office/drawing/2014/main" id="{7B16042B-5EC1-D63F-37FA-ADA6B9E17939}"/>
              </a:ext>
            </a:extLst>
          </p:cNvPr>
          <p:cNvSpPr/>
          <p:nvPr/>
        </p:nvSpPr>
        <p:spPr>
          <a:xfrm>
            <a:off x="2819082" y="1745152"/>
            <a:ext cx="980759" cy="436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38C438F2-0A31-8E4F-2DA4-138AA5E43782}"/>
              </a:ext>
            </a:extLst>
          </p:cNvPr>
          <p:cNvSpPr/>
          <p:nvPr/>
        </p:nvSpPr>
        <p:spPr>
          <a:xfrm>
            <a:off x="4060428" y="1728318"/>
            <a:ext cx="975041"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0BB293C3-B44D-080A-D57A-C567F0FD14EF}"/>
              </a:ext>
            </a:extLst>
          </p:cNvPr>
          <p:cNvSpPr/>
          <p:nvPr/>
        </p:nvSpPr>
        <p:spPr>
          <a:xfrm>
            <a:off x="5419884" y="1728318"/>
            <a:ext cx="1077278"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67479926-D78D-79E7-5209-0FD3B2B0B7BE}"/>
              </a:ext>
            </a:extLst>
          </p:cNvPr>
          <p:cNvSpPr/>
          <p:nvPr/>
        </p:nvSpPr>
        <p:spPr>
          <a:xfrm flipV="1">
            <a:off x="7063580" y="1732759"/>
            <a:ext cx="1153477" cy="461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Arrow: Up 24">
            <a:extLst>
              <a:ext uri="{FF2B5EF4-FFF2-40B4-BE49-F238E27FC236}">
                <a16:creationId xmlns:a16="http://schemas.microsoft.com/office/drawing/2014/main" id="{B17168B1-BE2A-2919-DDAC-CB6CBBC4DB22}"/>
              </a:ext>
            </a:extLst>
          </p:cNvPr>
          <p:cNvSpPr/>
          <p:nvPr/>
        </p:nvSpPr>
        <p:spPr>
          <a:xfrm>
            <a:off x="9032240" y="3809851"/>
            <a:ext cx="640080" cy="90424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Up 25">
            <a:extLst>
              <a:ext uri="{FF2B5EF4-FFF2-40B4-BE49-F238E27FC236}">
                <a16:creationId xmlns:a16="http://schemas.microsoft.com/office/drawing/2014/main" id="{8C24028C-7E2A-6456-EBC5-34DD8E4E6BE5}"/>
              </a:ext>
            </a:extLst>
          </p:cNvPr>
          <p:cNvSpPr/>
          <p:nvPr/>
        </p:nvSpPr>
        <p:spPr>
          <a:xfrm>
            <a:off x="9006840" y="2284002"/>
            <a:ext cx="624840" cy="79715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373D137C-EA95-6682-AAB4-B0D8C1B4EA1A}"/>
              </a:ext>
            </a:extLst>
          </p:cNvPr>
          <p:cNvSpPr txBox="1"/>
          <p:nvPr/>
        </p:nvSpPr>
        <p:spPr>
          <a:xfrm flipH="1">
            <a:off x="6362699" y="4888249"/>
            <a:ext cx="949961" cy="461665"/>
          </a:xfrm>
          <a:prstGeom prst="rect">
            <a:avLst/>
          </a:prstGeom>
          <a:noFill/>
        </p:spPr>
        <p:txBody>
          <a:bodyPr wrap="square" rtlCol="0">
            <a:spAutoFit/>
          </a:bodyPr>
          <a:lstStyle/>
          <a:p>
            <a:r>
              <a:rPr lang="en-IN" sz="2400" dirty="0">
                <a:highlight>
                  <a:srgbClr val="000080"/>
                </a:highlight>
              </a:rPr>
              <a:t>NO</a:t>
            </a:r>
          </a:p>
        </p:txBody>
      </p:sp>
      <p:sp>
        <p:nvSpPr>
          <p:cNvPr id="35" name="Arrow: Right 34">
            <a:extLst>
              <a:ext uri="{FF2B5EF4-FFF2-40B4-BE49-F238E27FC236}">
                <a16:creationId xmlns:a16="http://schemas.microsoft.com/office/drawing/2014/main" id="{981A245C-4A67-C1E6-C8B6-4F25168C8A8A}"/>
              </a:ext>
            </a:extLst>
          </p:cNvPr>
          <p:cNvSpPr/>
          <p:nvPr/>
        </p:nvSpPr>
        <p:spPr>
          <a:xfrm>
            <a:off x="3754387" y="6010255"/>
            <a:ext cx="1029904" cy="447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L-Shape 35">
            <a:extLst>
              <a:ext uri="{FF2B5EF4-FFF2-40B4-BE49-F238E27FC236}">
                <a16:creationId xmlns:a16="http://schemas.microsoft.com/office/drawing/2014/main" id="{6650134D-6B1B-4C58-6DA5-BB05842A8F5C}"/>
              </a:ext>
            </a:extLst>
          </p:cNvPr>
          <p:cNvSpPr/>
          <p:nvPr/>
        </p:nvSpPr>
        <p:spPr>
          <a:xfrm>
            <a:off x="5313145" y="3429000"/>
            <a:ext cx="792480" cy="1920914"/>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8" name="Connector: Elbow 37">
            <a:extLst>
              <a:ext uri="{FF2B5EF4-FFF2-40B4-BE49-F238E27FC236}">
                <a16:creationId xmlns:a16="http://schemas.microsoft.com/office/drawing/2014/main" id="{564359D1-10A5-A69E-731F-F9572049C54E}"/>
              </a:ext>
            </a:extLst>
          </p:cNvPr>
          <p:cNvCxnSpPr/>
          <p:nvPr/>
        </p:nvCxnSpPr>
        <p:spPr>
          <a:xfrm rot="5400000">
            <a:off x="5624822" y="4729673"/>
            <a:ext cx="31164"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Arrow: Right 38">
            <a:extLst>
              <a:ext uri="{FF2B5EF4-FFF2-40B4-BE49-F238E27FC236}">
                <a16:creationId xmlns:a16="http://schemas.microsoft.com/office/drawing/2014/main" id="{6D2CDEC4-4606-BDB0-2B2C-BFF9DCB863B6}"/>
              </a:ext>
            </a:extLst>
          </p:cNvPr>
          <p:cNvSpPr/>
          <p:nvPr/>
        </p:nvSpPr>
        <p:spPr>
          <a:xfrm>
            <a:off x="7333815" y="4810293"/>
            <a:ext cx="1153477" cy="6175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3" name="Straight Arrow Connector 42">
            <a:extLst>
              <a:ext uri="{FF2B5EF4-FFF2-40B4-BE49-F238E27FC236}">
                <a16:creationId xmlns:a16="http://schemas.microsoft.com/office/drawing/2014/main" id="{0039EED9-CB03-FBE8-5E74-C7DB419F675E}"/>
              </a:ext>
            </a:extLst>
          </p:cNvPr>
          <p:cNvCxnSpPr/>
          <p:nvPr/>
        </p:nvCxnSpPr>
        <p:spPr>
          <a:xfrm>
            <a:off x="2127183" y="3975234"/>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Arrow: Right 45">
            <a:extLst>
              <a:ext uri="{FF2B5EF4-FFF2-40B4-BE49-F238E27FC236}">
                <a16:creationId xmlns:a16="http://schemas.microsoft.com/office/drawing/2014/main" id="{38C1D029-167D-614A-28FC-5D1388FF82AF}"/>
              </a:ext>
            </a:extLst>
          </p:cNvPr>
          <p:cNvSpPr/>
          <p:nvPr/>
        </p:nvSpPr>
        <p:spPr>
          <a:xfrm flipV="1">
            <a:off x="4269339" y="2910475"/>
            <a:ext cx="440355" cy="5185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Arrow: Right 46">
            <a:extLst>
              <a:ext uri="{FF2B5EF4-FFF2-40B4-BE49-F238E27FC236}">
                <a16:creationId xmlns:a16="http://schemas.microsoft.com/office/drawing/2014/main" id="{C59E5610-B083-4356-1F86-8CC767F48E63}"/>
              </a:ext>
            </a:extLst>
          </p:cNvPr>
          <p:cNvSpPr/>
          <p:nvPr/>
        </p:nvSpPr>
        <p:spPr>
          <a:xfrm>
            <a:off x="1525871" y="6078204"/>
            <a:ext cx="443296" cy="3416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Arrow: Right 49">
            <a:extLst>
              <a:ext uri="{FF2B5EF4-FFF2-40B4-BE49-F238E27FC236}">
                <a16:creationId xmlns:a16="http://schemas.microsoft.com/office/drawing/2014/main" id="{23F3CD21-B549-3EB4-BCBB-AA22A4D8433C}"/>
              </a:ext>
            </a:extLst>
          </p:cNvPr>
          <p:cNvSpPr/>
          <p:nvPr/>
        </p:nvSpPr>
        <p:spPr>
          <a:xfrm>
            <a:off x="1415342" y="2873573"/>
            <a:ext cx="65155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Arrow: Down 50">
            <a:extLst>
              <a:ext uri="{FF2B5EF4-FFF2-40B4-BE49-F238E27FC236}">
                <a16:creationId xmlns:a16="http://schemas.microsoft.com/office/drawing/2014/main" id="{60C7E4A7-CA1C-2CDB-876E-9098A7CFA9E9}"/>
              </a:ext>
            </a:extLst>
          </p:cNvPr>
          <p:cNvSpPr/>
          <p:nvPr/>
        </p:nvSpPr>
        <p:spPr>
          <a:xfrm>
            <a:off x="842077" y="2291330"/>
            <a:ext cx="484632" cy="40324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0049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307091" y="1275371"/>
            <a:ext cx="4275138" cy="477520"/>
          </a:xfrm>
        </p:spPr>
        <p:txBody>
          <a:bodyPr/>
          <a:lstStyle/>
          <a:p>
            <a:pPr marL="0" indent="0">
              <a:buNone/>
            </a:pPr>
            <a:endParaRPr lang="en-IN" dirty="0"/>
          </a:p>
        </p:txBody>
      </p:sp>
      <p:pic>
        <p:nvPicPr>
          <p:cNvPr id="2" name="Picture 1">
            <a:extLst>
              <a:ext uri="{FF2B5EF4-FFF2-40B4-BE49-F238E27FC236}">
                <a16:creationId xmlns:a16="http://schemas.microsoft.com/office/drawing/2014/main" id="{549672C5-98AF-E3F1-6B7F-E8E1C91D28CC}"/>
              </a:ext>
            </a:extLst>
          </p:cNvPr>
          <p:cNvPicPr>
            <a:picLocks noChangeAspect="1"/>
          </p:cNvPicPr>
          <p:nvPr/>
        </p:nvPicPr>
        <p:blipFill>
          <a:blip r:embed="rId4"/>
          <a:stretch>
            <a:fillRect/>
          </a:stretch>
        </p:blipFill>
        <p:spPr>
          <a:xfrm>
            <a:off x="675957" y="1275371"/>
            <a:ext cx="9112936" cy="5366854"/>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426000" y="647700"/>
            <a:ext cx="11340000" cy="700114"/>
          </a:xfrm>
          <a:prstGeom prst="rect">
            <a:avLst/>
          </a:prstGeom>
        </p:spPr>
        <p:txBody>
          <a:bodyPr anchor="ctr">
            <a:normAutofit fontScale="90000"/>
          </a:bodyPr>
          <a:lstStyle/>
          <a:p>
            <a:pPr algn="ctr"/>
            <a:r>
              <a:rPr lang="en-US" sz="4800" b="1" dirty="0">
                <a:solidFill>
                  <a:schemeClr val="tx1"/>
                </a:solidFill>
              </a:rPr>
              <a:t>MEET OUR TEAM</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Picture Placeholder 3">
            <a:extLst>
              <a:ext uri="{FF2B5EF4-FFF2-40B4-BE49-F238E27FC236}">
                <a16:creationId xmlns:a16="http://schemas.microsoft.com/office/drawing/2014/main" id="{E5DD40E2-229E-473E-9D5D-132EBEF407CE}"/>
              </a:ext>
            </a:extLst>
          </p:cNvPr>
          <p:cNvSpPr>
            <a:spLocks noGrp="1"/>
          </p:cNvSpPr>
          <p:nvPr>
            <p:ph type="pic" sz="quarter" idx="20"/>
          </p:nvPr>
        </p:nvSpPr>
        <p:spPr/>
      </p:sp>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975012" y="1347814"/>
            <a:ext cx="7872660" cy="4042333"/>
          </a:xfrm>
        </p:spPr>
        <p:txBody>
          <a:bodyPr>
            <a:normAutofit/>
          </a:bodyPr>
          <a:lstStyle/>
          <a:p>
            <a:r>
              <a:rPr lang="en-IN" dirty="0"/>
              <a:t>RADHE SYAM MANDUVA</a:t>
            </a:r>
          </a:p>
          <a:p>
            <a:pPr algn="l"/>
            <a:r>
              <a:rPr lang="en-IN" dirty="0"/>
              <a:t>AICTE Email        		:radhesyamchowdary@gmail.com</a:t>
            </a:r>
          </a:p>
          <a:p>
            <a:pPr algn="l"/>
            <a:r>
              <a:rPr lang="en-IN" dirty="0"/>
              <a:t>AICTE Student ID 		:STU625127c2f24c81649485762</a:t>
            </a:r>
          </a:p>
          <a:p>
            <a:pPr algn="l"/>
            <a:r>
              <a:rPr lang="en-IN" dirty="0"/>
              <a:t>BRANCH 				:CSE 3</a:t>
            </a:r>
            <a:r>
              <a:rPr lang="en-IN" baseline="30000" dirty="0"/>
              <a:t>rd</a:t>
            </a:r>
            <a:r>
              <a:rPr lang="en-IN" dirty="0"/>
              <a:t> year</a:t>
            </a:r>
            <a:r>
              <a:rPr lang="en-IN" baseline="30000" dirty="0"/>
              <a:t> </a:t>
            </a:r>
            <a:endParaRPr lang="en-IN" dirty="0"/>
          </a:p>
          <a:p>
            <a:pPr algn="l"/>
            <a:r>
              <a:rPr lang="en-IN" dirty="0"/>
              <a:t>COLLEGE				:NRI INSTITUTE OF 						    						  TECHNOLOGY,VISADALA,GUNTUR.</a:t>
            </a:r>
          </a:p>
          <a:p>
            <a:pPr algn="l"/>
            <a:r>
              <a:rPr lang="en-IN" dirty="0"/>
              <a:t>BATCH CODE 			:AICB2-0882</a:t>
            </a:r>
          </a:p>
          <a:p>
            <a:pPr algn="l"/>
            <a:r>
              <a:rPr lang="en-IN" dirty="0"/>
              <a:t>Internship ID 			:INTERNSHIP_166004054262f2355ecd0f9</a:t>
            </a:r>
          </a:p>
          <a:p>
            <a:pPr algn="l"/>
            <a:r>
              <a:rPr lang="en-IN" dirty="0"/>
              <a:t>Internship type 		:Cyber Security</a:t>
            </a:r>
          </a:p>
          <a:p>
            <a:pPr algn="l"/>
            <a:endParaRPr lang="en-IN" dirty="0"/>
          </a:p>
        </p:txBody>
      </p:sp>
      <p:pic>
        <p:nvPicPr>
          <p:cNvPr id="2" name="Picture 1">
            <a:extLst>
              <a:ext uri="{FF2B5EF4-FFF2-40B4-BE49-F238E27FC236}">
                <a16:creationId xmlns:a16="http://schemas.microsoft.com/office/drawing/2014/main" id="{A42193F2-A4AE-3470-BF43-D4D5E21BD1DF}"/>
              </a:ext>
            </a:extLst>
          </p:cNvPr>
          <p:cNvPicPr>
            <a:picLocks noChangeAspect="1"/>
          </p:cNvPicPr>
          <p:nvPr/>
        </p:nvPicPr>
        <p:blipFill>
          <a:blip r:embed="rId3"/>
          <a:stretch>
            <a:fillRect/>
          </a:stretch>
        </p:blipFill>
        <p:spPr>
          <a:xfrm>
            <a:off x="662772" y="2162592"/>
            <a:ext cx="1793146" cy="234148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436880" y="551213"/>
            <a:ext cx="11755120" cy="830997"/>
          </a:xfrm>
        </p:spPr>
        <p:txBody>
          <a:bodyPr>
            <a:normAutofit fontScale="90000"/>
          </a:bodyPr>
          <a:lstStyle/>
          <a:p>
            <a:r>
              <a:rPr lang="en-GB" dirty="0"/>
              <a:t>PASSWORDLESS AUTHENTICATION SYSTEM</a:t>
            </a: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TextBox 1">
            <a:extLst>
              <a:ext uri="{FF2B5EF4-FFF2-40B4-BE49-F238E27FC236}">
                <a16:creationId xmlns:a16="http://schemas.microsoft.com/office/drawing/2014/main" id="{836FDABD-8230-D93C-12CE-95B362EA2D12}"/>
              </a:ext>
            </a:extLst>
          </p:cNvPr>
          <p:cNvSpPr txBox="1"/>
          <p:nvPr/>
        </p:nvSpPr>
        <p:spPr>
          <a:xfrm>
            <a:off x="873760" y="2072640"/>
            <a:ext cx="10160000" cy="2308324"/>
          </a:xfrm>
          <a:prstGeom prst="rect">
            <a:avLst/>
          </a:prstGeom>
          <a:noFill/>
        </p:spPr>
        <p:txBody>
          <a:bodyPr wrap="square" rtlCol="0">
            <a:spAutoFit/>
          </a:bodyPr>
          <a:lstStyle/>
          <a:p>
            <a:pPr marL="285750" indent="-285750" algn="l">
              <a:buFont typeface="Wingdings" panose="05000000000000000000" pitchFamily="2" charset="2"/>
              <a:buChar char="q"/>
            </a:pPr>
            <a:r>
              <a:rPr lang="en-US" b="0" i="0" dirty="0">
                <a:solidFill>
                  <a:srgbClr val="1C1F2A"/>
                </a:solidFill>
                <a:effectLst/>
                <a:latin typeface="Noto Sans" panose="020B0502040204020203" pitchFamily="34" charset="0"/>
              </a:rPr>
              <a:t>Passwordless authentication is a means to verify a user’s identity, without using a password. Instead, passwordless uses more secure alternatives like possession factors (</a:t>
            </a:r>
            <a:r>
              <a:rPr lang="en-US" b="0" i="0" u="none" strike="noStrike" dirty="0">
                <a:solidFill>
                  <a:srgbClr val="0079A1"/>
                </a:solidFill>
                <a:effectLst/>
                <a:latin typeface="Noto Sans" panose="020B0502040204020203" pitchFamily="34" charset="0"/>
                <a:hlinkClick r:id="rId4"/>
              </a:rPr>
              <a:t>one-time passwords [OTP]</a:t>
            </a:r>
            <a:r>
              <a:rPr lang="en-US" b="0" i="0" dirty="0">
                <a:solidFill>
                  <a:srgbClr val="1C1F2A"/>
                </a:solidFill>
                <a:effectLst/>
                <a:latin typeface="Noto Sans" panose="020B0502040204020203" pitchFamily="34" charset="0"/>
              </a:rPr>
              <a:t>, registered smartphones), or biometrics (fingerprint, retina scans).</a:t>
            </a:r>
          </a:p>
          <a:p>
            <a:pPr algn="l"/>
            <a:endParaRPr lang="en-US" b="0" i="0" dirty="0">
              <a:solidFill>
                <a:srgbClr val="1C1F2A"/>
              </a:solidFill>
              <a:effectLst/>
              <a:latin typeface="Noto Sans" panose="020B0502040204020203" pitchFamily="34" charset="0"/>
            </a:endParaRPr>
          </a:p>
          <a:p>
            <a:pPr marL="285750" indent="-285750" algn="l">
              <a:buFont typeface="Wingdings" panose="05000000000000000000" pitchFamily="2" charset="2"/>
              <a:buChar char="q"/>
            </a:pPr>
            <a:r>
              <a:rPr lang="en-US" b="0" i="0" dirty="0">
                <a:solidFill>
                  <a:srgbClr val="1C1F2A"/>
                </a:solidFill>
                <a:effectLst/>
                <a:latin typeface="Noto Sans" panose="020B0502040204020203" pitchFamily="34" charset="0"/>
              </a:rPr>
              <a:t>Passwords haven’t been safe for a long time. They are hard to remember, and easy to misplace. They are also the number one target of cybercriminals. So much so that 81 percent of breaches involve weak or stolen passwords.</a:t>
            </a:r>
          </a:p>
        </p:txBody>
      </p:sp>
      <p:pic>
        <p:nvPicPr>
          <p:cNvPr id="2052" name="Picture 4" descr="Passwordless Authentication | Transmit Security">
            <a:extLst>
              <a:ext uri="{FF2B5EF4-FFF2-40B4-BE49-F238E27FC236}">
                <a16:creationId xmlns:a16="http://schemas.microsoft.com/office/drawing/2014/main" id="{80211AAC-8916-015E-0C98-30D3AA24AB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61890" y="4528937"/>
            <a:ext cx="3041650" cy="2136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0618" y="1432560"/>
            <a:ext cx="9027702" cy="5243448"/>
          </a:xfrm>
        </p:spPr>
        <p:txBody>
          <a:bodyPr/>
          <a:lstStyle/>
          <a:p>
            <a:pPr lvl="1">
              <a:lnSpc>
                <a:spcPct val="150000"/>
              </a:lnSpc>
            </a:pPr>
            <a:r>
              <a:rPr lang="en-IN" dirty="0"/>
              <a:t>Passwordless authentication systems are being developed to address by using the current concerns of the security.</a:t>
            </a:r>
          </a:p>
          <a:p>
            <a:pPr lvl="1">
              <a:lnSpc>
                <a:spcPct val="150000"/>
              </a:lnSpc>
            </a:pPr>
            <a:r>
              <a:rPr lang="en-IN" dirty="0"/>
              <a:t>It can increases security by using two-factor authentication (you know something and something you have).</a:t>
            </a:r>
          </a:p>
          <a:p>
            <a:pPr lvl="1">
              <a:lnSpc>
                <a:spcPct val="150000"/>
              </a:lnSpc>
            </a:pPr>
            <a:r>
              <a:rPr lang="en-IN" dirty="0"/>
              <a:t>It can eliminates the changing of the password.</a:t>
            </a:r>
          </a:p>
          <a:p>
            <a:pPr lvl="1">
              <a:lnSpc>
                <a:spcPct val="150000"/>
              </a:lnSpc>
            </a:pPr>
            <a:r>
              <a:rPr lang="en-IN" dirty="0"/>
              <a:t>It can eliminates the need for using the long passwords.</a:t>
            </a:r>
          </a:p>
          <a:p>
            <a:pPr lvl="1">
              <a:lnSpc>
                <a:spcPct val="150000"/>
              </a:lnSpc>
            </a:pPr>
            <a:r>
              <a:rPr lang="en-IN" dirty="0"/>
              <a:t>There are more other secure passwords based on the authentication.</a:t>
            </a:r>
            <a:br>
              <a:rPr lang="en-IN" dirty="0"/>
            </a:br>
            <a:r>
              <a:rPr lang="en-IN" dirty="0"/>
              <a:t>Passwordless authentication is the more secure based on the other system, it can helps us to easily longin to the system. </a:t>
            </a:r>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400" y="430567"/>
            <a:ext cx="4275138" cy="847817"/>
          </a:xfrm>
        </p:spPr>
        <p:txBody>
          <a:bodyPr/>
          <a:lstStyle/>
          <a:p>
            <a:r>
              <a:rPr lang="en-US" dirty="0"/>
              <a:t>AGENDA</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983151"/>
            <a:ext cx="9093200" cy="5488769"/>
          </a:xfrm>
        </p:spPr>
        <p:txBody>
          <a:bodyPr>
            <a:normAutofit fontScale="92500" lnSpcReduction="10000"/>
          </a:bodyPr>
          <a:lstStyle/>
          <a:p>
            <a:pPr>
              <a:lnSpc>
                <a:spcPct val="150000"/>
              </a:lnSpc>
            </a:pPr>
            <a:r>
              <a:rPr lang="en-IN" sz="2800" dirty="0"/>
              <a:t>In passwordless authentication, we don’t need the password for login the website .</a:t>
            </a:r>
          </a:p>
          <a:p>
            <a:pPr>
              <a:lnSpc>
                <a:spcPct val="150000"/>
              </a:lnSpc>
            </a:pPr>
            <a:r>
              <a:rPr lang="en-IN" sz="2800" dirty="0"/>
              <a:t>There are so many ways to login a website,like one time passwords(OTP),authentication using the artificial intelligence based.</a:t>
            </a:r>
          </a:p>
          <a:p>
            <a:pPr>
              <a:lnSpc>
                <a:spcPct val="150000"/>
              </a:lnSpc>
            </a:pPr>
            <a:r>
              <a:rPr lang="en-IN" sz="2800" dirty="0"/>
              <a:t>We don’t need password for login an application in this authentication.</a:t>
            </a:r>
          </a:p>
          <a:p>
            <a:pPr>
              <a:lnSpc>
                <a:spcPct val="150000"/>
              </a:lnSpc>
            </a:pPr>
            <a:r>
              <a:rPr lang="en-IN" sz="2800" dirty="0"/>
              <a:t>Some of the people cant remember the passwords ,so that this authentication is useful and secure.</a:t>
            </a:r>
          </a:p>
          <a:p>
            <a:pPr>
              <a:lnSpc>
                <a:spcPct val="150000"/>
              </a:lnSpc>
            </a:pPr>
            <a:endParaRPr lang="en-IN" sz="2800" dirty="0"/>
          </a:p>
          <a:p>
            <a:pPr>
              <a:lnSpc>
                <a:spcPct val="150000"/>
              </a:lnSpc>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675957" y="193040"/>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9164084" y="3207511"/>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1EA3D7-6665-4A1E-AD2A-C7390FB60D60}"/>
              </a:ext>
            </a:extLst>
          </p:cNvPr>
          <p:cNvSpPr>
            <a:spLocks noGrp="1"/>
          </p:cNvSpPr>
          <p:nvPr>
            <p:ph type="body" sz="quarter" idx="12"/>
          </p:nvPr>
        </p:nvSpPr>
        <p:spPr>
          <a:xfrm>
            <a:off x="472757" y="1477581"/>
            <a:ext cx="9799003" cy="5209922"/>
          </a:xfrm>
        </p:spPr>
        <p:txBody>
          <a:bodyPr>
            <a:normAutofit/>
          </a:bodyPr>
          <a:lstStyle/>
          <a:p>
            <a:pPr lvl="6">
              <a:buFont typeface="Wingdings" panose="05000000000000000000" pitchFamily="2" charset="2"/>
              <a:buChar char="§"/>
            </a:pPr>
            <a:r>
              <a:rPr lang="en-US" dirty="0"/>
              <a:t>Passwordless authentication works by replacing passwords with other authentication factors that are intrinsically safer. </a:t>
            </a:r>
          </a:p>
          <a:p>
            <a:r>
              <a:rPr lang="en-US" dirty="0"/>
              <a:t>In password-based authentication, a user-provided password is matched against what is stored in the database.</a:t>
            </a:r>
          </a:p>
          <a:p>
            <a:r>
              <a:rPr lang="en-US" dirty="0"/>
              <a:t>In some passwordless systems, like biometrics, the comparison happens in a similar manner, but instead of passwords, a user’s distinctive characteristics are compared. </a:t>
            </a:r>
          </a:p>
          <a:p>
            <a:r>
              <a:rPr lang="en-US" dirty="0"/>
              <a:t>E.g., a system captures a user’s face, extracts numerical data from it, and then compares it with verified data present in the database.</a:t>
            </a:r>
          </a:p>
          <a:p>
            <a:r>
              <a:rPr lang="en-US" dirty="0"/>
              <a:t>In other passwordless implementations, comparisons may happen differently. </a:t>
            </a:r>
            <a:r>
              <a:rPr lang="en-US" dirty="0" err="1"/>
              <a:t>Eg.</a:t>
            </a:r>
            <a:r>
              <a:rPr lang="en-US" dirty="0"/>
              <a:t> a system sends a one-time passcode to a user’s mobile, via an SMS. </a:t>
            </a:r>
          </a:p>
          <a:p>
            <a:r>
              <a:rPr lang="en-US" dirty="0"/>
              <a:t>The user receives it and enters it into the login box. The system then compares the user-entered passcode to the one it had sent.</a:t>
            </a:r>
          </a:p>
        </p:txBody>
      </p:sp>
      <p:sp>
        <p:nvSpPr>
          <p:cNvPr id="4" name="Title 3">
            <a:extLst>
              <a:ext uri="{FF2B5EF4-FFF2-40B4-BE49-F238E27FC236}">
                <a16:creationId xmlns:a16="http://schemas.microsoft.com/office/drawing/2014/main" id="{E396F2BA-F421-453B-A355-B10F122548C9}"/>
              </a:ext>
            </a:extLst>
          </p:cNvPr>
          <p:cNvSpPr>
            <a:spLocks noGrp="1"/>
          </p:cNvSpPr>
          <p:nvPr>
            <p:ph type="title"/>
          </p:nvPr>
        </p:nvSpPr>
        <p:spPr>
          <a:xfrm>
            <a:off x="294640" y="317533"/>
            <a:ext cx="6237550" cy="659603"/>
          </a:xfrm>
        </p:spPr>
        <p:txBody>
          <a:bodyPr>
            <a:normAutofit fontScale="90000"/>
          </a:bodyPr>
          <a:lstStyle/>
          <a:p>
            <a:r>
              <a:rPr lang="en-US" dirty="0"/>
              <a:t>PROJECT  OVERVIEW</a:t>
            </a:r>
            <a:endParaRPr lang="en-IN" dirty="0"/>
          </a:p>
        </p:txBody>
      </p:sp>
      <p:pic>
        <p:nvPicPr>
          <p:cNvPr id="5" name="Picture 4">
            <a:extLst>
              <a:ext uri="{FF2B5EF4-FFF2-40B4-BE49-F238E27FC236}">
                <a16:creationId xmlns:a16="http://schemas.microsoft.com/office/drawing/2014/main" id="{89DAE5EB-BCC3-4A2B-BDA0-76A75723FD8B}"/>
              </a:ext>
            </a:extLst>
          </p:cNvPr>
          <p:cNvPicPr>
            <a:picLocks noChangeAspect="1"/>
          </p:cNvPicPr>
          <p:nvPr/>
        </p:nvPicPr>
        <p:blipFill>
          <a:blip r:embed="rId2"/>
          <a:stretch>
            <a:fillRect/>
          </a:stretch>
        </p:blipFill>
        <p:spPr>
          <a:xfrm>
            <a:off x="9022435" y="2877503"/>
            <a:ext cx="3810000" cy="3810000"/>
          </a:xfrm>
          <a:prstGeom prst="rect">
            <a:avLst/>
          </a:prstGeom>
        </p:spPr>
      </p:pic>
      <p:pic>
        <p:nvPicPr>
          <p:cNvPr id="6" name="Picture 5">
            <a:extLst>
              <a:ext uri="{FF2B5EF4-FFF2-40B4-BE49-F238E27FC236}">
                <a16:creationId xmlns:a16="http://schemas.microsoft.com/office/drawing/2014/main" id="{091697D0-D7F2-4E1C-AFA9-B7F2356F47F5}"/>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4109582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DB4887-7EF4-CE5E-B90B-C6EDEA4FF87D}"/>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5" name="TextBox 4">
            <a:extLst>
              <a:ext uri="{FF2B5EF4-FFF2-40B4-BE49-F238E27FC236}">
                <a16:creationId xmlns:a16="http://schemas.microsoft.com/office/drawing/2014/main" id="{3B0A3010-9E45-C622-01AB-EEE32A65B324}"/>
              </a:ext>
            </a:extLst>
          </p:cNvPr>
          <p:cNvSpPr txBox="1"/>
          <p:nvPr/>
        </p:nvSpPr>
        <p:spPr>
          <a:xfrm>
            <a:off x="436880" y="751344"/>
            <a:ext cx="5801360" cy="5355312"/>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1C1F2A"/>
                </a:solidFill>
                <a:effectLst/>
                <a:latin typeface="Noto Sans" panose="020B0502040504020204" pitchFamily="34" charset="0"/>
              </a:rPr>
              <a:t>Passwordless authentication relies on the same principles as digital certificates: a cryptographic key pair with a private and a public key.</a:t>
            </a:r>
          </a:p>
          <a:p>
            <a:pPr marL="285750" indent="-285750" algn="l">
              <a:buFont typeface="Wingdings" panose="05000000000000000000" pitchFamily="2" charset="2"/>
              <a:buChar char="§"/>
            </a:pPr>
            <a:r>
              <a:rPr lang="en-US" b="0" i="0" dirty="0">
                <a:solidFill>
                  <a:srgbClr val="1C1F2A"/>
                </a:solidFill>
                <a:effectLst/>
                <a:latin typeface="Noto Sans" panose="020B0502040504020204" pitchFamily="34" charset="0"/>
              </a:rPr>
              <a:t> Although they are both called keys, think of the public key as the padlock and the private key as the actual key that unlocks it.</a:t>
            </a:r>
          </a:p>
          <a:p>
            <a:pPr marL="285750" indent="-285750" algn="l">
              <a:buFont typeface="Wingdings" panose="05000000000000000000" pitchFamily="2" charset="2"/>
              <a:buChar char="§"/>
            </a:pPr>
            <a:r>
              <a:rPr lang="en-US" b="0" i="0" dirty="0">
                <a:solidFill>
                  <a:srgbClr val="1C1F2A"/>
                </a:solidFill>
                <a:effectLst/>
                <a:latin typeface="Noto Sans" panose="020B0502040504020204" pitchFamily="34" charset="0"/>
              </a:rPr>
              <a:t>Digital certificates work in a way in which there is only one key for the padlock and only one padlock for the key.</a:t>
            </a:r>
          </a:p>
          <a:p>
            <a:pPr marL="285750" indent="-285750" algn="l">
              <a:buFont typeface="Wingdings" panose="05000000000000000000" pitchFamily="2" charset="2"/>
              <a:buChar char="§"/>
            </a:pPr>
            <a:r>
              <a:rPr lang="en-US" b="0" i="0" dirty="0">
                <a:solidFill>
                  <a:srgbClr val="1C1F2A"/>
                </a:solidFill>
                <a:effectLst/>
                <a:latin typeface="Noto Sans" panose="020B0502040504020204" pitchFamily="34" charset="0"/>
              </a:rPr>
              <a:t> A user wishing to create a secure account uses a tool (a mobile app, a browser extension, etc.) to generate a public-private key pair.</a:t>
            </a:r>
          </a:p>
          <a:p>
            <a:pPr marL="285750" indent="-285750" algn="l">
              <a:buFont typeface="Wingdings" panose="05000000000000000000" pitchFamily="2" charset="2"/>
              <a:buChar char="§"/>
            </a:pPr>
            <a:r>
              <a:rPr lang="en-US" b="0" i="0" dirty="0">
                <a:solidFill>
                  <a:srgbClr val="1C1F2A"/>
                </a:solidFill>
                <a:effectLst/>
                <a:latin typeface="Noto Sans" panose="020B0502040504020204" pitchFamily="34" charset="0"/>
              </a:rPr>
              <a:t>The private key is stored on the user’s local device and can only be accessed using an authentication factor, e.g., a fingerprint, PIN, or OTP. The public key is provided to the system on which the user wishes to have a secure account.</a:t>
            </a:r>
          </a:p>
          <a:p>
            <a:br>
              <a:rPr lang="en-US" dirty="0"/>
            </a:br>
            <a:endParaRPr lang="en-IN" dirty="0"/>
          </a:p>
        </p:txBody>
      </p:sp>
      <p:pic>
        <p:nvPicPr>
          <p:cNvPr id="11" name="Picture 10">
            <a:extLst>
              <a:ext uri="{FF2B5EF4-FFF2-40B4-BE49-F238E27FC236}">
                <a16:creationId xmlns:a16="http://schemas.microsoft.com/office/drawing/2014/main" id="{C496EB76-94E6-3F84-2D14-D80009B31348}"/>
              </a:ext>
            </a:extLst>
          </p:cNvPr>
          <p:cNvPicPr>
            <a:picLocks noChangeAspect="1"/>
          </p:cNvPicPr>
          <p:nvPr/>
        </p:nvPicPr>
        <p:blipFill>
          <a:blip r:embed="rId2"/>
          <a:stretch>
            <a:fillRect/>
          </a:stretch>
        </p:blipFill>
        <p:spPr>
          <a:xfrm>
            <a:off x="4815840" y="664766"/>
            <a:ext cx="8454581" cy="4801314"/>
          </a:xfrm>
          <a:prstGeom prst="rect">
            <a:avLst/>
          </a:prstGeom>
        </p:spPr>
      </p:pic>
    </p:spTree>
    <p:extLst>
      <p:ext uri="{BB962C8B-B14F-4D97-AF65-F5344CB8AC3E}">
        <p14:creationId xmlns:p14="http://schemas.microsoft.com/office/powerpoint/2010/main" val="819336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314959" y="1899920"/>
            <a:ext cx="10718801" cy="4958080"/>
          </a:xfrm>
        </p:spPr>
        <p:txBody>
          <a:bodyPr>
            <a:normAutofit fontScale="40000" lnSpcReduction="20000"/>
          </a:bodyPr>
          <a:lstStyle/>
          <a:p>
            <a:pPr algn="just">
              <a:lnSpc>
                <a:spcPct val="150000"/>
              </a:lnSpc>
              <a:buFont typeface="Wingdings" panose="05000000000000000000" pitchFamily="2" charset="2"/>
              <a:buChar char="Ø"/>
            </a:pPr>
            <a:r>
              <a:rPr lang="en-IN" sz="5000" dirty="0"/>
              <a:t>Online shopping users can use the application and order anything in the online.</a:t>
            </a:r>
          </a:p>
          <a:p>
            <a:pPr algn="just">
              <a:lnSpc>
                <a:spcPct val="150000"/>
              </a:lnSpc>
              <a:buFont typeface="Wingdings" panose="05000000000000000000" pitchFamily="2" charset="2"/>
              <a:buChar char="Ø"/>
            </a:pPr>
            <a:r>
              <a:rPr lang="en-IN" sz="5000" dirty="0"/>
              <a:t>In this only our country are selling  anything in the online and these are also we can make them business.</a:t>
            </a:r>
          </a:p>
          <a:p>
            <a:pPr algn="just">
              <a:lnSpc>
                <a:spcPct val="150000"/>
              </a:lnSpc>
              <a:buFont typeface="Wingdings" panose="05000000000000000000" pitchFamily="2" charset="2"/>
              <a:buChar char="Ø"/>
            </a:pPr>
            <a:r>
              <a:rPr lang="en-IN" sz="5000" dirty="0"/>
              <a:t>In this consumers are buy products in the online and the business people who sell their products into the online.</a:t>
            </a:r>
          </a:p>
          <a:p>
            <a:pPr algn="just">
              <a:lnSpc>
                <a:spcPct val="150000"/>
              </a:lnSpc>
              <a:buFont typeface="Wingdings" panose="05000000000000000000" pitchFamily="2" charset="2"/>
              <a:buChar char="Ø"/>
            </a:pPr>
            <a:r>
              <a:rPr lang="en-IN" sz="5000" dirty="0"/>
              <a:t>I think people are the end users ,because 90 percent of the people can make the products in the online.</a:t>
            </a:r>
          </a:p>
          <a:p>
            <a:pPr algn="just">
              <a:lnSpc>
                <a:spcPct val="150000"/>
              </a:lnSpc>
              <a:buFont typeface="Wingdings" panose="05000000000000000000" pitchFamily="2" charset="2"/>
              <a:buChar char="Ø"/>
            </a:pPr>
            <a:r>
              <a:rPr lang="en-IN" sz="5000" dirty="0"/>
              <a:t>And some of the users can make it as online business.</a:t>
            </a:r>
          </a:p>
          <a:p>
            <a:pPr algn="just">
              <a:lnSpc>
                <a:spcPct val="150000"/>
              </a:lnSpc>
              <a:buFont typeface="Wingdings" panose="05000000000000000000" pitchFamily="2" charset="2"/>
              <a:buChar char="Ø"/>
            </a:pPr>
            <a:r>
              <a:rPr lang="en-IN" sz="5000" dirty="0"/>
              <a:t>Not only in </a:t>
            </a:r>
            <a:r>
              <a:rPr lang="en-IN" sz="5000" dirty="0" err="1"/>
              <a:t>india,other</a:t>
            </a:r>
            <a:r>
              <a:rPr lang="en-IN" sz="5000" dirty="0"/>
              <a:t> countries  like united states, China etc  </a:t>
            </a:r>
            <a:r>
              <a:rPr lang="en-IN" sz="3600" dirty="0"/>
              <a:t>are doing the same .</a:t>
            </a:r>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35EF13-5896-46EB-BB79-8B43E62222B3}"/>
              </a:ext>
            </a:extLst>
          </p:cNvPr>
          <p:cNvPicPr>
            <a:picLocks noChangeAspect="1"/>
          </p:cNvPicPr>
          <p:nvPr/>
        </p:nvPicPr>
        <p:blipFill>
          <a:blip r:embed="rId2"/>
          <a:stretch>
            <a:fillRect/>
          </a:stretch>
        </p:blipFill>
        <p:spPr>
          <a:xfrm>
            <a:off x="-325120" y="1425020"/>
            <a:ext cx="2692912" cy="3243923"/>
          </a:xfrm>
          <a:prstGeom prst="rect">
            <a:avLst/>
          </a:prstGeom>
        </p:spPr>
      </p:pic>
      <p:sp>
        <p:nvSpPr>
          <p:cNvPr id="2" name="Text Placeholder 1">
            <a:extLst>
              <a:ext uri="{FF2B5EF4-FFF2-40B4-BE49-F238E27FC236}">
                <a16:creationId xmlns:a16="http://schemas.microsoft.com/office/drawing/2014/main" id="{9C5BC36C-1F46-488C-B66D-4CAF65832F5B}"/>
              </a:ext>
            </a:extLst>
          </p:cNvPr>
          <p:cNvSpPr>
            <a:spLocks noGrp="1"/>
          </p:cNvSpPr>
          <p:nvPr>
            <p:ph type="body" sz="quarter" idx="12"/>
          </p:nvPr>
        </p:nvSpPr>
        <p:spPr>
          <a:xfrm>
            <a:off x="1914096" y="1207684"/>
            <a:ext cx="9170463" cy="5115812"/>
          </a:xfrm>
        </p:spPr>
        <p:txBody>
          <a:bodyPr>
            <a:normAutofit fontScale="85000" lnSpcReduction="10000"/>
          </a:bodyPr>
          <a:lstStyle/>
          <a:p>
            <a:pPr algn="just">
              <a:lnSpc>
                <a:spcPct val="160000"/>
              </a:lnSpc>
            </a:pPr>
            <a:r>
              <a:rPr lang="en-IN" sz="2400" dirty="0"/>
              <a:t>There are many ways to authenticate a user besides the traditional password.</a:t>
            </a:r>
          </a:p>
          <a:p>
            <a:pPr algn="just">
              <a:lnSpc>
                <a:spcPct val="160000"/>
              </a:lnSpc>
            </a:pPr>
            <a:r>
              <a:rPr lang="en-IN" sz="2400" dirty="0"/>
              <a:t>There is clear and apparent reason why 92% of business believe going passwordless in the future of system-access security- the benefits outweigh the costs.</a:t>
            </a:r>
          </a:p>
          <a:p>
            <a:pPr algn="just">
              <a:lnSpc>
                <a:spcPct val="160000"/>
              </a:lnSpc>
            </a:pPr>
            <a:r>
              <a:rPr lang="en-IN" sz="2400" dirty="0"/>
              <a:t>One of the newest password is one time passwords passwordless authentication.</a:t>
            </a:r>
          </a:p>
          <a:p>
            <a:pPr algn="just">
              <a:lnSpc>
                <a:spcPct val="160000"/>
              </a:lnSpc>
            </a:pPr>
            <a:r>
              <a:rPr lang="en-IN" sz="2400" dirty="0"/>
              <a:t>One time password is an easy way to avoid using the password altogether.</a:t>
            </a:r>
          </a:p>
          <a:p>
            <a:pPr algn="just">
              <a:lnSpc>
                <a:spcPct val="160000"/>
              </a:lnSpc>
            </a:pPr>
            <a:r>
              <a:rPr lang="en-IN" sz="2400" dirty="0"/>
              <a:t>The most common use case of one time password is when you want to login from a new device (like laptop).</a:t>
            </a:r>
          </a:p>
        </p:txBody>
      </p:sp>
      <p:sp>
        <p:nvSpPr>
          <p:cNvPr id="4" name="Title 3">
            <a:extLst>
              <a:ext uri="{FF2B5EF4-FFF2-40B4-BE49-F238E27FC236}">
                <a16:creationId xmlns:a16="http://schemas.microsoft.com/office/drawing/2014/main" id="{BCA740D3-9E07-4502-8069-21C41AD17028}"/>
              </a:ext>
            </a:extLst>
          </p:cNvPr>
          <p:cNvSpPr>
            <a:spLocks noGrp="1"/>
          </p:cNvSpPr>
          <p:nvPr>
            <p:ph type="title"/>
          </p:nvPr>
        </p:nvSpPr>
        <p:spPr>
          <a:xfrm>
            <a:off x="377300" y="-297386"/>
            <a:ext cx="10454444" cy="1356646"/>
          </a:xfrm>
        </p:spPr>
        <p:txBody>
          <a:bodyPr/>
          <a:lstStyle/>
          <a:p>
            <a:br>
              <a:rPr lang="en-US" sz="3600" dirty="0"/>
            </a:br>
            <a:r>
              <a:rPr lang="en-US" sz="3600" dirty="0"/>
              <a:t>YOUR SOLUTION AND ITS VALUE PROPOSITION</a:t>
            </a:r>
            <a:endParaRPr lang="en-IN" sz="3600" dirty="0"/>
          </a:p>
        </p:txBody>
      </p:sp>
      <p:pic>
        <p:nvPicPr>
          <p:cNvPr id="6" name="Picture 5">
            <a:extLst>
              <a:ext uri="{FF2B5EF4-FFF2-40B4-BE49-F238E27FC236}">
                <a16:creationId xmlns:a16="http://schemas.microsoft.com/office/drawing/2014/main" id="{B674C9E9-1283-4FA5-9E79-FC0B254FD093}"/>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28663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B72B4C-C36A-4877-97D9-A53F2FA00C28}"/>
              </a:ext>
            </a:extLst>
          </p:cNvPr>
          <p:cNvPicPr>
            <a:picLocks noChangeAspect="1"/>
          </p:cNvPicPr>
          <p:nvPr/>
        </p:nvPicPr>
        <p:blipFill rotWithShape="1">
          <a:blip r:embed="rId2"/>
          <a:srcRect b="7597"/>
          <a:stretch/>
        </p:blipFill>
        <p:spPr>
          <a:xfrm>
            <a:off x="64169" y="3383989"/>
            <a:ext cx="2465671" cy="3420077"/>
          </a:xfrm>
          <a:prstGeom prst="rect">
            <a:avLst/>
          </a:prstGeom>
        </p:spPr>
      </p:pic>
      <p:sp>
        <p:nvSpPr>
          <p:cNvPr id="2" name="Text Placeholder 1">
            <a:extLst>
              <a:ext uri="{FF2B5EF4-FFF2-40B4-BE49-F238E27FC236}">
                <a16:creationId xmlns:a16="http://schemas.microsoft.com/office/drawing/2014/main" id="{867B3BDA-BF44-483E-A095-A0B81C73B6B6}"/>
              </a:ext>
            </a:extLst>
          </p:cNvPr>
          <p:cNvSpPr>
            <a:spLocks noGrp="1"/>
          </p:cNvSpPr>
          <p:nvPr>
            <p:ph type="body" sz="quarter" idx="12"/>
          </p:nvPr>
        </p:nvSpPr>
        <p:spPr>
          <a:xfrm>
            <a:off x="1104232" y="1010318"/>
            <a:ext cx="9980328" cy="5542882"/>
          </a:xfrm>
        </p:spPr>
        <p:txBody>
          <a:bodyPr>
            <a:normAutofit fontScale="92500" lnSpcReduction="20000"/>
          </a:bodyPr>
          <a:lstStyle/>
          <a:p>
            <a:pPr>
              <a:buNone/>
            </a:pPr>
            <a:r>
              <a:rPr lang="en-US" sz="2400" dirty="0"/>
              <a:t>Authentication is the process of verifying a user's identity. The term comes from the Latin word for "prove". Authentication is usually performed by comparing the user's identifying information to a database of users (a list of people with access to that system). If the person can be identified as one of those listed, then they are authenticated.</a:t>
            </a:r>
          </a:p>
          <a:p>
            <a:pPr>
              <a:buNone/>
            </a:pPr>
            <a:r>
              <a:rPr lang="en-US" sz="2400" dirty="0"/>
              <a:t>     The benefits are:</a:t>
            </a:r>
          </a:p>
          <a:p>
            <a:r>
              <a:rPr lang="en-US" sz="2400" dirty="0"/>
              <a:t>1) It reduces fraud, as it is harder for someone to create a fake account or steal someone else’s credentials.</a:t>
            </a:r>
          </a:p>
          <a:p>
            <a:r>
              <a:rPr lang="en-US" sz="2400" dirty="0"/>
              <a:t>2) It reduces password fatigue, which occurs when users have to remember too many passwords and cannot easily keep track of them all.</a:t>
            </a:r>
          </a:p>
          <a:p>
            <a:r>
              <a:rPr lang="en-US" sz="2400" dirty="0"/>
              <a:t>3) In the past, companies had to invest in expensive and time-consuming security systems. With OTPS, they can cut down on their costs and also save time.</a:t>
            </a:r>
          </a:p>
          <a:p>
            <a:r>
              <a:rPr lang="en-US" sz="2400" dirty="0"/>
              <a:t>4) OTP authentication system is a software that generates a one-time password based on a secret key shared between the two devices. It is widely used in banking transactions and other online transactions.</a:t>
            </a:r>
          </a:p>
          <a:p>
            <a:endParaRPr lang="en-US" sz="2400" dirty="0"/>
          </a:p>
          <a:p>
            <a:pPr marL="0" indent="0" algn="just">
              <a:lnSpc>
                <a:spcPct val="150000"/>
              </a:lnSpc>
              <a:buNone/>
            </a:pPr>
            <a:endParaRPr lang="en-IN" sz="2400" dirty="0"/>
          </a:p>
        </p:txBody>
      </p:sp>
      <p:sp>
        <p:nvSpPr>
          <p:cNvPr id="4" name="Title 3">
            <a:extLst>
              <a:ext uri="{FF2B5EF4-FFF2-40B4-BE49-F238E27FC236}">
                <a16:creationId xmlns:a16="http://schemas.microsoft.com/office/drawing/2014/main" id="{BD5F5E87-B139-4D7C-98F2-C0BAF7E7978C}"/>
              </a:ext>
            </a:extLst>
          </p:cNvPr>
          <p:cNvSpPr>
            <a:spLocks noGrp="1"/>
          </p:cNvSpPr>
          <p:nvPr>
            <p:ph type="title"/>
          </p:nvPr>
        </p:nvSpPr>
        <p:spPr>
          <a:xfrm>
            <a:off x="274319" y="152401"/>
            <a:ext cx="8503921" cy="1414268"/>
          </a:xfrm>
        </p:spPr>
        <p:txBody>
          <a:bodyPr>
            <a:normAutofit fontScale="90000"/>
          </a:bodyPr>
          <a:lstStyle/>
          <a:p>
            <a:r>
              <a:rPr lang="en-US" dirty="0"/>
              <a:t>THE WOW IN YOUR SOLUTION</a:t>
            </a:r>
            <a:endParaRPr lang="en-IN" dirty="0"/>
          </a:p>
        </p:txBody>
      </p:sp>
    </p:spTree>
    <p:extLst>
      <p:ext uri="{BB962C8B-B14F-4D97-AF65-F5344CB8AC3E}">
        <p14:creationId xmlns:p14="http://schemas.microsoft.com/office/powerpoint/2010/main" val="3516493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1000"/>
                                        <p:tgtEl>
                                          <p:spTgt spid="2">
                                            <p:txEl>
                                              <p:pRg st="1" end="1"/>
                                            </p:txEl>
                                          </p:spTgt>
                                        </p:tgtEl>
                                      </p:cBhvr>
                                    </p:animEffect>
                                    <p:anim calcmode="lin" valueType="num">
                                      <p:cBhvr>
                                        <p:cTn id="20"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Effect transition="in" filter="fade">
                                      <p:cBhvr>
                                        <p:cTn id="26" dur="1000"/>
                                        <p:tgtEl>
                                          <p:spTgt spid="2">
                                            <p:txEl>
                                              <p:pRg st="2" end="2"/>
                                            </p:txEl>
                                          </p:spTgt>
                                        </p:tgtEl>
                                      </p:cBhvr>
                                    </p:animEffect>
                                    <p:anim calcmode="lin" valueType="num">
                                      <p:cBhvr>
                                        <p:cTn id="27"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
                                            <p:txEl>
                                              <p:pRg st="3" end="3"/>
                                            </p:txEl>
                                          </p:spTgt>
                                        </p:tgtEl>
                                        <p:attrNameLst>
                                          <p:attrName>style.visibility</p:attrName>
                                        </p:attrNameLst>
                                      </p:cBhvr>
                                      <p:to>
                                        <p:strVal val="visible"/>
                                      </p:to>
                                    </p:set>
                                    <p:animEffect transition="in" filter="fade">
                                      <p:cBhvr>
                                        <p:cTn id="33" dur="1000"/>
                                        <p:tgtEl>
                                          <p:spTgt spid="2">
                                            <p:txEl>
                                              <p:pRg st="3" end="3"/>
                                            </p:txEl>
                                          </p:spTgt>
                                        </p:tgtEl>
                                      </p:cBhvr>
                                    </p:animEffect>
                                    <p:anim calcmode="lin" valueType="num">
                                      <p:cBhvr>
                                        <p:cTn id="34"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2">
                                            <p:txEl>
                                              <p:pRg st="4" end="4"/>
                                            </p:txEl>
                                          </p:spTgt>
                                        </p:tgtEl>
                                        <p:attrNameLst>
                                          <p:attrName>style.visibility</p:attrName>
                                        </p:attrNameLst>
                                      </p:cBhvr>
                                      <p:to>
                                        <p:strVal val="visible"/>
                                      </p:to>
                                    </p:set>
                                    <p:animEffect transition="in" filter="fade">
                                      <p:cBhvr>
                                        <p:cTn id="40" dur="1000"/>
                                        <p:tgtEl>
                                          <p:spTgt spid="2">
                                            <p:txEl>
                                              <p:pRg st="4" end="4"/>
                                            </p:txEl>
                                          </p:spTgt>
                                        </p:tgtEl>
                                      </p:cBhvr>
                                    </p:animEffect>
                                    <p:anim calcmode="lin" valueType="num">
                                      <p:cBhvr>
                                        <p:cTn id="41"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2">
                                            <p:txEl>
                                              <p:pRg st="5" end="5"/>
                                            </p:txEl>
                                          </p:spTgt>
                                        </p:tgtEl>
                                        <p:attrNameLst>
                                          <p:attrName>style.visibility</p:attrName>
                                        </p:attrNameLst>
                                      </p:cBhvr>
                                      <p:to>
                                        <p:strVal val="visible"/>
                                      </p:to>
                                    </p:set>
                                    <p:animEffect transition="in" filter="fade">
                                      <p:cBhvr>
                                        <p:cTn id="47" dur="1000"/>
                                        <p:tgtEl>
                                          <p:spTgt spid="2">
                                            <p:txEl>
                                              <p:pRg st="5" end="5"/>
                                            </p:txEl>
                                          </p:spTgt>
                                        </p:tgtEl>
                                      </p:cBhvr>
                                    </p:animEffect>
                                    <p:anim calcmode="lin" valueType="num">
                                      <p:cBhvr>
                                        <p:cTn id="48"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675</TotalTime>
  <Words>1088</Words>
  <Application>Microsoft Office PowerPoint</Application>
  <PresentationFormat>Widescreen</PresentationFormat>
  <Paragraphs>81</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Noto Sans</vt:lpstr>
      <vt:lpstr>Trebuchet MS</vt:lpstr>
      <vt:lpstr>Wingdings</vt:lpstr>
      <vt:lpstr>Wingdings 3</vt:lpstr>
      <vt:lpstr>Facet</vt:lpstr>
      <vt:lpstr>Cyber security in </vt:lpstr>
      <vt:lpstr>PASSWORDLESS AUTHENTICATION SYSTEM </vt:lpstr>
      <vt:lpstr>AGENDA</vt:lpstr>
      <vt:lpstr>PROBLEM  STATEMENT</vt:lpstr>
      <vt:lpstr>PROJECT  OVERVIEW</vt:lpstr>
      <vt:lpstr>PowerPoint Presentation</vt:lpstr>
      <vt:lpstr>WHO ARE THE END USERS?</vt:lpstr>
      <vt:lpstr> YOUR SOLUTION AND ITS VALUE PROPOSITION</vt:lpstr>
      <vt:lpstr>THE WOW IN YOUR SOLUTION</vt:lpstr>
      <vt:lpstr>MODELLING</vt:lpstr>
      <vt:lpstr>RESULTS </vt:lpstr>
      <vt:lpstr>MEET OUR TEAM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Mukesh Inturi</cp:lastModifiedBy>
  <cp:revision>71</cp:revision>
  <dcterms:created xsi:type="dcterms:W3CDTF">2021-07-11T13:13:15Z</dcterms:created>
  <dcterms:modified xsi:type="dcterms:W3CDTF">2022-11-17T08:57:23Z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