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r>
              <a:rPr lang="en-IN" sz="2400"/>
              <a:t> M. Radhika</a:t>
            </a:r>
            <a:endParaRPr lang="en-US" sz="2400" dirty="0"/>
          </a:p>
          <a:p>
            <a:r>
              <a:rPr lang="en-US" sz="2400" dirty="0"/>
              <a:t>REGISTER NO:</a:t>
            </a:r>
            <a:r>
              <a:rPr lang="en-IN" sz="2400" dirty="0"/>
              <a:t>073BCCS2022</a:t>
            </a:r>
            <a:endParaRPr lang="en-US" sz="2400" dirty="0"/>
          </a:p>
          <a:p>
            <a:r>
              <a:rPr lang="en-US" sz="2400" dirty="0"/>
              <a:t>DEPARTMENT:</a:t>
            </a:r>
            <a:r>
              <a:rPr lang="en-IN" sz="2400" dirty="0"/>
              <a:t>B.com (CS) </a:t>
            </a:r>
          </a:p>
          <a:p>
            <a:r>
              <a:rPr lang="en-IN" sz="2400" dirty="0"/>
              <a:t>COLLEGE:Shri krishna 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00D019B-62A3-BE9C-CE54-BA8152411AF3}"/>
              </a:ext>
            </a:extLst>
          </p:cNvPr>
          <p:cNvSpPr txBox="1"/>
          <p:nvPr/>
        </p:nvSpPr>
        <p:spPr>
          <a:xfrm>
            <a:off x="595312" y="1674674"/>
            <a:ext cx="6107906" cy="1754326"/>
          </a:xfrm>
          <a:prstGeom prst="rect">
            <a:avLst/>
          </a:prstGeom>
          <a:noFill/>
        </p:spPr>
        <p:txBody>
          <a:bodyPr wrap="square">
            <a:spAutoFit/>
          </a:bodyPr>
          <a:lstStyle/>
          <a:p>
            <a:r>
              <a:rPr lang="en-IN" b="0" i="0">
                <a:solidFill>
                  <a:srgbClr val="000000"/>
                </a:solidFill>
                <a:effectLst/>
                <a:latin typeface="Noto Sans" panose="020B0502040504020204" pitchFamily="34" charset="0"/>
              </a:rPr>
              <a:t>Projects have been built the same way for decades. Salespeople and project managers have spent a lot of time and resources building complex projects, creating project proposals based on guesses, instead of ensuring accuracy through models that encapsulate best practices.  </a:t>
            </a:r>
            <a:endParaRPr lang="en-US"/>
          </a:p>
        </p:txBody>
      </p:sp>
      <p:sp>
        <p:nvSpPr>
          <p:cNvPr id="7" name="TextBox 6">
            <a:extLst>
              <a:ext uri="{FF2B5EF4-FFF2-40B4-BE49-F238E27FC236}">
                <a16:creationId xmlns:a16="http://schemas.microsoft.com/office/drawing/2014/main" id="{A505B279-C15A-DF44-BC24-A5E7D2FAB68B}"/>
              </a:ext>
            </a:extLst>
          </p:cNvPr>
          <p:cNvSpPr txBox="1"/>
          <p:nvPr/>
        </p:nvSpPr>
        <p:spPr>
          <a:xfrm>
            <a:off x="595312" y="3833336"/>
            <a:ext cx="6578203" cy="1477328"/>
          </a:xfrm>
          <a:prstGeom prst="rect">
            <a:avLst/>
          </a:prstGeom>
          <a:noFill/>
        </p:spPr>
        <p:txBody>
          <a:bodyPr wrap="square">
            <a:spAutoFit/>
          </a:bodyPr>
          <a:lstStyle/>
          <a:p>
            <a:r>
              <a:rPr lang="en-IN" b="0" i="0">
                <a:solidFill>
                  <a:srgbClr val="000000"/>
                </a:solidFill>
                <a:effectLst/>
                <a:latin typeface="Noto Sans" panose="020B0502040504020204" pitchFamily="34" charset="0"/>
              </a:rPr>
              <a:t>Now is the time to improve the process of project inception and implement a solution that will increase speed and agility, while at the same time enhancing project governance, a standardized approach to the management of processes and data.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6718853-5997-0486-5904-007ED1251B62}"/>
              </a:ext>
            </a:extLst>
          </p:cNvPr>
          <p:cNvSpPr txBox="1"/>
          <p:nvPr/>
        </p:nvSpPr>
        <p:spPr>
          <a:xfrm>
            <a:off x="273844" y="1497230"/>
            <a:ext cx="6107906" cy="2031325"/>
          </a:xfrm>
          <a:prstGeom prst="rect">
            <a:avLst/>
          </a:prstGeom>
          <a:noFill/>
        </p:spPr>
        <p:txBody>
          <a:bodyPr wrap="square">
            <a:spAutoFit/>
          </a:bodyPr>
          <a:lstStyle/>
          <a:p>
            <a:pPr algn="ctr" fontAlgn="ctr"/>
            <a:r>
              <a:rPr lang="en-IN" b="0" i="0">
                <a:solidFill>
                  <a:srgbClr val="001D35"/>
                </a:solidFill>
                <a:effectLst/>
                <a:latin typeface="Google Sans"/>
              </a:rPr>
              <a:t>A project result is a measurable outcome that is achieved when a project is completed. These results can be tangible or intangible, and can be used to assess success, demonstrate impact, and guide future initiatives. They can also provide opportunities for accountability, learning, and continuous </a:t>
            </a:r>
          </a:p>
          <a:p>
            <a:br>
              <a:rPr lang="en-IN"/>
            </a:br>
            <a:endParaRPr lang="en-US"/>
          </a:p>
        </p:txBody>
      </p:sp>
      <p:sp>
        <p:nvSpPr>
          <p:cNvPr id="11" name="TextBox 10">
            <a:extLst>
              <a:ext uri="{FF2B5EF4-FFF2-40B4-BE49-F238E27FC236}">
                <a16:creationId xmlns:a16="http://schemas.microsoft.com/office/drawing/2014/main" id="{E33E4AB9-6B88-F929-2DAB-7ACC5C84B461}"/>
              </a:ext>
            </a:extLst>
          </p:cNvPr>
          <p:cNvSpPr txBox="1"/>
          <p:nvPr/>
        </p:nvSpPr>
        <p:spPr>
          <a:xfrm>
            <a:off x="755332" y="3638372"/>
            <a:ext cx="6107906" cy="1200329"/>
          </a:xfrm>
          <a:prstGeom prst="rect">
            <a:avLst/>
          </a:prstGeom>
          <a:noFill/>
        </p:spPr>
        <p:txBody>
          <a:bodyPr wrap="square">
            <a:spAutoFit/>
          </a:bodyPr>
          <a:lstStyle/>
          <a:p>
            <a:r>
              <a:rPr lang="en-IN" b="0" i="0">
                <a:solidFill>
                  <a:srgbClr val="1F1F1F"/>
                </a:solidFill>
                <a:effectLst/>
                <a:latin typeface="Google Sans"/>
              </a:rPr>
              <a:t>Project results are </a:t>
            </a:r>
            <a:r>
              <a:rPr lang="en-IN" b="0" i="0">
                <a:solidFill>
                  <a:srgbClr val="040C28"/>
                </a:solidFill>
                <a:effectLst/>
                <a:latin typeface="Google Sans"/>
              </a:rPr>
              <a:t>the measurable outcomes — tangible or intangible — achieved upon project completion</a:t>
            </a:r>
            <a:r>
              <a:rPr lang="en-IN" b="0" i="0">
                <a:solidFill>
                  <a:srgbClr val="1F1F1F"/>
                </a:solidFill>
                <a:effectLst/>
                <a:latin typeface="Google Sans"/>
              </a:rPr>
              <a:t>. These results are crucial for assessing success, demonstrating impact, and guiding future initiatives.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1360C47-2337-6749-C1DA-B1798A2B8CE5}"/>
              </a:ext>
            </a:extLst>
          </p:cNvPr>
          <p:cNvSpPr txBox="1"/>
          <p:nvPr/>
        </p:nvSpPr>
        <p:spPr>
          <a:xfrm>
            <a:off x="523874" y="1565195"/>
            <a:ext cx="8566547" cy="1200329"/>
          </a:xfrm>
          <a:prstGeom prst="rect">
            <a:avLst/>
          </a:prstGeom>
          <a:noFill/>
        </p:spPr>
        <p:txBody>
          <a:bodyPr wrap="square">
            <a:spAutoFit/>
          </a:bodyPr>
          <a:lstStyle/>
          <a:p>
            <a:r>
              <a:rPr lang="en-IN" b="0" i="0">
                <a:solidFill>
                  <a:srgbClr val="1F1F1F"/>
                </a:solidFill>
                <a:effectLst/>
                <a:latin typeface="Google Sans"/>
              </a:rPr>
              <a:t> A conclusion is </a:t>
            </a:r>
            <a:r>
              <a:rPr lang="en-IN" b="0" i="0">
                <a:solidFill>
                  <a:srgbClr val="040C28"/>
                </a:solidFill>
                <a:effectLst/>
                <a:latin typeface="Google Sans"/>
              </a:rPr>
              <a:t>the final piece of writing in a research paper, essay, or article that summarizes the entire work</a:t>
            </a:r>
            <a:r>
              <a:rPr lang="en-IN" b="0" i="0">
                <a:solidFill>
                  <a:srgbClr val="1F1F1F"/>
                </a:solidFill>
                <a:effectLst/>
                <a:latin typeface="Google Sans"/>
              </a:rPr>
              <a:t>. The conclusion paragraph should restate your thesis, summarize the key supporting ideas you discussed throughout the work, and offer your final impression on the central idea.</a:t>
            </a:r>
            <a:endParaRPr lang="en-US"/>
          </a:p>
        </p:txBody>
      </p:sp>
      <p:sp>
        <p:nvSpPr>
          <p:cNvPr id="6" name="TextBox 5">
            <a:extLst>
              <a:ext uri="{FF2B5EF4-FFF2-40B4-BE49-F238E27FC236}">
                <a16:creationId xmlns:a16="http://schemas.microsoft.com/office/drawing/2014/main" id="{7C391D0B-1D82-491D-E59D-911B2F4DDD11}"/>
              </a:ext>
            </a:extLst>
          </p:cNvPr>
          <p:cNvSpPr txBox="1"/>
          <p:nvPr/>
        </p:nvSpPr>
        <p:spPr>
          <a:xfrm>
            <a:off x="523874" y="3118249"/>
            <a:ext cx="8239125" cy="923330"/>
          </a:xfrm>
          <a:prstGeom prst="rect">
            <a:avLst/>
          </a:prstGeom>
          <a:noFill/>
        </p:spPr>
        <p:txBody>
          <a:bodyPr wrap="square">
            <a:spAutoFit/>
          </a:bodyPr>
          <a:lstStyle/>
          <a:p>
            <a:r>
              <a:rPr lang="en-IN" b="0" i="0">
                <a:solidFill>
                  <a:srgbClr val="474747"/>
                </a:solidFill>
                <a:effectLst/>
                <a:latin typeface="Google Sans"/>
              </a:rPr>
              <a:t>Restate your topic and why it is important, Restate your thesis/claim, Address opposing viewpoints and explain why readers should align with your position, Call for action or overview future research possibilities.</a:t>
            </a:r>
            <a:endParaRPr lang="en-US"/>
          </a:p>
        </p:txBody>
      </p:sp>
      <p:sp>
        <p:nvSpPr>
          <p:cNvPr id="8" name="TextBox 7">
            <a:extLst>
              <a:ext uri="{FF2B5EF4-FFF2-40B4-BE49-F238E27FC236}">
                <a16:creationId xmlns:a16="http://schemas.microsoft.com/office/drawing/2014/main" id="{2BBE3B4D-7C54-018F-8EF7-72AA246B5238}"/>
              </a:ext>
            </a:extLst>
          </p:cNvPr>
          <p:cNvSpPr txBox="1"/>
          <p:nvPr/>
        </p:nvSpPr>
        <p:spPr>
          <a:xfrm>
            <a:off x="523874" y="4394304"/>
            <a:ext cx="6107906" cy="1200329"/>
          </a:xfrm>
          <a:prstGeom prst="rect">
            <a:avLst/>
          </a:prstGeom>
          <a:noFill/>
        </p:spPr>
        <p:txBody>
          <a:bodyPr wrap="square">
            <a:spAutoFit/>
          </a:bodyPr>
          <a:lstStyle/>
          <a:p>
            <a:r>
              <a:rPr lang="en-IN" b="0" i="0">
                <a:solidFill>
                  <a:srgbClr val="474747"/>
                </a:solidFill>
                <a:effectLst/>
                <a:latin typeface="Google Sans"/>
              </a:rPr>
              <a:t>Restate the topic sentence using a different kind of sentence. - Wrap up your paragraph. - Consider using transition words to signify the end of your paragraph. - Copy the exact wording of the topic sentence.</a:t>
            </a:r>
            <a:endParaRPr lang="en-US"/>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16CA67E-FC70-959D-B6AD-1017671532AE}"/>
              </a:ext>
            </a:extLst>
          </p:cNvPr>
          <p:cNvSpPr txBox="1"/>
          <p:nvPr/>
        </p:nvSpPr>
        <p:spPr>
          <a:xfrm>
            <a:off x="676275" y="2019300"/>
            <a:ext cx="8473678" cy="646331"/>
          </a:xfrm>
          <a:prstGeom prst="rect">
            <a:avLst/>
          </a:prstGeom>
          <a:noFill/>
        </p:spPr>
        <p:txBody>
          <a:bodyPr wrap="square">
            <a:spAutoFit/>
          </a:bodyPr>
          <a:lstStyle/>
          <a:p>
            <a:r>
              <a:rPr lang="en-IN" b="0" i="0">
                <a:solidFill>
                  <a:srgbClr val="001D35"/>
                </a:solidFill>
                <a:effectLst/>
                <a:latin typeface="Google Sans"/>
              </a:rPr>
              <a:t>A problem statement is </a:t>
            </a:r>
            <a:r>
              <a:rPr lang="en-IN"/>
              <a:t>a concise description of a project's problem or issue that helps define the project's goals and objectives</a:t>
            </a:r>
            <a:endParaRPr lang="en-US"/>
          </a:p>
        </p:txBody>
      </p:sp>
      <p:sp>
        <p:nvSpPr>
          <p:cNvPr id="13" name="TextBox 12">
            <a:extLst>
              <a:ext uri="{FF2B5EF4-FFF2-40B4-BE49-F238E27FC236}">
                <a16:creationId xmlns:a16="http://schemas.microsoft.com/office/drawing/2014/main" id="{8CE54DD8-0C36-F4BD-E354-B8617C0172E8}"/>
              </a:ext>
            </a:extLst>
          </p:cNvPr>
          <p:cNvSpPr txBox="1"/>
          <p:nvPr/>
        </p:nvSpPr>
        <p:spPr>
          <a:xfrm>
            <a:off x="676275" y="2665631"/>
            <a:ext cx="8315881" cy="1200329"/>
          </a:xfrm>
          <a:prstGeom prst="rect">
            <a:avLst/>
          </a:prstGeom>
          <a:noFill/>
        </p:spPr>
        <p:txBody>
          <a:bodyPr wrap="square">
            <a:spAutoFit/>
          </a:bodyPr>
          <a:lstStyle/>
          <a:p>
            <a:r>
              <a:rPr lang="en-IN" b="0" i="0">
                <a:solidFill>
                  <a:srgbClr val="1F1F1F"/>
                </a:solidFill>
                <a:effectLst/>
                <a:latin typeface="Google Sans"/>
              </a:rPr>
              <a:t>A problem statement is </a:t>
            </a:r>
            <a:r>
              <a:rPr lang="en-IN" b="0" i="0">
                <a:solidFill>
                  <a:srgbClr val="040C28"/>
                </a:solidFill>
                <a:effectLst/>
                <a:latin typeface="Google Sans"/>
              </a:rPr>
              <a:t>a short, clear explanation of an issue or challenge that sums up what you want to change</a:t>
            </a:r>
            <a:r>
              <a:rPr lang="en-IN" b="0" i="0">
                <a:solidFill>
                  <a:srgbClr val="1F1F1F"/>
                </a:solidFill>
                <a:effectLst/>
                <a:latin typeface="Google Sans"/>
              </a:rPr>
              <a:t>. It helps you, team members, and other stakeholders to focus on the problem, why it's important, and who it impacts. A good problem statement should create awareness and stimulate creative thinking.</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pPr algn="l">
              <a:buFont typeface="Arial" panose="020B0604020202020204" pitchFamily="34" charset="0"/>
              <a:buChar char="•"/>
            </a:pPr>
            <a:r>
              <a:rPr lang="en-IN" sz="2400" b="0" i="0">
                <a:solidFill>
                  <a:srgbClr val="1F1F1F"/>
                </a:solidFill>
                <a:effectLst/>
                <a:latin typeface="Google Sans"/>
              </a:rPr>
              <a:t>A project overview is </a:t>
            </a:r>
            <a:r>
              <a:rPr lang="en-IN" sz="2400" b="0" i="0">
                <a:solidFill>
                  <a:srgbClr val="040C28"/>
                </a:solidFill>
                <a:effectLst/>
                <a:latin typeface="Google Sans"/>
              </a:rPr>
              <a:t>a detailed description of a project's goals and objectives, the steps to achieve these goals, and the expected outcomes</a:t>
            </a:r>
            <a:r>
              <a:rPr lang="en-IN" sz="2400" b="0" i="0">
                <a:solidFill>
                  <a:srgbClr val="1F1F1F"/>
                </a:solidFill>
                <a:effectLst/>
                <a:latin typeface="Google Sans"/>
              </a:rPr>
              <a:t>. In addition, a project overview enables you to outline the project schedule, budget, necessary resources, and status.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9EFE9C3-CC21-ED58-2D8F-BE78928E1E81}"/>
              </a:ext>
            </a:extLst>
          </p:cNvPr>
          <p:cNvSpPr txBox="1"/>
          <p:nvPr/>
        </p:nvSpPr>
        <p:spPr>
          <a:xfrm>
            <a:off x="588169" y="1695450"/>
            <a:ext cx="6107906" cy="1477328"/>
          </a:xfrm>
          <a:prstGeom prst="rect">
            <a:avLst/>
          </a:prstGeom>
          <a:noFill/>
        </p:spPr>
        <p:txBody>
          <a:bodyPr wrap="square">
            <a:spAutoFit/>
          </a:bodyPr>
          <a:lstStyle/>
          <a:p>
            <a:r>
              <a:rPr lang="en-IN" b="0" i="0">
                <a:solidFill>
                  <a:srgbClr val="1F1F1F"/>
                </a:solidFill>
                <a:effectLst/>
                <a:latin typeface="Google Sans"/>
              </a:rPr>
              <a:t>End users are </a:t>
            </a:r>
            <a:r>
              <a:rPr lang="en-IN" b="0" i="0">
                <a:solidFill>
                  <a:srgbClr val="040C28"/>
                </a:solidFill>
                <a:effectLst/>
                <a:latin typeface="Google Sans"/>
              </a:rPr>
              <a:t>consumers</a:t>
            </a:r>
            <a:r>
              <a:rPr lang="en-IN" b="0" i="0">
                <a:solidFill>
                  <a:srgbClr val="1F1F1F"/>
                </a:solidFill>
                <a:effectLst/>
                <a:latin typeface="Google Sans"/>
              </a:rPr>
              <a:t>. They do not produce, sell, support, or maintain the product. These people often do not have the same technical understanding as the product's designers and developers. It's critical for a business to consider the end-user experience while developing products and services.</a:t>
            </a:r>
            <a:endParaRPr lang="en-US"/>
          </a:p>
        </p:txBody>
      </p:sp>
      <p:sp>
        <p:nvSpPr>
          <p:cNvPr id="13" name="TextBox 12">
            <a:extLst>
              <a:ext uri="{FF2B5EF4-FFF2-40B4-BE49-F238E27FC236}">
                <a16:creationId xmlns:a16="http://schemas.microsoft.com/office/drawing/2014/main" id="{32254ABF-E2DB-64EF-7B8F-B2A01EF37F8D}"/>
              </a:ext>
            </a:extLst>
          </p:cNvPr>
          <p:cNvSpPr txBox="1"/>
          <p:nvPr/>
        </p:nvSpPr>
        <p:spPr>
          <a:xfrm>
            <a:off x="902494" y="3335833"/>
            <a:ext cx="6107906" cy="1754326"/>
          </a:xfrm>
          <a:prstGeom prst="rect">
            <a:avLst/>
          </a:prstGeom>
          <a:noFill/>
        </p:spPr>
        <p:txBody>
          <a:bodyPr wrap="square">
            <a:spAutoFit/>
          </a:bodyPr>
          <a:lstStyle/>
          <a:p>
            <a:pPr algn="ctr" fontAlgn="ctr"/>
            <a:r>
              <a:rPr lang="en-IN" b="0" i="0">
                <a:solidFill>
                  <a:srgbClr val="001D35"/>
                </a:solidFill>
                <a:effectLst/>
                <a:latin typeface="Google Sans"/>
              </a:rPr>
              <a:t>End users are the people or entities that use a product or service, and are often the target audience for a product or service. They are important in the product development process because they can provide feedback to developers to ensure that the product is useful and functions properly. </a:t>
            </a:r>
          </a:p>
          <a:p>
            <a:r>
              <a:rPr lang="en-IN" b="0" i="0">
                <a:solidFill>
                  <a:srgbClr val="001D35"/>
                </a:solidFill>
                <a:effectLst/>
                <a:latin typeface="Google Sans"/>
              </a:rPr>
              <a:t> </a:t>
            </a:r>
            <a:endParaRPr lang="en-US"/>
          </a:p>
        </p:txBody>
      </p:sp>
      <p:sp>
        <p:nvSpPr>
          <p:cNvPr id="15" name="TextBox 14">
            <a:extLst>
              <a:ext uri="{FF2B5EF4-FFF2-40B4-BE49-F238E27FC236}">
                <a16:creationId xmlns:a16="http://schemas.microsoft.com/office/drawing/2014/main" id="{0430E874-9D44-4D3A-BC5F-4F5C6030EE94}"/>
              </a:ext>
            </a:extLst>
          </p:cNvPr>
          <p:cNvSpPr txBox="1"/>
          <p:nvPr/>
        </p:nvSpPr>
        <p:spPr>
          <a:xfrm>
            <a:off x="588169" y="4852511"/>
            <a:ext cx="6107906" cy="1477328"/>
          </a:xfrm>
          <a:prstGeom prst="rect">
            <a:avLst/>
          </a:prstGeom>
          <a:noFill/>
        </p:spPr>
        <p:txBody>
          <a:bodyPr wrap="square">
            <a:spAutoFit/>
          </a:bodyPr>
          <a:lstStyle/>
          <a:p>
            <a:pPr algn="ctr" fontAlgn="ctr"/>
            <a:r>
              <a:rPr lang="en-IN" b="0" i="0">
                <a:solidFill>
                  <a:srgbClr val="545D7E"/>
                </a:solidFill>
                <a:effectLst/>
                <a:latin typeface="Google Sans"/>
              </a:rPr>
              <a:t>End users are not always the same as customers. For example, a company may purchase software for its employees to use, but the employees are the end users. </a:t>
            </a:r>
          </a:p>
          <a:p>
            <a:br>
              <a:rPr lang="en-IN"/>
            </a:b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60DCDF0-3614-79EC-61FB-B06E6B6137B9}"/>
              </a:ext>
            </a:extLst>
          </p:cNvPr>
          <p:cNvSpPr txBox="1"/>
          <p:nvPr/>
        </p:nvSpPr>
        <p:spPr>
          <a:xfrm>
            <a:off x="3042047" y="2413337"/>
            <a:ext cx="6107906" cy="2031325"/>
          </a:xfrm>
          <a:prstGeom prst="rect">
            <a:avLst/>
          </a:prstGeom>
          <a:noFill/>
        </p:spPr>
        <p:txBody>
          <a:bodyPr wrap="square">
            <a:spAutoFit/>
          </a:bodyPr>
          <a:lstStyle/>
          <a:p>
            <a:pPr algn="ctr" fontAlgn="ctr"/>
            <a:r>
              <a:rPr lang="en-IN" b="0" i="0">
                <a:solidFill>
                  <a:srgbClr val="001D35"/>
                </a:solidFill>
                <a:effectLst/>
                <a:latin typeface="Google Sans"/>
              </a:rPr>
              <a:t>A project's value proposition is a statement that explains the benefits and outcomes of a project for a client or stakeholder. It can help differentiate a project from other options and communicate its value. A value proposition is a key part of a product strategy and can guide decisions and actions throughout a project's lifecycle. </a:t>
            </a:r>
          </a:p>
          <a:p>
            <a:r>
              <a:rPr lang="en-IN" b="0" i="0">
                <a:solidFill>
                  <a:srgbClr val="001D35"/>
                </a:solidFill>
                <a:effectLst/>
                <a:latin typeface="Google Sans"/>
              </a:rPr>
              <a:t>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6E84F6B-E121-50A7-E00E-029F3CB8E67A}"/>
              </a:ext>
            </a:extLst>
          </p:cNvPr>
          <p:cNvSpPr txBox="1"/>
          <p:nvPr/>
        </p:nvSpPr>
        <p:spPr>
          <a:xfrm>
            <a:off x="755332" y="1618773"/>
            <a:ext cx="6107906" cy="1477328"/>
          </a:xfrm>
          <a:prstGeom prst="rect">
            <a:avLst/>
          </a:prstGeom>
          <a:noFill/>
        </p:spPr>
        <p:txBody>
          <a:bodyPr wrap="square">
            <a:spAutoFit/>
          </a:bodyPr>
          <a:lstStyle/>
          <a:p>
            <a:r>
              <a:rPr lang="en-IN" b="0" i="0">
                <a:solidFill>
                  <a:srgbClr val="040C28"/>
                </a:solidFill>
                <a:effectLst/>
                <a:latin typeface="Google Sans"/>
              </a:rPr>
              <a:t>A dataset is contained within a specific project</a:t>
            </a:r>
            <a:r>
              <a:rPr lang="en-IN" b="0" i="0">
                <a:solidFill>
                  <a:srgbClr val="1F1F1F"/>
                </a:solidFill>
                <a:effectLst/>
                <a:latin typeface="Google Sans"/>
              </a:rPr>
              <a:t>. Datasets are top-level containers that are used to organize and control access to your tables and views. A table or view must belong to a dataset, so you need to create at least one dataset before loading data into BigQuery.</a:t>
            </a:r>
            <a:endParaRPr lang="en-US"/>
          </a:p>
        </p:txBody>
      </p:sp>
      <p:sp>
        <p:nvSpPr>
          <p:cNvPr id="6" name="TextBox 5">
            <a:extLst>
              <a:ext uri="{FF2B5EF4-FFF2-40B4-BE49-F238E27FC236}">
                <a16:creationId xmlns:a16="http://schemas.microsoft.com/office/drawing/2014/main" id="{BBAE7316-17C2-0A35-DA1F-7D7E32753292}"/>
              </a:ext>
            </a:extLst>
          </p:cNvPr>
          <p:cNvSpPr txBox="1"/>
          <p:nvPr/>
        </p:nvSpPr>
        <p:spPr>
          <a:xfrm>
            <a:off x="591621" y="3524726"/>
            <a:ext cx="6435328" cy="1754326"/>
          </a:xfrm>
          <a:prstGeom prst="rect">
            <a:avLst/>
          </a:prstGeom>
          <a:noFill/>
        </p:spPr>
        <p:txBody>
          <a:bodyPr wrap="square">
            <a:spAutoFit/>
          </a:bodyPr>
          <a:lstStyle/>
          <a:p>
            <a:pPr algn="ctr" fontAlgn="ctr"/>
            <a:r>
              <a:rPr lang="en-IN" b="0" i="0">
                <a:solidFill>
                  <a:srgbClr val="001D35"/>
                </a:solidFill>
                <a:effectLst/>
                <a:latin typeface="Google Sans"/>
              </a:rPr>
              <a:t>A dataset is a collection of data that is structured and organized for analysis or processing. A dataset can contain information such as numbers, facts, figures, names, or basic descriptions of objects. The data in a dataset is usually related in some way and comes from a single source or is intended for a single project. </a:t>
            </a:r>
          </a:p>
          <a:p>
            <a:r>
              <a:rPr lang="en-IN" b="0" i="0">
                <a:solidFill>
                  <a:srgbClr val="001D35"/>
                </a:solidFill>
                <a:effectLst/>
                <a:latin typeface="Google Sans"/>
              </a:rPr>
              <a:t> </a:t>
            </a:r>
            <a:endParaRPr lang="en-US"/>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53841" y="1874728"/>
            <a:ext cx="8534018" cy="3108543"/>
          </a:xfrm>
          <a:prstGeom prst="rect">
            <a:avLst/>
          </a:prstGeom>
          <a:noFill/>
        </p:spPr>
        <p:txBody>
          <a:bodyPr wrap="square" rtlCol="0">
            <a:spAutoFit/>
          </a:bodyPr>
          <a:lstStyle/>
          <a:p>
            <a:pPr algn="l">
              <a:buFont typeface="Arial" panose="020B0604020202020204" pitchFamily="34" charset="0"/>
              <a:buChar char="•"/>
            </a:pPr>
            <a:r>
              <a:rPr lang="en-IN" sz="2800" b="0" i="0">
                <a:solidFill>
                  <a:srgbClr val="575757"/>
                </a:solidFill>
                <a:effectLst/>
                <a:latin typeface="Helvetica Neue"/>
              </a:rPr>
              <a:t>Once an organization has determined its strategy, initiatives are launched with specific funding and outcome expectations. (An initiative launched without these could only be considered a dream or a hallucination.) These initiatives are then broken into programs and projects, ultimately planned as work sequences, and staffed.</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radhimurugan42456@gmail.com</cp:lastModifiedBy>
  <cp:revision>13</cp:revision>
  <dcterms:created xsi:type="dcterms:W3CDTF">2024-03-29T15:07:22Z</dcterms:created>
  <dcterms:modified xsi:type="dcterms:W3CDTF">2024-09-02T07:52:12Z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