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30"/>
  </p:notesMasterIdLst>
  <p:sldIdLst>
    <p:sldId id="256" r:id="rId2"/>
    <p:sldId id="270" r:id="rId3"/>
    <p:sldId id="257" r:id="rId4"/>
    <p:sldId id="271" r:id="rId5"/>
    <p:sldId id="266" r:id="rId6"/>
    <p:sldId id="278" r:id="rId7"/>
    <p:sldId id="258" r:id="rId8"/>
    <p:sldId id="279" r:id="rId9"/>
    <p:sldId id="260" r:id="rId10"/>
    <p:sldId id="264" r:id="rId11"/>
    <p:sldId id="265" r:id="rId12"/>
    <p:sldId id="322" r:id="rId13"/>
    <p:sldId id="281" r:id="rId14"/>
    <p:sldId id="282" r:id="rId15"/>
    <p:sldId id="283" r:id="rId16"/>
    <p:sldId id="307" r:id="rId17"/>
    <p:sldId id="327" r:id="rId18"/>
    <p:sldId id="308" r:id="rId19"/>
    <p:sldId id="309" r:id="rId20"/>
    <p:sldId id="313" r:id="rId21"/>
    <p:sldId id="314" r:id="rId22"/>
    <p:sldId id="296" r:id="rId23"/>
    <p:sldId id="316" r:id="rId24"/>
    <p:sldId id="297" r:id="rId25"/>
    <p:sldId id="298" r:id="rId26"/>
    <p:sldId id="328" r:id="rId27"/>
    <p:sldId id="317"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2EC2D9-79DA-4962-85FE-808B8903DB47}">
          <p14:sldIdLst>
            <p14:sldId id="256"/>
            <p14:sldId id="270"/>
            <p14:sldId id="257"/>
            <p14:sldId id="271"/>
            <p14:sldId id="266"/>
            <p14:sldId id="278"/>
            <p14:sldId id="258"/>
            <p14:sldId id="279"/>
            <p14:sldId id="260"/>
            <p14:sldId id="264"/>
            <p14:sldId id="265"/>
            <p14:sldId id="322"/>
            <p14:sldId id="281"/>
            <p14:sldId id="282"/>
            <p14:sldId id="283"/>
            <p14:sldId id="307"/>
            <p14:sldId id="327"/>
            <p14:sldId id="308"/>
            <p14:sldId id="309"/>
            <p14:sldId id="313"/>
            <p14:sldId id="314"/>
            <p14:sldId id="296"/>
            <p14:sldId id="316"/>
            <p14:sldId id="297"/>
            <p14:sldId id="298"/>
            <p14:sldId id="328"/>
            <p14:sldId id="31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403"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9DD3C5-60CD-4157-A1DB-68245E6566C5}"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063B-EB22-4F29-B211-8F2E197338B3}" type="slidenum">
              <a:rPr lang="en-US" smtClean="0"/>
              <a:t>‹#›</a:t>
            </a:fld>
            <a:endParaRPr lang="en-US"/>
          </a:p>
        </p:txBody>
      </p:sp>
    </p:spTree>
    <p:extLst>
      <p:ext uri="{BB962C8B-B14F-4D97-AF65-F5344CB8AC3E}">
        <p14:creationId xmlns:p14="http://schemas.microsoft.com/office/powerpoint/2010/main" val="59898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CCE18-3373-40C7-BF47-64432A37016D}"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259464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CE18-3373-40C7-BF47-64432A37016D}"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327438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CE18-3373-40C7-BF47-64432A37016D}"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342246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CE18-3373-40C7-BF47-64432A37016D}"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AC93F-E999-4636-8466-CAC4E2BFF63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7553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CE18-3373-40C7-BF47-64432A37016D}"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335174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2CCE18-3373-40C7-BF47-64432A37016D}" type="datetimeFigureOut">
              <a:rPr lang="en-IN" smtClean="0"/>
              <a:t>29-05-2024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2158643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2CCE18-3373-40C7-BF47-64432A37016D}" type="datetimeFigureOut">
              <a:rPr lang="en-IN" smtClean="0"/>
              <a:t>29-05-2024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2062543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CE18-3373-40C7-BF47-64432A37016D}"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2852629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CE18-3373-40C7-BF47-64432A37016D}"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303883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CE18-3373-40C7-BF47-64432A37016D}"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415881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CCE18-3373-40C7-BF47-64432A37016D}"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22055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CE18-3373-40C7-BF47-64432A37016D}"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374236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CE18-3373-40C7-BF47-64432A37016D}" type="datetimeFigureOut">
              <a:rPr lang="en-IN" smtClean="0"/>
              <a:t>29-05-2024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71729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CCE18-3373-40C7-BF47-64432A37016D}" type="datetimeFigureOut">
              <a:rPr lang="en-IN" smtClean="0"/>
              <a:t>29-05-2024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300983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CCE18-3373-40C7-BF47-64432A37016D}" type="datetimeFigureOut">
              <a:rPr lang="en-IN" smtClean="0"/>
              <a:t>29-05-2024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327355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2CCE18-3373-40C7-BF47-64432A37016D}"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98398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2CCE18-3373-40C7-BF47-64432A37016D}"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4AC93F-E999-4636-8466-CAC4E2BFF63A}" type="slidenum">
              <a:rPr lang="en-IN" smtClean="0"/>
              <a:t>‹#›</a:t>
            </a:fld>
            <a:endParaRPr lang="en-IN"/>
          </a:p>
        </p:txBody>
      </p:sp>
    </p:spTree>
    <p:extLst>
      <p:ext uri="{BB962C8B-B14F-4D97-AF65-F5344CB8AC3E}">
        <p14:creationId xmlns:p14="http://schemas.microsoft.com/office/powerpoint/2010/main" val="210772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52CCE18-3373-40C7-BF47-64432A37016D}" type="datetimeFigureOut">
              <a:rPr lang="en-IN" smtClean="0"/>
              <a:t>29-05-2024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B4AC93F-E999-4636-8466-CAC4E2BFF63A}" type="slidenum">
              <a:rPr lang="en-IN" smtClean="0"/>
              <a:t>‹#›</a:t>
            </a:fld>
            <a:endParaRPr lang="en-IN"/>
          </a:p>
        </p:txBody>
      </p:sp>
    </p:spTree>
    <p:extLst>
      <p:ext uri="{BB962C8B-B14F-4D97-AF65-F5344CB8AC3E}">
        <p14:creationId xmlns:p14="http://schemas.microsoft.com/office/powerpoint/2010/main" val="2347790863"/>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152C-0A07-4460-B704-E5B96C418BE7}"/>
              </a:ext>
            </a:extLst>
          </p:cNvPr>
          <p:cNvSpPr>
            <a:spLocks noGrp="1"/>
          </p:cNvSpPr>
          <p:nvPr>
            <p:ph type="ctrTitle"/>
          </p:nvPr>
        </p:nvSpPr>
        <p:spPr>
          <a:xfrm>
            <a:off x="1461246" y="2862654"/>
            <a:ext cx="9144000" cy="536100"/>
          </a:xfrm>
        </p:spPr>
        <p:txBody>
          <a:bodyPr>
            <a:normAutofit/>
          </a:bodyPr>
          <a:lstStyle/>
          <a:p>
            <a:pPr algn="ctr"/>
            <a:r>
              <a:rPr lang="en-IN" sz="2400" b="1" u="sng" dirty="0">
                <a:solidFill>
                  <a:schemeClr val="bg1"/>
                </a:solidFill>
                <a:effectLst/>
                <a:latin typeface=":Calibri (Body)"/>
              </a:rPr>
              <a:t>NEWS ARTICLE TEXT SUMMARIZATION</a:t>
            </a:r>
          </a:p>
        </p:txBody>
      </p:sp>
      <p:sp>
        <p:nvSpPr>
          <p:cNvPr id="3" name="Subtitle 2">
            <a:extLst>
              <a:ext uri="{FF2B5EF4-FFF2-40B4-BE49-F238E27FC236}">
                <a16:creationId xmlns:a16="http://schemas.microsoft.com/office/drawing/2014/main" id="{477880DC-B5D4-4783-9C9A-2D5ED8A513E1}"/>
              </a:ext>
            </a:extLst>
          </p:cNvPr>
          <p:cNvSpPr>
            <a:spLocks noGrp="1"/>
          </p:cNvSpPr>
          <p:nvPr>
            <p:ph type="subTitle" idx="1"/>
          </p:nvPr>
        </p:nvSpPr>
        <p:spPr>
          <a:xfrm>
            <a:off x="4432944" y="3801731"/>
            <a:ext cx="7363732" cy="2189025"/>
          </a:xfrm>
        </p:spPr>
        <p:txBody>
          <a:bodyPr>
            <a:normAutofit fontScale="25000" lnSpcReduction="20000"/>
          </a:bodyPr>
          <a:lstStyle/>
          <a:p>
            <a:pPr lvl="1" algn="r"/>
            <a:r>
              <a:rPr lang="en-US" sz="8000" b="1" u="sng" dirty="0">
                <a:solidFill>
                  <a:schemeClr val="bg1"/>
                </a:solidFill>
                <a:effectLst/>
                <a:latin typeface="Arial" panose="020B0604020202020204" pitchFamily="34" charset="0"/>
                <a:cs typeface="Arial" panose="020B0604020202020204" pitchFamily="34" charset="0"/>
              </a:rPr>
              <a:t>BATCH -1</a:t>
            </a:r>
          </a:p>
          <a:p>
            <a:pPr lvl="1" algn="r"/>
            <a:r>
              <a:rPr lang="en-US" sz="7200" b="1" dirty="0">
                <a:solidFill>
                  <a:schemeClr val="bg1"/>
                </a:solidFill>
                <a:effectLst/>
                <a:latin typeface="Arial" panose="020B0604020202020204" pitchFamily="34" charset="0"/>
                <a:cs typeface="Arial" panose="020B0604020202020204" pitchFamily="34" charset="0"/>
              </a:rPr>
              <a:t>M.RAMYA SRI (20TQ1A6709)</a:t>
            </a:r>
          </a:p>
          <a:p>
            <a:pPr lvl="1" algn="r"/>
            <a:r>
              <a:rPr lang="en-US" sz="7200" b="1" dirty="0">
                <a:solidFill>
                  <a:schemeClr val="bg1"/>
                </a:solidFill>
                <a:effectLst/>
                <a:latin typeface="Arial" panose="020B0604020202020204" pitchFamily="34" charset="0"/>
                <a:cs typeface="Arial" panose="020B0604020202020204" pitchFamily="34" charset="0"/>
              </a:rPr>
              <a:t>J.GAYATHRI (20TQ1A6717)</a:t>
            </a:r>
          </a:p>
          <a:p>
            <a:pPr lvl="1" algn="r"/>
            <a:r>
              <a:rPr lang="en-US" sz="7200" b="1" dirty="0">
                <a:solidFill>
                  <a:schemeClr val="bg1"/>
                </a:solidFill>
                <a:effectLst/>
                <a:latin typeface="Arial" panose="020B0604020202020204" pitchFamily="34" charset="0"/>
                <a:cs typeface="Arial" panose="020B0604020202020204" pitchFamily="34" charset="0"/>
              </a:rPr>
              <a:t>CH.ROOPA (20TQ1A6725)</a:t>
            </a:r>
          </a:p>
          <a:p>
            <a:pPr lvl="1" algn="r"/>
            <a:r>
              <a:rPr lang="en-US" sz="7200" b="1" dirty="0">
                <a:solidFill>
                  <a:schemeClr val="bg1"/>
                </a:solidFill>
                <a:effectLst/>
                <a:latin typeface="Arial" panose="020B0604020202020204" pitchFamily="34" charset="0"/>
                <a:cs typeface="Arial" panose="020B0604020202020204" pitchFamily="34" charset="0"/>
              </a:rPr>
              <a:t>E.NISHANTH REDDY (20TQ1A6704)</a:t>
            </a:r>
          </a:p>
          <a:p>
            <a:pPr lvl="1" algn="r"/>
            <a:endParaRPr lang="en-US" sz="7200" b="1" dirty="0">
              <a:solidFill>
                <a:schemeClr val="tx1"/>
              </a:solidFill>
              <a:effectLst/>
              <a:latin typeface="Arial" panose="020B0604020202020204" pitchFamily="34" charset="0"/>
              <a:cs typeface="Arial" panose="020B0604020202020204" pitchFamily="34" charset="0"/>
            </a:endParaRPr>
          </a:p>
          <a:p>
            <a:pPr lvl="1" algn="r"/>
            <a:r>
              <a:rPr lang="en-IN" sz="7200" dirty="0">
                <a:latin typeface="Arial" panose="020B0604020202020204" pitchFamily="34" charset="0"/>
                <a:cs typeface="Arial" panose="020B0604020202020204" pitchFamily="34" charset="0"/>
              </a:rPr>
              <a:t> </a:t>
            </a:r>
          </a:p>
          <a:p>
            <a:pPr lvl="1" algn="r"/>
            <a:r>
              <a:rPr lang="en-US" sz="7200" dirty="0">
                <a:latin typeface="Arial" panose="020B0604020202020204" pitchFamily="34" charset="0"/>
                <a:cs typeface="Arial" panose="020B0604020202020204" pitchFamily="34" charset="0"/>
              </a:rPr>
              <a:t>                                                                                                     </a:t>
            </a:r>
          </a:p>
          <a:p>
            <a:pPr algn="r"/>
            <a:r>
              <a:rPr lang="en-IN" sz="7200" dirty="0">
                <a:latin typeface="Arial" panose="020B0604020202020204" pitchFamily="34" charset="0"/>
                <a:cs typeface="Arial" panose="020B0604020202020204" pitchFamily="34" charset="0"/>
              </a:rPr>
              <a:t>                                                                                                              </a:t>
            </a:r>
          </a:p>
          <a:p>
            <a:pPr algn="r"/>
            <a:r>
              <a:rPr lang="en-IN" sz="7200" dirty="0">
                <a:latin typeface="Arial" panose="020B0604020202020204" pitchFamily="34" charset="0"/>
                <a:cs typeface="Arial" panose="020B0604020202020204" pitchFamily="34" charset="0"/>
              </a:rPr>
              <a:t>                                                                                                          </a:t>
            </a:r>
          </a:p>
          <a:p>
            <a:pPr algn="r"/>
            <a:r>
              <a:rPr lang="en-IN" sz="7200" dirty="0">
                <a:latin typeface="Arial" panose="020B0604020202020204" pitchFamily="34" charset="0"/>
                <a:cs typeface="Arial" panose="020B0604020202020204" pitchFamily="34" charset="0"/>
              </a:rPr>
              <a:t>                                                                                                    </a:t>
            </a:r>
          </a:p>
          <a:p>
            <a:pPr algn="r"/>
            <a:r>
              <a:rPr lang="en-IN" sz="7200"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80B56DB4-BA51-49AD-A496-0220F91C34D3}"/>
              </a:ext>
            </a:extLst>
          </p:cNvPr>
          <p:cNvSpPr txBox="1"/>
          <p:nvPr/>
        </p:nvSpPr>
        <p:spPr>
          <a:xfrm>
            <a:off x="1385577" y="5456749"/>
            <a:ext cx="10953106" cy="1200329"/>
          </a:xfrm>
          <a:prstGeom prst="rect">
            <a:avLst/>
          </a:prstGeom>
          <a:noFill/>
        </p:spPr>
        <p:txBody>
          <a:bodyPr wrap="square">
            <a:spAutoFit/>
          </a:bodyPr>
          <a:lstStyle/>
          <a:p>
            <a:r>
              <a:rPr lang="en-IN" dirty="0">
                <a:solidFill>
                  <a:schemeClr val="bg1"/>
                </a:solidFill>
                <a:latin typeface="Arial Rounded MT Bold" panose="020F0704030504030204" pitchFamily="34" charset="0"/>
              </a:rPr>
              <a:t>GUIDE NAME</a:t>
            </a:r>
          </a:p>
          <a:p>
            <a:r>
              <a:rPr lang="en-IN" dirty="0">
                <a:solidFill>
                  <a:schemeClr val="bg1"/>
                </a:solidFill>
                <a:latin typeface="Arial Rounded MT Bold" panose="020F0704030504030204" pitchFamily="34" charset="0"/>
              </a:rPr>
              <a:t>DR.A.SATYANARAYANA</a:t>
            </a:r>
          </a:p>
          <a:p>
            <a:r>
              <a:rPr lang="en-IN" dirty="0">
                <a:solidFill>
                  <a:schemeClr val="bg1"/>
                </a:solidFill>
                <a:latin typeface="Arial Rounded MT Bold" panose="020F0704030504030204" pitchFamily="34" charset="0"/>
              </a:rPr>
              <a:t>Professor-DEPT OF CSE</a:t>
            </a:r>
          </a:p>
          <a:p>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30F86991-41AA-4110-911E-EE24148D33CE}"/>
              </a:ext>
            </a:extLst>
          </p:cNvPr>
          <p:cNvSpPr txBox="1"/>
          <p:nvPr/>
        </p:nvSpPr>
        <p:spPr>
          <a:xfrm>
            <a:off x="2907350" y="1863754"/>
            <a:ext cx="7909560" cy="461665"/>
          </a:xfrm>
          <a:prstGeom prst="rect">
            <a:avLst/>
          </a:prstGeom>
          <a:noFill/>
        </p:spPr>
        <p:txBody>
          <a:bodyPr wrap="square">
            <a:spAutoFit/>
          </a:bodyPr>
          <a:lstStyle/>
          <a:p>
            <a:r>
              <a:rPr lang="en-IN" sz="2400" b="1" i="0" dirty="0">
                <a:solidFill>
                  <a:schemeClr val="bg1"/>
                </a:solidFill>
                <a:effectLst/>
                <a:latin typeface="Aptos Display" panose="020B0004020202020204" pitchFamily="34" charset="0"/>
              </a:rPr>
              <a:t>Computer Science Engineering (Data Science</a:t>
            </a:r>
            <a:r>
              <a:rPr lang="en-IN" sz="2400" b="1" dirty="0">
                <a:solidFill>
                  <a:schemeClr val="bg1"/>
                </a:solidFill>
                <a:latin typeface="Aptos Display" panose="020B0004020202020204" pitchFamily="34" charset="0"/>
              </a:rPr>
              <a:t>)</a:t>
            </a:r>
            <a:endParaRPr lang="en-IN" sz="2400" dirty="0">
              <a:solidFill>
                <a:schemeClr val="bg1"/>
              </a:solidFill>
              <a:latin typeface="Aptos Display" panose="020B0004020202020204" pitchFamily="34" charset="0"/>
            </a:endParaRPr>
          </a:p>
        </p:txBody>
      </p:sp>
      <p:sp>
        <p:nvSpPr>
          <p:cNvPr id="9" name="TextBox 8">
            <a:extLst>
              <a:ext uri="{FF2B5EF4-FFF2-40B4-BE49-F238E27FC236}">
                <a16:creationId xmlns:a16="http://schemas.microsoft.com/office/drawing/2014/main" id="{C97E8B2B-0147-47C5-81FD-E42C1C726C4F}"/>
              </a:ext>
            </a:extLst>
          </p:cNvPr>
          <p:cNvSpPr txBox="1"/>
          <p:nvPr/>
        </p:nvSpPr>
        <p:spPr>
          <a:xfrm>
            <a:off x="4464683" y="2412690"/>
            <a:ext cx="7874000" cy="400110"/>
          </a:xfrm>
          <a:prstGeom prst="rect">
            <a:avLst/>
          </a:prstGeom>
          <a:noFill/>
        </p:spPr>
        <p:txBody>
          <a:bodyPr wrap="square">
            <a:spAutoFit/>
          </a:bodyPr>
          <a:lstStyle/>
          <a:p>
            <a:r>
              <a:rPr lang="en-IN" sz="2000" dirty="0">
                <a:solidFill>
                  <a:schemeClr val="bg1"/>
                </a:solidFill>
                <a:latin typeface="Arial Rounded MT Bold" panose="020F0704030504030204" pitchFamily="34" charset="0"/>
              </a:rPr>
              <a:t>  MAJOR PROJECT</a:t>
            </a:r>
            <a:endParaRPr lang="en-IN" sz="2000" dirty="0">
              <a:solidFill>
                <a:schemeClr val="bg1"/>
              </a:solidFill>
            </a:endParaRPr>
          </a:p>
        </p:txBody>
      </p:sp>
      <p:pic>
        <p:nvPicPr>
          <p:cNvPr id="2050" name="image1.jpeg">
            <a:extLst>
              <a:ext uri="{FF2B5EF4-FFF2-40B4-BE49-F238E27FC236}">
                <a16:creationId xmlns:a16="http://schemas.microsoft.com/office/drawing/2014/main" id="{BB411F92-4956-E945-DFA9-B7AE8F42F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649" y="244689"/>
            <a:ext cx="1112700" cy="101058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2.jpeg" descr="A picture containing text, clipart, gear&#10;&#10;Description automatically generated">
            <a:extLst>
              <a:ext uri="{FF2B5EF4-FFF2-40B4-BE49-F238E27FC236}">
                <a16:creationId xmlns:a16="http://schemas.microsoft.com/office/drawing/2014/main" id="{A3027029-CEAC-6A80-9D63-5C3FC6F1C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895" y="244689"/>
            <a:ext cx="1248207" cy="9695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B99542-101C-145E-25FF-1A4776394C47}"/>
              </a:ext>
            </a:extLst>
          </p:cNvPr>
          <p:cNvSpPr/>
          <p:nvPr/>
        </p:nvSpPr>
        <p:spPr>
          <a:xfrm>
            <a:off x="-755943" y="200922"/>
            <a:ext cx="13578377" cy="1463286"/>
          </a:xfrm>
          <a:prstGeom prst="rect">
            <a:avLst/>
          </a:prstGeom>
          <a:noFill/>
        </p:spPr>
        <p:txBody>
          <a:bodyPr wrap="square" lIns="91440" tIns="45720" rIns="91440" bIns="45720">
            <a:spAutoFit/>
          </a:bodyPr>
          <a:lstStyle/>
          <a:p>
            <a:pPr marL="0" marR="0" algn="ctr">
              <a:lnSpc>
                <a:spcPct val="115000"/>
              </a:lnSpc>
              <a:spcBef>
                <a:spcPts val="0"/>
              </a:spcBef>
              <a:spcAft>
                <a:spcPts val="0"/>
              </a:spcAft>
            </a:pPr>
            <a:r>
              <a:rPr lang="en-IN" b="1" dirty="0">
                <a:solidFill>
                  <a:schemeClr val="bg1"/>
                </a:solidFill>
                <a:effectLst/>
              </a:rPr>
              <a:t>SIDDHARTHA INSTITUTE OF TECHNOLOGY &amp; SCIENCES</a:t>
            </a:r>
            <a:endParaRPr lang="en-US" b="1" dirty="0">
              <a:solidFill>
                <a:schemeClr val="bg1"/>
              </a:solidFill>
              <a:effectLst/>
            </a:endParaRPr>
          </a:p>
          <a:p>
            <a:pPr marL="0" marR="0" algn="ctr">
              <a:lnSpc>
                <a:spcPct val="115000"/>
              </a:lnSpc>
              <a:spcBef>
                <a:spcPts val="0"/>
              </a:spcBef>
              <a:spcAft>
                <a:spcPts val="0"/>
              </a:spcAft>
            </a:pPr>
            <a:r>
              <a:rPr lang="en-IN" sz="1400" b="1" dirty="0">
                <a:solidFill>
                  <a:schemeClr val="bg1"/>
                </a:solidFill>
                <a:effectLst/>
              </a:rPr>
              <a:t>(UGC – AUTONOMOUS)</a:t>
            </a:r>
            <a:endParaRPr lang="en-US" sz="1400" b="1" dirty="0">
              <a:solidFill>
                <a:schemeClr val="bg1"/>
              </a:solidFill>
              <a:effectLst/>
            </a:endParaRPr>
          </a:p>
          <a:p>
            <a:pPr marL="0" marR="0" algn="ctr">
              <a:lnSpc>
                <a:spcPct val="115000"/>
              </a:lnSpc>
              <a:spcBef>
                <a:spcPts val="0"/>
              </a:spcBef>
              <a:spcAft>
                <a:spcPts val="300"/>
              </a:spcAft>
            </a:pPr>
            <a:r>
              <a:rPr lang="en-IN" sz="1400" b="1" dirty="0">
                <a:solidFill>
                  <a:schemeClr val="bg1"/>
                </a:solidFill>
                <a:effectLst/>
              </a:rPr>
              <a:t>(Approved by AICTE, New Delhi &amp; Affiliated to JNTUH, Hyderabad)</a:t>
            </a:r>
            <a:endParaRPr lang="en-US" sz="1400" b="1" dirty="0">
              <a:solidFill>
                <a:schemeClr val="bg1"/>
              </a:solidFill>
              <a:effectLst/>
            </a:endParaRPr>
          </a:p>
          <a:p>
            <a:pPr marL="0" marR="0" algn="ctr">
              <a:lnSpc>
                <a:spcPct val="115000"/>
              </a:lnSpc>
              <a:spcBef>
                <a:spcPts val="0"/>
              </a:spcBef>
              <a:spcAft>
                <a:spcPts val="300"/>
              </a:spcAft>
            </a:pPr>
            <a:r>
              <a:rPr lang="en-IN" sz="1400" b="1" dirty="0">
                <a:solidFill>
                  <a:schemeClr val="bg1"/>
                </a:solidFill>
                <a:effectLst/>
              </a:rPr>
              <a:t>Accredited by NBA and NAAC with ‘A+’ Grade.</a:t>
            </a:r>
            <a:endParaRPr lang="en-US" sz="1400" b="1" dirty="0">
              <a:solidFill>
                <a:schemeClr val="bg1"/>
              </a:solidFill>
              <a:effectLst/>
            </a:endParaRPr>
          </a:p>
          <a:p>
            <a:pPr marL="0" marR="0" algn="ctr">
              <a:lnSpc>
                <a:spcPct val="115000"/>
              </a:lnSpc>
              <a:spcBef>
                <a:spcPts val="0"/>
              </a:spcBef>
              <a:spcAft>
                <a:spcPts val="300"/>
              </a:spcAft>
            </a:pPr>
            <a:r>
              <a:rPr lang="en-IN" sz="1400" b="1" dirty="0" err="1">
                <a:solidFill>
                  <a:schemeClr val="bg1"/>
                </a:solidFill>
                <a:effectLst/>
              </a:rPr>
              <a:t>Narapally</a:t>
            </a:r>
            <a:r>
              <a:rPr lang="en-IN" sz="1400" b="1" dirty="0">
                <a:solidFill>
                  <a:schemeClr val="bg1"/>
                </a:solidFill>
                <a:effectLst/>
              </a:rPr>
              <a:t>, </a:t>
            </a:r>
            <a:r>
              <a:rPr lang="en-IN" sz="1400" b="1" dirty="0" err="1">
                <a:solidFill>
                  <a:schemeClr val="bg1"/>
                </a:solidFill>
                <a:effectLst/>
              </a:rPr>
              <a:t>Korremula</a:t>
            </a:r>
            <a:r>
              <a:rPr lang="en-IN" sz="1400" b="1" dirty="0">
                <a:solidFill>
                  <a:schemeClr val="bg1"/>
                </a:solidFill>
                <a:effectLst/>
              </a:rPr>
              <a:t> Road, </a:t>
            </a:r>
            <a:r>
              <a:rPr lang="en-IN" sz="1400" b="1" dirty="0" err="1">
                <a:solidFill>
                  <a:schemeClr val="bg1"/>
                </a:solidFill>
                <a:effectLst/>
              </a:rPr>
              <a:t>Ghatkesar</a:t>
            </a:r>
            <a:r>
              <a:rPr lang="en-IN" sz="1400" b="1" dirty="0">
                <a:solidFill>
                  <a:schemeClr val="bg1"/>
                </a:solidFill>
                <a:effectLst/>
              </a:rPr>
              <a:t>, </a:t>
            </a:r>
            <a:r>
              <a:rPr lang="en-IN" sz="1400" b="1" dirty="0" err="1">
                <a:solidFill>
                  <a:schemeClr val="bg1"/>
                </a:solidFill>
                <a:effectLst/>
              </a:rPr>
              <a:t>Medchal</a:t>
            </a:r>
            <a:r>
              <a:rPr lang="en-IN" sz="1400" b="1" dirty="0">
                <a:solidFill>
                  <a:schemeClr val="bg1"/>
                </a:solidFill>
                <a:effectLst/>
              </a:rPr>
              <a:t>- </a:t>
            </a:r>
            <a:r>
              <a:rPr lang="en-IN" sz="1400" b="1" dirty="0" err="1">
                <a:solidFill>
                  <a:schemeClr val="bg1"/>
                </a:solidFill>
                <a:effectLst/>
              </a:rPr>
              <a:t>Malkajgiri</a:t>
            </a:r>
            <a:r>
              <a:rPr lang="en-IN" sz="1400" b="1" dirty="0">
                <a:solidFill>
                  <a:schemeClr val="bg1"/>
                </a:solidFill>
                <a:effectLst/>
              </a:rPr>
              <a:t> (Dist.)-501 301</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98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418C-C1B4-496A-B5AD-4419A7F4DA0D}"/>
              </a:ext>
            </a:extLst>
          </p:cNvPr>
          <p:cNvSpPr>
            <a:spLocks noGrp="1"/>
          </p:cNvSpPr>
          <p:nvPr>
            <p:ph type="title" idx="4294967295"/>
          </p:nvPr>
        </p:nvSpPr>
        <p:spPr>
          <a:xfrm>
            <a:off x="1414462" y="534987"/>
            <a:ext cx="9040813" cy="1079500"/>
          </a:xfrm>
        </p:spPr>
        <p:txBody>
          <a:bodyPr>
            <a:normAutofit/>
          </a:bodyPr>
          <a:lstStyle/>
          <a:p>
            <a:pPr algn="ctr"/>
            <a:r>
              <a:rPr lang="en-IN" sz="4800" b="1" dirty="0">
                <a:solidFill>
                  <a:schemeClr val="bg1"/>
                </a:solidFill>
                <a:effectLst/>
                <a:latin typeface=":Calibri (Body)"/>
              </a:rPr>
              <a:t>USE CASE DIAGRAM</a:t>
            </a:r>
          </a:p>
        </p:txBody>
      </p:sp>
      <p:sp>
        <p:nvSpPr>
          <p:cNvPr id="3" name="Content Placeholder 2">
            <a:extLst>
              <a:ext uri="{FF2B5EF4-FFF2-40B4-BE49-F238E27FC236}">
                <a16:creationId xmlns:a16="http://schemas.microsoft.com/office/drawing/2014/main" id="{36B4F5C5-A1D5-44B0-94D1-53DE1A125A49}"/>
              </a:ext>
            </a:extLst>
          </p:cNvPr>
          <p:cNvSpPr>
            <a:spLocks noGrp="1"/>
          </p:cNvSpPr>
          <p:nvPr>
            <p:ph idx="4294967295"/>
          </p:nvPr>
        </p:nvSpPr>
        <p:spPr>
          <a:xfrm>
            <a:off x="504825" y="1946275"/>
            <a:ext cx="11368088" cy="4022725"/>
          </a:xfrm>
        </p:spPr>
        <p:txBody>
          <a:bodyPr>
            <a:normAutofit/>
          </a:bodyPr>
          <a:lstStyle/>
          <a:p>
            <a:pPr>
              <a:buClr>
                <a:schemeClr val="bg1"/>
              </a:buClr>
            </a:pPr>
            <a:r>
              <a:rPr lang="en-US" sz="2800" dirty="0">
                <a:solidFill>
                  <a:schemeClr val="bg1"/>
                </a:solidFill>
                <a:latin typeface="Arial" panose="020B0604020202020204" pitchFamily="34" charset="0"/>
                <a:cs typeface="Arial" panose="020B0604020202020204" pitchFamily="34" charset="0"/>
              </a:rPr>
              <a:t>A Use Case diagram is a graphical depiction of a user's possible interactions </a:t>
            </a:r>
            <a:r>
              <a:rPr lang="en-US" sz="2800" dirty="0">
                <a:solidFill>
                  <a:schemeClr val="bg1"/>
                </a:solidFill>
                <a:effectLst/>
                <a:latin typeface="Arial" panose="020B0604020202020204" pitchFamily="34" charset="0"/>
                <a:cs typeface="Arial" panose="020B0604020202020204" pitchFamily="34" charset="0"/>
              </a:rPr>
              <a:t>with</a:t>
            </a:r>
            <a:r>
              <a:rPr lang="en-US" sz="2800" dirty="0">
                <a:solidFill>
                  <a:schemeClr val="bg1"/>
                </a:solidFill>
                <a:latin typeface="Arial" panose="020B0604020202020204" pitchFamily="34" charset="0"/>
                <a:cs typeface="Arial" panose="020B0604020202020204" pitchFamily="34" charset="0"/>
              </a:rPr>
              <a:t> a system. A use case diagram shows various </a:t>
            </a:r>
            <a:r>
              <a:rPr lang="en-US" sz="2800" dirty="0">
                <a:solidFill>
                  <a:schemeClr val="bg1"/>
                </a:solidFill>
                <a:effectLst/>
                <a:latin typeface="Arial" panose="020B0604020202020204" pitchFamily="34" charset="0"/>
                <a:cs typeface="Arial" panose="020B0604020202020204" pitchFamily="34" charset="0"/>
              </a:rPr>
              <a:t>use</a:t>
            </a:r>
            <a:r>
              <a:rPr lang="en-US" sz="2800" dirty="0">
                <a:solidFill>
                  <a:schemeClr val="bg1"/>
                </a:solidFill>
                <a:latin typeface="Arial" panose="020B0604020202020204" pitchFamily="34" charset="0"/>
                <a:cs typeface="Arial" panose="020B0604020202020204" pitchFamily="34" charset="0"/>
              </a:rPr>
              <a:t> cases and different types of users the system has and will often be accompanied by other types of diagrams as well.</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A use case diagram doesn’t describe the order in which the use cases are carried out but the behavior and the interactions between the user and the system. </a:t>
            </a:r>
            <a:endParaRPr lang="en-IN"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30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C2D60-911F-4D4D-883D-B3A1696B1776}"/>
              </a:ext>
            </a:extLst>
          </p:cNvPr>
          <p:cNvSpPr txBox="1"/>
          <p:nvPr/>
        </p:nvSpPr>
        <p:spPr>
          <a:xfrm>
            <a:off x="3496897" y="672938"/>
            <a:ext cx="6094674" cy="769441"/>
          </a:xfrm>
          <a:prstGeom prst="rect">
            <a:avLst/>
          </a:prstGeom>
          <a:noFill/>
        </p:spPr>
        <p:txBody>
          <a:bodyPr wrap="square">
            <a:spAutoFit/>
          </a:bodyPr>
          <a:lstStyle/>
          <a:p>
            <a:r>
              <a:rPr lang="en-IN" sz="4400" b="1" dirty="0">
                <a:solidFill>
                  <a:schemeClr val="bg1"/>
                </a:solidFill>
                <a:latin typeface=":Calibri (Body)"/>
              </a:rPr>
              <a:t>USE CASE DIAGRAM</a:t>
            </a:r>
          </a:p>
        </p:txBody>
      </p:sp>
      <p:pic>
        <p:nvPicPr>
          <p:cNvPr id="3" name="Picture 2">
            <a:extLst>
              <a:ext uri="{FF2B5EF4-FFF2-40B4-BE49-F238E27FC236}">
                <a16:creationId xmlns:a16="http://schemas.microsoft.com/office/drawing/2014/main" id="{3892BFD7-719E-650B-0AA9-C40DFEB0B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6" y="2193831"/>
            <a:ext cx="11744325" cy="3438525"/>
          </a:xfrm>
          <a:prstGeom prst="rect">
            <a:avLst/>
          </a:prstGeom>
        </p:spPr>
      </p:pic>
    </p:spTree>
    <p:extLst>
      <p:ext uri="{BB962C8B-B14F-4D97-AF65-F5344CB8AC3E}">
        <p14:creationId xmlns:p14="http://schemas.microsoft.com/office/powerpoint/2010/main" val="241507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064E52-1CD6-45D4-B5C0-7B242450EB88}"/>
              </a:ext>
            </a:extLst>
          </p:cNvPr>
          <p:cNvSpPr txBox="1"/>
          <p:nvPr/>
        </p:nvSpPr>
        <p:spPr>
          <a:xfrm>
            <a:off x="3049191" y="261164"/>
            <a:ext cx="6093618" cy="830997"/>
          </a:xfrm>
          <a:prstGeom prst="rect">
            <a:avLst/>
          </a:prstGeom>
          <a:noFill/>
        </p:spPr>
        <p:txBody>
          <a:bodyPr wrap="square">
            <a:spAutoFit/>
          </a:bodyPr>
          <a:lstStyle/>
          <a:p>
            <a:r>
              <a:rPr lang="en-US" sz="4800" b="1" dirty="0">
                <a:solidFill>
                  <a:schemeClr val="bg1"/>
                </a:solidFill>
                <a:latin typeface="Calibri" panose="020F0502020204030204" pitchFamily="34" charset="0"/>
                <a:cs typeface="Calibri" panose="020F0502020204030204" pitchFamily="34" charset="0"/>
              </a:rPr>
              <a:t>SEQUENCE DIAGRAM</a:t>
            </a:r>
          </a:p>
        </p:txBody>
      </p:sp>
      <p:sp>
        <p:nvSpPr>
          <p:cNvPr id="5" name="TextBox 4">
            <a:extLst>
              <a:ext uri="{FF2B5EF4-FFF2-40B4-BE49-F238E27FC236}">
                <a16:creationId xmlns:a16="http://schemas.microsoft.com/office/drawing/2014/main" id="{890C685C-B7D4-C2F9-5A50-1D13F2647BE7}"/>
              </a:ext>
            </a:extLst>
          </p:cNvPr>
          <p:cNvSpPr txBox="1"/>
          <p:nvPr/>
        </p:nvSpPr>
        <p:spPr>
          <a:xfrm>
            <a:off x="414338" y="1092161"/>
            <a:ext cx="11615737" cy="923330"/>
          </a:xfrm>
          <a:prstGeom prst="rect">
            <a:avLst/>
          </a:prstGeom>
          <a:noFill/>
        </p:spPr>
        <p:txBody>
          <a:bodyPr wrap="square">
            <a:spAutoFit/>
          </a:bodyPr>
          <a:lstStyle/>
          <a:p>
            <a:r>
              <a:rPr lang="en-US" b="1" i="0" dirty="0">
                <a:solidFill>
                  <a:schemeClr val="bg1"/>
                </a:solidFill>
                <a:effectLst/>
                <a:latin typeface="Arial" panose="020B0604020202020204" pitchFamily="34" charset="0"/>
                <a:cs typeface="Arial" panose="020B0604020202020204" pitchFamily="34" charset="0"/>
              </a:rPr>
              <a:t>A sequence diagram is a visual representation that illustrates the interactions and order of messages exchanged among objects or components in a system or process. It is commonly used in system design to depict the flow of actions or events over time.</a:t>
            </a:r>
            <a:endParaRPr lang="en-US" b="1"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4756B09-545F-EE06-79BC-24487AD02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815" y="2090057"/>
            <a:ext cx="7992369" cy="4612194"/>
          </a:xfrm>
          <a:prstGeom prst="rect">
            <a:avLst/>
          </a:prstGeom>
        </p:spPr>
      </p:pic>
    </p:spTree>
    <p:extLst>
      <p:ext uri="{BB962C8B-B14F-4D97-AF65-F5344CB8AC3E}">
        <p14:creationId xmlns:p14="http://schemas.microsoft.com/office/powerpoint/2010/main" val="2745087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0E09-A464-4D1B-B729-8E30AFE7A5F9}"/>
              </a:ext>
            </a:extLst>
          </p:cNvPr>
          <p:cNvSpPr>
            <a:spLocks noGrp="1"/>
          </p:cNvSpPr>
          <p:nvPr>
            <p:ph type="title"/>
          </p:nvPr>
        </p:nvSpPr>
        <p:spPr>
          <a:xfrm>
            <a:off x="919119" y="575657"/>
            <a:ext cx="10353762" cy="970450"/>
          </a:xfrm>
        </p:spPr>
        <p:txBody>
          <a:bodyPr>
            <a:normAutofit/>
          </a:bodyPr>
          <a:lstStyle/>
          <a:p>
            <a:pPr algn="ctr"/>
            <a:r>
              <a:rPr lang="en-IN" sz="4400" b="1" dirty="0">
                <a:solidFill>
                  <a:schemeClr val="bg1"/>
                </a:solidFill>
                <a:effectLst/>
                <a:latin typeface="Calibri" panose="020F0502020204030204" pitchFamily="34" charset="0"/>
                <a:cs typeface="Calibri" panose="020F0502020204030204" pitchFamily="34" charset="0"/>
              </a:rPr>
              <a:t>FLOWCHART</a:t>
            </a:r>
          </a:p>
        </p:txBody>
      </p:sp>
      <p:sp>
        <p:nvSpPr>
          <p:cNvPr id="3" name="Content Placeholder 2">
            <a:extLst>
              <a:ext uri="{FF2B5EF4-FFF2-40B4-BE49-F238E27FC236}">
                <a16:creationId xmlns:a16="http://schemas.microsoft.com/office/drawing/2014/main" id="{10416D19-BEAB-4DA0-9F8A-D6F18F4DC80E}"/>
              </a:ext>
            </a:extLst>
          </p:cNvPr>
          <p:cNvSpPr>
            <a:spLocks noGrp="1"/>
          </p:cNvSpPr>
          <p:nvPr>
            <p:ph idx="1"/>
          </p:nvPr>
        </p:nvSpPr>
        <p:spPr>
          <a:xfrm>
            <a:off x="732076" y="1986456"/>
            <a:ext cx="10727848" cy="3570965"/>
          </a:xfrm>
        </p:spPr>
        <p:txBody>
          <a:bodyPr>
            <a:normAutofit/>
          </a:bodyPr>
          <a:lstStyle/>
          <a:p>
            <a:pPr algn="just">
              <a:buClrTx/>
              <a:buFont typeface="Courier New" panose="02070309020205020404" pitchFamily="49" charset="0"/>
              <a:buChar char="o"/>
            </a:pPr>
            <a:r>
              <a:rPr lang="en-US" sz="3200" dirty="0">
                <a:solidFill>
                  <a:schemeClr val="bg1"/>
                </a:solidFill>
                <a:effectLst/>
                <a:latin typeface="Arial" panose="020B0604020202020204" pitchFamily="34" charset="0"/>
                <a:cs typeface="Arial" panose="020B0604020202020204" pitchFamily="34" charset="0"/>
              </a:rPr>
              <a:t>It is a type of diagram that represents the flow of process. It can be a pictorial or diagrammatical representation of an algorithm or a system or progression through a procedure. It is represented using multiple conventional symbols and lines that connect the symbols. </a:t>
            </a:r>
            <a:endParaRPr lang="en-IN" sz="320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08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A266B7-00D8-4D7F-A69E-CF4829961CE2}"/>
              </a:ext>
            </a:extLst>
          </p:cNvPr>
          <p:cNvSpPr txBox="1"/>
          <p:nvPr/>
        </p:nvSpPr>
        <p:spPr>
          <a:xfrm>
            <a:off x="1301487" y="2974355"/>
            <a:ext cx="6094674" cy="769441"/>
          </a:xfrm>
          <a:prstGeom prst="rect">
            <a:avLst/>
          </a:prstGeom>
          <a:noFill/>
        </p:spPr>
        <p:txBody>
          <a:bodyPr wrap="square">
            <a:spAutoFit/>
          </a:bodyPr>
          <a:lstStyle/>
          <a:p>
            <a:r>
              <a:rPr lang="en-IN" sz="4400" b="1" dirty="0">
                <a:solidFill>
                  <a:schemeClr val="bg1"/>
                </a:solidFill>
                <a:latin typeface=":Calibri (Body)"/>
              </a:rPr>
              <a:t>Flowchart:</a:t>
            </a:r>
          </a:p>
        </p:txBody>
      </p:sp>
      <p:pic>
        <p:nvPicPr>
          <p:cNvPr id="3" name="Picture 2">
            <a:extLst>
              <a:ext uri="{FF2B5EF4-FFF2-40B4-BE49-F238E27FC236}">
                <a16:creationId xmlns:a16="http://schemas.microsoft.com/office/drawing/2014/main" id="{0878F36F-286D-0E84-DE1C-5E9A41994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0580"/>
            <a:ext cx="4072932" cy="6601767"/>
          </a:xfrm>
          <a:prstGeom prst="rect">
            <a:avLst/>
          </a:prstGeom>
        </p:spPr>
      </p:pic>
    </p:spTree>
    <p:extLst>
      <p:ext uri="{BB962C8B-B14F-4D97-AF65-F5344CB8AC3E}">
        <p14:creationId xmlns:p14="http://schemas.microsoft.com/office/powerpoint/2010/main" val="104398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64EB4C-49EC-491B-AE12-4F930BBD32A7}"/>
              </a:ext>
            </a:extLst>
          </p:cNvPr>
          <p:cNvSpPr>
            <a:spLocks noGrp="1"/>
          </p:cNvSpPr>
          <p:nvPr>
            <p:ph type="title"/>
          </p:nvPr>
        </p:nvSpPr>
        <p:spPr>
          <a:xfrm>
            <a:off x="924443" y="426563"/>
            <a:ext cx="10353762" cy="970450"/>
          </a:xfrm>
        </p:spPr>
        <p:txBody>
          <a:bodyPr>
            <a:noAutofit/>
          </a:bodyPr>
          <a:lstStyle/>
          <a:p>
            <a:r>
              <a:rPr lang="en-IN" sz="4800" b="1" dirty="0">
                <a:solidFill>
                  <a:schemeClr val="bg1"/>
                </a:solidFill>
                <a:effectLst/>
                <a:latin typeface=":Calibri (Body)"/>
                <a:ea typeface="Calibri" panose="020F0502020204030204" pitchFamily="34" charset="0"/>
                <a:cs typeface="Times New Roman" panose="02020603050405020304" pitchFamily="18" charset="0"/>
              </a:rPr>
              <a:t>Software Requirements :</a:t>
            </a:r>
            <a:br>
              <a:rPr lang="en-IN" sz="6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sz="6000" dirty="0">
              <a:solidFill>
                <a:schemeClr val="bg1"/>
              </a:solidFill>
            </a:endParaRPr>
          </a:p>
        </p:txBody>
      </p:sp>
      <p:sp>
        <p:nvSpPr>
          <p:cNvPr id="7" name="Content Placeholder 6">
            <a:extLst>
              <a:ext uri="{FF2B5EF4-FFF2-40B4-BE49-F238E27FC236}">
                <a16:creationId xmlns:a16="http://schemas.microsoft.com/office/drawing/2014/main" id="{5A3F4703-6E46-4F41-8EB7-596CFE5D2F59}"/>
              </a:ext>
            </a:extLst>
          </p:cNvPr>
          <p:cNvSpPr>
            <a:spLocks noGrp="1"/>
          </p:cNvSpPr>
          <p:nvPr>
            <p:ph idx="1"/>
          </p:nvPr>
        </p:nvSpPr>
        <p:spPr>
          <a:xfrm>
            <a:off x="924443" y="831105"/>
            <a:ext cx="10353762" cy="5874493"/>
          </a:xfrm>
        </p:spPr>
        <p:txBody>
          <a:bodyPr>
            <a:noAutofit/>
          </a:bodyPr>
          <a:lstStyle/>
          <a:p>
            <a:pPr>
              <a:lnSpc>
                <a:spcPct val="107000"/>
              </a:lnSpc>
              <a:spcAft>
                <a:spcPts val="800"/>
              </a:spcAft>
              <a:buClrTx/>
              <a:buFont typeface="Wingdings" panose="05000000000000000000" pitchFamily="2" charset="2"/>
              <a:buChar char="v"/>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Operating System: The software should be compatible with commonly used operating systems such as Windows, macOS, or Linux.</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ClrTx/>
              <a:buFont typeface="Wingdings" panose="05000000000000000000" pitchFamily="2" charset="2"/>
              <a:buChar char="v"/>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Python: The code is written in Python programming language, so Python runtime environment needs to be installed on the system. Python version 3.7 or later is recommended.</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ClrTx/>
              <a:buFont typeface="Wingdings" panose="05000000000000000000" pitchFamily="2" charset="2"/>
              <a:buChar char="v"/>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Python Libraries: Install the required Python libraries using pip or </a:t>
            </a: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conda</a:t>
            </a: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package managers. The libraries used in the provided code snippets include:</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Streamlit</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pandas</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altair</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numpy</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PIL (Python Imaging Library)</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nltk</a:t>
            </a: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(Natural Language Toolkit)</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transformers (Hugging Face Transformers library)</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gensim</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rouge_score</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matplotlib</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Tx/>
              <a:buFont typeface="Symbol" panose="05050102010706020507" pitchFamily="18" charset="2"/>
              <a:buChar char=""/>
            </a:pP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wordcloud</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Tx/>
              <a:buFont typeface="Symbol" panose="05050102010706020507" pitchFamily="18" charset="2"/>
              <a:buChar char=""/>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Other Dependencies: Ensure that the NLTK data (such as wordnet) is downloaded to support natural language processing tasks.</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bg1"/>
              </a:buClr>
              <a:buFont typeface="Wingdings" panose="05000000000000000000" pitchFamily="2" charset="2"/>
              <a:buChar char="v"/>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Download any pre-trained models required by the transformers library, such as the T5 model used for abstractive summarization.</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bg1"/>
              </a:buClr>
              <a:buFont typeface="Wingdings" panose="05000000000000000000" pitchFamily="2" charset="2"/>
              <a:buChar char="v"/>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Internet Connection: The system should have internet connectivity to download any additional libraries or models required by the code, such as NLTK data or pre-trained models from the Hugging Face model hub.</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bg1"/>
              </a:buClr>
              <a:buFont typeface="Symbol" panose="05050102010706020507" pitchFamily="18" charset="2"/>
              <a:buChar char=""/>
            </a:pP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Development Environment: A code editor or integrated development environment (IDE) such as Visual Studio Code, PyCharm, or </a:t>
            </a:r>
            <a:r>
              <a:rPr lang="en-US" sz="11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Jupyter</a:t>
            </a:r>
            <a:r>
              <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Notebook can be used for writing and running the code</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buNone/>
            </a:pPr>
            <a:endParaRPr lang="en-IN" sz="1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40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B843-BADD-4FD9-A445-A38F6DB6077D}"/>
              </a:ext>
            </a:extLst>
          </p:cNvPr>
          <p:cNvSpPr>
            <a:spLocks noGrp="1"/>
          </p:cNvSpPr>
          <p:nvPr>
            <p:ph type="title"/>
          </p:nvPr>
        </p:nvSpPr>
        <p:spPr/>
        <p:txBody>
          <a:bodyPr>
            <a:noAutofit/>
          </a:bodyPr>
          <a:lstStyle/>
          <a:p>
            <a:r>
              <a:rPr lang="en-US" sz="4800" b="1" dirty="0">
                <a:solidFill>
                  <a:schemeClr val="bg1"/>
                </a:solidFill>
                <a:effectLst/>
                <a:latin typeface=":Calibri (Body)"/>
                <a:cs typeface="Calibri" panose="020F0502020204030204" pitchFamily="34" charset="0"/>
              </a:rPr>
              <a:t>Hardware Requirements :</a:t>
            </a:r>
            <a:endParaRPr lang="en-IN" sz="4800" b="1" dirty="0">
              <a:solidFill>
                <a:schemeClr val="bg1"/>
              </a:solidFill>
              <a:effectLst/>
              <a:latin typeface=":Calibri (Body)"/>
              <a:cs typeface="Calibri" panose="020F0502020204030204" pitchFamily="34" charset="0"/>
            </a:endParaRPr>
          </a:p>
        </p:txBody>
      </p:sp>
      <p:sp>
        <p:nvSpPr>
          <p:cNvPr id="3" name="Content Placeholder 2">
            <a:extLst>
              <a:ext uri="{FF2B5EF4-FFF2-40B4-BE49-F238E27FC236}">
                <a16:creationId xmlns:a16="http://schemas.microsoft.com/office/drawing/2014/main" id="{24671A20-3B95-4B14-B752-24B619B0A853}"/>
              </a:ext>
            </a:extLst>
          </p:cNvPr>
          <p:cNvSpPr>
            <a:spLocks noGrp="1"/>
          </p:cNvSpPr>
          <p:nvPr>
            <p:ph idx="1"/>
          </p:nvPr>
        </p:nvSpPr>
        <p:spPr>
          <a:xfrm>
            <a:off x="835920" y="2189649"/>
            <a:ext cx="10353762" cy="4058751"/>
          </a:xfrm>
        </p:spPr>
        <p:txBody>
          <a:bodyPr/>
          <a:lstStyle/>
          <a:p>
            <a:pPr>
              <a:lnSpc>
                <a:spcPct val="107000"/>
              </a:lnSpc>
              <a:spcAft>
                <a:spcPts val="800"/>
              </a:spcAft>
              <a:buClrTx/>
            </a:pP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Processor (CPU): A multi-core processor with decent processing power is recommended for handling text processing tasks efficiently.</a:t>
            </a:r>
            <a:endPar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ClrTx/>
            </a:pP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Memory (RAM): At least 4GB of RAM is recommended for smooth execution, especially when working with large datasets or running complex summarization models.</a:t>
            </a:r>
            <a:endPar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ClrTx/>
            </a:pPr>
            <a:r>
              <a:rPr lang="en-US"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Storage: Sufficient disk space to store the application code, libraries, and any generated data. This requirement can vary depending on the size of the dataset and the models used.</a:t>
            </a:r>
            <a:endPar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651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9172BE-66AC-49A6-991A-86428E7C8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353" y="783347"/>
            <a:ext cx="7976626" cy="5882667"/>
          </a:xfrm>
          <a:prstGeom prst="rect">
            <a:avLst/>
          </a:prstGeom>
        </p:spPr>
      </p:pic>
      <p:sp>
        <p:nvSpPr>
          <p:cNvPr id="4" name="Rectangle 3">
            <a:extLst>
              <a:ext uri="{FF2B5EF4-FFF2-40B4-BE49-F238E27FC236}">
                <a16:creationId xmlns:a16="http://schemas.microsoft.com/office/drawing/2014/main" id="{277577E8-2F7C-DEE8-4216-43DBC66A3A25}"/>
              </a:ext>
            </a:extLst>
          </p:cNvPr>
          <p:cNvSpPr/>
          <p:nvPr/>
        </p:nvSpPr>
        <p:spPr>
          <a:xfrm>
            <a:off x="4274419" y="75461"/>
            <a:ext cx="3440494" cy="707886"/>
          </a:xfrm>
          <a:prstGeom prst="rect">
            <a:avLst/>
          </a:prstGeom>
          <a:noFill/>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UML DIAGRAM</a:t>
            </a:r>
            <a:endParaRPr kumimoji="0" lang="en-US" sz="4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076181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313724-7E92-41F0-A42D-8913135563A6}"/>
              </a:ext>
            </a:extLst>
          </p:cNvPr>
          <p:cNvSpPr>
            <a:spLocks noGrp="1"/>
          </p:cNvSpPr>
          <p:nvPr>
            <p:ph type="title"/>
          </p:nvPr>
        </p:nvSpPr>
        <p:spPr>
          <a:xfrm>
            <a:off x="773801" y="283948"/>
            <a:ext cx="10058400" cy="938370"/>
          </a:xfrm>
        </p:spPr>
        <p:txBody>
          <a:bodyPr>
            <a:noAutofit/>
          </a:bodyPr>
          <a:lstStyle/>
          <a:p>
            <a:r>
              <a:rPr lang="en-US" sz="3200" b="1" u="sng" dirty="0">
                <a:solidFill>
                  <a:schemeClr val="bg1"/>
                </a:solidFill>
                <a:effectLst/>
                <a:latin typeface=":Calibri (Body)"/>
                <a:cs typeface="Calibri" panose="020F0502020204030204" pitchFamily="34" charset="0"/>
              </a:rPr>
              <a:t>Sample Code :</a:t>
            </a:r>
            <a:br>
              <a:rPr lang="en-US" sz="3200" b="1" dirty="0">
                <a:solidFill>
                  <a:schemeClr val="bg1"/>
                </a:solidFill>
                <a:effectLst/>
                <a:latin typeface=":Calibri (Body)"/>
              </a:rPr>
            </a:br>
            <a:endParaRPr lang="en-IN" sz="3200" b="1" dirty="0">
              <a:solidFill>
                <a:schemeClr val="bg1"/>
              </a:solidFill>
              <a:effectLst/>
              <a:latin typeface=":Calibri (Body)"/>
            </a:endParaRPr>
          </a:p>
        </p:txBody>
      </p:sp>
      <p:pic>
        <p:nvPicPr>
          <p:cNvPr id="5" name="Picture 4">
            <a:extLst>
              <a:ext uri="{FF2B5EF4-FFF2-40B4-BE49-F238E27FC236}">
                <a16:creationId xmlns:a16="http://schemas.microsoft.com/office/drawing/2014/main" id="{E45BB7C7-3061-6CA0-3D9A-D2D88403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01" y="857296"/>
            <a:ext cx="10560740" cy="5905246"/>
          </a:xfrm>
          <a:prstGeom prst="rect">
            <a:avLst/>
          </a:prstGeom>
        </p:spPr>
      </p:pic>
    </p:spTree>
    <p:extLst>
      <p:ext uri="{BB962C8B-B14F-4D97-AF65-F5344CB8AC3E}">
        <p14:creationId xmlns:p14="http://schemas.microsoft.com/office/powerpoint/2010/main" val="412607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98DE-E53D-4B9F-B9DF-528206488ECD}"/>
              </a:ext>
            </a:extLst>
          </p:cNvPr>
          <p:cNvSpPr>
            <a:spLocks noGrp="1"/>
          </p:cNvSpPr>
          <p:nvPr>
            <p:ph type="title"/>
          </p:nvPr>
        </p:nvSpPr>
        <p:spPr>
          <a:xfrm>
            <a:off x="1580412" y="556186"/>
            <a:ext cx="10058400" cy="476732"/>
          </a:xfrm>
        </p:spPr>
        <p:txBody>
          <a:bodyPr>
            <a:noAutofit/>
          </a:bodyPr>
          <a:lstStyle/>
          <a:p>
            <a:pPr algn="l"/>
            <a:endParaRPr lang="en-IN" sz="3200" b="1" dirty="0"/>
          </a:p>
        </p:txBody>
      </p:sp>
      <p:pic>
        <p:nvPicPr>
          <p:cNvPr id="4" name="Picture 3">
            <a:extLst>
              <a:ext uri="{FF2B5EF4-FFF2-40B4-BE49-F238E27FC236}">
                <a16:creationId xmlns:a16="http://schemas.microsoft.com/office/drawing/2014/main" id="{DA97996E-979A-EE76-9B1A-0A3C16002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11" y="190918"/>
            <a:ext cx="11513178" cy="6476163"/>
          </a:xfrm>
          <a:prstGeom prst="rect">
            <a:avLst/>
          </a:prstGeom>
        </p:spPr>
      </p:pic>
    </p:spTree>
    <p:extLst>
      <p:ext uri="{BB962C8B-B14F-4D97-AF65-F5344CB8AC3E}">
        <p14:creationId xmlns:p14="http://schemas.microsoft.com/office/powerpoint/2010/main" val="337209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AF4-B470-4596-89B5-6CD95D7D9982}"/>
              </a:ext>
            </a:extLst>
          </p:cNvPr>
          <p:cNvSpPr>
            <a:spLocks noGrp="1"/>
          </p:cNvSpPr>
          <p:nvPr>
            <p:ph type="title"/>
          </p:nvPr>
        </p:nvSpPr>
        <p:spPr>
          <a:xfrm>
            <a:off x="4473859" y="304900"/>
            <a:ext cx="2770319" cy="1000958"/>
          </a:xfrm>
        </p:spPr>
        <p:txBody>
          <a:bodyPr>
            <a:noAutofit/>
          </a:bodyPr>
          <a:lstStyle/>
          <a:p>
            <a:pPr algn="l"/>
            <a:r>
              <a:rPr lang="en-US" sz="4800" b="1" dirty="0">
                <a:solidFill>
                  <a:schemeClr val="bg1"/>
                </a:solidFill>
                <a:effectLst/>
                <a:latin typeface="Calibri" panose="020F0502020204030204" pitchFamily="34" charset="0"/>
                <a:cs typeface="Calibri" panose="020F0502020204030204" pitchFamily="34" charset="0"/>
              </a:rPr>
              <a:t>CONTENT</a:t>
            </a:r>
            <a:endParaRPr lang="en-IN" sz="4800" b="1" dirty="0">
              <a:solidFill>
                <a:schemeClr val="bg1"/>
              </a:solidFill>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AF9847A-8C17-44D5-967A-94C636A597A3}"/>
              </a:ext>
            </a:extLst>
          </p:cNvPr>
          <p:cNvSpPr>
            <a:spLocks noGrp="1"/>
          </p:cNvSpPr>
          <p:nvPr>
            <p:ph idx="1"/>
          </p:nvPr>
        </p:nvSpPr>
        <p:spPr>
          <a:xfrm>
            <a:off x="907988" y="1305858"/>
            <a:ext cx="10526765" cy="5140710"/>
          </a:xfrm>
        </p:spPr>
        <p:txBody>
          <a:bodyPr>
            <a:normAutofit fontScale="25000" lnSpcReduction="20000"/>
          </a:bodyPr>
          <a:lstStyle/>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ABSTRACT  </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INTRODUCTION</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LITERATURE SURVEY</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EXISTING SYSTEM</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PROPOSED SYSTEM</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ARCHITECTURE</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SYSTEM DESIGN</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USE CASE &amp; SEQUENCE DIAGRAMS</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FLOWCHART</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SOFTWARE &amp; HARDWARE REQUIREMENTS</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UML DIAGRAM </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SAMPLE CODE &amp; RESULTS</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CONCLUSION</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FUTURESCOPE</a:t>
            </a:r>
          </a:p>
          <a:p>
            <a:pPr>
              <a:buClr>
                <a:schemeClr val="accent1"/>
              </a:buClr>
              <a:buFont typeface="Wingdings" panose="05000000000000000000" pitchFamily="2" charset="2"/>
              <a:buChar char="q"/>
            </a:pPr>
            <a:r>
              <a:rPr lang="en-US" sz="7200" b="1" dirty="0">
                <a:solidFill>
                  <a:schemeClr val="bg1"/>
                </a:solidFill>
                <a:effectLst/>
                <a:latin typeface="Arial" panose="020B0604020202020204" pitchFamily="34" charset="0"/>
                <a:cs typeface="Arial" panose="020B0604020202020204" pitchFamily="34" charset="0"/>
              </a:rPr>
              <a:t>REFERENCES</a:t>
            </a:r>
          </a:p>
          <a:p>
            <a:pPr>
              <a:buClr>
                <a:schemeClr val="accent1"/>
              </a:buClr>
            </a:pPr>
            <a:endParaRPr lang="en-US" dirty="0">
              <a:latin typeface=":Calibri (Body)"/>
            </a:endParaRPr>
          </a:p>
          <a:p>
            <a:pPr>
              <a:buClrTx/>
            </a:pPr>
            <a:endParaRPr lang="en-IN" dirty="0"/>
          </a:p>
        </p:txBody>
      </p:sp>
    </p:spTree>
    <p:extLst>
      <p:ext uri="{BB962C8B-B14F-4D97-AF65-F5344CB8AC3E}">
        <p14:creationId xmlns:p14="http://schemas.microsoft.com/office/powerpoint/2010/main" val="161602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75C05B-3A3D-46D5-9578-D6D9168C4D90}"/>
              </a:ext>
            </a:extLst>
          </p:cNvPr>
          <p:cNvSpPr>
            <a:spLocks noGrp="1"/>
          </p:cNvSpPr>
          <p:nvPr>
            <p:ph type="title"/>
          </p:nvPr>
        </p:nvSpPr>
        <p:spPr>
          <a:xfrm>
            <a:off x="5271483" y="-142875"/>
            <a:ext cx="10353762" cy="970450"/>
          </a:xfrm>
        </p:spPr>
        <p:txBody>
          <a:bodyPr>
            <a:normAutofit/>
          </a:bodyPr>
          <a:lstStyle/>
          <a:p>
            <a:pPr algn="l"/>
            <a:r>
              <a:rPr lang="en-US" sz="2800" b="1" u="sng" dirty="0">
                <a:solidFill>
                  <a:schemeClr val="bg1"/>
                </a:solidFill>
                <a:effectLst/>
                <a:latin typeface=":Calibri (Body)"/>
                <a:cs typeface="Calibri" panose="020F0502020204030204" pitchFamily="34" charset="0"/>
              </a:rPr>
              <a:t>RESULTS:</a:t>
            </a:r>
            <a:endParaRPr lang="en-IN" sz="2800" b="1" u="sng" dirty="0">
              <a:latin typeface=":Calibri (Body)"/>
              <a:cs typeface="Calibri" panose="020F0502020204030204" pitchFamily="34" charset="0"/>
            </a:endParaRPr>
          </a:p>
        </p:txBody>
      </p:sp>
      <p:pic>
        <p:nvPicPr>
          <p:cNvPr id="5" name="Picture 4">
            <a:extLst>
              <a:ext uri="{FF2B5EF4-FFF2-40B4-BE49-F238E27FC236}">
                <a16:creationId xmlns:a16="http://schemas.microsoft.com/office/drawing/2014/main" id="{7184AC49-C0A8-B2B1-9947-AC022E1E5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26" y="663194"/>
            <a:ext cx="10887947" cy="6124470"/>
          </a:xfrm>
          <a:prstGeom prst="rect">
            <a:avLst/>
          </a:prstGeom>
        </p:spPr>
      </p:pic>
    </p:spTree>
    <p:extLst>
      <p:ext uri="{BB962C8B-B14F-4D97-AF65-F5344CB8AC3E}">
        <p14:creationId xmlns:p14="http://schemas.microsoft.com/office/powerpoint/2010/main" val="271976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FB84C5-4000-8C8F-0591-7D95361FE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95" y="186522"/>
            <a:ext cx="11528809" cy="6484955"/>
          </a:xfrm>
          <a:prstGeom prst="rect">
            <a:avLst/>
          </a:prstGeom>
        </p:spPr>
      </p:pic>
    </p:spTree>
    <p:extLst>
      <p:ext uri="{BB962C8B-B14F-4D97-AF65-F5344CB8AC3E}">
        <p14:creationId xmlns:p14="http://schemas.microsoft.com/office/powerpoint/2010/main" val="3155394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D5BEE-4BF1-4537-CBCD-7B2EDCF1F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99" y="175218"/>
            <a:ext cx="11569002" cy="6507564"/>
          </a:xfrm>
          <a:prstGeom prst="rect">
            <a:avLst/>
          </a:prstGeom>
        </p:spPr>
      </p:pic>
    </p:spTree>
    <p:extLst>
      <p:ext uri="{BB962C8B-B14F-4D97-AF65-F5344CB8AC3E}">
        <p14:creationId xmlns:p14="http://schemas.microsoft.com/office/powerpoint/2010/main" val="316542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F9FB4C-A10F-1DAD-313C-C77143874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67" y="184481"/>
            <a:ext cx="11536065" cy="6489037"/>
          </a:xfrm>
          <a:prstGeom prst="rect">
            <a:avLst/>
          </a:prstGeom>
        </p:spPr>
      </p:pic>
    </p:spTree>
    <p:extLst>
      <p:ext uri="{BB962C8B-B14F-4D97-AF65-F5344CB8AC3E}">
        <p14:creationId xmlns:p14="http://schemas.microsoft.com/office/powerpoint/2010/main" val="1797160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7806-AAEF-45DF-9502-CD56F9CF0646}"/>
              </a:ext>
            </a:extLst>
          </p:cNvPr>
          <p:cNvSpPr>
            <a:spLocks noGrp="1"/>
          </p:cNvSpPr>
          <p:nvPr>
            <p:ph type="title"/>
          </p:nvPr>
        </p:nvSpPr>
        <p:spPr>
          <a:xfrm>
            <a:off x="785207" y="223837"/>
            <a:ext cx="10353762" cy="970450"/>
          </a:xfrm>
        </p:spPr>
        <p:txBody>
          <a:bodyPr>
            <a:noAutofit/>
          </a:bodyPr>
          <a:lstStyle/>
          <a:p>
            <a:r>
              <a:rPr lang="en-US" sz="4800" b="1" dirty="0">
                <a:solidFill>
                  <a:schemeClr val="bg1"/>
                </a:solidFill>
                <a:effectLst/>
                <a:latin typeface=":Calibri (Body)"/>
              </a:rPr>
              <a:t>CONCLUSION</a:t>
            </a:r>
            <a:endParaRPr lang="en-IN" sz="4800" b="1" dirty="0">
              <a:solidFill>
                <a:schemeClr val="bg1"/>
              </a:solidFill>
              <a:effectLst/>
              <a:latin typeface=":Calibri (Body)"/>
            </a:endParaRPr>
          </a:p>
        </p:txBody>
      </p:sp>
      <p:sp>
        <p:nvSpPr>
          <p:cNvPr id="3" name="Content Placeholder 2">
            <a:extLst>
              <a:ext uri="{FF2B5EF4-FFF2-40B4-BE49-F238E27FC236}">
                <a16:creationId xmlns:a16="http://schemas.microsoft.com/office/drawing/2014/main" id="{083C9816-1F7A-4910-B7C6-F14EE0808D2A}"/>
              </a:ext>
            </a:extLst>
          </p:cNvPr>
          <p:cNvSpPr>
            <a:spLocks noGrp="1"/>
          </p:cNvSpPr>
          <p:nvPr>
            <p:ph idx="1"/>
          </p:nvPr>
        </p:nvSpPr>
        <p:spPr>
          <a:xfrm>
            <a:off x="259557" y="1640784"/>
            <a:ext cx="11672886" cy="4814745"/>
          </a:xfrm>
        </p:spPr>
        <p:txBody>
          <a:bodyPr>
            <a:noAutofit/>
          </a:bodyPr>
          <a:lstStyle/>
          <a:p>
            <a:pPr>
              <a:buClrTx/>
              <a:buFont typeface="Wingdings" panose="05000000000000000000" pitchFamily="2" charset="2"/>
              <a:buChar char="q"/>
            </a:pPr>
            <a:r>
              <a:rPr lang="en-US" sz="2800" b="1" dirty="0">
                <a:solidFill>
                  <a:schemeClr val="bg1"/>
                </a:solidFill>
                <a:effectLst/>
                <a:latin typeface="Arial" panose="020B0604020202020204" pitchFamily="34" charset="0"/>
                <a:cs typeface="Arial" panose="020B0604020202020204" pitchFamily="34" charset="0"/>
              </a:rPr>
              <a:t>In conclusion, the project successfully developed a news summarization system capable of generating both extractive and abstractive summaries, providing users with valuable insights into news articles in an efficient and user-friendly manner. While the system demonstrates significant achievements, ongoing refinement and optimization efforts are essential to further enhance its performance and usability. Overall, the project lays a solid foundation for future advancements in text summarization technology and its applications in various domains.</a:t>
            </a:r>
            <a:endParaRPr lang="en-IN" sz="2800" b="1"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024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97A6-2FEA-40E7-B125-16E520C4E800}"/>
              </a:ext>
            </a:extLst>
          </p:cNvPr>
          <p:cNvSpPr>
            <a:spLocks noGrp="1"/>
          </p:cNvSpPr>
          <p:nvPr>
            <p:ph type="title"/>
          </p:nvPr>
        </p:nvSpPr>
        <p:spPr>
          <a:xfrm>
            <a:off x="781006" y="223837"/>
            <a:ext cx="10353762" cy="970450"/>
          </a:xfrm>
        </p:spPr>
        <p:txBody>
          <a:bodyPr>
            <a:noAutofit/>
          </a:bodyPr>
          <a:lstStyle/>
          <a:p>
            <a:r>
              <a:rPr lang="en-US" sz="4800" b="1" dirty="0">
                <a:solidFill>
                  <a:schemeClr val="bg1"/>
                </a:solidFill>
                <a:effectLst/>
                <a:latin typeface="Calibri" panose="020F0502020204030204" pitchFamily="34" charset="0"/>
                <a:cs typeface="Calibri" panose="020F0502020204030204" pitchFamily="34" charset="0"/>
              </a:rPr>
              <a:t>FUTURE SCOPE</a:t>
            </a:r>
            <a:endParaRPr lang="en-IN" sz="4800" b="1" dirty="0">
              <a:solidFill>
                <a:schemeClr val="bg1"/>
              </a:solidFill>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E678933-8389-42D2-B5F4-978E6542A8AA}"/>
              </a:ext>
            </a:extLst>
          </p:cNvPr>
          <p:cNvSpPr>
            <a:spLocks noGrp="1"/>
          </p:cNvSpPr>
          <p:nvPr>
            <p:ph idx="1"/>
          </p:nvPr>
        </p:nvSpPr>
        <p:spPr>
          <a:xfrm>
            <a:off x="138112" y="1375261"/>
            <a:ext cx="11915775" cy="5096976"/>
          </a:xfrm>
        </p:spPr>
        <p:txBody>
          <a:bodyPr>
            <a:normAutofit fontScale="55000" lnSpcReduction="20000"/>
          </a:bodyPr>
          <a:lstStyle/>
          <a:p>
            <a:pPr algn="just">
              <a:lnSpc>
                <a:spcPct val="120000"/>
              </a:lnSpc>
              <a:buClrTx/>
              <a:buFont typeface="Wingdings" panose="05000000000000000000" pitchFamily="2" charset="2"/>
              <a:buChar char="q"/>
            </a:pPr>
            <a:r>
              <a:rPr lang="en-US" sz="3600" b="1" i="0" dirty="0">
                <a:solidFill>
                  <a:schemeClr val="bg1"/>
                </a:solidFill>
                <a:effectLst/>
                <a:latin typeface="Arial" panose="020B0604020202020204" pitchFamily="34" charset="0"/>
                <a:cs typeface="Arial" panose="020B0604020202020204" pitchFamily="34" charset="0"/>
              </a:rPr>
              <a:t>The project on news summarization has a promising future scope, with several avenues for further development and expansion:</a:t>
            </a:r>
          </a:p>
          <a:p>
            <a:pPr marL="36900" indent="0" algn="just">
              <a:lnSpc>
                <a:spcPct val="120000"/>
              </a:lnSpc>
              <a:buNone/>
            </a:pPr>
            <a:r>
              <a:rPr lang="en-US" sz="3600" b="1" i="0" dirty="0">
                <a:solidFill>
                  <a:schemeClr val="bg1"/>
                </a:solidFill>
                <a:effectLst/>
                <a:latin typeface="Arial" panose="020B0604020202020204" pitchFamily="34" charset="0"/>
                <a:cs typeface="Arial" panose="020B0604020202020204" pitchFamily="34" charset="0"/>
              </a:rPr>
              <a:t> 1. Domain-specific Summarization: </a:t>
            </a:r>
            <a:r>
              <a:rPr lang="en-US" sz="3600" i="0" dirty="0">
                <a:solidFill>
                  <a:schemeClr val="bg1"/>
                </a:solidFill>
                <a:effectLst/>
                <a:latin typeface="Arial" panose="020B0604020202020204" pitchFamily="34" charset="0"/>
                <a:cs typeface="Arial" panose="020B0604020202020204" pitchFamily="34" charset="0"/>
              </a:rPr>
              <a:t>Customizing the summarization models to specific domains, such as finance, healthcare, or technology, would improve the relevance and accuracy of the generated summaries for users with specialized interests. Fine-tuning the models on domain-specific datasets can enhance their understanding of domain-specific terminology and context.</a:t>
            </a:r>
          </a:p>
          <a:p>
            <a:pPr marL="36900" indent="0" algn="just">
              <a:lnSpc>
                <a:spcPct val="120000"/>
              </a:lnSpc>
              <a:buNone/>
            </a:pPr>
            <a:r>
              <a:rPr lang="en-US" sz="3600" b="1" i="0" dirty="0">
                <a:solidFill>
                  <a:schemeClr val="bg1"/>
                </a:solidFill>
                <a:effectLst/>
                <a:latin typeface="Arial" panose="020B0604020202020204" pitchFamily="34" charset="0"/>
                <a:cs typeface="Arial" panose="020B0604020202020204" pitchFamily="34" charset="0"/>
              </a:rPr>
              <a:t> 2. Real-time Summarization: </a:t>
            </a:r>
            <a:r>
              <a:rPr lang="en-US" sz="3600" i="0" dirty="0">
                <a:solidFill>
                  <a:schemeClr val="bg1"/>
                </a:solidFill>
                <a:effectLst/>
                <a:latin typeface="Arial" panose="020B0604020202020204" pitchFamily="34" charset="0"/>
                <a:cs typeface="Arial" panose="020B0604020202020204" pitchFamily="34" charset="0"/>
              </a:rPr>
              <a:t>Implementing real-time summarization capabilities to process and summarize news articles as they are published would provide users with up-to-date and timely summaries of the latest news events. This could involve integrating the system with news APIs or RSS feeds to automatically fetch and summarize news articles as they become available.</a:t>
            </a:r>
          </a:p>
          <a:p>
            <a:pPr marL="36900" indent="0" algn="just">
              <a:lnSpc>
                <a:spcPct val="120000"/>
              </a:lnSpc>
              <a:buNone/>
            </a:pPr>
            <a:r>
              <a:rPr lang="en-US" sz="3600" b="1" i="0" dirty="0">
                <a:solidFill>
                  <a:schemeClr val="bg1"/>
                </a:solidFill>
                <a:effectLst/>
                <a:latin typeface="Arial" panose="020B0604020202020204" pitchFamily="34" charset="0"/>
                <a:cs typeface="Arial" panose="020B0604020202020204" pitchFamily="34" charset="0"/>
              </a:rPr>
              <a:t> 3. User Feedback Integration: </a:t>
            </a:r>
            <a:r>
              <a:rPr lang="en-US" sz="3600" i="0" dirty="0">
                <a:solidFill>
                  <a:schemeClr val="bg1"/>
                </a:solidFill>
                <a:effectLst/>
                <a:latin typeface="Arial" panose="020B0604020202020204" pitchFamily="34" charset="0"/>
                <a:cs typeface="Arial" panose="020B0604020202020204" pitchFamily="34" charset="0"/>
              </a:rPr>
              <a:t>Incorporating mechanisms for user feedback and evaluation would enable continuous improvement of the summarization models based on user preferences and quality assessments. Collecting feedback on the generated summaries and adjusting the models accordingly can enhance their performance and relevance over time.</a:t>
            </a:r>
            <a:endParaRPr lang="en-US" sz="3400" i="0" dirty="0">
              <a:solidFill>
                <a:schemeClr val="bg1"/>
              </a:solidFill>
              <a:effectLst/>
              <a:latin typeface="Söhne"/>
            </a:endParaRPr>
          </a:p>
          <a:p>
            <a:pPr algn="l">
              <a:buFont typeface="+mj-lt"/>
              <a:buAutoNum type="arabicPeriod"/>
            </a:pPr>
            <a:endParaRPr lang="en-US" b="0" i="0" dirty="0">
              <a:solidFill>
                <a:srgbClr val="BDB7AF"/>
              </a:solidFill>
              <a:effectLst/>
              <a:latin typeface="Söhne"/>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015464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DA055-38B5-B4E7-BC26-D94D76766E1A}"/>
              </a:ext>
            </a:extLst>
          </p:cNvPr>
          <p:cNvSpPr>
            <a:spLocks noGrp="1"/>
          </p:cNvSpPr>
          <p:nvPr>
            <p:ph idx="1"/>
          </p:nvPr>
        </p:nvSpPr>
        <p:spPr>
          <a:xfrm>
            <a:off x="839034" y="408633"/>
            <a:ext cx="10513931" cy="5181600"/>
          </a:xfrm>
        </p:spPr>
        <p:txBody>
          <a:bodyPr>
            <a:noAutofit/>
          </a:bodyPr>
          <a:lstStyle/>
          <a:p>
            <a:pPr marL="36900" indent="0" algn="just">
              <a:buNone/>
            </a:pPr>
            <a:r>
              <a:rPr lang="en-US" b="1" dirty="0">
                <a:solidFill>
                  <a:schemeClr val="bg1"/>
                </a:solidFill>
                <a:effectLst/>
                <a:latin typeface="Arial" panose="020B0604020202020204" pitchFamily="34" charset="0"/>
                <a:cs typeface="Arial" panose="020B0604020202020204" pitchFamily="34" charset="0"/>
              </a:rPr>
              <a:t>4.</a:t>
            </a: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effectLst/>
                <a:latin typeface="Arial" panose="020B0604020202020204" pitchFamily="34" charset="0"/>
                <a:cs typeface="Arial" panose="020B0604020202020204" pitchFamily="34" charset="0"/>
              </a:rPr>
              <a:t>Visual Summarization: </a:t>
            </a:r>
            <a:r>
              <a:rPr lang="en-US" dirty="0">
                <a:solidFill>
                  <a:schemeClr val="bg1"/>
                </a:solidFill>
                <a:effectLst/>
                <a:latin typeface="Arial" panose="020B0604020202020204" pitchFamily="34" charset="0"/>
                <a:cs typeface="Arial" panose="020B0604020202020204" pitchFamily="34" charset="0"/>
              </a:rPr>
              <a:t>Exploring techniques for visual summarization, such as generating summary infographics or key phrase extraction, could provide users with alternative formats for consuming summarized content. Visual summarization techniques can enhance comprehension and engagement, particularly for users who prefer visual information presentation.</a:t>
            </a:r>
          </a:p>
          <a:p>
            <a:pPr marL="36900" indent="0" algn="just">
              <a:buNone/>
            </a:pPr>
            <a:r>
              <a:rPr lang="en-US" b="1" dirty="0">
                <a:solidFill>
                  <a:schemeClr val="bg1"/>
                </a:solidFill>
                <a:effectLst/>
                <a:latin typeface="Arial" panose="020B0604020202020204" pitchFamily="34" charset="0"/>
                <a:cs typeface="Arial" panose="020B0604020202020204" pitchFamily="34" charset="0"/>
              </a:rPr>
              <a:t>5.	Mobile Application Development: </a:t>
            </a:r>
            <a:r>
              <a:rPr lang="en-US" dirty="0">
                <a:solidFill>
                  <a:schemeClr val="bg1"/>
                </a:solidFill>
                <a:effectLst/>
                <a:latin typeface="Arial" panose="020B0604020202020204" pitchFamily="34" charset="0"/>
                <a:cs typeface="Arial" panose="020B0604020202020204" pitchFamily="34" charset="0"/>
              </a:rPr>
              <a:t>Developing a mobile application version of the news summarization tool would increase its accessibility and usability for users on mobile devices. A mobile app could offer on-the-go access to summarized news content, allowing users to stay informed anytime, anywhere.</a:t>
            </a:r>
          </a:p>
          <a:p>
            <a:pPr marL="36900" indent="0" algn="just">
              <a:buNone/>
            </a:pPr>
            <a:r>
              <a:rPr lang="en-US" b="1" dirty="0">
                <a:solidFill>
                  <a:schemeClr val="bg1"/>
                </a:solidFill>
                <a:effectLst/>
                <a:latin typeface="Arial" panose="020B0604020202020204" pitchFamily="34" charset="0"/>
                <a:cs typeface="Arial" panose="020B0604020202020204" pitchFamily="34" charset="0"/>
              </a:rPr>
              <a:t>6.	Integration with News Aggregators: </a:t>
            </a:r>
            <a:r>
              <a:rPr lang="en-US" dirty="0">
                <a:solidFill>
                  <a:schemeClr val="bg1"/>
                </a:solidFill>
                <a:effectLst/>
                <a:latin typeface="Arial" panose="020B0604020202020204" pitchFamily="34" charset="0"/>
                <a:cs typeface="Arial" panose="020B0604020202020204" pitchFamily="34" charset="0"/>
              </a:rPr>
              <a:t>Partnering with news aggregators or media platforms to integrate the summarization tool directly into their platforms could expand its reach and user base. Offering summarization as a built-in feature within existing news applications or websites would streamline the summarization process for users and increase adoption.</a:t>
            </a:r>
          </a:p>
          <a:p>
            <a:pPr marL="36900" indent="0" algn="just">
              <a:buNone/>
            </a:pPr>
            <a:r>
              <a:rPr lang="en-US" b="1" dirty="0">
                <a:solidFill>
                  <a:schemeClr val="bg1"/>
                </a:solidFill>
                <a:effectLst/>
                <a:latin typeface="Arial" panose="020B0604020202020204" pitchFamily="34" charset="0"/>
                <a:cs typeface="Arial" panose="020B0604020202020204" pitchFamily="34" charset="0"/>
              </a:rPr>
              <a:t>7.	Research and Innovation: </a:t>
            </a:r>
            <a:r>
              <a:rPr lang="en-US" dirty="0">
                <a:solidFill>
                  <a:schemeClr val="bg1"/>
                </a:solidFill>
                <a:effectLst/>
                <a:latin typeface="Arial" panose="020B0604020202020204" pitchFamily="34" charset="0"/>
                <a:cs typeface="Arial" panose="020B0604020202020204" pitchFamily="34" charset="0"/>
              </a:rPr>
              <a:t>Continued research and innovation in natural language processing (NLP) and machine learning techniques can lead to advancements in summarization algorithms and models. Exploring novel approaches, such as reinforcement learning-based summarization or multi-document summarization, could further push the boundaries of summarization technology.</a:t>
            </a:r>
          </a:p>
        </p:txBody>
      </p:sp>
    </p:spTree>
    <p:extLst>
      <p:ext uri="{BB962C8B-B14F-4D97-AF65-F5344CB8AC3E}">
        <p14:creationId xmlns:p14="http://schemas.microsoft.com/office/powerpoint/2010/main" val="1086138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6CDE-019E-4DDE-BAEF-1C0D3F693B61}"/>
              </a:ext>
            </a:extLst>
          </p:cNvPr>
          <p:cNvSpPr>
            <a:spLocks noGrp="1"/>
          </p:cNvSpPr>
          <p:nvPr>
            <p:ph type="title"/>
          </p:nvPr>
        </p:nvSpPr>
        <p:spPr>
          <a:xfrm>
            <a:off x="2658487" y="391128"/>
            <a:ext cx="6451629" cy="442773"/>
          </a:xfrm>
        </p:spPr>
        <p:txBody>
          <a:bodyPr>
            <a:noAutofit/>
          </a:bodyPr>
          <a:lstStyle/>
          <a:p>
            <a:r>
              <a:rPr lang="en-US" sz="5400" b="1" dirty="0">
                <a:solidFill>
                  <a:schemeClr val="bg1"/>
                </a:solidFill>
                <a:effectLst/>
                <a:latin typeface="Calibri" panose="020F0502020204030204" pitchFamily="34" charset="0"/>
                <a:cs typeface="Calibri" panose="020F0502020204030204" pitchFamily="34" charset="0"/>
              </a:rPr>
              <a:t>REFERENCES</a:t>
            </a:r>
            <a:endParaRPr lang="en-IN" sz="5400" b="1" dirty="0">
              <a:solidFill>
                <a:schemeClr val="bg1"/>
              </a:solidFill>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8390E94-2327-4403-90E0-9F2EA0BE3EFD}"/>
              </a:ext>
            </a:extLst>
          </p:cNvPr>
          <p:cNvSpPr>
            <a:spLocks noGrp="1"/>
          </p:cNvSpPr>
          <p:nvPr>
            <p:ph idx="1"/>
          </p:nvPr>
        </p:nvSpPr>
        <p:spPr>
          <a:xfrm>
            <a:off x="881588" y="1566493"/>
            <a:ext cx="10428824" cy="4336742"/>
          </a:xfrm>
        </p:spPr>
        <p:txBody>
          <a:bodyPr>
            <a:noAutofit/>
          </a:bodyPr>
          <a:lstStyle/>
          <a:p>
            <a:pPr marL="0" indent="0">
              <a:buNone/>
            </a:pPr>
            <a:endParaRPr lang="en-IN" sz="1200" dirty="0">
              <a:latin typeface="Times New Roman" panose="02020603050405020304" pitchFamily="18" charset="0"/>
              <a:cs typeface="Times New Roman" panose="02020603050405020304" pitchFamily="18" charset="0"/>
            </a:endParaRPr>
          </a:p>
          <a:p>
            <a:pPr marL="0" indent="0" algn="just">
              <a:lnSpc>
                <a:spcPct val="150000"/>
              </a:lnSpc>
              <a:spcAft>
                <a:spcPts val="800"/>
              </a:spcAft>
              <a:buNone/>
            </a:pP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EFBF28-2564-6819-1DAD-5B875E0FD601}"/>
              </a:ext>
            </a:extLst>
          </p:cNvPr>
          <p:cNvSpPr txBox="1"/>
          <p:nvPr/>
        </p:nvSpPr>
        <p:spPr>
          <a:xfrm>
            <a:off x="458192" y="1225689"/>
            <a:ext cx="10852220" cy="5632311"/>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1.	Original Research Papers:</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Luhn</a:t>
            </a: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H. P. (1958). The Automatic Creation of Literature Abstracts.</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Edmundson, H. P. (1969). New Methods in Automatic Extracting.</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2.	Open-Source Libraries and Frameworks:</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Streamlit</a:t>
            </a: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Documentation (2023)</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NLTK Documentation (2023)</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Gensim</a:t>
            </a: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Documentation (2023)</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Hugging Face Transformers Documentation (2023)</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3.	Official Documentation:</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Streamlit</a:t>
            </a: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Official Documentation (2023)</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NLTK Official Documentation (2023)</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Gensim</a:t>
            </a: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Official Documentation (2023)</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Hugging Face Transformers Official Documentation (2023)</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4.	Research Papers on Evaluation Metrics:</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Lin, C. (2004). ROUGE: A Package for Automatic Evaluation of Summaries.</a:t>
            </a:r>
          </a:p>
        </p:txBody>
      </p:sp>
    </p:spTree>
    <p:extLst>
      <p:ext uri="{BB962C8B-B14F-4D97-AF65-F5344CB8AC3E}">
        <p14:creationId xmlns:p14="http://schemas.microsoft.com/office/powerpoint/2010/main" val="58079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83E0-3A02-488D-8836-55A7EA5C506D}"/>
              </a:ext>
            </a:extLst>
          </p:cNvPr>
          <p:cNvSpPr>
            <a:spLocks noGrp="1"/>
          </p:cNvSpPr>
          <p:nvPr>
            <p:ph type="title"/>
          </p:nvPr>
        </p:nvSpPr>
        <p:spPr>
          <a:xfrm>
            <a:off x="1275589" y="2435087"/>
            <a:ext cx="10018713" cy="1752599"/>
          </a:xfrm>
        </p:spPr>
        <p:txBody>
          <a:bodyPr>
            <a:normAutofit/>
          </a:bodyPr>
          <a:lstStyle/>
          <a:p>
            <a:r>
              <a:rPr lang="en-US" sz="8000" b="1" dirty="0">
                <a:solidFill>
                  <a:schemeClr val="bg1"/>
                </a:solidFill>
                <a:effectLst/>
                <a:latin typeface="Aptos Display" panose="020B0004020202020204" pitchFamily="34" charset="0"/>
              </a:rPr>
              <a:t>THANK YOU..</a:t>
            </a:r>
            <a:endParaRPr lang="en-IN" sz="8000" b="1" dirty="0">
              <a:solidFill>
                <a:schemeClr val="bg1"/>
              </a:solidFill>
              <a:effectLst/>
              <a:latin typeface="Aptos Display" panose="020B0004020202020204" pitchFamily="34" charset="0"/>
            </a:endParaRPr>
          </a:p>
        </p:txBody>
      </p:sp>
    </p:spTree>
    <p:extLst>
      <p:ext uri="{BB962C8B-B14F-4D97-AF65-F5344CB8AC3E}">
        <p14:creationId xmlns:p14="http://schemas.microsoft.com/office/powerpoint/2010/main" val="161266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734E-76D7-4162-A6A3-6C37CEFD8D13}"/>
              </a:ext>
            </a:extLst>
          </p:cNvPr>
          <p:cNvSpPr>
            <a:spLocks noGrp="1"/>
          </p:cNvSpPr>
          <p:nvPr>
            <p:ph type="title"/>
          </p:nvPr>
        </p:nvSpPr>
        <p:spPr>
          <a:xfrm>
            <a:off x="1303275" y="392085"/>
            <a:ext cx="9585448" cy="562358"/>
          </a:xfrm>
        </p:spPr>
        <p:txBody>
          <a:bodyPr>
            <a:noAutofit/>
          </a:bodyPr>
          <a:lstStyle/>
          <a:p>
            <a:r>
              <a:rPr lang="en-US" sz="4800" b="1" dirty="0">
                <a:solidFill>
                  <a:schemeClr val="bg1"/>
                </a:solidFill>
                <a:effectLst/>
                <a:latin typeface="Calibri" panose="020F0502020204030204" pitchFamily="34" charset="0"/>
                <a:cs typeface="Calibri" panose="020F0502020204030204" pitchFamily="34" charset="0"/>
              </a:rPr>
              <a:t>ABSTRACT</a:t>
            </a:r>
            <a:endParaRPr lang="en-IN" sz="4800" b="1" dirty="0">
              <a:solidFill>
                <a:schemeClr val="bg1"/>
              </a:solidFill>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CFA8735-3775-4088-A122-C57A3AAEFB9F}"/>
              </a:ext>
            </a:extLst>
          </p:cNvPr>
          <p:cNvSpPr>
            <a:spLocks noGrp="1"/>
          </p:cNvSpPr>
          <p:nvPr>
            <p:ph idx="1"/>
          </p:nvPr>
        </p:nvSpPr>
        <p:spPr>
          <a:xfrm>
            <a:off x="791592" y="1087916"/>
            <a:ext cx="10608815" cy="5286653"/>
          </a:xfrm>
        </p:spPr>
        <p:txBody>
          <a:bodyPr>
            <a:noAutofit/>
          </a:bodyPr>
          <a:lstStyle/>
          <a:p>
            <a:pPr marL="0" indent="0" algn="just">
              <a:buClrTx/>
              <a:buNone/>
            </a:pPr>
            <a:endParaRPr lang="en-US" sz="2000" dirty="0"/>
          </a:p>
          <a:p>
            <a:pPr marL="0" indent="0">
              <a:buClrTx/>
              <a:buNone/>
            </a:pPr>
            <a:endParaRPr lang="en-US" dirty="0"/>
          </a:p>
          <a:p>
            <a:pPr marL="0" indent="0" algn="just">
              <a:buNone/>
            </a:pPr>
            <a:endParaRPr lang="en-US" dirty="0">
              <a:solidFill>
                <a:schemeClr val="bg1"/>
              </a:solidFill>
              <a:effectLst/>
              <a:latin typeface="Times New Roman" panose="02020603050405020304" pitchFamily="18" charset="0"/>
              <a:cs typeface="Times New Roman" panose="02020603050405020304" pitchFamily="18" charset="0"/>
            </a:endParaRPr>
          </a:p>
          <a:p>
            <a:pPr marL="0" indent="0" algn="just">
              <a:buNone/>
            </a:pPr>
            <a:r>
              <a:rPr lang="en-US" dirty="0">
                <a:solidFill>
                  <a:schemeClr val="bg1"/>
                </a:solidFill>
                <a:effectLst/>
                <a:latin typeface="Arial" panose="020B0604020202020204" pitchFamily="34" charset="0"/>
                <a:cs typeface="Arial" panose="020B0604020202020204" pitchFamily="34" charset="0"/>
              </a:rPr>
              <a:t>News article summarization is a process designed to condense full-length articles into concise, informative summaries. This technique is essential in today's fast-paced world, where the volume of news content can be overwhelming. Summarization methods fall into two main categories: extractive and abstractive. Extractive summarization focuses on identifying and selecting key sentences from the original text, while abstractive summarization involves generating new phrases and sentences that encapsulate the core ideas.</a:t>
            </a:r>
          </a:p>
          <a:p>
            <a:pPr marL="0" indent="0" algn="just">
              <a:buNone/>
            </a:pPr>
            <a:r>
              <a:rPr lang="en-US" dirty="0">
                <a:solidFill>
                  <a:schemeClr val="bg1"/>
                </a:solidFill>
                <a:effectLst/>
                <a:latin typeface="Arial" panose="020B0604020202020204" pitchFamily="34" charset="0"/>
                <a:cs typeface="Arial" panose="020B0604020202020204" pitchFamily="34" charset="0"/>
              </a:rPr>
              <a:t>Key steps in this process include preprocessing text data, scoring sentences for relevance, and using metrics like ROUGE scores for evaluation. The ultimate aim is to create fluent summaries that effectively capture the main points, events, and facts from news articles, enabling readers to quickly digest large amounts of information.</a:t>
            </a:r>
          </a:p>
          <a:p>
            <a:pPr marL="0" indent="0">
              <a:buNone/>
            </a:pPr>
            <a:endParaRPr lang="en-IN" sz="1600" dirty="0"/>
          </a:p>
        </p:txBody>
      </p:sp>
      <p:sp>
        <p:nvSpPr>
          <p:cNvPr id="5" name="TextBox 4">
            <a:extLst>
              <a:ext uri="{FF2B5EF4-FFF2-40B4-BE49-F238E27FC236}">
                <a16:creationId xmlns:a16="http://schemas.microsoft.com/office/drawing/2014/main" id="{EAFAF698-252D-F161-C5EC-A02C2C2C34AD}"/>
              </a:ext>
            </a:extLst>
          </p:cNvPr>
          <p:cNvSpPr txBox="1"/>
          <p:nvPr/>
        </p:nvSpPr>
        <p:spPr>
          <a:xfrm>
            <a:off x="339435" y="1354862"/>
            <a:ext cx="11513128" cy="470000"/>
          </a:xfrm>
          <a:prstGeom prst="rect">
            <a:avLst/>
          </a:prstGeom>
          <a:noFill/>
        </p:spPr>
        <p:txBody>
          <a:bodyPr wrap="square">
            <a:spAutoFit/>
          </a:bodyPr>
          <a:lstStyle/>
          <a:p>
            <a:pPr marR="0" algn="ctr">
              <a:lnSpc>
                <a:spcPct val="107000"/>
              </a:lnSpc>
              <a:spcBef>
                <a:spcPts val="0"/>
              </a:spcBef>
              <a:spcAft>
                <a:spcPts val="800"/>
              </a:spcAft>
            </a:pPr>
            <a:r>
              <a:rPr lang="en-US" sz="2400" b="1" u="sng" dirty="0">
                <a:solidFill>
                  <a:srgbClr val="1B1B27"/>
                </a:solidFill>
                <a:latin typeface="Calibri" panose="020F0502020204030204" pitchFamily="34" charset="0"/>
                <a:ea typeface="Calibri" panose="020F0502020204030204" pitchFamily="34" charset="0"/>
                <a:cs typeface="Calibri" panose="020F0502020204030204" pitchFamily="34" charset="0"/>
              </a:rPr>
              <a:t>News Article Text Summarization</a:t>
            </a:r>
            <a:endParaRPr lang="en-US" sz="2400" b="1"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84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B3D-5475-4988-BEF8-1D7A07A03769}"/>
              </a:ext>
            </a:extLst>
          </p:cNvPr>
          <p:cNvSpPr>
            <a:spLocks noGrp="1"/>
          </p:cNvSpPr>
          <p:nvPr>
            <p:ph type="title"/>
          </p:nvPr>
        </p:nvSpPr>
        <p:spPr>
          <a:xfrm>
            <a:off x="2617080" y="307169"/>
            <a:ext cx="6676016" cy="921058"/>
          </a:xfrm>
        </p:spPr>
        <p:txBody>
          <a:bodyPr>
            <a:noAutofit/>
          </a:bodyPr>
          <a:lstStyle/>
          <a:p>
            <a:r>
              <a:rPr lang="en-US" sz="4800" b="1" dirty="0">
                <a:solidFill>
                  <a:schemeClr val="bg1"/>
                </a:solidFill>
                <a:effectLst/>
                <a:latin typeface="Calibri" panose="020F0502020204030204" pitchFamily="34" charset="0"/>
                <a:cs typeface="Calibri" panose="020F0502020204030204" pitchFamily="34" charset="0"/>
              </a:rPr>
              <a:t>INTRODUCTION</a:t>
            </a:r>
            <a:endParaRPr lang="en-IN" sz="4800" b="1" dirty="0">
              <a:solidFill>
                <a:schemeClr val="bg1"/>
              </a:solidFill>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8BC52F9-3134-4C2D-8E2B-D062A415C28F}"/>
              </a:ext>
            </a:extLst>
          </p:cNvPr>
          <p:cNvSpPr>
            <a:spLocks noGrp="1"/>
          </p:cNvSpPr>
          <p:nvPr>
            <p:ph idx="1"/>
          </p:nvPr>
        </p:nvSpPr>
        <p:spPr>
          <a:xfrm>
            <a:off x="823386" y="1532226"/>
            <a:ext cx="10545228" cy="4675534"/>
          </a:xfrm>
        </p:spPr>
        <p:txBody>
          <a:bodyPr>
            <a:noAutofit/>
          </a:bodyPr>
          <a:lstStyle/>
          <a:p>
            <a:pPr algn="just">
              <a:buClr>
                <a:schemeClr val="accent1">
                  <a:lumMod val="75000"/>
                </a:schemeClr>
              </a:buClr>
              <a:buFont typeface="Wingdings" panose="05000000000000000000" pitchFamily="2" charset="2"/>
              <a:buChar char="q"/>
            </a:pPr>
            <a:r>
              <a:rPr lang="en-US" sz="2000" b="1" dirty="0">
                <a:solidFill>
                  <a:schemeClr val="bg1"/>
                </a:solidFill>
                <a:effectLst/>
                <a:latin typeface="Arial" panose="020B0604020202020204" pitchFamily="34" charset="0"/>
                <a:ea typeface="Corben" pitchFamily="34" charset="-122"/>
                <a:cs typeface="Arial" panose="020B0604020202020204" pitchFamily="34" charset="0"/>
              </a:rPr>
              <a:t>System Input</a:t>
            </a:r>
            <a:r>
              <a:rPr lang="en-US" b="1" dirty="0">
                <a:solidFill>
                  <a:schemeClr val="bg1"/>
                </a:solidFill>
                <a:effectLst/>
                <a:latin typeface="Arial" panose="020B0604020202020204" pitchFamily="34" charset="0"/>
                <a:ea typeface="Corben" pitchFamily="34" charset="-122"/>
                <a:cs typeface="Arial" panose="020B0604020202020204" pitchFamily="34" charset="0"/>
              </a:rPr>
              <a:t> : </a:t>
            </a:r>
          </a:p>
          <a:p>
            <a:pPr marL="36900" indent="0" algn="just">
              <a:buNone/>
            </a:pPr>
            <a:r>
              <a:rPr lang="en-US" dirty="0">
                <a:solidFill>
                  <a:schemeClr val="bg1"/>
                </a:solidFill>
                <a:effectLst/>
                <a:latin typeface="Arial" panose="020B0604020202020204" pitchFamily="34" charset="0"/>
                <a:ea typeface="Corben" pitchFamily="34" charset="-122"/>
                <a:cs typeface="Arial" panose="020B0604020202020204" pitchFamily="34" charset="0"/>
              </a:rPr>
              <a:t>The system begins by taking a full-length news article as input, setting the stage for the summarization process.</a:t>
            </a:r>
          </a:p>
          <a:p>
            <a:pPr algn="just">
              <a:buClr>
                <a:schemeClr val="accent1">
                  <a:lumMod val="75000"/>
                </a:schemeClr>
              </a:buClr>
              <a:buFont typeface="Wingdings" panose="05000000000000000000" pitchFamily="2" charset="2"/>
              <a:buChar char="q"/>
            </a:pPr>
            <a:r>
              <a:rPr lang="en-US" sz="2000" b="1" dirty="0">
                <a:solidFill>
                  <a:schemeClr val="bg1"/>
                </a:solidFill>
                <a:effectLst/>
                <a:latin typeface="Arial" panose="020B0604020202020204" pitchFamily="34" charset="0"/>
                <a:ea typeface="Corben" pitchFamily="34" charset="-122"/>
                <a:cs typeface="Arial" panose="020B0604020202020204" pitchFamily="34" charset="0"/>
              </a:rPr>
              <a:t>Extractive &amp; Abstractive Summarization </a:t>
            </a:r>
            <a:r>
              <a:rPr lang="en-US" sz="2000" b="1" dirty="0">
                <a:solidFill>
                  <a:srgbClr val="404155"/>
                </a:solidFill>
                <a:effectLst/>
                <a:latin typeface="Arial" panose="020B0604020202020204" pitchFamily="34" charset="0"/>
                <a:ea typeface="Corben" pitchFamily="34" charset="-122"/>
                <a:cs typeface="Arial" panose="020B0604020202020204" pitchFamily="34" charset="0"/>
              </a:rPr>
              <a:t>: </a:t>
            </a:r>
          </a:p>
          <a:p>
            <a:pPr marL="36900" indent="0" algn="just">
              <a:buNone/>
            </a:pPr>
            <a:r>
              <a:rPr lang="en-US" sz="2000" dirty="0">
                <a:solidFill>
                  <a:schemeClr val="bg1"/>
                </a:solidFill>
                <a:effectLst/>
                <a:latin typeface="Arial" panose="020B0604020202020204" pitchFamily="34" charset="0"/>
                <a:ea typeface="Corben" pitchFamily="34" charset="-122"/>
                <a:cs typeface="Arial" panose="020B0604020202020204" pitchFamily="34" charset="0"/>
              </a:rPr>
              <a:t>It employs both extractive and abstractive summarization techniques to distill the essence of the article.</a:t>
            </a:r>
          </a:p>
          <a:p>
            <a:pPr algn="just">
              <a:buClr>
                <a:schemeClr val="accent1">
                  <a:lumMod val="75000"/>
                </a:schemeClr>
              </a:buClr>
              <a:buFont typeface="Wingdings" panose="05000000000000000000" pitchFamily="2" charset="2"/>
              <a:buChar char="q"/>
            </a:pPr>
            <a:r>
              <a:rPr lang="en-US" sz="2000" b="1" dirty="0">
                <a:solidFill>
                  <a:schemeClr val="bg1"/>
                </a:solidFill>
                <a:effectLst/>
                <a:latin typeface="Arial" panose="020B0604020202020204" pitchFamily="34" charset="0"/>
                <a:ea typeface="Corben" pitchFamily="34" charset="-122"/>
                <a:cs typeface="Arial" panose="020B0604020202020204" pitchFamily="34" charset="0"/>
              </a:rPr>
              <a:t>Output Generation :</a:t>
            </a:r>
          </a:p>
          <a:p>
            <a:pPr marL="36900" indent="0" algn="just">
              <a:buNone/>
            </a:pPr>
            <a:r>
              <a:rPr lang="en-US" sz="2000" dirty="0">
                <a:solidFill>
                  <a:schemeClr val="bg1"/>
                </a:solidFill>
                <a:latin typeface="Arial" panose="020B0604020202020204" pitchFamily="34" charset="0"/>
                <a:ea typeface="Corben" pitchFamily="34" charset="-122"/>
                <a:cs typeface="Arial" panose="020B0604020202020204" pitchFamily="34" charset="0"/>
              </a:rPr>
              <a:t> </a:t>
            </a:r>
            <a:r>
              <a:rPr lang="en-US" sz="2000" dirty="0">
                <a:solidFill>
                  <a:schemeClr val="bg1"/>
                </a:solidFill>
                <a:effectLst/>
                <a:latin typeface="Arial" panose="020B0604020202020204" pitchFamily="34" charset="0"/>
                <a:ea typeface="Corben" pitchFamily="34" charset="-122"/>
                <a:cs typeface="Arial" panose="020B0604020202020204" pitchFamily="34" charset="0"/>
              </a:rPr>
              <a:t>A concise summary is generated, highlighting key information while maintaining the integrity of the original content.</a:t>
            </a:r>
            <a:endParaRPr lang="en-US" sz="2000" dirty="0">
              <a:effectLst/>
              <a:latin typeface="Arial" panose="020B0604020202020204" pitchFamily="34" charset="0"/>
              <a:cs typeface="Arial" panose="020B0604020202020204" pitchFamily="34" charset="0"/>
            </a:endParaRPr>
          </a:p>
          <a:p>
            <a:pPr algn="just">
              <a:buClr>
                <a:schemeClr val="accent1">
                  <a:lumMod val="75000"/>
                </a:schemeClr>
              </a:buClr>
              <a:buFont typeface="Wingdings" panose="05000000000000000000" pitchFamily="2" charset="2"/>
              <a:buChar char="q"/>
            </a:pPr>
            <a:r>
              <a:rPr lang="en-US" sz="2000" b="1" dirty="0">
                <a:solidFill>
                  <a:schemeClr val="bg1"/>
                </a:solidFill>
                <a:effectLst/>
                <a:latin typeface="Arial" panose="020B0604020202020204" pitchFamily="34" charset="0"/>
                <a:ea typeface="Corben" pitchFamily="34" charset="-122"/>
                <a:cs typeface="Arial" panose="020B0604020202020204" pitchFamily="34" charset="0"/>
              </a:rPr>
              <a:t>Efficiency &amp; Scalability : </a:t>
            </a:r>
          </a:p>
          <a:p>
            <a:pPr marL="36900" indent="0" algn="just">
              <a:buNone/>
            </a:pPr>
            <a:r>
              <a:rPr lang="en-US" sz="2000" dirty="0">
                <a:solidFill>
                  <a:schemeClr val="bg1"/>
                </a:solidFill>
                <a:effectLst/>
                <a:latin typeface="Arial" panose="020B0604020202020204" pitchFamily="34" charset="0"/>
                <a:ea typeface="Corben" pitchFamily="34" charset="-122"/>
                <a:cs typeface="Arial" panose="020B0604020202020204" pitchFamily="34" charset="0"/>
              </a:rPr>
              <a:t>The  system is designed for efficiency, capable of handling large volumes of text, making it suitable for real-time applications.</a:t>
            </a:r>
            <a:endParaRPr lang="en-US" sz="2000" dirty="0">
              <a:solidFill>
                <a:schemeClr val="bg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q"/>
            </a:pPr>
            <a:endParaRPr lang="en-US" sz="2000" dirty="0">
              <a:solidFill>
                <a:schemeClr val="bg1"/>
              </a:solidFill>
            </a:endParaRPr>
          </a:p>
          <a:p>
            <a:pPr algn="just">
              <a:buFont typeface="Wingdings" panose="05000000000000000000" pitchFamily="2" charset="2"/>
              <a:buChar char="q"/>
            </a:pPr>
            <a:endParaRPr lang="en-US" sz="2000" dirty="0"/>
          </a:p>
          <a:p>
            <a:pPr algn="just">
              <a:buFont typeface="Wingdings" panose="05000000000000000000" pitchFamily="2" charset="2"/>
              <a:buChar char="q"/>
            </a:pPr>
            <a:endParaRPr lang="en-US" sz="2000" dirty="0">
              <a:solidFill>
                <a:schemeClr val="bg1"/>
              </a:solidFill>
              <a:latin typeface="Corben" pitchFamily="34" charset="0"/>
              <a:ea typeface="Corben" pitchFamily="34" charset="-122"/>
              <a:cs typeface="Corben" pitchFamily="34" charset="-120"/>
            </a:endParaRPr>
          </a:p>
        </p:txBody>
      </p:sp>
    </p:spTree>
    <p:extLst>
      <p:ext uri="{BB962C8B-B14F-4D97-AF65-F5344CB8AC3E}">
        <p14:creationId xmlns:p14="http://schemas.microsoft.com/office/powerpoint/2010/main" val="212105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7E8D-C424-48F7-95AA-AEEB77D6F1BF}"/>
              </a:ext>
            </a:extLst>
          </p:cNvPr>
          <p:cNvSpPr>
            <a:spLocks noGrp="1"/>
          </p:cNvSpPr>
          <p:nvPr>
            <p:ph type="title"/>
          </p:nvPr>
        </p:nvSpPr>
        <p:spPr>
          <a:xfrm>
            <a:off x="919119" y="298882"/>
            <a:ext cx="10353762" cy="970450"/>
          </a:xfrm>
        </p:spPr>
        <p:txBody>
          <a:bodyPr>
            <a:normAutofit/>
          </a:bodyPr>
          <a:lstStyle/>
          <a:p>
            <a:r>
              <a:rPr lang="en-US" sz="4800" b="1" dirty="0">
                <a:solidFill>
                  <a:schemeClr val="bg1"/>
                </a:solidFill>
                <a:effectLst/>
                <a:latin typeface="Calibri" panose="020F0502020204030204" pitchFamily="34" charset="0"/>
                <a:cs typeface="Calibri" panose="020F0502020204030204" pitchFamily="34" charset="0"/>
              </a:rPr>
              <a:t>LITERATURE</a:t>
            </a:r>
            <a:r>
              <a:rPr lang="en-US" sz="4800" b="1" dirty="0">
                <a:solidFill>
                  <a:schemeClr val="bg1"/>
                </a:solidFill>
                <a:latin typeface="Calibri" panose="020F0502020204030204" pitchFamily="34" charset="0"/>
                <a:cs typeface="Calibri" panose="020F0502020204030204" pitchFamily="34" charset="0"/>
              </a:rPr>
              <a:t> </a:t>
            </a:r>
            <a:r>
              <a:rPr lang="en-US" sz="4800" b="1" dirty="0">
                <a:solidFill>
                  <a:schemeClr val="bg1"/>
                </a:solidFill>
                <a:effectLst/>
                <a:latin typeface="Calibri" panose="020F0502020204030204" pitchFamily="34" charset="0"/>
                <a:cs typeface="Calibri" panose="020F0502020204030204" pitchFamily="34" charset="0"/>
              </a:rPr>
              <a:t>SURVEY</a:t>
            </a:r>
            <a:r>
              <a:rPr lang="en-US" sz="4800" b="1" dirty="0">
                <a:solidFill>
                  <a:schemeClr val="bg1"/>
                </a:solidFill>
                <a:latin typeface="Calibri" panose="020F0502020204030204" pitchFamily="34" charset="0"/>
                <a:cs typeface="Calibri" panose="020F0502020204030204" pitchFamily="34" charset="0"/>
              </a:rPr>
              <a:t>  </a:t>
            </a:r>
            <a:endParaRPr lang="en-IN" sz="4800" b="1" dirty="0">
              <a:solidFill>
                <a:schemeClr val="bg1"/>
              </a:solidFill>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CBD6DCB7-387C-4B1A-982A-BB4BC94E6B29}"/>
              </a:ext>
            </a:extLst>
          </p:cNvPr>
          <p:cNvSpPr>
            <a:spLocks noGrp="1"/>
          </p:cNvSpPr>
          <p:nvPr>
            <p:ph idx="1"/>
          </p:nvPr>
        </p:nvSpPr>
        <p:spPr>
          <a:xfrm>
            <a:off x="1226405" y="1812035"/>
            <a:ext cx="9930254" cy="4436365"/>
          </a:xfrm>
        </p:spPr>
        <p:txBody>
          <a:bodyPr numCol="2">
            <a:normAutofit/>
          </a:bodyPr>
          <a:lstStyle/>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Clr>
                <a:schemeClr val="accent1">
                  <a:lumMod val="50000"/>
                </a:schemeClr>
              </a:buClr>
              <a:buSzPct val="75000"/>
              <a:buNone/>
            </a:pPr>
            <a:r>
              <a:rPr lang="en-US" sz="2000" b="1" dirty="0">
                <a:solidFill>
                  <a:schemeClr val="bg1"/>
                </a:solidFill>
                <a:effectLst/>
                <a:latin typeface="Corben" pitchFamily="34" charset="0"/>
                <a:ea typeface="Corben" pitchFamily="34" charset="-122"/>
              </a:rPr>
              <a:t>Neural Networks :                                                         </a:t>
            </a:r>
          </a:p>
          <a:p>
            <a:pPr indent="-342900">
              <a:buClr>
                <a:schemeClr val="accent1">
                  <a:lumMod val="50000"/>
                </a:schemeClr>
              </a:buClr>
              <a:buFont typeface="Wingdings 2" panose="05020102010507070707" pitchFamily="18" charset="2"/>
              <a:buChar char=""/>
            </a:pPr>
            <a:endParaRPr lang="en-US" b="1" dirty="0">
              <a:solidFill>
                <a:schemeClr val="bg1"/>
              </a:solidFill>
              <a:effectLst/>
              <a:latin typeface="Corben" pitchFamily="34" charset="0"/>
              <a:ea typeface="Corben" pitchFamily="34" charset="-122"/>
            </a:endParaRPr>
          </a:p>
          <a:p>
            <a:pPr indent="-342900">
              <a:buClr>
                <a:schemeClr val="accent1">
                  <a:lumMod val="50000"/>
                </a:schemeClr>
              </a:buClr>
              <a:buFont typeface="Wingdings 2" panose="05020102010507070707" pitchFamily="18" charset="2"/>
              <a:buChar char=""/>
            </a:pPr>
            <a:endParaRPr lang="en-US" sz="2000" b="1" dirty="0">
              <a:solidFill>
                <a:schemeClr val="bg1"/>
              </a:solidFill>
              <a:effectLst/>
              <a:latin typeface="Corben" pitchFamily="34" charset="0"/>
              <a:ea typeface="Corben" pitchFamily="34" charset="-122"/>
            </a:endParaRPr>
          </a:p>
          <a:p>
            <a:pPr indent="-342900">
              <a:buClr>
                <a:schemeClr val="accent1">
                  <a:lumMod val="50000"/>
                </a:schemeClr>
              </a:buClr>
              <a:buFont typeface="Wingdings 2" panose="05020102010507070707" pitchFamily="18" charset="2"/>
              <a:buChar char=""/>
            </a:pPr>
            <a:endParaRPr lang="en-US" b="1" dirty="0">
              <a:solidFill>
                <a:schemeClr val="bg1"/>
              </a:solidFill>
              <a:effectLst/>
              <a:latin typeface="Corben" pitchFamily="34" charset="0"/>
              <a:ea typeface="Corben" pitchFamily="34" charset="-122"/>
            </a:endParaRPr>
          </a:p>
          <a:p>
            <a:pPr marL="0" indent="0">
              <a:buClr>
                <a:schemeClr val="accent1">
                  <a:lumMod val="50000"/>
                </a:schemeClr>
              </a:buClr>
              <a:buNone/>
            </a:pPr>
            <a:r>
              <a:rPr lang="en-US" sz="2000" b="1" dirty="0">
                <a:solidFill>
                  <a:schemeClr val="bg1"/>
                </a:solidFill>
                <a:effectLst/>
                <a:latin typeface="Corben" pitchFamily="34" charset="0"/>
                <a:ea typeface="Corben" pitchFamily="34" charset="-122"/>
              </a:rPr>
              <a:t>ROUGE Metrics :</a:t>
            </a:r>
          </a:p>
          <a:p>
            <a:pPr marL="0" indent="0">
              <a:buClr>
                <a:schemeClr val="accent1">
                  <a:lumMod val="50000"/>
                </a:schemeClr>
              </a:buClr>
              <a:buNone/>
            </a:pPr>
            <a:r>
              <a:rPr lang="en-US" b="1" dirty="0">
                <a:solidFill>
                  <a:schemeClr val="bg1"/>
                </a:solidFill>
                <a:effectLst/>
                <a:latin typeface="Corben" pitchFamily="34" charset="0"/>
                <a:ea typeface="Corben" pitchFamily="34" charset="-122"/>
              </a:rPr>
              <a:t>       </a:t>
            </a:r>
          </a:p>
          <a:p>
            <a:pPr marL="0" indent="0">
              <a:buClr>
                <a:schemeClr val="accent1">
                  <a:lumMod val="50000"/>
                </a:schemeClr>
              </a:buClr>
              <a:buNone/>
            </a:pPr>
            <a:endParaRPr lang="en-US" sz="1400" b="1" dirty="0">
              <a:solidFill>
                <a:schemeClr val="bg1"/>
              </a:solidFill>
              <a:effectLst/>
              <a:latin typeface="Corben" pitchFamily="34" charset="0"/>
              <a:ea typeface="Corben" pitchFamily="34" charset="-122"/>
            </a:endParaRPr>
          </a:p>
          <a:p>
            <a:pPr marL="0" indent="0">
              <a:buClr>
                <a:schemeClr val="accent1">
                  <a:lumMod val="50000"/>
                </a:schemeClr>
              </a:buClr>
              <a:buNone/>
            </a:pPr>
            <a:endParaRPr lang="en-US" sz="1400" b="1" dirty="0">
              <a:solidFill>
                <a:schemeClr val="bg1"/>
              </a:solidFill>
              <a:effectLst/>
              <a:latin typeface="Corben" pitchFamily="34" charset="0"/>
              <a:ea typeface="Corben" pitchFamily="34" charset="-122"/>
            </a:endParaRPr>
          </a:p>
          <a:p>
            <a:pPr marL="285750" indent="-285750">
              <a:buClr>
                <a:schemeClr val="accent1">
                  <a:lumMod val="50000"/>
                </a:schemeClr>
              </a:buClr>
              <a:buFont typeface="Wingdings" panose="05000000000000000000" pitchFamily="2" charset="2"/>
              <a:buChar char="q"/>
            </a:pPr>
            <a:endParaRPr lang="en-US" sz="1400" b="1" dirty="0">
              <a:solidFill>
                <a:schemeClr val="bg1"/>
              </a:solidFill>
              <a:effectLst/>
              <a:latin typeface="Corben" pitchFamily="34" charset="0"/>
              <a:ea typeface="Corben" pitchFamily="34" charset="-122"/>
            </a:endParaRPr>
          </a:p>
          <a:p>
            <a:pPr marL="285750" indent="-285750">
              <a:buClr>
                <a:schemeClr val="accent1">
                  <a:lumMod val="50000"/>
                </a:schemeClr>
              </a:buClr>
              <a:buFont typeface="Wingdings" panose="05000000000000000000" pitchFamily="2" charset="2"/>
              <a:buChar char="q"/>
            </a:pPr>
            <a:endParaRPr lang="en-US" sz="1400" b="1" dirty="0">
              <a:solidFill>
                <a:schemeClr val="bg1"/>
              </a:solidFill>
              <a:effectLst/>
              <a:latin typeface="Corben" pitchFamily="34" charset="0"/>
              <a:ea typeface="Corben" pitchFamily="34" charset="-122"/>
            </a:endParaRPr>
          </a:p>
          <a:p>
            <a:pPr marL="285750" indent="-285750">
              <a:buClr>
                <a:schemeClr val="accent1">
                  <a:lumMod val="50000"/>
                </a:schemeClr>
              </a:buClr>
              <a:buFont typeface="Wingdings" panose="05000000000000000000" pitchFamily="2" charset="2"/>
              <a:buChar char="q"/>
            </a:pPr>
            <a:endParaRPr lang="en-US" sz="1400" b="1" dirty="0">
              <a:solidFill>
                <a:schemeClr val="bg1"/>
              </a:solidFill>
              <a:effectLst/>
              <a:latin typeface="Corben" pitchFamily="34" charset="0"/>
              <a:ea typeface="Corben" pitchFamily="34" charset="-122"/>
            </a:endParaRPr>
          </a:p>
          <a:p>
            <a:pPr marL="0" indent="0">
              <a:buClr>
                <a:schemeClr val="accent1">
                  <a:lumMod val="50000"/>
                </a:schemeClr>
              </a:buClr>
              <a:buSzPct val="75000"/>
              <a:buNone/>
            </a:pPr>
            <a:r>
              <a:rPr lang="en-US" b="1" dirty="0">
                <a:solidFill>
                  <a:schemeClr val="bg1"/>
                </a:solidFill>
                <a:effectLst/>
                <a:latin typeface="Corben" pitchFamily="34" charset="0"/>
                <a:ea typeface="Corben" pitchFamily="34" charset="-122"/>
              </a:rPr>
              <a:t>      Machine Learning :</a:t>
            </a:r>
          </a:p>
          <a:p>
            <a:pPr marL="0" indent="0">
              <a:buClr>
                <a:schemeClr val="accent1">
                  <a:lumMod val="50000"/>
                </a:schemeClr>
              </a:buClr>
              <a:buSzPct val="75000"/>
              <a:buNone/>
            </a:pPr>
            <a:r>
              <a:rPr lang="en-US" b="1" dirty="0">
                <a:solidFill>
                  <a:schemeClr val="bg1"/>
                </a:solidFill>
                <a:effectLst/>
                <a:latin typeface="Corben" pitchFamily="34" charset="0"/>
                <a:ea typeface="Corben" pitchFamily="34" charset="-122"/>
              </a:rPr>
              <a:t>   </a:t>
            </a:r>
          </a:p>
          <a:p>
            <a:pPr marL="0" indent="0">
              <a:buClr>
                <a:schemeClr val="accent1">
                  <a:lumMod val="50000"/>
                </a:schemeClr>
              </a:buClr>
              <a:buSzPct val="75000"/>
              <a:buNone/>
            </a:pPr>
            <a:endParaRPr lang="en-US" b="1" dirty="0">
              <a:solidFill>
                <a:schemeClr val="bg1"/>
              </a:solidFill>
              <a:effectLst/>
              <a:latin typeface="Corben" pitchFamily="34" charset="0"/>
              <a:ea typeface="Corben" pitchFamily="34" charset="-122"/>
            </a:endParaRPr>
          </a:p>
          <a:p>
            <a:pPr marL="0" indent="0">
              <a:buClr>
                <a:schemeClr val="accent1">
                  <a:lumMod val="50000"/>
                </a:schemeClr>
              </a:buClr>
              <a:buSzPct val="75000"/>
              <a:buNone/>
            </a:pPr>
            <a:endParaRPr lang="en-US" b="1" dirty="0">
              <a:solidFill>
                <a:schemeClr val="bg1"/>
              </a:solidFill>
              <a:effectLst/>
              <a:latin typeface="Corben" pitchFamily="34" charset="0"/>
              <a:ea typeface="Corben" pitchFamily="34" charset="-122"/>
            </a:endParaRPr>
          </a:p>
          <a:p>
            <a:pPr marL="0" indent="0">
              <a:buClr>
                <a:schemeClr val="accent1">
                  <a:lumMod val="50000"/>
                </a:schemeClr>
              </a:buClr>
              <a:buSzPct val="75000"/>
              <a:buNone/>
            </a:pPr>
            <a:r>
              <a:rPr lang="en-US" b="1" dirty="0">
                <a:solidFill>
                  <a:schemeClr val="bg1"/>
                </a:solidFill>
                <a:effectLst/>
                <a:latin typeface="Corben" pitchFamily="34" charset="0"/>
                <a:ea typeface="Corben" pitchFamily="34" charset="-122"/>
              </a:rPr>
              <a:t>        Centroid Bas ed- Systems :</a:t>
            </a:r>
          </a:p>
        </p:txBody>
      </p:sp>
      <p:sp>
        <p:nvSpPr>
          <p:cNvPr id="3" name="Rectangle 2">
            <a:extLst>
              <a:ext uri="{FF2B5EF4-FFF2-40B4-BE49-F238E27FC236}">
                <a16:creationId xmlns:a16="http://schemas.microsoft.com/office/drawing/2014/main" id="{75F9947A-C1EB-113C-0F86-E63B04B9A7FA}"/>
              </a:ext>
            </a:extLst>
          </p:cNvPr>
          <p:cNvSpPr/>
          <p:nvPr/>
        </p:nvSpPr>
        <p:spPr>
          <a:xfrm>
            <a:off x="1226405" y="2681371"/>
            <a:ext cx="4354983" cy="1023870"/>
          </a:xfrm>
          <a:prstGeom prst="rect">
            <a:avLst/>
          </a:prstGeom>
          <a:noFill/>
        </p:spPr>
        <p:txBody>
          <a:bodyPr wrap="square" lIns="91440" tIns="45720" rIns="91440" bIns="45720">
            <a:spAutoFit/>
          </a:bodyPr>
          <a:lstStyle/>
          <a:p>
            <a:pPr algn="just">
              <a:lnSpc>
                <a:spcPct val="150000"/>
              </a:lnSpc>
            </a:pPr>
            <a:r>
              <a:rPr lang="en-US" sz="1400" b="0" cap="none" spc="0" dirty="0">
                <a:ln w="0"/>
                <a:solidFill>
                  <a:schemeClr val="bg1"/>
                </a:solidFill>
                <a:latin typeface="Arial" panose="020B0604020202020204" pitchFamily="34" charset="0"/>
                <a:cs typeface="Arial" panose="020B0604020202020204" pitchFamily="34" charset="0"/>
              </a:rPr>
              <a:t>Since the late 2010s, neural network models have revolutionized abstractive summarization, allowing for more sophisticated generation of summaries.</a:t>
            </a:r>
          </a:p>
        </p:txBody>
      </p:sp>
      <p:sp>
        <p:nvSpPr>
          <p:cNvPr id="4" name="Rectangle 3">
            <a:extLst>
              <a:ext uri="{FF2B5EF4-FFF2-40B4-BE49-F238E27FC236}">
                <a16:creationId xmlns:a16="http://schemas.microsoft.com/office/drawing/2014/main" id="{7FDDD133-02B7-FD67-B7AF-70E078135497}"/>
              </a:ext>
            </a:extLst>
          </p:cNvPr>
          <p:cNvSpPr/>
          <p:nvPr/>
        </p:nvSpPr>
        <p:spPr>
          <a:xfrm rot="10800000" flipV="1">
            <a:off x="1226405" y="4389813"/>
            <a:ext cx="3947522" cy="1023870"/>
          </a:xfrm>
          <a:prstGeom prst="rect">
            <a:avLst/>
          </a:prstGeom>
          <a:noFill/>
        </p:spPr>
        <p:txBody>
          <a:bodyPr wrap="square" lIns="91440" tIns="45720" rIns="91440" bIns="45720">
            <a:spAutoFit/>
          </a:bodyPr>
          <a:lstStyle/>
          <a:p>
            <a:pPr algn="just">
              <a:lnSpc>
                <a:spcPct val="150000"/>
              </a:lnSpc>
            </a:pPr>
            <a:r>
              <a:rPr lang="en-US" sz="1400" cap="none"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Introduced by Lin in 2004, ROUGE metrics have become the standard for evaluating the quality of summarization systems.</a:t>
            </a:r>
          </a:p>
        </p:txBody>
      </p:sp>
      <p:sp>
        <p:nvSpPr>
          <p:cNvPr id="7" name="Rectangle 6">
            <a:extLst>
              <a:ext uri="{FF2B5EF4-FFF2-40B4-BE49-F238E27FC236}">
                <a16:creationId xmlns:a16="http://schemas.microsoft.com/office/drawing/2014/main" id="{B41EA01E-D9C8-5360-82AF-C22AFE3D7EFE}"/>
              </a:ext>
            </a:extLst>
          </p:cNvPr>
          <p:cNvSpPr/>
          <p:nvPr/>
        </p:nvSpPr>
        <p:spPr>
          <a:xfrm>
            <a:off x="6580023" y="2548147"/>
            <a:ext cx="4013200" cy="1347035"/>
          </a:xfrm>
          <a:prstGeom prst="rect">
            <a:avLst/>
          </a:prstGeom>
          <a:noFill/>
        </p:spPr>
        <p:txBody>
          <a:bodyPr wrap="square" lIns="91440" tIns="45720" rIns="91440" bIns="45720">
            <a:spAutoFit/>
          </a:bodyPr>
          <a:lstStyle/>
          <a:p>
            <a:pPr algn="just">
              <a:lnSpc>
                <a:spcPct val="150000"/>
              </a:lnSpc>
            </a:pPr>
            <a:r>
              <a:rPr lang="en-US" sz="1400" cap="none"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Machine learning classifiers have been instrumental in extractive summarization, dating back to research by </a:t>
            </a:r>
            <a:r>
              <a:rPr lang="en-US" sz="1400" cap="none"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Kupiec</a:t>
            </a:r>
            <a:r>
              <a:rPr lang="en-US" sz="1400" cap="none"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et al. in 1995.</a:t>
            </a:r>
          </a:p>
        </p:txBody>
      </p:sp>
      <p:sp>
        <p:nvSpPr>
          <p:cNvPr id="8" name="Rectangle 7">
            <a:extLst>
              <a:ext uri="{FF2B5EF4-FFF2-40B4-BE49-F238E27FC236}">
                <a16:creationId xmlns:a16="http://schemas.microsoft.com/office/drawing/2014/main" id="{9B5FCDFD-8032-EAE9-BDAB-651C404FC8AC}"/>
              </a:ext>
            </a:extLst>
          </p:cNvPr>
          <p:cNvSpPr/>
          <p:nvPr/>
        </p:nvSpPr>
        <p:spPr>
          <a:xfrm>
            <a:off x="6645700" y="4389814"/>
            <a:ext cx="3947523" cy="1023870"/>
          </a:xfrm>
          <a:prstGeom prst="rect">
            <a:avLst/>
          </a:prstGeom>
          <a:noFill/>
        </p:spPr>
        <p:txBody>
          <a:bodyPr wrap="square" lIns="91440" tIns="45720" rIns="91440" bIns="45720">
            <a:spAutoFit/>
          </a:bodyPr>
          <a:lstStyle/>
          <a:p>
            <a:pPr marL="0" indent="0" algn="just">
              <a:lnSpc>
                <a:spcPct val="150000"/>
              </a:lnSpc>
              <a:buNone/>
            </a:pPr>
            <a:r>
              <a:rPr lang="en-US" sz="1400" dirty="0" err="1">
                <a:solidFill>
                  <a:schemeClr val="bg1"/>
                </a:solidFill>
                <a:latin typeface="Arial" panose="020B0604020202020204" pitchFamily="34" charset="0"/>
                <a:cs typeface="Arial" panose="020B0604020202020204" pitchFamily="34" charset="0"/>
              </a:rPr>
              <a:t>Radev</a:t>
            </a:r>
            <a:r>
              <a:rPr lang="en-US" sz="1400" dirty="0">
                <a:solidFill>
                  <a:schemeClr val="bg1"/>
                </a:solidFill>
                <a:latin typeface="Arial" panose="020B0604020202020204" pitchFamily="34" charset="0"/>
                <a:cs typeface="Arial" panose="020B0604020202020204" pitchFamily="34" charset="0"/>
              </a:rPr>
              <a:t> et al.'s MEAD system in 2004 marked a significant advancement with its centroid-based approach to scoring sentences.</a:t>
            </a:r>
          </a:p>
        </p:txBody>
      </p:sp>
    </p:spTree>
    <p:extLst>
      <p:ext uri="{BB962C8B-B14F-4D97-AF65-F5344CB8AC3E}">
        <p14:creationId xmlns:p14="http://schemas.microsoft.com/office/powerpoint/2010/main" val="170233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4871B-9294-F665-75CC-B15C0AB71228}"/>
              </a:ext>
            </a:extLst>
          </p:cNvPr>
          <p:cNvSpPr txBox="1"/>
          <p:nvPr/>
        </p:nvSpPr>
        <p:spPr>
          <a:xfrm>
            <a:off x="1295160" y="330848"/>
            <a:ext cx="9268691" cy="1938992"/>
          </a:xfrm>
          <a:prstGeom prst="rect">
            <a:avLst/>
          </a:prstGeom>
          <a:noFill/>
        </p:spPr>
        <p:txBody>
          <a:bodyPr wrap="square">
            <a:spAutoFit/>
          </a:bodyPr>
          <a:lstStyle/>
          <a:p>
            <a:r>
              <a:rPr lang="en-US" sz="4000" b="1" dirty="0">
                <a:solidFill>
                  <a:schemeClr val="bg1"/>
                </a:solidFill>
                <a:latin typeface="Calibri" panose="020F0502020204030204" pitchFamily="34" charset="0"/>
                <a:cs typeface="Calibri" panose="020F0502020204030204" pitchFamily="34" charset="0"/>
              </a:rPr>
              <a:t>                       </a:t>
            </a:r>
            <a:r>
              <a:rPr lang="en-US" sz="4800" b="1" dirty="0">
                <a:solidFill>
                  <a:schemeClr val="bg1"/>
                </a:solidFill>
                <a:latin typeface="Calibri" panose="020F0502020204030204" pitchFamily="34" charset="0"/>
                <a:cs typeface="Calibri" panose="020F0502020204030204" pitchFamily="34" charset="0"/>
              </a:rPr>
              <a:t>Existing System </a:t>
            </a:r>
          </a:p>
          <a:p>
            <a:pPr algn="ctr"/>
            <a:endPar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3600" b="1" u="sng" dirty="0">
                <a:solidFill>
                  <a:schemeClr val="bg1"/>
                </a:solidFill>
                <a:latin typeface="Calibri" panose="020F0502020204030204" pitchFamily="34" charset="0"/>
                <a:ea typeface="Calibri" panose="020F0502020204030204" pitchFamily="34" charset="0"/>
                <a:cs typeface="Calibri" panose="020F0502020204030204" pitchFamily="34" charset="0"/>
              </a:rPr>
              <a:t>Manual Summarization</a:t>
            </a:r>
            <a:endPar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23723C7-5A11-D48A-92F9-D773A054CD21}"/>
              </a:ext>
            </a:extLst>
          </p:cNvPr>
          <p:cNvSpPr txBox="1"/>
          <p:nvPr/>
        </p:nvSpPr>
        <p:spPr>
          <a:xfrm>
            <a:off x="3048000" y="3798333"/>
            <a:ext cx="6096000" cy="369332"/>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 </a:t>
            </a:r>
            <a:endParaRPr lang="en-US" dirty="0"/>
          </a:p>
        </p:txBody>
      </p:sp>
      <p:sp>
        <p:nvSpPr>
          <p:cNvPr id="2" name="Rectangle 1">
            <a:extLst>
              <a:ext uri="{FF2B5EF4-FFF2-40B4-BE49-F238E27FC236}">
                <a16:creationId xmlns:a16="http://schemas.microsoft.com/office/drawing/2014/main" id="{488ABDF4-17A0-A95E-03F4-D952DD900D98}"/>
              </a:ext>
            </a:extLst>
          </p:cNvPr>
          <p:cNvSpPr/>
          <p:nvPr/>
        </p:nvSpPr>
        <p:spPr>
          <a:xfrm>
            <a:off x="524200" y="4121402"/>
            <a:ext cx="3491541" cy="1023678"/>
          </a:xfrm>
          <a:prstGeom prst="rect">
            <a:avLst/>
          </a:prstGeom>
          <a:noFill/>
        </p:spPr>
        <p:txBody>
          <a:bodyPr wrap="square" lIns="91440" tIns="45720" rIns="91440" bIns="45720">
            <a:spAutoFit/>
          </a:bodyPr>
          <a:lstStyle/>
          <a:p>
            <a:pPr algn="just">
              <a:lnSpc>
                <a:spcPct val="150000"/>
              </a:lnSpc>
            </a:pPr>
            <a:r>
              <a:rPr lang="en-US" sz="1400" cap="none" spc="50" dirty="0">
                <a:ln w="0"/>
                <a:solidFill>
                  <a:schemeClr val="bg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Editors and journalists manually summarize articles, a practice rooted in the history of media organizations.</a:t>
            </a:r>
          </a:p>
        </p:txBody>
      </p:sp>
      <p:sp>
        <p:nvSpPr>
          <p:cNvPr id="4" name="Rectangle 3">
            <a:extLst>
              <a:ext uri="{FF2B5EF4-FFF2-40B4-BE49-F238E27FC236}">
                <a16:creationId xmlns:a16="http://schemas.microsoft.com/office/drawing/2014/main" id="{15F49206-00BD-4320-CDC0-3604FD6F8235}"/>
              </a:ext>
            </a:extLst>
          </p:cNvPr>
          <p:cNvSpPr/>
          <p:nvPr/>
        </p:nvSpPr>
        <p:spPr>
          <a:xfrm>
            <a:off x="4255460" y="4121402"/>
            <a:ext cx="3921761" cy="1345048"/>
          </a:xfrm>
          <a:prstGeom prst="rect">
            <a:avLst/>
          </a:prstGeom>
          <a:noFill/>
        </p:spPr>
        <p:txBody>
          <a:bodyPr wrap="square" lIns="91440" tIns="45720" rIns="91440" bIns="45720">
            <a:spAutoFit/>
          </a:bodyPr>
          <a:lstStyle/>
          <a:p>
            <a:pPr algn="just">
              <a:lnSpc>
                <a:spcPct val="150000"/>
              </a:lnSpc>
            </a:pPr>
            <a:r>
              <a:rPr lang="en-US" sz="1400" cap="none" spc="50" dirty="0">
                <a:ln w="0"/>
                <a:solidFill>
                  <a:schemeClr val="bg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Manual summarization is time-consuming, subjective, and prone to human error, with scalability issues for large volumes of articles.</a:t>
            </a:r>
          </a:p>
        </p:txBody>
      </p:sp>
      <p:sp>
        <p:nvSpPr>
          <p:cNvPr id="5" name="Rectangle 4">
            <a:extLst>
              <a:ext uri="{FF2B5EF4-FFF2-40B4-BE49-F238E27FC236}">
                <a16:creationId xmlns:a16="http://schemas.microsoft.com/office/drawing/2014/main" id="{BA0F3103-FFD0-020F-1E71-804B19C3A14E}"/>
              </a:ext>
            </a:extLst>
          </p:cNvPr>
          <p:cNvSpPr/>
          <p:nvPr/>
        </p:nvSpPr>
        <p:spPr>
          <a:xfrm>
            <a:off x="8416940" y="4121402"/>
            <a:ext cx="3556549" cy="1347035"/>
          </a:xfrm>
          <a:prstGeom prst="rect">
            <a:avLst/>
          </a:prstGeom>
          <a:noFill/>
        </p:spPr>
        <p:txBody>
          <a:bodyPr wrap="square" lIns="91440" tIns="45720" rIns="91440" bIns="45720">
            <a:spAutoFit/>
          </a:bodyPr>
          <a:lstStyle/>
          <a:p>
            <a:pPr algn="just">
              <a:lnSpc>
                <a:spcPct val="150000"/>
              </a:lnSpc>
            </a:pPr>
            <a:r>
              <a:rPr lang="en-US" sz="1400" cap="none" spc="50" dirty="0">
                <a:ln w="0"/>
                <a:solidFill>
                  <a:schemeClr val="bg1"/>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Inconsistencies in quality and style of summaries are common due to the manual nature of the summarization process.</a:t>
            </a:r>
          </a:p>
        </p:txBody>
      </p:sp>
      <p:sp>
        <p:nvSpPr>
          <p:cNvPr id="7" name="Rectangle 6">
            <a:extLst>
              <a:ext uri="{FF2B5EF4-FFF2-40B4-BE49-F238E27FC236}">
                <a16:creationId xmlns:a16="http://schemas.microsoft.com/office/drawing/2014/main" id="{E4908CA7-B5D1-C2B4-1CA0-783873B8F4E0}"/>
              </a:ext>
            </a:extLst>
          </p:cNvPr>
          <p:cNvSpPr/>
          <p:nvPr/>
        </p:nvSpPr>
        <p:spPr>
          <a:xfrm>
            <a:off x="815052" y="3390050"/>
            <a:ext cx="2909836" cy="369332"/>
          </a:xfrm>
          <a:prstGeom prst="rect">
            <a:avLst/>
          </a:prstGeom>
          <a:noFill/>
        </p:spPr>
        <p:txBody>
          <a:bodyPr wrap="none" lIns="91440" tIns="45720" rIns="91440" bIns="45720">
            <a:spAutoFit/>
          </a:bodyPr>
          <a:lstStyle/>
          <a:p>
            <a:pPr marL="285750" indent="-285750" algn="ctr">
              <a:buFont typeface="Courier New" panose="02070309020205020404" pitchFamily="49" charset="0"/>
              <a:buChar char="o"/>
            </a:pPr>
            <a:r>
              <a:rPr lang="en-US" b="1" i="1" cap="none"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Traditional Approach</a:t>
            </a:r>
          </a:p>
        </p:txBody>
      </p:sp>
      <p:sp>
        <p:nvSpPr>
          <p:cNvPr id="8" name="Rectangle 7">
            <a:extLst>
              <a:ext uri="{FF2B5EF4-FFF2-40B4-BE49-F238E27FC236}">
                <a16:creationId xmlns:a16="http://schemas.microsoft.com/office/drawing/2014/main" id="{BAD2B3DE-1BA3-B27D-6128-9092AEB390AE}"/>
              </a:ext>
            </a:extLst>
          </p:cNvPr>
          <p:cNvSpPr/>
          <p:nvPr/>
        </p:nvSpPr>
        <p:spPr>
          <a:xfrm>
            <a:off x="5221401" y="3391050"/>
            <a:ext cx="1749197" cy="369332"/>
          </a:xfrm>
          <a:prstGeom prst="rect">
            <a:avLst/>
          </a:prstGeom>
          <a:noFill/>
        </p:spPr>
        <p:txBody>
          <a:bodyPr wrap="none" lIns="91440" tIns="45720" rIns="91440" bIns="45720">
            <a:spAutoFit/>
          </a:bodyPr>
          <a:lstStyle/>
          <a:p>
            <a:pPr marL="285750" indent="-285750" algn="ctr">
              <a:buFont typeface="Courier New" panose="02070309020205020404" pitchFamily="49" charset="0"/>
              <a:buChar char="o"/>
            </a:pPr>
            <a:r>
              <a:rPr lang="en-US" b="1" i="1" cap="none"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Drawbacks</a:t>
            </a:r>
            <a:endParaRPr lang="en-IN" b="1" cap="none" spc="50" dirty="0">
              <a:ln w="0"/>
              <a:solidFill>
                <a:schemeClr val="bg2"/>
              </a:solidFill>
              <a:effectLst>
                <a:innerShdw blurRad="63500" dist="50800" dir="13500000">
                  <a:srgbClr val="000000">
                    <a:alpha val="50000"/>
                  </a:srgbClr>
                </a:innerShdw>
              </a:effectLst>
            </a:endParaRPr>
          </a:p>
        </p:txBody>
      </p:sp>
      <p:sp>
        <p:nvSpPr>
          <p:cNvPr id="11" name="Rectangle 10">
            <a:extLst>
              <a:ext uri="{FF2B5EF4-FFF2-40B4-BE49-F238E27FC236}">
                <a16:creationId xmlns:a16="http://schemas.microsoft.com/office/drawing/2014/main" id="{82415BAF-C37B-2A07-A007-5909A03F8789}"/>
              </a:ext>
            </a:extLst>
          </p:cNvPr>
          <p:cNvSpPr/>
          <p:nvPr/>
        </p:nvSpPr>
        <p:spPr>
          <a:xfrm>
            <a:off x="8409080" y="3390050"/>
            <a:ext cx="3281669" cy="369332"/>
          </a:xfrm>
          <a:prstGeom prst="rect">
            <a:avLst/>
          </a:prstGeom>
          <a:noFill/>
        </p:spPr>
        <p:txBody>
          <a:bodyPr wrap="none" lIns="91440" tIns="45720" rIns="91440" bIns="45720">
            <a:spAutoFit/>
          </a:bodyPr>
          <a:lstStyle/>
          <a:p>
            <a:pPr marL="285750" indent="-285750" algn="ctr">
              <a:buFont typeface="Courier New" panose="02070309020205020404" pitchFamily="49" charset="0"/>
              <a:buChar char="o"/>
            </a:pPr>
            <a:r>
              <a:rPr lang="en-US" b="1" cap="none"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Consistency Challenges</a:t>
            </a:r>
          </a:p>
        </p:txBody>
      </p:sp>
    </p:spTree>
    <p:extLst>
      <p:ext uri="{BB962C8B-B14F-4D97-AF65-F5344CB8AC3E}">
        <p14:creationId xmlns:p14="http://schemas.microsoft.com/office/powerpoint/2010/main" val="268592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EAA5-2C08-41AF-BBFC-D943B825A731}"/>
              </a:ext>
            </a:extLst>
          </p:cNvPr>
          <p:cNvSpPr>
            <a:spLocks noGrp="1"/>
          </p:cNvSpPr>
          <p:nvPr>
            <p:ph type="title"/>
          </p:nvPr>
        </p:nvSpPr>
        <p:spPr>
          <a:xfrm>
            <a:off x="919119" y="0"/>
            <a:ext cx="10353762" cy="970450"/>
          </a:xfrm>
        </p:spPr>
        <p:txBody>
          <a:bodyPr/>
          <a:lstStyle/>
          <a:p>
            <a:pPr algn="ctr"/>
            <a:r>
              <a:rPr lang="en-IN" b="1" dirty="0">
                <a:solidFill>
                  <a:schemeClr val="bg1"/>
                </a:solidFill>
                <a:effectLst/>
                <a:latin typeface="Calibri" panose="020F0502020204030204" pitchFamily="34" charset="0"/>
                <a:cs typeface="Calibri" panose="020F0502020204030204" pitchFamily="34" charset="0"/>
              </a:rPr>
              <a:t>PROPOSED SYSTEM</a:t>
            </a:r>
          </a:p>
        </p:txBody>
      </p:sp>
      <p:sp>
        <p:nvSpPr>
          <p:cNvPr id="3" name="Content Placeholder 2">
            <a:extLst>
              <a:ext uri="{FF2B5EF4-FFF2-40B4-BE49-F238E27FC236}">
                <a16:creationId xmlns:a16="http://schemas.microsoft.com/office/drawing/2014/main" id="{FC9916EE-B160-43E5-9F81-3A992801F45A}"/>
              </a:ext>
            </a:extLst>
          </p:cNvPr>
          <p:cNvSpPr>
            <a:spLocks noGrp="1"/>
          </p:cNvSpPr>
          <p:nvPr>
            <p:ph idx="1"/>
          </p:nvPr>
        </p:nvSpPr>
        <p:spPr>
          <a:xfrm>
            <a:off x="256309" y="931331"/>
            <a:ext cx="11679382" cy="5693586"/>
          </a:xfrm>
        </p:spPr>
        <p:txBody>
          <a:bodyPr>
            <a:normAutofit fontScale="47500" lnSpcReduction="20000"/>
          </a:bodyPr>
          <a:lstStyle/>
          <a:p>
            <a:pPr marL="457200" indent="-457200" algn="just">
              <a:lnSpc>
                <a:spcPct val="120000"/>
              </a:lnSpc>
              <a:buClr>
                <a:schemeClr val="bg1"/>
              </a:buClr>
              <a:buFont typeface="Wingdings" panose="05000000000000000000" pitchFamily="2" charset="2"/>
              <a:buChar char="q"/>
            </a:pPr>
            <a:r>
              <a:rPr lang="en-US" sz="3600" b="1" dirty="0">
                <a:solidFill>
                  <a:schemeClr val="bg1"/>
                </a:solidFill>
                <a:effectLst/>
                <a:latin typeface="Arial" panose="020B0604020202020204" pitchFamily="34" charset="0"/>
                <a:cs typeface="Arial" panose="020B0604020202020204" pitchFamily="34" charset="0"/>
              </a:rPr>
              <a:t>News article text summarization where it does overcome all the drawbacks that mentioned in existing system includes : </a:t>
            </a:r>
          </a:p>
          <a:p>
            <a:pPr marL="742950" indent="-742950" algn="just">
              <a:lnSpc>
                <a:spcPct val="120000"/>
              </a:lnSpc>
              <a:buClr>
                <a:schemeClr val="bg1"/>
              </a:buClr>
              <a:buFont typeface="+mj-lt"/>
              <a:buAutoNum type="arabicPeriod"/>
            </a:pPr>
            <a:r>
              <a:rPr lang="en-US" sz="3600" b="1" dirty="0">
                <a:solidFill>
                  <a:schemeClr val="bg1"/>
                </a:solidFill>
                <a:effectLst/>
                <a:latin typeface="Arial" panose="020B0604020202020204" pitchFamily="34" charset="0"/>
                <a:cs typeface="Arial" panose="020B0604020202020204" pitchFamily="34" charset="0"/>
              </a:rPr>
              <a:t>Automatic Summarization: </a:t>
            </a:r>
            <a:r>
              <a:rPr lang="en-US" sz="3600" dirty="0">
                <a:solidFill>
                  <a:schemeClr val="bg1"/>
                </a:solidFill>
                <a:effectLst/>
                <a:latin typeface="Arial" panose="020B0604020202020204" pitchFamily="34" charset="0"/>
                <a:cs typeface="Arial" panose="020B0604020202020204" pitchFamily="34" charset="0"/>
              </a:rPr>
              <a:t>The system automates the process of summarizing news articles, reducing the need for manual effort and saving time for users. This automation enables the rapid processing of large volumes of news articles, making it suitable for applications requiring real-time summarization.</a:t>
            </a:r>
          </a:p>
          <a:p>
            <a:pPr marL="742950" indent="-742950" algn="just">
              <a:lnSpc>
                <a:spcPct val="120000"/>
              </a:lnSpc>
              <a:buClr>
                <a:schemeClr val="bg1"/>
              </a:buClr>
              <a:buFont typeface="+mj-lt"/>
              <a:buAutoNum type="arabicPeriod"/>
            </a:pPr>
            <a:r>
              <a:rPr lang="en-US" sz="3600" b="1" dirty="0">
                <a:solidFill>
                  <a:schemeClr val="bg1"/>
                </a:solidFill>
                <a:effectLst/>
                <a:latin typeface="Arial" panose="020B0604020202020204" pitchFamily="34" charset="0"/>
                <a:cs typeface="Arial" panose="020B0604020202020204" pitchFamily="34" charset="0"/>
              </a:rPr>
              <a:t>Customizable Summarization Parameters: </a:t>
            </a:r>
            <a:r>
              <a:rPr lang="en-US" sz="3600" dirty="0">
                <a:solidFill>
                  <a:schemeClr val="bg1"/>
                </a:solidFill>
                <a:effectLst/>
                <a:latin typeface="Arial" panose="020B0604020202020204" pitchFamily="34" charset="0"/>
                <a:cs typeface="Arial" panose="020B0604020202020204" pitchFamily="34" charset="0"/>
              </a:rPr>
              <a:t>Users can  customize parameters such as the length of the extractive summary and the word limits for the abstractive summary. This flexibility allows users to tailor the summaries to their specific needs or preferences, enhancing the utility of the system.</a:t>
            </a:r>
          </a:p>
          <a:p>
            <a:pPr marL="742950" indent="-742950" algn="just">
              <a:lnSpc>
                <a:spcPct val="120000"/>
              </a:lnSpc>
              <a:buClr>
                <a:schemeClr val="bg1"/>
              </a:buClr>
              <a:buFont typeface="+mj-lt"/>
              <a:buAutoNum type="arabicPeriod"/>
            </a:pPr>
            <a:r>
              <a:rPr lang="en-US" sz="3600" b="1" dirty="0">
                <a:solidFill>
                  <a:schemeClr val="bg1"/>
                </a:solidFill>
                <a:effectLst/>
                <a:latin typeface="Arial" panose="020B0604020202020204" pitchFamily="34" charset="0"/>
                <a:cs typeface="Arial" panose="020B0604020202020204" pitchFamily="34" charset="0"/>
              </a:rPr>
              <a:t>Combination of Extractive and Abstractive Techniques: </a:t>
            </a:r>
            <a:r>
              <a:rPr lang="en-US" sz="3600" dirty="0">
                <a:solidFill>
                  <a:schemeClr val="bg1"/>
                </a:solidFill>
                <a:effectLst/>
                <a:latin typeface="Arial" panose="020B0604020202020204" pitchFamily="34" charset="0"/>
                <a:cs typeface="Arial" panose="020B0604020202020204" pitchFamily="34" charset="0"/>
              </a:rPr>
              <a:t>The system leverages both extractive and abstractive summarization techniques to provide a comprehensive summary of news articles. Extractive summarization preserves important sentences from the original article, while abstractive summarization generates summaries that capture the essence of the article in new language. This combination improves the coverage and quality of the summaries, catering to different user preferences and use cases.</a:t>
            </a:r>
          </a:p>
          <a:p>
            <a:pPr marL="742950" indent="-742950" algn="just">
              <a:lnSpc>
                <a:spcPct val="120000"/>
              </a:lnSpc>
              <a:buClr>
                <a:schemeClr val="bg1"/>
              </a:buClr>
              <a:buFont typeface="+mj-lt"/>
              <a:buAutoNum type="arabicPeriod"/>
            </a:pPr>
            <a:r>
              <a:rPr lang="en-US" sz="3600" b="1" dirty="0">
                <a:solidFill>
                  <a:schemeClr val="bg1"/>
                </a:solidFill>
                <a:effectLst/>
                <a:latin typeface="Arial" panose="020B0604020202020204" pitchFamily="34" charset="0"/>
                <a:cs typeface="Arial" panose="020B0604020202020204" pitchFamily="34" charset="0"/>
              </a:rPr>
              <a:t>Utilization of Pre-trained Models: </a:t>
            </a:r>
            <a:r>
              <a:rPr lang="en-US" sz="3600" dirty="0">
                <a:solidFill>
                  <a:schemeClr val="bg1"/>
                </a:solidFill>
                <a:effectLst/>
                <a:latin typeface="Arial" panose="020B0604020202020204" pitchFamily="34" charset="0"/>
                <a:cs typeface="Arial" panose="020B0604020202020204" pitchFamily="34" charset="0"/>
              </a:rPr>
              <a:t>The system utilizes pre-trained transformer-based models fine-tuned for summarization tasks, such as the T5 model. These models, trained on large-scale datasets, capture complex language patterns and semantic relationships, leading to more accurate and contextually relevant summaries.</a:t>
            </a:r>
          </a:p>
          <a:p>
            <a:pPr marL="742950" indent="-742950" algn="just">
              <a:lnSpc>
                <a:spcPct val="120000"/>
              </a:lnSpc>
              <a:buClr>
                <a:schemeClr val="bg1"/>
              </a:buClr>
              <a:buFont typeface="+mj-lt"/>
              <a:buAutoNum type="arabicPeriod"/>
            </a:pPr>
            <a:r>
              <a:rPr lang="en-US" sz="3600" b="1" dirty="0">
                <a:solidFill>
                  <a:schemeClr val="bg1"/>
                </a:solidFill>
                <a:effectLst/>
                <a:latin typeface="Arial" panose="020B0604020202020204" pitchFamily="34" charset="0"/>
                <a:cs typeface="Arial" panose="020B0604020202020204" pitchFamily="34" charset="0"/>
              </a:rPr>
              <a:t>Interactive User Interface: </a:t>
            </a:r>
            <a:r>
              <a:rPr lang="en-US" sz="3600" dirty="0">
                <a:solidFill>
                  <a:schemeClr val="bg1"/>
                </a:solidFill>
                <a:effectLst/>
                <a:latin typeface="Arial" panose="020B0604020202020204" pitchFamily="34" charset="0"/>
                <a:cs typeface="Arial" panose="020B0604020202020204" pitchFamily="34" charset="0"/>
              </a:rPr>
              <a:t>The system provides an interactive user interface through </a:t>
            </a:r>
            <a:r>
              <a:rPr lang="en-US" sz="3600" dirty="0" err="1">
                <a:solidFill>
                  <a:schemeClr val="bg1"/>
                </a:solidFill>
                <a:effectLst/>
                <a:latin typeface="Arial" panose="020B0604020202020204" pitchFamily="34" charset="0"/>
                <a:cs typeface="Arial" panose="020B0604020202020204" pitchFamily="34" charset="0"/>
              </a:rPr>
              <a:t>Streamlit</a:t>
            </a:r>
            <a:r>
              <a:rPr lang="en-US" sz="3600" dirty="0">
                <a:solidFill>
                  <a:schemeClr val="bg1"/>
                </a:solidFill>
                <a:effectLst/>
                <a:latin typeface="Arial" panose="020B0604020202020204" pitchFamily="34" charset="0"/>
                <a:cs typeface="Arial" panose="020B0604020202020204" pitchFamily="34" charset="0"/>
              </a:rPr>
              <a:t>, allowing users to input news articles and visualize the summaries easily. The interface includes sliders and widgets for parameter selection, enhancing user experience and usability.</a:t>
            </a:r>
          </a:p>
        </p:txBody>
      </p:sp>
    </p:spTree>
    <p:extLst>
      <p:ext uri="{BB962C8B-B14F-4D97-AF65-F5344CB8AC3E}">
        <p14:creationId xmlns:p14="http://schemas.microsoft.com/office/powerpoint/2010/main" val="211614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1F62F7-1350-4CC6-9D71-79F1706A4C71}"/>
              </a:ext>
            </a:extLst>
          </p:cNvPr>
          <p:cNvSpPr txBox="1"/>
          <p:nvPr/>
        </p:nvSpPr>
        <p:spPr>
          <a:xfrm>
            <a:off x="2796872" y="4731589"/>
            <a:ext cx="6094674" cy="369332"/>
          </a:xfrm>
          <a:prstGeom prst="rect">
            <a:avLst/>
          </a:prstGeom>
          <a:noFill/>
        </p:spPr>
        <p:txBody>
          <a:bodyPr wrap="square">
            <a:spAutoFit/>
          </a:bodyPr>
          <a:lstStyle/>
          <a:p>
            <a:pPr algn="ctr"/>
            <a:r>
              <a:rPr lang="en-IN" b="1" dirty="0"/>
              <a:t> </a:t>
            </a:r>
          </a:p>
        </p:txBody>
      </p:sp>
      <p:sp>
        <p:nvSpPr>
          <p:cNvPr id="4" name="TextBox 3">
            <a:extLst>
              <a:ext uri="{FF2B5EF4-FFF2-40B4-BE49-F238E27FC236}">
                <a16:creationId xmlns:a16="http://schemas.microsoft.com/office/drawing/2014/main" id="{72FD143A-7908-63EB-5A02-A7C7E8177EC2}"/>
              </a:ext>
            </a:extLst>
          </p:cNvPr>
          <p:cNvSpPr txBox="1"/>
          <p:nvPr/>
        </p:nvSpPr>
        <p:spPr>
          <a:xfrm>
            <a:off x="4156363" y="154771"/>
            <a:ext cx="6096000" cy="830997"/>
          </a:xfrm>
          <a:prstGeom prst="rect">
            <a:avLst/>
          </a:prstGeom>
          <a:noFill/>
        </p:spPr>
        <p:txBody>
          <a:bodyPr wrap="square">
            <a:spAutoFit/>
          </a:bodyPr>
          <a:lstStyle/>
          <a:p>
            <a:r>
              <a:rPr lang="en-US" sz="4800" b="1" dirty="0">
                <a:solidFill>
                  <a:schemeClr val="bg1"/>
                </a:solidFill>
                <a:latin typeface="Calibri" panose="020F0502020204030204" pitchFamily="34" charset="0"/>
                <a:cs typeface="Calibri" panose="020F0502020204030204" pitchFamily="34" charset="0"/>
              </a:rPr>
              <a:t>ARCHITECTURE</a:t>
            </a:r>
            <a:endParaRPr lang="en-US" sz="4800" dirty="0">
              <a:solidFill>
                <a:schemeClr val="bg1"/>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827BC30-A10F-5F99-3936-AA25D8D8C162}"/>
              </a:ext>
            </a:extLst>
          </p:cNvPr>
          <p:cNvPicPr>
            <a:picLocks noChangeAspect="1"/>
          </p:cNvPicPr>
          <p:nvPr/>
        </p:nvPicPr>
        <p:blipFill>
          <a:blip r:embed="rId2"/>
          <a:stretch>
            <a:fillRect/>
          </a:stretch>
        </p:blipFill>
        <p:spPr>
          <a:xfrm>
            <a:off x="1640878" y="1210235"/>
            <a:ext cx="8910243" cy="5150769"/>
          </a:xfrm>
          <a:prstGeom prst="rect">
            <a:avLst/>
          </a:prstGeom>
        </p:spPr>
      </p:pic>
    </p:spTree>
    <p:extLst>
      <p:ext uri="{BB962C8B-B14F-4D97-AF65-F5344CB8AC3E}">
        <p14:creationId xmlns:p14="http://schemas.microsoft.com/office/powerpoint/2010/main" val="367287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D1C7-6572-4C5A-A40C-85C28834144E}"/>
              </a:ext>
            </a:extLst>
          </p:cNvPr>
          <p:cNvSpPr>
            <a:spLocks noGrp="1"/>
          </p:cNvSpPr>
          <p:nvPr>
            <p:ph type="title"/>
          </p:nvPr>
        </p:nvSpPr>
        <p:spPr>
          <a:xfrm>
            <a:off x="1066800" y="793915"/>
            <a:ext cx="10058400" cy="1033314"/>
          </a:xfrm>
        </p:spPr>
        <p:txBody>
          <a:bodyPr>
            <a:normAutofit fontScale="90000"/>
          </a:bodyPr>
          <a:lstStyle/>
          <a:p>
            <a:pPr>
              <a:lnSpc>
                <a:spcPct val="150000"/>
              </a:lnSpc>
            </a:pPr>
            <a:r>
              <a:rPr lang="en-IN" sz="4800" b="1" dirty="0">
                <a:solidFill>
                  <a:schemeClr val="bg1"/>
                </a:solidFill>
                <a:effectLst/>
                <a:latin typeface=":Calibri (Body)"/>
              </a:rPr>
              <a:t>SYSTEM DESIGN</a:t>
            </a:r>
            <a:br>
              <a:rPr lang="en-IN" sz="4800" b="1" dirty="0">
                <a:solidFill>
                  <a:schemeClr val="bg1"/>
                </a:solidFill>
                <a:effectLst/>
                <a:latin typeface=":Calibri (Body)"/>
              </a:rPr>
            </a:br>
            <a:r>
              <a:rPr lang="en-IN" sz="2700" b="1" dirty="0">
                <a:solidFill>
                  <a:schemeClr val="bg1"/>
                </a:solidFill>
                <a:latin typeface=":Calibri (Body)"/>
              </a:rPr>
              <a:t>ER diagram</a:t>
            </a:r>
            <a:br>
              <a:rPr lang="en-IN" sz="4800" b="1" dirty="0">
                <a:solidFill>
                  <a:schemeClr val="bg1"/>
                </a:solidFill>
                <a:latin typeface=":Calibri (Body)"/>
              </a:rPr>
            </a:br>
            <a:endParaRPr lang="en-IN" sz="4800" b="1" dirty="0">
              <a:solidFill>
                <a:schemeClr val="bg1"/>
              </a:solidFill>
              <a:effectLst/>
              <a:latin typeface=":Calibri (Body)"/>
            </a:endParaRPr>
          </a:p>
        </p:txBody>
      </p:sp>
      <p:pic>
        <p:nvPicPr>
          <p:cNvPr id="5" name="Content Placeholder 4">
            <a:extLst>
              <a:ext uri="{FF2B5EF4-FFF2-40B4-BE49-F238E27FC236}">
                <a16:creationId xmlns:a16="http://schemas.microsoft.com/office/drawing/2014/main" id="{426F650B-A3D9-7A74-5963-0F9861E91A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37" y="1946275"/>
            <a:ext cx="10265326" cy="4022725"/>
          </a:xfrm>
        </p:spPr>
      </p:pic>
    </p:spTree>
    <p:extLst>
      <p:ext uri="{BB962C8B-B14F-4D97-AF65-F5344CB8AC3E}">
        <p14:creationId xmlns:p14="http://schemas.microsoft.com/office/powerpoint/2010/main" val="3261719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1912</TotalTime>
  <Words>1946</Words>
  <Application>Microsoft Office PowerPoint</Application>
  <PresentationFormat>Widescreen</PresentationFormat>
  <Paragraphs>163</Paragraphs>
  <Slides>28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:Calibri (Body)</vt:lpstr>
      <vt:lpstr>Aptos Display</vt:lpstr>
      <vt:lpstr>Arial</vt:lpstr>
      <vt:lpstr>Arial Rounded MT Bold</vt:lpstr>
      <vt:lpstr>Calibri</vt:lpstr>
      <vt:lpstr>Calisto MT</vt:lpstr>
      <vt:lpstr>Corben</vt:lpstr>
      <vt:lpstr>Courier New</vt:lpstr>
      <vt:lpstr>Söhne</vt:lpstr>
      <vt:lpstr>Symbol</vt:lpstr>
      <vt:lpstr>Times New Roman</vt:lpstr>
      <vt:lpstr>Wingdings</vt:lpstr>
      <vt:lpstr>Wingdings 2</vt:lpstr>
      <vt:lpstr>Slate</vt:lpstr>
      <vt:lpstr>NEWS ARTICLE TEXT SUMMARIZATION</vt:lpstr>
      <vt:lpstr>CONTENT</vt:lpstr>
      <vt:lpstr>ABSTRACT</vt:lpstr>
      <vt:lpstr>INTRODUCTION</vt:lpstr>
      <vt:lpstr>LITERATURE SURVEY  </vt:lpstr>
      <vt:lpstr>PowerPoint Presentation</vt:lpstr>
      <vt:lpstr>PROPOSED SYSTEM</vt:lpstr>
      <vt:lpstr>PowerPoint Presentation</vt:lpstr>
      <vt:lpstr>SYSTEM DESIGN ER diagram </vt:lpstr>
      <vt:lpstr>USE CASE DIAGRAM</vt:lpstr>
      <vt:lpstr>PowerPoint Presentation</vt:lpstr>
      <vt:lpstr>PowerPoint Presentation</vt:lpstr>
      <vt:lpstr>FLOWCHART</vt:lpstr>
      <vt:lpstr>PowerPoint Presentation</vt:lpstr>
      <vt:lpstr>Software Requirements : </vt:lpstr>
      <vt:lpstr>Hardware Requirements :</vt:lpstr>
      <vt:lpstr>PowerPoint Presentation</vt:lpstr>
      <vt:lpstr>Sample Code : </vt:lpstr>
      <vt:lpstr>PowerPoint Presentation</vt:lpstr>
      <vt:lpstr>RESULTS:</vt:lpstr>
      <vt:lpstr>PowerPoint Presentation</vt:lpstr>
      <vt:lpstr>PowerPoint Presentation</vt:lpstr>
      <vt:lpstr>PowerPoint Presentation</vt:lpstr>
      <vt:lpstr>CONCLUSION</vt:lpstr>
      <vt:lpstr>FUTURE SCOPE</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STUDENT INFORMATION CHATBOT</dc:title>
  <dc:creator>Chenna Keshava</dc:creator>
  <cp:lastModifiedBy>Ramya sri</cp:lastModifiedBy>
  <cp:revision>59</cp:revision>
  <dcterms:created xsi:type="dcterms:W3CDTF">2021-10-19T05:12:36Z</dcterms:created>
  <dcterms:modified xsi:type="dcterms:W3CDTF">2024-05-29T06:54:05Z</dcterms:modified>
</cp:coreProperties>
</file>