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62" r:id="rId4"/>
    <p:sldId id="276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2" r:id="rId14"/>
    <p:sldId id="273" r:id="rId15"/>
    <p:sldId id="274" r:id="rId16"/>
    <p:sldId id="275" r:id="rId17"/>
  </p:sldIdLst>
  <p:sldSz cx="10693400" cy="7562850"/>
  <p:notesSz cx="6858000" cy="9144000"/>
  <p:custDataLst>
    <p:tags r:id="rId19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orient="horz" pos="4423">
          <p15:clr>
            <a:srgbClr val="A4A3A4"/>
          </p15:clr>
        </p15:guide>
        <p15:guide id="3" orient="horz" pos="3380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432">
          <p15:clr>
            <a:srgbClr val="A4A3A4"/>
          </p15:clr>
        </p15:guide>
        <p15:guide id="6" orient="horz" pos="4196">
          <p15:clr>
            <a:srgbClr val="A4A3A4"/>
          </p15:clr>
        </p15:guide>
        <p15:guide id="7" pos="3368">
          <p15:clr>
            <a:srgbClr val="A4A3A4"/>
          </p15:clr>
        </p15:guide>
        <p15:guide id="8" pos="1236">
          <p15:clr>
            <a:srgbClr val="A4A3A4"/>
          </p15:clr>
        </p15:guide>
        <p15:guide id="9" pos="329">
          <p15:clr>
            <a:srgbClr val="A4A3A4"/>
          </p15:clr>
        </p15:guide>
        <p15:guide id="10" pos="4865">
          <p15:clr>
            <a:srgbClr val="A4A3A4"/>
          </p15:clr>
        </p15:guide>
        <p15:guide id="11" pos="6407">
          <p15:clr>
            <a:srgbClr val="A4A3A4"/>
          </p15:clr>
        </p15:guide>
        <p15:guide id="12" pos="73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" initials="M" lastIdx="2" clrIdx="0">
    <p:extLst>
      <p:ext uri="{19B8F6BF-5375-455C-9EA6-DF929625EA0E}">
        <p15:presenceInfo xmlns:p15="http://schemas.microsoft.com/office/powerpoint/2012/main" userId="Marc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C05"/>
    <a:srgbClr val="96BE00"/>
    <a:srgbClr val="46B48C"/>
    <a:srgbClr val="D23C96"/>
    <a:srgbClr val="1EBEEB"/>
    <a:srgbClr val="FFD200"/>
    <a:srgbClr val="FFA500"/>
    <a:srgbClr val="FFC864"/>
    <a:srgbClr val="FFDC96"/>
    <a:srgbClr val="FF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7215" autoAdjust="0"/>
  </p:normalViewPr>
  <p:slideViewPr>
    <p:cSldViewPr showGuides="1">
      <p:cViewPr varScale="1">
        <p:scale>
          <a:sx n="109" d="100"/>
          <a:sy n="109" d="100"/>
        </p:scale>
        <p:origin x="126" y="306"/>
      </p:cViewPr>
      <p:guideLst>
        <p:guide orient="horz" pos="2382"/>
        <p:guide orient="horz" pos="4423"/>
        <p:guide orient="horz" pos="3380"/>
        <p:guide orient="horz" pos="1339"/>
        <p:guide orient="horz" pos="432"/>
        <p:guide orient="horz" pos="4196"/>
        <p:guide pos="3368"/>
        <p:guide pos="1236"/>
        <p:guide pos="329"/>
        <p:guide pos="4865"/>
        <p:guide pos="6407"/>
        <p:guide pos="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714828897338399E-2"/>
          <c:y val="2.5806451612903201E-2"/>
          <c:w val="0.95437262357414498"/>
          <c:h val="0.787096774193547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1"/>
            </a:solidFill>
            <a:ln w="2548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25485">
                <a:noFill/>
              </a:ln>
            </c:spPr>
            <c:extLst>
              <c:ext xmlns:c16="http://schemas.microsoft.com/office/drawing/2014/chart" uri="{C3380CC4-5D6E-409C-BE32-E72D297353CC}">
                <c16:uniqueId val="{00000001-33D6-4D65-AFA7-6FF568E97C3A}"/>
              </c:ext>
            </c:extLst>
          </c:dPt>
          <c:cat>
            <c:numRef>
              <c:f>Sheet1!$B$1:$F$1</c:f>
              <c:numCache>
                <c:formatCode>General</c:formatCode>
                <c:ptCount val="5"/>
                <c:pt idx="0">
                  <c:v>17</c:v>
                </c:pt>
                <c:pt idx="1">
                  <c:v>27</c:v>
                </c:pt>
                <c:pt idx="2">
                  <c:v>32</c:v>
                </c:pt>
                <c:pt idx="3">
                  <c:v>20</c:v>
                </c:pt>
                <c:pt idx="4">
                  <c:v>15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17</c:v>
                </c:pt>
                <c:pt idx="1">
                  <c:v>27</c:v>
                </c:pt>
                <c:pt idx="2">
                  <c:v>32</c:v>
                </c:pt>
                <c:pt idx="3">
                  <c:v>20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D6-4D65-AFA7-6FF568E97C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5119288"/>
        <c:axId val="-2122103480"/>
      </c:barChart>
      <c:catAx>
        <c:axId val="-2125119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3822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06" b="1" i="0" u="none" strike="noStrike" baseline="0">
                <a:solidFill>
                  <a:schemeClr val="tx2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-21221034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21221034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25119288"/>
        <c:crosses val="autoZero"/>
        <c:crossBetween val="between"/>
      </c:valAx>
      <c:spPr>
        <a:noFill/>
        <a:ln w="25485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06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28497409326401"/>
          <c:y val="7.0731707317073206E-2"/>
          <c:w val="0.44170984455958501"/>
          <c:h val="0.83170731707317103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1"/>
            </a:solidFill>
            <a:ln w="25396">
              <a:noFill/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B7E5-4D33-ABD9-EBE0C229A760}"/>
              </c:ext>
            </c:extLst>
          </c:dPt>
          <c:dPt>
            <c:idx val="1"/>
            <c:bubble3D val="0"/>
            <c:spPr>
              <a:solidFill>
                <a:srgbClr val="FFB932"/>
              </a:solidFill>
              <a:ln w="25396">
                <a:noFill/>
              </a:ln>
            </c:spPr>
            <c:extLst>
              <c:ext xmlns:c16="http://schemas.microsoft.com/office/drawing/2014/chart" uri="{C3380CC4-5D6E-409C-BE32-E72D297353CC}">
                <c16:uniqueId val="{00000002-B7E5-4D33-ABD9-EBE0C229A760}"/>
              </c:ext>
            </c:extLst>
          </c:dPt>
          <c:dPt>
            <c:idx val="2"/>
            <c:bubble3D val="0"/>
            <c:spPr>
              <a:solidFill>
                <a:srgbClr val="FFC864"/>
              </a:solidFill>
              <a:ln w="25396">
                <a:noFill/>
              </a:ln>
            </c:spPr>
            <c:extLst>
              <c:ext xmlns:c16="http://schemas.microsoft.com/office/drawing/2014/chart" uri="{C3380CC4-5D6E-409C-BE32-E72D297353CC}">
                <c16:uniqueId val="{00000004-B7E5-4D33-ABD9-EBE0C229A760}"/>
              </c:ext>
            </c:extLst>
          </c:dPt>
          <c:dPt>
            <c:idx val="3"/>
            <c:bubble3D val="0"/>
            <c:spPr>
              <a:solidFill>
                <a:srgbClr val="FFDC96"/>
              </a:solidFill>
              <a:ln w="25396">
                <a:noFill/>
              </a:ln>
            </c:spPr>
            <c:extLst>
              <c:ext xmlns:c16="http://schemas.microsoft.com/office/drawing/2014/chart" uri="{C3380CC4-5D6E-409C-BE32-E72D297353CC}">
                <c16:uniqueId val="{00000006-B7E5-4D33-ABD9-EBE0C229A760}"/>
              </c:ext>
            </c:extLst>
          </c:dPt>
          <c:dPt>
            <c:idx val="4"/>
            <c:bubble3D val="0"/>
            <c:spPr>
              <a:solidFill>
                <a:srgbClr val="FFF0CD"/>
              </a:solidFill>
              <a:ln w="25396">
                <a:noFill/>
              </a:ln>
            </c:spPr>
            <c:extLst>
              <c:ext xmlns:c16="http://schemas.microsoft.com/office/drawing/2014/chart" uri="{C3380CC4-5D6E-409C-BE32-E72D297353CC}">
                <c16:uniqueId val="{00000008-B7E5-4D33-ABD9-EBE0C229A760}"/>
              </c:ext>
            </c:extLst>
          </c:dPt>
          <c:dLbls>
            <c:dLbl>
              <c:idx val="0"/>
              <c:layout>
                <c:manualLayout>
                  <c:x val="0.124523222306247"/>
                  <c:y val="5.317997759217889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7E5-4D33-ABD9-EBE0C229A760}"/>
                </c:ext>
              </c:extLst>
            </c:dLbl>
            <c:dLbl>
              <c:idx val="1"/>
              <c:layout>
                <c:manualLayout>
                  <c:x val="4.81137357486957E-2"/>
                  <c:y val="6.025299818773149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7E5-4D33-ABD9-EBE0C229A760}"/>
                </c:ext>
              </c:extLst>
            </c:dLbl>
            <c:dLbl>
              <c:idx val="2"/>
              <c:layout>
                <c:manualLayout>
                  <c:x val="-0.13656124355586299"/>
                  <c:y val="-0.1319471220463059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7E5-4D33-ABD9-EBE0C229A760}"/>
                </c:ext>
              </c:extLst>
            </c:dLbl>
            <c:dLbl>
              <c:idx val="3"/>
              <c:layout>
                <c:manualLayout>
                  <c:x val="-1.39162467854683E-2"/>
                  <c:y val="1.3200120859604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7E5-4D33-ABD9-EBE0C229A760}"/>
                </c:ext>
              </c:extLst>
            </c:dLbl>
            <c:dLbl>
              <c:idx val="4"/>
              <c:layout>
                <c:manualLayout>
                  <c:x val="-0.142280529193855"/>
                  <c:y val="4.437746981794119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7E5-4D33-ABD9-EBE0C229A760}"/>
                </c:ext>
              </c:extLst>
            </c:dLbl>
            <c:numFmt formatCode="0%" sourceLinked="0"/>
            <c:spPr>
              <a:noFill/>
              <a:ln w="25396">
                <a:noFill/>
              </a:ln>
            </c:spPr>
            <c:txPr>
              <a:bodyPr/>
              <a:lstStyle/>
              <a:p>
                <a:pPr>
                  <a:defRPr sz="17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Angabe 1</c:v>
                </c:pt>
                <c:pt idx="1">
                  <c:v>Angabe 2</c:v>
                </c:pt>
                <c:pt idx="2">
                  <c:v>Angabe 3</c:v>
                </c:pt>
                <c:pt idx="3">
                  <c:v>Angabe 4</c:v>
                </c:pt>
                <c:pt idx="4">
                  <c:v>Angabe 5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17</c:v>
                </c:pt>
                <c:pt idx="1">
                  <c:v>27</c:v>
                </c:pt>
                <c:pt idx="2">
                  <c:v>32</c:v>
                </c:pt>
                <c:pt idx="3">
                  <c:v>20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7E5-4D33-ABD9-EBE0C229A7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396">
          <a:noFill/>
        </a:ln>
      </c:spPr>
    </c:plotArea>
    <c:legend>
      <c:legendPos val="r"/>
      <c:layout>
        <c:manualLayout>
          <c:xMode val="edge"/>
          <c:yMode val="edge"/>
          <c:x val="0.73704663212435195"/>
          <c:y val="4.3902439024390297E-2"/>
          <c:w val="0.15673575129533701"/>
          <c:h val="0.40243902439024398"/>
        </c:manualLayout>
      </c:layout>
      <c:overlay val="0"/>
      <c:spPr>
        <a:solidFill>
          <a:schemeClr val="bg1"/>
        </a:solidFill>
        <a:ln w="25396">
          <a:noFill/>
        </a:ln>
      </c:spPr>
      <c:txPr>
        <a:bodyPr/>
        <a:lstStyle/>
        <a:p>
          <a:pPr>
            <a:defRPr sz="1285" b="0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400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627494456762804E-2"/>
          <c:y val="0.11138014527845"/>
          <c:w val="0.71175166297117498"/>
          <c:h val="0.7845036319612590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Angabe 1</c:v>
                </c:pt>
              </c:strCache>
            </c:strRef>
          </c:tx>
          <c:spPr>
            <a:ln w="38215">
              <a:solidFill>
                <a:srgbClr val="96BE00"/>
              </a:solidFill>
              <a:prstDash val="lgDash"/>
            </a:ln>
          </c:spPr>
          <c:marker>
            <c:symbol val="none"/>
          </c:marker>
          <c:dPt>
            <c:idx val="1"/>
            <c:bubble3D val="0"/>
            <c:spPr>
              <a:ln w="38215">
                <a:solidFill>
                  <a:srgbClr val="96BE00"/>
                </a:solidFill>
                <a:prstDash val="lgDash"/>
              </a:ln>
            </c:spPr>
            <c:extLst>
              <c:ext xmlns:c16="http://schemas.microsoft.com/office/drawing/2014/chart" uri="{C3380CC4-5D6E-409C-BE32-E72D297353CC}">
                <c16:uniqueId val="{00000001-D7A8-4134-8B2B-E1954010A13D}"/>
              </c:ext>
            </c:extLst>
          </c:dPt>
          <c:dPt>
            <c:idx val="2"/>
            <c:bubble3D val="0"/>
            <c:spPr>
              <a:ln w="38215">
                <a:solidFill>
                  <a:srgbClr val="96BE00"/>
                </a:solidFill>
                <a:prstDash val="lgDash"/>
              </a:ln>
            </c:spPr>
            <c:extLst>
              <c:ext xmlns:c16="http://schemas.microsoft.com/office/drawing/2014/chart" uri="{C3380CC4-5D6E-409C-BE32-E72D297353CC}">
                <c16:uniqueId val="{00000003-D7A8-4134-8B2B-E1954010A13D}"/>
              </c:ext>
            </c:extLst>
          </c:dPt>
          <c:dPt>
            <c:idx val="3"/>
            <c:bubble3D val="0"/>
            <c:spPr>
              <a:ln w="38215">
                <a:solidFill>
                  <a:srgbClr val="96BE00"/>
                </a:solidFill>
                <a:prstDash val="lgDash"/>
              </a:ln>
            </c:spPr>
            <c:extLst>
              <c:ext xmlns:c16="http://schemas.microsoft.com/office/drawing/2014/chart" uri="{C3380CC4-5D6E-409C-BE32-E72D297353CC}">
                <c16:uniqueId val="{00000005-D7A8-4134-8B2B-E1954010A13D}"/>
              </c:ext>
            </c:extLst>
          </c:dPt>
          <c:dPt>
            <c:idx val="4"/>
            <c:bubble3D val="0"/>
            <c:spPr>
              <a:ln w="38215">
                <a:solidFill>
                  <a:srgbClr val="96BE00"/>
                </a:solidFill>
                <a:prstDash val="lgDash"/>
              </a:ln>
            </c:spPr>
            <c:extLst>
              <c:ext xmlns:c16="http://schemas.microsoft.com/office/drawing/2014/chart" uri="{C3380CC4-5D6E-409C-BE32-E72D297353CC}">
                <c16:uniqueId val="{00000007-D7A8-4134-8B2B-E1954010A13D}"/>
              </c:ext>
            </c:extLst>
          </c:dPt>
          <c:cat>
            <c:numRef>
              <c:f>Sheet1!$B$1:$F$1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17</c:v>
                </c:pt>
                <c:pt idx="1">
                  <c:v>27</c:v>
                </c:pt>
                <c:pt idx="2">
                  <c:v>32</c:v>
                </c:pt>
                <c:pt idx="3">
                  <c:v>20</c:v>
                </c:pt>
                <c:pt idx="4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7A8-4134-8B2B-E1954010A13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Angabe 2</c:v>
                </c:pt>
              </c:strCache>
            </c:strRef>
          </c:tx>
          <c:spPr>
            <a:ln w="38215">
              <a:solidFill>
                <a:schemeClr val="accent1"/>
              </a:solidFill>
              <a:prstDash val="solid"/>
            </a:ln>
          </c:spPr>
          <c:marker>
            <c:symbol val="none"/>
          </c:marker>
          <c:cat>
            <c:numRef>
              <c:f>Sheet1!$B$1:$F$1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Sheet1!$B$3:$F$3</c:f>
              <c:numCache>
                <c:formatCode>General</c:formatCode>
                <c:ptCount val="5"/>
                <c:pt idx="0">
                  <c:v>23</c:v>
                </c:pt>
                <c:pt idx="1">
                  <c:v>43</c:v>
                </c:pt>
                <c:pt idx="2">
                  <c:v>45</c:v>
                </c:pt>
                <c:pt idx="3">
                  <c:v>65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7A8-4134-8B2B-E1954010A13D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Angabe 3</c:v>
                </c:pt>
              </c:strCache>
            </c:strRef>
          </c:tx>
          <c:spPr>
            <a:ln w="38215">
              <a:solidFill>
                <a:srgbClr val="000000"/>
              </a:solidFill>
              <a:prstDash val="lgDash"/>
            </a:ln>
          </c:spPr>
          <c:marker>
            <c:symbol val="none"/>
          </c:marker>
          <c:cat>
            <c:numRef>
              <c:f>Sheet1!$B$1:$F$1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Sheet1!$B$4:$F$4</c:f>
              <c:numCache>
                <c:formatCode>General</c:formatCode>
                <c:ptCount val="5"/>
                <c:pt idx="0">
                  <c:v>12</c:v>
                </c:pt>
                <c:pt idx="1">
                  <c:v>21</c:v>
                </c:pt>
                <c:pt idx="2">
                  <c:v>23</c:v>
                </c:pt>
                <c:pt idx="3">
                  <c:v>21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D7A8-4134-8B2B-E1954010A1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5861288"/>
        <c:axId val="2056866152"/>
      </c:lineChart>
      <c:catAx>
        <c:axId val="2095861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821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4" b="1" i="0" u="none" strike="noStrike" baseline="0">
                <a:solidFill>
                  <a:schemeClr val="accent1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205686615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56866152"/>
        <c:scaling>
          <c:orientation val="minMax"/>
        </c:scaling>
        <c:delete val="0"/>
        <c:axPos val="l"/>
        <c:majorGridlines>
          <c:spPr>
            <a:ln w="3185">
              <a:solidFill>
                <a:schemeClr val="tx1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9554">
            <a:noFill/>
          </a:ln>
        </c:spPr>
        <c:txPr>
          <a:bodyPr rot="0" vert="horz"/>
          <a:lstStyle/>
          <a:p>
            <a:pPr>
              <a:defRPr sz="1404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2095861288"/>
        <c:crosses val="autoZero"/>
        <c:crossBetween val="between"/>
      </c:valAx>
      <c:spPr>
        <a:noFill/>
        <a:ln w="25476">
          <a:noFill/>
        </a:ln>
      </c:spPr>
    </c:plotArea>
    <c:legend>
      <c:legendPos val="r"/>
      <c:layout>
        <c:manualLayout>
          <c:xMode val="edge"/>
          <c:yMode val="edge"/>
          <c:x val="0.825942350332594"/>
          <c:y val="7.5060532687651296E-2"/>
          <c:w val="0.174057649667406"/>
          <c:h val="0.305084745762712"/>
        </c:manualLayout>
      </c:layout>
      <c:overlay val="0"/>
      <c:spPr>
        <a:solidFill>
          <a:schemeClr val="bg1"/>
        </a:solidFill>
        <a:ln w="25476">
          <a:noFill/>
        </a:ln>
      </c:spPr>
      <c:txPr>
        <a:bodyPr/>
        <a:lstStyle/>
        <a:p>
          <a:pPr>
            <a:defRPr sz="1289" b="0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4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01T15:22:38.838" idx="2">
    <p:pos x="1956" y="1105"/>
    <p:text>Jenachdem was du in diesem Kapitel Behandlen möchtest</p:text>
    <p:extLst>
      <p:ext uri="{C676402C-5697-4E1C-873F-D02D1690AC5C}">
        <p15:threadingInfo xmlns:p15="http://schemas.microsoft.com/office/powerpoint/2012/main" timeZoneBias="-6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0.0945</cdr:x>
      <cdr:y>0.4575</cdr:y>
    </cdr:from>
    <cdr:to>
      <cdr:x>0.11525</cdr:x>
      <cdr:y>0.4575</cdr:y>
    </cdr:to>
    <cdr:sp macro="" textlink="">
      <cdr:nvSpPr>
        <cdr:cNvPr id="1025" name="Line 1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694887" y="1786652"/>
          <a:ext cx="152581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6350">
          <a:solidFill>
            <a:srgbClr xmlns:mc="http://schemas.openxmlformats.org/markup-compatibility/2006" xmlns:a14="http://schemas.microsoft.com/office/drawing/2010/main" val="000000" mc:Ignorable="a14" a14:legacySpreadsheetColorIndex="77"/>
          </a:solidFill>
          <a:prstDash val="sys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 xmlns="">
              <a:noFill/>
            </a14:hiddenFill>
          </a:ext>
        </a:extLst>
      </cdr:spPr>
    </cdr:sp>
  </cdr:relSizeAnchor>
  <cdr:relSizeAnchor xmlns:cdr="http://schemas.openxmlformats.org/drawingml/2006/chartDrawing">
    <cdr:from>
      <cdr:x>0.0945</cdr:x>
      <cdr:y>0.13725</cdr:y>
    </cdr:from>
    <cdr:to>
      <cdr:x>0.20725</cdr:x>
      <cdr:y>0.13725</cdr:y>
    </cdr:to>
    <cdr:sp macro="" textlink="">
      <cdr:nvSpPr>
        <cdr:cNvPr id="1026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694437" y="535124"/>
          <a:ext cx="828547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6350">
          <a:solidFill>
            <a:srgbClr xmlns:mc="http://schemas.openxmlformats.org/markup-compatibility/2006" xmlns:a14="http://schemas.microsoft.com/office/drawing/2010/main" val="000000" mc:Ignorable="a14" a14:legacySpreadsheetColorIndex="77"/>
          </a:solidFill>
          <a:prstDash val="sys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 xmlns="">
              <a:noFill/>
            </a14:hiddenFill>
          </a:ext>
        </a:extLst>
      </cdr:spPr>
    </cdr:sp>
  </cdr:relSizeAnchor>
  <cdr:relSizeAnchor xmlns:cdr="http://schemas.openxmlformats.org/drawingml/2006/chartDrawing">
    <cdr:from>
      <cdr:x>0.455</cdr:x>
      <cdr:y>0.13725</cdr:y>
    </cdr:from>
    <cdr:to>
      <cdr:x>0.56825</cdr:x>
      <cdr:y>0.13725</cdr:y>
    </cdr:to>
    <cdr:sp macro="" textlink="">
      <cdr:nvSpPr>
        <cdr:cNvPr id="1027" name="Line 3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3345752" y="535996"/>
          <a:ext cx="832761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6350">
          <a:solidFill>
            <a:srgbClr xmlns:mc="http://schemas.openxmlformats.org/markup-compatibility/2006" xmlns:a14="http://schemas.microsoft.com/office/drawing/2010/main" val="000000" mc:Ignorable="a14" a14:legacySpreadsheetColorIndex="77"/>
          </a:solidFill>
          <a:prstDash val="sys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 xmlns="">
              <a:noFill/>
            </a14:hiddenFill>
          </a:ext>
        </a:extLst>
      </cdr:spPr>
    </cdr:sp>
  </cdr:relSizeAnchor>
  <cdr:relSizeAnchor xmlns:cdr="http://schemas.openxmlformats.org/drawingml/2006/chartDrawing">
    <cdr:from>
      <cdr:x>0.53325</cdr:x>
      <cdr:y>0.65725</cdr:y>
    </cdr:from>
    <cdr:to>
      <cdr:x>0.61475</cdr:x>
      <cdr:y>0.65725</cdr:y>
    </cdr:to>
    <cdr:sp macro="" textlink="">
      <cdr:nvSpPr>
        <cdr:cNvPr id="1028" name="Line 4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3921147" y="2566726"/>
          <a:ext cx="599294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6350">
          <a:solidFill>
            <a:srgbClr xmlns:mc="http://schemas.openxmlformats.org/markup-compatibility/2006" xmlns:a14="http://schemas.microsoft.com/office/drawing/2010/main" val="000000" mc:Ignorable="a14" a14:legacySpreadsheetColorIndex="77"/>
          </a:solidFill>
          <a:prstDash val="sys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 xmlns="">
              <a:noFill/>
            </a14:hiddenFill>
          </a:ext>
        </a:extLst>
      </cdr:spPr>
    </cdr:sp>
  </cdr:relSizeAnchor>
  <cdr:relSizeAnchor xmlns:cdr="http://schemas.openxmlformats.org/drawingml/2006/chartDrawing">
    <cdr:from>
      <cdr:x>0.14925</cdr:x>
      <cdr:y>0.84425</cdr:y>
    </cdr:from>
    <cdr:to>
      <cdr:x>0.2315</cdr:x>
      <cdr:y>0.84425</cdr:y>
    </cdr:to>
    <cdr:sp macro="" textlink="">
      <cdr:nvSpPr>
        <cdr:cNvPr id="1029" name="Line 5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1097480" y="3297007"/>
          <a:ext cx="604809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6350">
          <a:solidFill>
            <a:srgbClr xmlns:mc="http://schemas.openxmlformats.org/markup-compatibility/2006" xmlns:a14="http://schemas.microsoft.com/office/drawing/2010/main" val="000000" mc:Ignorable="a14" a14:legacySpreadsheetColorIndex="77"/>
          </a:solidFill>
          <a:prstDash val="sys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 xmlns="">
              <a:noFill/>
            </a14:hiddenFill>
          </a:ext>
        </a:extLst>
      </cdr:spPr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2B0C62-07EA-4146-9798-A0A17F7FEF9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6" y="684995"/>
            <a:ext cx="1374362" cy="187226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30" y="2125196"/>
            <a:ext cx="2451411" cy="4896678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2288" y="4718050"/>
            <a:ext cx="6985000" cy="7191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2288" y="5294313"/>
            <a:ext cx="6985000" cy="1008062"/>
          </a:xfrm>
        </p:spPr>
        <p:txBody>
          <a:bodyPr/>
          <a:lstStyle>
            <a:lvl1pPr>
              <a:spcAft>
                <a:spcPct val="0"/>
              </a:spcAft>
              <a:defRPr sz="2400" i="1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iagrammplatzhalter 2"/>
          <p:cNvSpPr>
            <a:spLocks noGrp="1"/>
          </p:cNvSpPr>
          <p:nvPr>
            <p:ph type="chart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440A9E-2DF6-49F5-A69A-7E83E654EF6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13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B189BCE-72B6-4347-8C11-17284F861ED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05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9DF4026-A29C-4B40-902F-41C57635FD7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9A62AABA-5C59-49CF-A516-801C5D3DCF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0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991D8C6-CAB4-44CE-8EA5-8D04D05EBC0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5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5D2BB0D-2C4F-41CB-81FD-E9CE2EF002E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59700" y="671513"/>
            <a:ext cx="2411413" cy="598963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2288" y="671513"/>
            <a:ext cx="7085012" cy="598963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C495611-ACA6-4783-9F35-F2E84BDDE61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5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22288" y="2138363"/>
            <a:ext cx="8424862" cy="4522787"/>
          </a:xfrm>
        </p:spPr>
        <p:txBody>
          <a:bodyPr/>
          <a:lstStyle/>
          <a:p>
            <a:r>
              <a:rPr lang="de-DE" smtClean="0"/>
              <a:t>Tabelle durch Klicken auf Symbol hinzufügen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0192516-3A96-4AF1-ACCE-4FA25417AC1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43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r>
              <a:rPr lang="de-DE" smtClean="0"/>
              <a:t>Onlinebild durch Klicken auf das Symbol hinzufügen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7AE973F-D322-44D2-BC6C-F98FA548D40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6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270" y="5365645"/>
            <a:ext cx="720100" cy="14402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288" y="671513"/>
            <a:ext cx="964882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7150" y="7165975"/>
            <a:ext cx="12239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054100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59EA8C07-EA1E-4A55-873B-B297E2C8BA10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512763" y="7165975"/>
            <a:ext cx="77136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1" dirty="0"/>
              <a:t>Hochschule Hannover</a:t>
            </a:r>
            <a:r>
              <a:rPr lang="de-DE" sz="1000" dirty="0"/>
              <a:t>   </a:t>
            </a:r>
            <a:r>
              <a:rPr lang="de-DE" sz="1000" dirty="0" smtClean="0"/>
              <a:t>M.Reichenbach &amp; </a:t>
            </a:r>
            <a:r>
              <a:rPr lang="de-DE" sz="1000" i="1" dirty="0" err="1" smtClean="0"/>
              <a:t>M.Rohde</a:t>
            </a:r>
            <a:r>
              <a:rPr lang="de-DE" sz="1000" i="1" dirty="0" smtClean="0"/>
              <a:t>   </a:t>
            </a:r>
            <a:r>
              <a:rPr lang="de-DE" sz="1000" dirty="0" smtClean="0"/>
              <a:t>Algorithmische</a:t>
            </a:r>
            <a:r>
              <a:rPr lang="de-DE" sz="1000" baseline="0" dirty="0" smtClean="0"/>
              <a:t> Zahlentheorie</a:t>
            </a:r>
            <a:endParaRPr lang="de-DE" sz="1000" dirty="0"/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522288" y="7021513"/>
            <a:ext cx="9648825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hf hdr="0" ftr="0" dt="0"/>
  <p:txStyles>
    <p:titleStyle>
      <a:lvl1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8288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Char char="•"/>
        <a:defRPr sz="1700">
          <a:solidFill>
            <a:schemeClr val="tx1"/>
          </a:solidFill>
          <a:latin typeface="+mn-lt"/>
        </a:defRPr>
      </a:lvl2pPr>
      <a:lvl3pPr marL="627063" indent="-177800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3pPr>
      <a:lvl4pPr marL="1074738" indent="-174625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 i="1">
          <a:solidFill>
            <a:schemeClr val="tx1"/>
          </a:solidFill>
          <a:latin typeface="+mn-lt"/>
        </a:defRPr>
      </a:lvl4pPr>
      <a:lvl5pPr marL="16160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5pPr>
      <a:lvl6pPr marL="20732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6pPr>
      <a:lvl7pPr marL="25304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7pPr>
      <a:lvl8pPr marL="29876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8pPr>
      <a:lvl9pPr marL="34448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22288" y="4718050"/>
            <a:ext cx="7272684" cy="719138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Algorithmische Zahlentheorie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Seminararbeit </a:t>
            </a:r>
            <a:r>
              <a:rPr lang="de-DE" dirty="0"/>
              <a:t>im Masterstudiengang Angewandte </a:t>
            </a:r>
            <a:r>
              <a:rPr lang="de-DE" dirty="0" smtClean="0"/>
              <a:t>Informatik WS </a:t>
            </a:r>
            <a:r>
              <a:rPr lang="de-DE" dirty="0"/>
              <a:t>2015/16 Hochschule Hannover</a:t>
            </a:r>
            <a:endParaRPr lang="de-DE" dirty="0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22288" y="6878638"/>
            <a:ext cx="6634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dirty="0"/>
              <a:t>Vorname Nachname des Referenten, </a:t>
            </a:r>
            <a:r>
              <a:rPr lang="de-DE" sz="1000" dirty="0" smtClean="0"/>
              <a:t>07.01.2016</a:t>
            </a:r>
            <a:endParaRPr lang="de-DE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1959A76B-4404-45BA-8D74-04ED350576FE}" type="slidenum">
              <a:rPr lang="de-DE"/>
              <a:pPr/>
              <a:t>10</a:t>
            </a:fld>
            <a:endParaRPr lang="de-DE"/>
          </a:p>
        </p:txBody>
      </p:sp>
      <p:pic>
        <p:nvPicPr>
          <p:cNvPr id="21506" name="Picture 2" descr="Platzhalterbi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0693400" cy="756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22288" y="5564188"/>
            <a:ext cx="4248150" cy="1457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182880" tIns="137160" rIns="182880" bIns="137160"/>
          <a:lstStyle/>
          <a:p>
            <a:pPr algn="l"/>
            <a:r>
              <a:rPr lang="en-US"/>
              <a:t>Ficiatisti blabor sum, comnis nis sendes aut</a:t>
            </a:r>
          </a:p>
          <a:p>
            <a:pPr algn="l"/>
            <a:r>
              <a:rPr lang="en-US"/>
              <a:t>pressimus re litata saperum repelliquas ut quibus</a:t>
            </a:r>
          </a:p>
          <a:p>
            <a:pPr algn="l"/>
            <a:r>
              <a:rPr lang="en-US"/>
              <a:t>aceptatis estiis autem essitate est fugiatet int hilis</a:t>
            </a:r>
          </a:p>
          <a:p>
            <a:pPr algn="l"/>
            <a:r>
              <a:rPr lang="en-US"/>
              <a:t>doloriae ipsania vero quo dolora dolut evelique</a:t>
            </a:r>
          </a:p>
          <a:p>
            <a:pPr algn="l"/>
            <a:r>
              <a:rPr lang="en-US"/>
              <a:t>num cor auda dignisq uianda alique asimpore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ABA64F84-B00F-4D7A-8D8C-DC84E8EED2A7}" type="slidenum">
              <a:rPr lang="de-DE"/>
              <a:pPr/>
              <a:t>11</a:t>
            </a:fld>
            <a:endParaRPr lang="de-DE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Organigramm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522288" y="2125663"/>
            <a:ext cx="1728787" cy="576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3041650" y="2125663"/>
            <a:ext cx="1728788" cy="576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715125" y="2125663"/>
            <a:ext cx="1728788" cy="576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522288" y="4068763"/>
            <a:ext cx="1295400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1962150" y="4068763"/>
            <a:ext cx="1295400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3402013" y="4068763"/>
            <a:ext cx="1295400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5634038" y="4068763"/>
            <a:ext cx="1295400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7218363" y="4068763"/>
            <a:ext cx="1295400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1962150" y="5149850"/>
            <a:ext cx="6553200" cy="7191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wrap="none" lIns="182880" tIns="137160" rIns="182880" bIns="137160" anchor="ctr"/>
          <a:lstStyle/>
          <a:p>
            <a:r>
              <a:rPr lang="en-US"/>
              <a:t>Die Verbindungslinien sollen etwa dieLänge einer Pfeilspitze nah </a:t>
            </a:r>
          </a:p>
          <a:p>
            <a:r>
              <a:rPr lang="en-US"/>
              <a:t>an den Textfeldern platziert bzw. ausgerichtet werden</a:t>
            </a:r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2322513" y="2413000"/>
            <a:ext cx="647700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4841875" y="2413000"/>
            <a:ext cx="1800225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7651750" y="2773363"/>
            <a:ext cx="0" cy="1223962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1025525" y="2773363"/>
            <a:ext cx="0" cy="1223962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4051300" y="4502150"/>
            <a:ext cx="0" cy="576263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4051300" y="2773363"/>
            <a:ext cx="0" cy="1223962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52" name="Freeform 24"/>
          <p:cNvSpPr>
            <a:spLocks/>
          </p:cNvSpPr>
          <p:nvPr/>
        </p:nvSpPr>
        <p:spPr bwMode="auto">
          <a:xfrm>
            <a:off x="1023938" y="3341688"/>
            <a:ext cx="1227137" cy="655637"/>
          </a:xfrm>
          <a:custGeom>
            <a:avLst/>
            <a:gdLst>
              <a:gd name="T0" fmla="*/ 0 w 781"/>
              <a:gd name="T1" fmla="*/ 0 h 398"/>
              <a:gd name="T2" fmla="*/ 781 w 781"/>
              <a:gd name="T3" fmla="*/ 0 h 398"/>
              <a:gd name="T4" fmla="*/ 781 w 781"/>
              <a:gd name="T5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1" h="398">
                <a:moveTo>
                  <a:pt x="0" y="0"/>
                </a:moveTo>
                <a:lnTo>
                  <a:pt x="781" y="0"/>
                </a:lnTo>
                <a:lnTo>
                  <a:pt x="781" y="398"/>
                </a:lnTo>
              </a:path>
            </a:pathLst>
          </a:custGeom>
          <a:noFill/>
          <a:ln w="6350" cap="flat" cmpd="sng">
            <a:solidFill>
              <a:schemeClr val="tx1"/>
            </a:solidFill>
            <a:prstDash val="sysDot"/>
            <a:round/>
            <a:headEnd type="none" w="lg" len="sm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54" name="Freeform 26"/>
          <p:cNvSpPr>
            <a:spLocks/>
          </p:cNvSpPr>
          <p:nvPr/>
        </p:nvSpPr>
        <p:spPr bwMode="auto">
          <a:xfrm flipH="1">
            <a:off x="6283325" y="3349625"/>
            <a:ext cx="1368425" cy="647700"/>
          </a:xfrm>
          <a:custGeom>
            <a:avLst/>
            <a:gdLst>
              <a:gd name="T0" fmla="*/ 0 w 781"/>
              <a:gd name="T1" fmla="*/ 0 h 398"/>
              <a:gd name="T2" fmla="*/ 781 w 781"/>
              <a:gd name="T3" fmla="*/ 0 h 398"/>
              <a:gd name="T4" fmla="*/ 781 w 781"/>
              <a:gd name="T5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1" h="398">
                <a:moveTo>
                  <a:pt x="0" y="0"/>
                </a:moveTo>
                <a:lnTo>
                  <a:pt x="781" y="0"/>
                </a:lnTo>
                <a:lnTo>
                  <a:pt x="781" y="398"/>
                </a:lnTo>
              </a:path>
            </a:pathLst>
          </a:custGeom>
          <a:noFill/>
          <a:ln w="6350" cap="flat" cmpd="sng">
            <a:solidFill>
              <a:schemeClr val="tx1"/>
            </a:solidFill>
            <a:prstDash val="sysDot"/>
            <a:round/>
            <a:headEnd type="none" w="lg" len="sm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6283325" y="4502150"/>
            <a:ext cx="0" cy="576263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1A0EDEF5-E59B-4A43-9F3E-607B2630313C}" type="slidenum">
              <a:rPr lang="de-DE"/>
              <a:pPr/>
              <a:t>12</a:t>
            </a:fld>
            <a:endParaRPr lang="de-DE"/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type="chart" sz="half" idx="1"/>
            <p:extLst>
              <p:ext uri="{D42A27DB-BD31-4B8C-83A1-F6EECF244321}">
                <p14:modId xmlns:p14="http://schemas.microsoft.com/office/powerpoint/2010/main" val="3643135040"/>
              </p:ext>
            </p:extLst>
          </p:nvPr>
        </p:nvGraphicFramePr>
        <p:xfrm>
          <a:off x="425450" y="2190750"/>
          <a:ext cx="5021263" cy="443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Säulendiagramm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922963" y="2895600"/>
            <a:ext cx="3024187" cy="2879725"/>
          </a:xfrm>
        </p:spPr>
        <p:txBody>
          <a:bodyPr anchor="b"/>
          <a:lstStyle/>
          <a:p>
            <a:endParaRPr 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899D31D1-3FF4-4E67-B8C1-69D719F87091}" type="slidenum">
              <a:rPr lang="de-DE"/>
              <a:pPr/>
              <a:t>13</a:t>
            </a:fld>
            <a:endParaRPr lang="de-DE"/>
          </a:p>
        </p:txBody>
      </p:sp>
      <p:graphicFrame>
        <p:nvGraphicFramePr>
          <p:cNvPr id="2" name="Object 2"/>
          <p:cNvGraphicFramePr>
            <a:graphicFrameLocks noGrp="1" noChangeAspect="1"/>
          </p:cNvGraphicFramePr>
          <p:nvPr>
            <p:ph type="chart" sz="half" idx="1"/>
            <p:extLst>
              <p:ext uri="{D42A27DB-BD31-4B8C-83A1-F6EECF244321}">
                <p14:modId xmlns:p14="http://schemas.microsoft.com/office/powerpoint/2010/main" val="3600059934"/>
              </p:ext>
            </p:extLst>
          </p:nvPr>
        </p:nvGraphicFramePr>
        <p:xfrm>
          <a:off x="312738" y="1828800"/>
          <a:ext cx="7348537" cy="3898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700" name="Rectangle 4"/>
          <p:cNvSpPr>
            <a:spLocks noGrp="1" noChangeArrowheads="1"/>
          </p:cNvSpPr>
          <p:nvPr>
            <p:ph type="body" sz="half" idx="2"/>
          </p:nvPr>
        </p:nvSpPr>
        <p:spPr bwMode="gray">
          <a:xfrm>
            <a:off x="522288" y="6157755"/>
            <a:ext cx="7200900" cy="5762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400" b="1" dirty="0" err="1"/>
              <a:t>Bildunterschrift</a:t>
            </a:r>
            <a:r>
              <a:rPr lang="en-US" sz="1400" b="1" dirty="0"/>
              <a:t> </a:t>
            </a:r>
            <a:r>
              <a:rPr lang="en-US" sz="1400" b="1" dirty="0" err="1"/>
              <a:t>fett</a:t>
            </a:r>
            <a:endParaRPr lang="en-US" sz="1400" b="1" dirty="0"/>
          </a:p>
          <a:p>
            <a:r>
              <a:rPr lang="en-US" sz="1400" dirty="0"/>
              <a:t>Und </a:t>
            </a:r>
            <a:r>
              <a:rPr lang="en-US" sz="1400" dirty="0" err="1"/>
              <a:t>zusätzlicher</a:t>
            </a:r>
            <a:r>
              <a:rPr lang="en-US" sz="1400" dirty="0"/>
              <a:t> </a:t>
            </a:r>
            <a:r>
              <a:rPr lang="en-US" sz="1400" dirty="0" err="1"/>
              <a:t>beschreibender</a:t>
            </a:r>
            <a:r>
              <a:rPr lang="en-US" sz="1400" dirty="0"/>
              <a:t> Text 14 </a:t>
            </a:r>
            <a:r>
              <a:rPr lang="en-US" sz="1400" dirty="0" err="1"/>
              <a:t>pt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Tortendiagramm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E0DD92A3-CD9C-40B8-AD16-A19D054E677B}" type="slidenum">
              <a:rPr lang="de-DE"/>
              <a:pPr/>
              <a:t>14</a:t>
            </a:fld>
            <a:endParaRPr lang="de-DE"/>
          </a:p>
        </p:txBody>
      </p:sp>
      <p:graphicFrame>
        <p:nvGraphicFramePr>
          <p:cNvPr id="2" name="Object 2"/>
          <p:cNvGraphicFramePr>
            <a:graphicFrameLocks noGrp="1" noChangeAspect="1"/>
          </p:cNvGraphicFramePr>
          <p:nvPr>
            <p:ph type="chart" sz="half" idx="1"/>
            <p:extLst>
              <p:ext uri="{D42A27DB-BD31-4B8C-83A1-F6EECF244321}">
                <p14:modId xmlns:p14="http://schemas.microsoft.com/office/powerpoint/2010/main" val="3865801088"/>
              </p:ext>
            </p:extLst>
          </p:nvPr>
        </p:nvGraphicFramePr>
        <p:xfrm>
          <a:off x="280988" y="1827213"/>
          <a:ext cx="8612187" cy="394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Liniendiagramm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A6DDC716-8D86-4CF3-9BE2-6F1AC9FA8D8A}" type="slidenum">
              <a:rPr lang="de-DE"/>
              <a:pPr/>
              <a:t>15</a:t>
            </a:fld>
            <a:endParaRPr lang="de-DE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Tabelle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graphicFrame>
        <p:nvGraphicFramePr>
          <p:cNvPr id="31920" name="Group 17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199210755"/>
              </p:ext>
            </p:extLst>
          </p:nvPr>
        </p:nvGraphicFramePr>
        <p:xfrm>
          <a:off x="522288" y="2138363"/>
          <a:ext cx="7993062" cy="3730626"/>
        </p:xfrm>
        <a:graphic>
          <a:graphicData uri="http://schemas.openxmlformats.org/drawingml/2006/table">
            <a:tbl>
              <a:tblPr/>
              <a:tblGrid>
                <a:gridCol w="1998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8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8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1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2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3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4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1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antux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weimi Kameran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2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weimi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Kameran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 antux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3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antux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4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antux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 ost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weimi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Kameran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5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weimi Kameran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antux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6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weimi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Kameran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 antux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C825A45-7494-4182-9A4A-AB4F72FEBB3C}" type="slidenum">
              <a:rPr lang="de-DE"/>
              <a:pPr/>
              <a:t>16</a:t>
            </a:fld>
            <a:endParaRPr lang="de-DE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522288" y="2111375"/>
            <a:ext cx="9648825" cy="949325"/>
          </a:xfrm>
        </p:spPr>
        <p:txBody>
          <a:bodyPr/>
          <a:lstStyle/>
          <a:p>
            <a:r>
              <a:rPr lang="en-US"/>
              <a:t>Vielen Dank für Ihre Aufmerksamkeit!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2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Kurze Beschreibung oder Auflistung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Das Inhaltsverzeichnis ist eine Tabelle mit drei Spalten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Kapitelnummer und Seitenzahl werden durch Umbrüche und Leerzeilen mit der Beschreibung in eine Ebene gebracht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Seite x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Seite 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773432F-E653-4282-96AA-0C3662A4EB5F}" type="slidenum">
              <a:rPr lang="de-DE"/>
              <a:pPr/>
              <a:t>3</a:t>
            </a:fld>
            <a:endParaRPr lang="de-DE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414338" y="4861545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Kapitel 1</a:t>
            </a:r>
            <a:endParaRPr lang="de-DE" sz="2400" i="1"/>
          </a:p>
        </p:txBody>
      </p:sp>
      <p:graphicFrame>
        <p:nvGraphicFramePr>
          <p:cNvPr id="13316" name="Group 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030683970"/>
              </p:ext>
            </p:extLst>
          </p:nvPr>
        </p:nvGraphicFramePr>
        <p:xfrm>
          <a:off x="522288" y="1807567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1</a:t>
                      </a: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Grundlagen</a:t>
                      </a:r>
                    </a:p>
                    <a:p>
                      <a:pPr marL="742950" marR="0" lvl="1" indent="-28575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de-DE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Algebraische Strukturen</a:t>
                      </a:r>
                    </a:p>
                    <a:p>
                      <a:pPr marL="1200150" marR="0" lvl="2" indent="-28575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de-DE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Halbgruppen</a:t>
                      </a:r>
                    </a:p>
                    <a:p>
                      <a:pPr marL="1200150" marR="0" lvl="2" indent="-28575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de-DE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Ringe</a:t>
                      </a:r>
                    </a:p>
                    <a:p>
                      <a:pPr marL="1200150" marR="0" lvl="2" indent="-28575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de-DE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Integritätsbereiche</a:t>
                      </a:r>
                    </a:p>
                    <a:p>
                      <a:pPr marL="1200150" marR="0" lvl="2" indent="-28575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de-DE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Restklassenringe in Z</a:t>
                      </a:r>
                    </a:p>
                    <a:p>
                      <a:pPr marL="742950" marR="0" lvl="1" indent="-28575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de-DE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Euklidischer Algorithmus</a:t>
                      </a:r>
                    </a:p>
                    <a:p>
                      <a:pPr marL="742950" marR="0" lvl="1" indent="-28575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de-DE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Eulersche</a:t>
                      </a:r>
                      <a:r>
                        <a:rPr kumimoji="0" lang="de-DE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phi</a:t>
                      </a:r>
                      <a:r>
                        <a:rPr kumimoji="0" lang="de-DE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-Funktion</a:t>
                      </a:r>
                    </a:p>
                    <a:p>
                      <a:pPr marL="742950" marR="0" lvl="1" indent="-28575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de-DE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Elliptische Kurven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7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522288" y="1709475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512030" y="5186886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522288" y="5996249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773432F-E653-4282-96AA-0C3662A4EB5F}" type="slidenum">
              <a:rPr lang="de-DE"/>
              <a:pPr/>
              <a:t>4</a:t>
            </a:fld>
            <a:endParaRPr lang="de-DE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Kapitel 1</a:t>
            </a:r>
            <a:endParaRPr lang="de-DE" sz="2400" i="1"/>
          </a:p>
        </p:txBody>
      </p:sp>
      <p:graphicFrame>
        <p:nvGraphicFramePr>
          <p:cNvPr id="13316" name="Group 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566731138"/>
              </p:ext>
            </p:extLst>
          </p:nvPr>
        </p:nvGraphicFramePr>
        <p:xfrm>
          <a:off x="522288" y="1750373"/>
          <a:ext cx="8424862" cy="4537710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</a:t>
                      </a:r>
                      <a:r>
                        <a:rPr kumimoji="0" lang="de-DE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4</a:t>
                      </a: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Primzahlen</a:t>
                      </a:r>
                    </a:p>
                    <a:p>
                      <a:pPr marL="742950" marR="0" lvl="1" indent="-28575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de-DE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Primfaktorzerlegung </a:t>
                      </a:r>
                    </a:p>
                    <a:p>
                      <a:pPr marL="742950" marR="0" lvl="1" indent="-28575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de-DE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Satz von Euler und Kleiner Satz von Fermat</a:t>
                      </a:r>
                    </a:p>
                    <a:p>
                      <a:pPr marL="742950" marR="0" lvl="1" indent="-28575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de-DE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Carmichaelzahlen</a:t>
                      </a:r>
                      <a:endParaRPr kumimoji="0" lang="de-DE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742950" marR="0" lvl="1" indent="-28575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de-DE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Sieb des Eratosthenes</a:t>
                      </a:r>
                    </a:p>
                    <a:p>
                      <a:pPr marL="742950" marR="0" lvl="1" indent="-28575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de-DE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Miller-Rabin-Test</a:t>
                      </a:r>
                    </a:p>
                    <a:p>
                      <a:pPr marL="742950" marR="0" lvl="1" indent="-28575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de-DE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AKS-test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Diskreter Logarithmus</a:t>
                      </a:r>
                    </a:p>
                    <a:p>
                      <a:pPr marL="742950" marR="0" lvl="1" indent="-28575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de-DE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Das Problem des diskreten Logarithmus</a:t>
                      </a:r>
                    </a:p>
                    <a:p>
                      <a:pPr marL="742950" marR="0" lvl="1" indent="-28575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de-DE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Baby-</a:t>
                      </a:r>
                      <a:r>
                        <a:rPr kumimoji="0" lang="de-DE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</a:t>
                      </a:r>
                      <a:r>
                        <a:rPr kumimoji="0" lang="de-DE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-Giant-</a:t>
                      </a:r>
                      <a:r>
                        <a:rPr kumimoji="0" lang="de-DE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</a:t>
                      </a:r>
                      <a:r>
                        <a:rPr kumimoji="0" lang="de-DE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-Algorithmus</a:t>
                      </a:r>
                    </a:p>
                    <a:p>
                      <a:pPr marL="742950" marR="0" lvl="1" indent="-28575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de-DE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Index-</a:t>
                      </a:r>
                      <a:r>
                        <a:rPr kumimoji="0" lang="de-DE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Calculus</a:t>
                      </a:r>
                      <a:r>
                        <a:rPr kumimoji="0" lang="de-DE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-Algorithmus</a:t>
                      </a:r>
                      <a:endParaRPr kumimoji="0" lang="de-DE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Fazit</a:t>
                      </a:r>
                      <a:endParaRPr kumimoji="0" lang="de-DE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7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52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5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Textfolie</a:t>
            </a:r>
            <a:br>
              <a:rPr lang="de-DE"/>
            </a:br>
            <a:r>
              <a:rPr lang="de-DE" sz="2400" b="0" i="1"/>
              <a:t>Hier steht die Subheadline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/>
              <a:t>Fließtext ohne Aufzählung und Einrückung. </a:t>
            </a:r>
            <a:r>
              <a:rPr lang="en-US" b="1"/>
              <a:t>Hervorhebung</a:t>
            </a:r>
            <a:r>
              <a:rPr lang="en-US"/>
              <a:t> ist in allen Ebenen fett.</a:t>
            </a:r>
          </a:p>
          <a:p>
            <a:pPr lvl="1"/>
            <a:r>
              <a:rPr lang="en-US"/>
              <a:t>Zweite Ebene mit Einrückung und Aufzählungszeichen</a:t>
            </a:r>
          </a:p>
          <a:p>
            <a:pPr lvl="2"/>
            <a:r>
              <a:rPr lang="en-US"/>
              <a:t>Dritte Ebene mit Einrückung und Aufzählungszeichen</a:t>
            </a:r>
          </a:p>
          <a:p>
            <a:pPr lvl="3"/>
            <a:r>
              <a:rPr lang="en-US"/>
              <a:t>Vierte Ebene kursiv mit Einrückung und Aufzählungszeichen</a:t>
            </a:r>
          </a:p>
          <a:p>
            <a:pPr lvl="4"/>
            <a:r>
              <a:rPr lang="en-US"/>
              <a:t>Fünfte Ebene mit Einrückung und Aufzählungszeichen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6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Textfolie zweispaltig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 sz="170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D35A6D1-10F6-44CF-9111-9D0A7E046229}" type="slidenum">
              <a:rPr lang="de-DE"/>
              <a:pPr/>
              <a:t>7</a:t>
            </a:fld>
            <a:endParaRPr lang="de-DE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Textfolie mit Bild</a:t>
            </a:r>
            <a:r>
              <a:rPr lang="en-US" sz="2400"/>
              <a:t/>
            </a:r>
            <a:br>
              <a:rPr lang="en-US" sz="2400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22288" y="2138363"/>
            <a:ext cx="4464050" cy="4522787"/>
          </a:xfrm>
        </p:spPr>
        <p:txBody>
          <a:bodyPr/>
          <a:lstStyle/>
          <a:p>
            <a:endParaRPr lang="en-US"/>
          </a:p>
        </p:txBody>
      </p:sp>
      <p:pic>
        <p:nvPicPr>
          <p:cNvPr id="16394" name="Rectangle 9" descr="Andy_Spyra1906200800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2" r="33130"/>
          <a:stretch>
            <a:fillRect/>
          </a:stretch>
        </p:blipFill>
        <p:spPr bwMode="gray">
          <a:xfrm>
            <a:off x="5130800" y="2125663"/>
            <a:ext cx="338455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7904B16-A1A9-4FCD-9130-A2400ACBA0C8}" type="slidenum">
              <a:rPr lang="de-DE"/>
              <a:pPr/>
              <a:t>8</a:t>
            </a:fld>
            <a:endParaRPr lang="de-DE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Bildfolie</a:t>
            </a:r>
            <a:r>
              <a:rPr lang="en-US" sz="2400"/>
              <a:t/>
            </a:r>
            <a:br>
              <a:rPr lang="en-US" sz="2400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2288" y="6229350"/>
            <a:ext cx="7200900" cy="576263"/>
          </a:xfrm>
        </p:spPr>
        <p:txBody>
          <a:bodyPr/>
          <a:lstStyle/>
          <a:p>
            <a:r>
              <a:rPr lang="en-US" sz="1400" b="1"/>
              <a:t>Bildunterschrift fett</a:t>
            </a:r>
          </a:p>
          <a:p>
            <a:r>
              <a:rPr lang="en-US" sz="1400"/>
              <a:t>Und zusätzlicher beschreibender Text 14 pt</a:t>
            </a:r>
          </a:p>
        </p:txBody>
      </p:sp>
      <p:pic>
        <p:nvPicPr>
          <p:cNvPr id="19462" name="Rectangle 9" descr="Andy_Spyra1906200800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" b="1479"/>
          <a:stretch>
            <a:fillRect/>
          </a:stretch>
        </p:blipFill>
        <p:spPr bwMode="gray">
          <a:xfrm>
            <a:off x="522288" y="2125663"/>
            <a:ext cx="6119812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88255D18-0AF0-4429-A96E-59C5FC24C8FC}" type="slidenum">
              <a:rPr lang="de-DE"/>
              <a:pPr/>
              <a:t>9</a:t>
            </a:fld>
            <a:endParaRPr lang="de-DE"/>
          </a:p>
        </p:txBody>
      </p:sp>
      <p:pic>
        <p:nvPicPr>
          <p:cNvPr id="20503" name="Rectangle 22" descr="Andy_Spyra1906200800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6" t="19646" b="43013"/>
          <a:stretch>
            <a:fillRect/>
          </a:stretch>
        </p:blipFill>
        <p:spPr bwMode="gray">
          <a:xfrm>
            <a:off x="4986338" y="2125663"/>
            <a:ext cx="3311525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9" name="Rectangle 7" descr="Andy_Spyra1906200800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" r="42464" b="21069"/>
          <a:stretch>
            <a:fillRect/>
          </a:stretch>
        </p:blipFill>
        <p:spPr bwMode="gray">
          <a:xfrm>
            <a:off x="522288" y="2125663"/>
            <a:ext cx="4319587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Bildfolie mit zwei Bildern</a:t>
            </a:r>
            <a:r>
              <a:rPr lang="en-US" sz="2400"/>
              <a:t/>
            </a:r>
            <a:br>
              <a:rPr lang="en-US" sz="2400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59363" y="4789488"/>
            <a:ext cx="3743325" cy="1368425"/>
          </a:xfrm>
          <a:noFill/>
        </p:spPr>
        <p:txBody>
          <a:bodyPr anchor="b"/>
          <a:lstStyle/>
          <a:p>
            <a:r>
              <a:rPr lang="en-US" sz="1400" b="1"/>
              <a:t>Bildunterschrift fett</a:t>
            </a:r>
          </a:p>
          <a:p>
            <a:r>
              <a:rPr lang="en-US" sz="1400"/>
              <a:t>Und zusätzlicher beschreibender Text 14 pt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PALETTEDESIGNATOR" val="Hs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\\\\Inform004\\004 transfer\\projekte\\patrick\\projekte\\Hochschule Hannover\\ppt\\included data\\2012-10-15\\Andy_Spyra19062008003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\\\\Inform004\\004 transfer\\projekte\\patrick\\projekte\\Hochschule Hannover\\ppt\\included data\\2012-10-15\\Andy_Spyra19062008003.jp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\\\\Inform004\\004 transfer\\projekte\\patrick\\projekte\\Hochschule Hannover\\ppt\\included data\\2012-10-15\\Andy_Spyra19062008003.jp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\\\\Inform004\\004 transfer\\projekte\\patrick\\projekte\\Hochschule Hannover\\ppt\\included data\\2012-10-15\\Andy_Spyra19062008003.jpg"/>
</p:tagLst>
</file>

<file path=ppt/theme/theme1.xml><?xml version="1.0" encoding="utf-8"?>
<a:theme xmlns:a="http://schemas.openxmlformats.org/drawingml/2006/main" name="Standarddesign">
  <a:themeElements>
    <a:clrScheme name="Benutzerdefiniert 5">
      <a:dk1>
        <a:srgbClr val="000000"/>
      </a:dk1>
      <a:lt1>
        <a:srgbClr val="FFFFFF"/>
      </a:lt1>
      <a:dk2>
        <a:srgbClr val="000000"/>
      </a:dk2>
      <a:lt2>
        <a:srgbClr val="D23C96"/>
      </a:lt2>
      <a:accent1>
        <a:srgbClr val="DC3C05"/>
      </a:accent1>
      <a:accent2>
        <a:srgbClr val="1EBEEB"/>
      </a:accent2>
      <a:accent3>
        <a:srgbClr val="FFFFFF"/>
      </a:accent3>
      <a:accent4>
        <a:srgbClr val="000000"/>
      </a:accent4>
      <a:accent5>
        <a:srgbClr val="FFCAAA"/>
      </a:accent5>
      <a:accent6>
        <a:srgbClr val="1AACD5"/>
      </a:accent6>
      <a:hlink>
        <a:srgbClr val="46B48C"/>
      </a:hlink>
      <a:folHlink>
        <a:srgbClr val="FFD2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23C96"/>
        </a:lt2>
        <a:accent1>
          <a:srgbClr val="FF9900"/>
        </a:accent1>
        <a:accent2>
          <a:srgbClr val="1EBEEB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1AACD5"/>
        </a:accent6>
        <a:hlink>
          <a:srgbClr val="46B48C"/>
        </a:hlink>
        <a:folHlink>
          <a:srgbClr val="FFD2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HsH_WI_2007-2013</Template>
  <TotalTime>0</TotalTime>
  <Words>348</Words>
  <Application>Microsoft Office PowerPoint</Application>
  <PresentationFormat>Benutzerdefiniert</PresentationFormat>
  <Paragraphs>134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8" baseType="lpstr">
      <vt:lpstr>Arial</vt:lpstr>
      <vt:lpstr>Standarddesign</vt:lpstr>
      <vt:lpstr>Algorithmische Zahlentheorie</vt:lpstr>
      <vt:lpstr>Inhaltsverzeichnis</vt:lpstr>
      <vt:lpstr>Kapitel 1</vt:lpstr>
      <vt:lpstr>Kapitel 1</vt:lpstr>
      <vt:lpstr>Textfolie Hier steht die Subheadline</vt:lpstr>
      <vt:lpstr>Textfolie zweispaltig Hier steht die Subheadline</vt:lpstr>
      <vt:lpstr>Textfolie mit Bild Hier steht die Subheadline</vt:lpstr>
      <vt:lpstr>Bildfolie Hier steht die Subheadline</vt:lpstr>
      <vt:lpstr>Bildfolie mit zwei Bildern Hier steht die Subheadline</vt:lpstr>
      <vt:lpstr>PowerPoint-Präsentation</vt:lpstr>
      <vt:lpstr>Organigramm Hier steht die Subheadline</vt:lpstr>
      <vt:lpstr>Säulendiagramm Hier steht die Subheadline</vt:lpstr>
      <vt:lpstr>Tortendiagramm Hier steht die Subheadline</vt:lpstr>
      <vt:lpstr>Liniendiagramm Hier steht die Subheadline</vt:lpstr>
      <vt:lpstr>Tabelle Hier steht die Subheadline</vt:lpstr>
      <vt:lpstr>Vielen Dank für Ihre Aufmerksamkeit!</vt:lpstr>
    </vt:vector>
  </TitlesOfParts>
  <Company>in.form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Algorithmische Zahlentheorie</dc:title>
  <dc:creator>Marcel</dc:creator>
  <cp:lastModifiedBy>Marcel</cp:lastModifiedBy>
  <cp:revision>8</cp:revision>
  <dcterms:created xsi:type="dcterms:W3CDTF">2016-01-01T12:48:27Z</dcterms:created>
  <dcterms:modified xsi:type="dcterms:W3CDTF">2016-01-01T14:36:25Z</dcterms:modified>
</cp:coreProperties>
</file>