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6" r:id="rId3"/>
    <p:sldId id="286" r:id="rId4"/>
    <p:sldId id="287" r:id="rId5"/>
    <p:sldId id="288" r:id="rId6"/>
    <p:sldId id="289" r:id="rId7"/>
    <p:sldId id="292" r:id="rId8"/>
    <p:sldId id="293" r:id="rId9"/>
    <p:sldId id="294" r:id="rId10"/>
    <p:sldId id="295" r:id="rId11"/>
    <p:sldId id="296" r:id="rId12"/>
    <p:sldId id="297" r:id="rId13"/>
    <p:sldId id="298" r:id="rId14"/>
    <p:sldId id="299" r:id="rId15"/>
    <p:sldId id="302" r:id="rId16"/>
    <p:sldId id="303" r:id="rId17"/>
    <p:sldId id="304" r:id="rId18"/>
    <p:sldId id="305" r:id="rId19"/>
    <p:sldId id="290" r:id="rId20"/>
    <p:sldId id="275" r:id="rId21"/>
    <p:sldId id="291" r:id="rId22"/>
  </p:sldIdLst>
  <p:sldSz cx="10693400" cy="7562850"/>
  <p:notesSz cx="6858000" cy="9144000"/>
  <p:custDataLst>
    <p:tags r:id="rId24"/>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0541" autoAdjust="0"/>
  </p:normalViewPr>
  <p:slideViewPr>
    <p:cSldViewPr showGuides="1">
      <p:cViewPr varScale="1">
        <p:scale>
          <a:sx n="68" d="100"/>
          <a:sy n="68" d="100"/>
        </p:scale>
        <p:origin x="1494" y="78"/>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noProof="0" dirty="0" smtClean="0"/>
              <a:t>Zunächst einmal</a:t>
            </a:r>
            <a:r>
              <a:rPr lang="de-DE" baseline="0" noProof="0" dirty="0" smtClean="0"/>
              <a:t>, ich zeige </a:t>
            </a:r>
            <a:r>
              <a:rPr lang="de-DE" noProof="0" dirty="0" smtClean="0"/>
              <a:t>hier nur die Grundlagen von elliptischen Kurven die wir für das </a:t>
            </a:r>
            <a:r>
              <a:rPr lang="de-DE" noProof="0" dirty="0" err="1" smtClean="0"/>
              <a:t>Elliptic</a:t>
            </a:r>
            <a:r>
              <a:rPr lang="de-DE" noProof="0" dirty="0" smtClean="0"/>
              <a:t> </a:t>
            </a:r>
            <a:r>
              <a:rPr lang="de-DE" noProof="0" dirty="0" err="1" smtClean="0"/>
              <a:t>Curve</a:t>
            </a:r>
            <a:r>
              <a:rPr lang="de-DE" noProof="0" dirty="0" smtClean="0"/>
              <a:t> </a:t>
            </a:r>
            <a:r>
              <a:rPr lang="de-DE" noProof="0" dirty="0" err="1" smtClean="0"/>
              <a:t>Cryptography</a:t>
            </a:r>
            <a:r>
              <a:rPr lang="de-DE" noProof="0" dirty="0" smtClean="0"/>
              <a:t>-Verfahren,</a:t>
            </a:r>
            <a:r>
              <a:rPr lang="de-DE" baseline="0" noProof="0" dirty="0" smtClean="0"/>
              <a:t> </a:t>
            </a:r>
            <a:r>
              <a:rPr lang="de-DE" noProof="0" dirty="0" smtClean="0"/>
              <a:t>kurz ECC, auch benötigen.</a:t>
            </a:r>
          </a:p>
          <a:p>
            <a:pPr marL="171450" indent="-171450">
              <a:buFontTx/>
              <a:buChar char="-"/>
            </a:pPr>
            <a:r>
              <a:rPr lang="de-DE" noProof="0" dirty="0" smtClean="0"/>
              <a:t>Um die Funktionsweise der elliptischen Kurven in ihrer vollen Breite und Tiefe zu verstehen, ist eine komplexere Mathematik notwendig. Innerhalb dieser Seminararbeit kann dieses Thema nicht breiter und tiefer durchleuchtet werden.</a:t>
            </a:r>
          </a:p>
          <a:p>
            <a:pPr marL="171450" indent="-171450">
              <a:buFontTx/>
              <a:buChar char="-"/>
            </a:pPr>
            <a:r>
              <a:rPr lang="de-DE" noProof="0" dirty="0" smtClean="0"/>
              <a:t>Es wird daher nur ein Teilbereich der elliptischen Kurven betrachtet, der wiederum aus </a:t>
            </a:r>
            <a:r>
              <a:rPr lang="de-DE" noProof="0" dirty="0" err="1" smtClean="0"/>
              <a:t>kryptograﬁscher</a:t>
            </a:r>
            <a:r>
              <a:rPr lang="de-DE" noProof="0" dirty="0" smtClean="0"/>
              <a:t> Sicht sehr interessant ist. Für</a:t>
            </a:r>
            <a:r>
              <a:rPr lang="de-DE" baseline="0" noProof="0" dirty="0" smtClean="0"/>
              <a:t> </a:t>
            </a:r>
            <a:r>
              <a:rPr lang="de-DE" noProof="0" dirty="0" smtClean="0"/>
              <a:t>weitergehende Informationen über elliptische Kurven muss an dieser Stelle auf die verwiesene</a:t>
            </a:r>
            <a:r>
              <a:rPr lang="de-DE" baseline="0" noProof="0" dirty="0" smtClean="0"/>
              <a:t> Literatur im Handout und Ausarbeitung zurückgegriffen werden.</a:t>
            </a:r>
            <a:endParaRPr lang="de-DE" noProof="0" dirty="0" smtClean="0"/>
          </a:p>
          <a:p>
            <a:pPr marL="171450" indent="-171450">
              <a:buFontTx/>
              <a:buChar char="-"/>
            </a:pPr>
            <a:r>
              <a:rPr lang="de-DE" noProof="0" dirty="0" smtClean="0"/>
              <a:t>Zur Motivation, elliptische Kurven sollen</a:t>
            </a:r>
            <a:r>
              <a:rPr lang="de-DE" baseline="0" noProof="0" dirty="0" smtClean="0"/>
              <a:t> für </a:t>
            </a:r>
            <a:r>
              <a:rPr lang="de-DE" dirty="0" smtClean="0"/>
              <a:t>Asymmetrische Verschlüsselung eingesetzt werden</a:t>
            </a:r>
            <a:r>
              <a:rPr lang="de-DE" baseline="0" dirty="0" smtClean="0"/>
              <a:t>. D</a:t>
            </a:r>
            <a:r>
              <a:rPr lang="de-DE" noProof="0" dirty="0" err="1" smtClean="0"/>
              <a:t>as</a:t>
            </a:r>
            <a:r>
              <a:rPr lang="de-DE" noProof="0" dirty="0" smtClean="0"/>
              <a:t> ECC Verfahren</a:t>
            </a:r>
            <a:r>
              <a:rPr lang="de-DE" baseline="0" noProof="0" dirty="0" smtClean="0"/>
              <a:t> kann dabei viel kürzere Schlüssellängen hervorbringen ohne das dabei die Sicherheit verringert wird. Als Beispiel ein RSA-Schlüssel mit 1024 Bit ist etwa so sicher wie ein Schlüssel aus einer elliptischen Kurve mit gerade mal ca. 160 Bit. Warum das so ist, da kommen wir noch später dazu.</a:t>
            </a:r>
          </a:p>
          <a:p>
            <a:pPr marL="171450" indent="-171450">
              <a:buFontTx/>
              <a:buChar char="-"/>
            </a:pPr>
            <a:r>
              <a:rPr lang="de-DE" noProof="0" dirty="0" smtClean="0"/>
              <a:t>Wir benötigen mit dem</a:t>
            </a:r>
            <a:r>
              <a:rPr lang="de-DE" baseline="0" noProof="0" dirty="0" smtClean="0"/>
              <a:t> ECC-Verfahren einen g</a:t>
            </a:r>
            <a:r>
              <a:rPr lang="de-DE" noProof="0" dirty="0" smtClean="0"/>
              <a:t>eringeren Rechenaufwand und Speicherbedarf</a:t>
            </a:r>
          </a:p>
          <a:p>
            <a:pPr marL="171450" indent="-171450">
              <a:buFontTx/>
              <a:buChar char="-"/>
            </a:pPr>
            <a:r>
              <a:rPr lang="de-DE" noProof="0" dirty="0" smtClean="0"/>
              <a:t>Und ist so hervorragend dafür geeignet in Smartcards und Mobiltelefonen genutzt zu werden</a:t>
            </a:r>
            <a:endParaRPr lang="de-DE" baseline="0" noProof="0" dirty="0" smtClean="0"/>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12</a:t>
            </a:fld>
            <a:endParaRPr lang="de-DE" dirty="0"/>
          </a:p>
        </p:txBody>
      </p:sp>
    </p:spTree>
    <p:extLst>
      <p:ext uri="{BB962C8B-B14F-4D97-AF65-F5344CB8AC3E}">
        <p14:creationId xmlns:p14="http://schemas.microsoft.com/office/powerpoint/2010/main" val="203975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Erst einmal</a:t>
            </a:r>
            <a:r>
              <a:rPr lang="de-DE" baseline="0" dirty="0" smtClean="0"/>
              <a:t> ganz grundlegend was ist ein Elliptische Kurve?</a:t>
            </a:r>
            <a:endParaRPr lang="de-DE" dirty="0" smtClean="0"/>
          </a:p>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aller Punkte P(x, y), die auf der elliptischen Kurve liegen, definiert. Wichtig dabei ist, dass die Kurvenparameter a und b so gewählt sind, dass die partiellen Ableitungen nach x und nach y auf keinem Punkt der Kurve gleichzeitig null sind. </a:t>
            </a:r>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allerdings nichts mit den bekannten Operationen auf Zahlen zu tun. </a:t>
            </a:r>
            <a:r>
              <a:rPr lang="de-DE" baseline="0" dirty="0" smtClean="0"/>
              <a:t>Das Verknüpfen von zwei Punkten auf einer elliptischen Kurve ist vielmehr geometrisch definiert.</a:t>
            </a:r>
            <a:r>
              <a:rPr lang="de-DE" dirty="0" smtClean="0"/>
              <a:t> Es ergibt sich wieder einen Punkt, welcher ebenfalls auf der Kurve liegt.</a:t>
            </a:r>
          </a:p>
          <a:p>
            <a:pPr marL="171450" indent="-171450">
              <a:buFont typeface="Arial" panose="020B0604020202020204" pitchFamily="34" charset="0"/>
              <a:buChar char="•"/>
            </a:pPr>
            <a:r>
              <a:rPr lang="de-DE" dirty="0" smtClean="0"/>
              <a:t>Die Addition ist wie folgt definiert: Durch die gegebenen Punkte P und Q wird eine Gerade gelegt, welche die Kurve in einem dritten Punkt R schneidet. Das ist auch immer so.</a:t>
            </a:r>
            <a:r>
              <a:rPr lang="de-DE" baseline="0" dirty="0" smtClean="0"/>
              <a:t> Diese gedachte Gerade durch zwei punkten einer elliptischen Kurve, muss diese auch wieder in einem dritten Punkt schneiden. Allerdings es gibt Spezialfälle dazu gleich mehr. </a:t>
            </a:r>
            <a:r>
              <a:rPr lang="de-DE" dirty="0" smtClean="0"/>
              <a:t>Dieser dritte Punkt</a:t>
            </a:r>
            <a:r>
              <a:rPr lang="de-DE" baseline="0" dirty="0" smtClean="0"/>
              <a:t> R </a:t>
            </a:r>
            <a:r>
              <a:rPr lang="de-DE" dirty="0" smtClean="0"/>
              <a:t>wird anschließend an der x-Achse gespiegelt. Als Ergebnis</a:t>
            </a:r>
            <a:r>
              <a:rPr lang="de-DE" baseline="0" dirty="0" smtClean="0"/>
              <a:t> </a:t>
            </a:r>
            <a:r>
              <a:rPr lang="de-DE" dirty="0" smtClean="0"/>
              <a:t>erhält man den Punkt S, welcher als Addition von P und Q bezeichnet wird.</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13</a:t>
            </a:fld>
            <a:endParaRPr lang="de-DE" dirty="0"/>
          </a:p>
        </p:txBody>
      </p:sp>
    </p:spTree>
    <p:extLst>
      <p:ext uri="{BB962C8B-B14F-4D97-AF65-F5344CB8AC3E}">
        <p14:creationId xmlns:p14="http://schemas.microsoft.com/office/powerpoint/2010/main" val="123413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a:t>
            </a:r>
            <a:r>
              <a:rPr lang="de-DE" dirty="0" err="1" smtClean="0"/>
              <a:t>Qx</a:t>
            </a:r>
            <a:r>
              <a:rPr lang="de-DE" dirty="0" smtClean="0"/>
              <a:t> = PX) gilt, entsteht eine vertikale Gerade und die Kurve wird kein weiteres mal</a:t>
            </a:r>
            <a:r>
              <a:rPr lang="de-DE" baseline="0" dirty="0" smtClean="0"/>
              <a:t> </a:t>
            </a:r>
            <a:r>
              <a:rPr lang="de-DE" dirty="0" smtClean="0"/>
              <a:t>geschnitten.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14</a:t>
            </a:fld>
            <a:endParaRPr lang="de-DE" dirty="0"/>
          </a:p>
        </p:txBody>
      </p:sp>
    </p:spTree>
    <p:extLst>
      <p:ext uri="{BB962C8B-B14F-4D97-AF65-F5344CB8AC3E}">
        <p14:creationId xmlns:p14="http://schemas.microsoft.com/office/powerpoint/2010/main" val="3167951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Zum Thema Schlüssellänge:</a:t>
            </a:r>
            <a:r>
              <a:rPr lang="de-DE" baseline="0" dirty="0" smtClean="0"/>
              <a:t> </a:t>
            </a: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15</a:t>
            </a:fld>
            <a:endParaRPr lang="de-DE" dirty="0"/>
          </a:p>
        </p:txBody>
      </p:sp>
    </p:spTree>
    <p:extLst>
      <p:ext uri="{BB962C8B-B14F-4D97-AF65-F5344CB8AC3E}">
        <p14:creationId xmlns:p14="http://schemas.microsoft.com/office/powerpoint/2010/main" val="4111396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einer gegebener Basis g, einem gegebenen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r>
              <a:rPr lang="de-DE" baseline="0" dirty="0" smtClean="0"/>
              <a:t>Wir wählen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r>
              <a:rPr lang="de-DE" baseline="0" dirty="0" smtClean="0"/>
              <a:t>Diese beiden Formeln lassen sich durch Einsetzung und Umformung so verändern das r und q jeweils auf der Anderen Seite stehen. Was bringt uns das nun? Wir haben fast alle Variablen gegeben. Wenn wir nun ein r und ein q finden so das diese Gleichung stimmt Dann haben wir genau das r und q gefunden womit wir den diskreten-Logarithmus mit der Formel des d</a:t>
            </a:r>
            <a:r>
              <a:rPr lang="de-DE" sz="1200" dirty="0" smtClean="0"/>
              <a:t>iskreter-Logarithmus</a:t>
            </a:r>
            <a:r>
              <a:rPr lang="de-DE" baseline="0" dirty="0" smtClean="0"/>
              <a:t> recht simpel errechnen können.</a:t>
            </a:r>
          </a:p>
          <a:p>
            <a:pPr marL="171450" indent="-171450">
              <a:buFontTx/>
              <a:buChar char="-"/>
            </a:pPr>
            <a:r>
              <a:rPr lang="de-DE" baseline="0" dirty="0" smtClean="0"/>
              <a:t>Ziel ist es also das richtige r und q zu finden</a:t>
            </a:r>
          </a:p>
        </p:txBody>
      </p:sp>
      <p:sp>
        <p:nvSpPr>
          <p:cNvPr id="4" name="Foliennummernplatzhalter 3"/>
          <p:cNvSpPr>
            <a:spLocks noGrp="1"/>
          </p:cNvSpPr>
          <p:nvPr>
            <p:ph type="sldNum" sz="quarter" idx="10"/>
          </p:nvPr>
        </p:nvSpPr>
        <p:spPr/>
        <p:txBody>
          <a:bodyPr/>
          <a:lstStyle/>
          <a:p>
            <a:fld id="{932B0C62-07EA-4146-9798-A0A17F7FEF9F}" type="slidenum">
              <a:rPr lang="de-DE" smtClean="0"/>
              <a:pPr/>
              <a:t>16</a:t>
            </a:fld>
            <a:endParaRPr lang="de-DE" dirty="0"/>
          </a:p>
        </p:txBody>
      </p:sp>
    </p:spTree>
    <p:extLst>
      <p:ext uri="{BB962C8B-B14F-4D97-AF65-F5344CB8AC3E}">
        <p14:creationId xmlns:p14="http://schemas.microsoft.com/office/powerpoint/2010/main" val="219237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noProof="0" dirty="0" smtClean="0"/>
              <a:t>Der Algorithmus wählt als erstes ein t womit alle Baby-</a:t>
            </a:r>
            <a:r>
              <a:rPr lang="de-DE" noProof="0" dirty="0" err="1" smtClean="0"/>
              <a:t>Steps</a:t>
            </a:r>
            <a:r>
              <a:rPr lang="de-DE" noProof="0" dirty="0" smtClean="0"/>
              <a:t> berechnet werden:</a:t>
            </a:r>
          </a:p>
          <a:p>
            <a:pPr marL="171450" indent="-171450">
              <a:buFontTx/>
              <a:buChar char="-"/>
            </a:pPr>
            <a:endParaRPr lang="de-DE" noProof="0" dirty="0" smtClean="0"/>
          </a:p>
          <a:p>
            <a:pPr marL="171450" indent="-171450">
              <a:buFontTx/>
              <a:buChar char="-"/>
            </a:pPr>
            <a:r>
              <a:rPr lang="de-DE" noProof="0" dirty="0" smtClean="0"/>
              <a:t>Die Ergebnisse von den</a:t>
            </a:r>
            <a:r>
              <a:rPr lang="de-DE" baseline="0" noProof="0" dirty="0" smtClean="0"/>
              <a:t> </a:t>
            </a:r>
            <a:r>
              <a:rPr lang="de-DE" noProof="0" dirty="0" smtClean="0"/>
              <a:t>Baby-</a:t>
            </a:r>
            <a:r>
              <a:rPr lang="de-DE" noProof="0" dirty="0" err="1" smtClean="0"/>
              <a:t>Steps</a:t>
            </a:r>
            <a:r>
              <a:rPr lang="de-DE" noProof="0" dirty="0" smtClean="0"/>
              <a:t> werden, mit dem dazugehörigen r,</a:t>
            </a:r>
            <a:r>
              <a:rPr lang="de-DE" baseline="0" noProof="0" dirty="0" smtClean="0"/>
              <a:t> </a:t>
            </a:r>
            <a:r>
              <a:rPr lang="de-DE" noProof="0" dirty="0" smtClean="0"/>
              <a:t>in einer Liste gespeichert.</a:t>
            </a:r>
          </a:p>
          <a:p>
            <a:pPr marL="171450" indent="-171450">
              <a:buFontTx/>
              <a:buChar char="-"/>
            </a:pPr>
            <a:endParaRPr lang="de-DE" noProof="0" dirty="0" smtClean="0"/>
          </a:p>
          <a:p>
            <a:pPr marL="171450" indent="-171450">
              <a:buFontTx/>
              <a:buChar char="-"/>
            </a:pPr>
            <a:r>
              <a:rPr lang="de-DE" noProof="0" dirty="0" smtClean="0"/>
              <a:t>Mit Gleichung für die Giant-</a:t>
            </a:r>
            <a:r>
              <a:rPr lang="de-DE" noProof="0" dirty="0" err="1" smtClean="0"/>
              <a:t>Steps</a:t>
            </a:r>
            <a:r>
              <a:rPr lang="de-DE" noProof="0" dirty="0" smtClean="0"/>
              <a:t> werden nun alle Ergebnisse von q berechnet.</a:t>
            </a:r>
          </a:p>
          <a:p>
            <a:pPr marL="171450" indent="-171450">
              <a:buFontTx/>
              <a:buChar char="-"/>
            </a:pPr>
            <a:endParaRPr lang="de-DE" noProof="0" dirty="0" smtClean="0"/>
          </a:p>
          <a:p>
            <a:pPr marL="171450" indent="-171450">
              <a:buFontTx/>
              <a:buChar char="-"/>
            </a:pPr>
            <a:r>
              <a:rPr lang="de-DE" noProof="0" dirty="0" smtClean="0"/>
              <a:t>Die so ermittelten Giant-</a:t>
            </a:r>
            <a:r>
              <a:rPr lang="de-DE" noProof="0" dirty="0" err="1" smtClean="0"/>
              <a:t>Steps</a:t>
            </a:r>
            <a:r>
              <a:rPr lang="de-DE" noProof="0" dirty="0" smtClean="0"/>
              <a:t> werden mit denen aus der Liste der Baby-</a:t>
            </a:r>
            <a:r>
              <a:rPr lang="de-DE" noProof="0" dirty="0" err="1" smtClean="0"/>
              <a:t>Steps</a:t>
            </a:r>
            <a:r>
              <a:rPr lang="de-DE" baseline="0" noProof="0" dirty="0" smtClean="0"/>
              <a:t> v</a:t>
            </a:r>
            <a:r>
              <a:rPr lang="de-DE" noProof="0" dirty="0" smtClean="0"/>
              <a:t>erglichen. Stimmen Baby-</a:t>
            </a:r>
            <a:r>
              <a:rPr lang="de-DE" noProof="0" dirty="0" err="1" smtClean="0"/>
              <a:t>Step</a:t>
            </a:r>
            <a:r>
              <a:rPr lang="de-DE" noProof="0" dirty="0" smtClean="0"/>
              <a:t> und Giant-</a:t>
            </a:r>
            <a:r>
              <a:rPr lang="de-DE" noProof="0" dirty="0" err="1" smtClean="0"/>
              <a:t>Step</a:t>
            </a:r>
            <a:r>
              <a:rPr lang="de-DE" noProof="0" dirty="0" smtClean="0"/>
              <a:t> überein, wurde eine Kollision gefunden und die Gleichung nach der Umformung</a:t>
            </a:r>
            <a:r>
              <a:rPr lang="de-DE" baseline="0" noProof="0" dirty="0" smtClean="0"/>
              <a:t> ist</a:t>
            </a:r>
            <a:r>
              <a:rPr lang="de-DE" noProof="0" dirty="0" smtClean="0"/>
              <a:t> erfüllt. Die so ermittelten Werte für q und r können nun in Gleichung zum</a:t>
            </a:r>
            <a:r>
              <a:rPr lang="de-DE" baseline="0" noProof="0" dirty="0" smtClean="0"/>
              <a:t> </a:t>
            </a:r>
            <a:r>
              <a:rPr lang="de-DE" sz="1200" dirty="0" smtClean="0"/>
              <a:t>Diskreter-Logarithmus</a:t>
            </a:r>
            <a:r>
              <a:rPr lang="de-DE" noProof="0" dirty="0" smtClean="0"/>
              <a:t> eingesetzt werden und man erhält so den diskreten Logarithmus von y.</a:t>
            </a:r>
            <a:endParaRPr lang="de-DE" noProof="0"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17</a:t>
            </a:fld>
            <a:endParaRPr lang="de-DE" dirty="0"/>
          </a:p>
        </p:txBody>
      </p:sp>
    </p:spTree>
    <p:extLst>
      <p:ext uri="{BB962C8B-B14F-4D97-AF65-F5344CB8AC3E}">
        <p14:creationId xmlns:p14="http://schemas.microsoft.com/office/powerpoint/2010/main" val="213474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möglich, eine Verschlüsselung, die auf dem DLP aufbaut, zu brechen. Die Komplexität dieses Algorithmus liegt in O(√p − 1) und</a:t>
            </a:r>
            <a:r>
              <a:rPr lang="de-DE" baseline="0" dirty="0" smtClean="0"/>
              <a:t> </a:t>
            </a:r>
            <a:r>
              <a:rPr lang="de-DE" dirty="0" smtClean="0"/>
              <a:t>ist somit schon deutlich besser, als eine naive vollständige Suche, deren Komplexität in O(p − 1) liegt, aber dennoch zu stark von der Größe der zugrundeliegenden Gruppe abhängig ist. Anzumerken ist, dass dieser Algorithmus ein sogenannter generischer Algorithmus ist, womit dieser für jede Gruppe funktioniert und nicht von einer speziellen Struktur der Gruppe abhängt. Kann</a:t>
            </a:r>
            <a:r>
              <a:rPr lang="de-DE" baseline="0" dirty="0" smtClean="0"/>
              <a:t> somit zum lösen des DLP und des ECDLP genutzt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18</a:t>
            </a:fld>
            <a:endParaRPr lang="de-DE" dirty="0"/>
          </a:p>
        </p:txBody>
      </p:sp>
    </p:spTree>
    <p:extLst>
      <p:ext uri="{BB962C8B-B14F-4D97-AF65-F5344CB8AC3E}">
        <p14:creationId xmlns:p14="http://schemas.microsoft.com/office/powerpoint/2010/main" val="1310738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 von Daten ist aus der heutigen vernetzten Welt nicht mehr wegzudenken. Aus diesem Grund sind heutige Verschlüsselungstechniken, die auf Faktorisierung von Primzahlen oder dem diskreten Logarithmus-Problem beruhen, zum Standard geworden.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Bezüglich der Sicherheit von heutigen kryptographischen Verfahren muss man sich aktuell keine Sorgen machen, zumindest wenn die Mindestanforderungen bezüglich der Größe des Körpers und der Schlüssellänge eingehalten werden. Bei</a:t>
            </a:r>
            <a:r>
              <a:rPr lang="de-DE" baseline="0" dirty="0" smtClean="0"/>
              <a:t> </a:t>
            </a:r>
            <a:r>
              <a:rPr lang="de-DE" dirty="0" smtClean="0"/>
              <a:t>zu kleinen Schlüssellängen ist auch bei der besten Verschlüsselung heutzutage keine Sicherheit gegeben.</a:t>
            </a:r>
            <a:endParaRPr lang="de-DE" dirty="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Verschlüsselungstechniken entwickeln sich immer weiter</a:t>
            </a:r>
            <a:r>
              <a:rPr lang="de-DE" baseline="0" dirty="0" smtClean="0"/>
              <a:t>, siehe ECC Verfahren. Und das müssen sie auch! Um auch zukünftigen Anforderungen gerecht zu werden benötigen wir immer schnellere und effizientere Algorithmen. Denn laut Peter W. </a:t>
            </a:r>
            <a:r>
              <a:rPr lang="de-DE" baseline="0" dirty="0" err="1" smtClean="0"/>
              <a:t>Shor</a:t>
            </a:r>
            <a:r>
              <a:rPr lang="de-DE" baseline="0" dirty="0" smtClean="0"/>
              <a:t> existieren bereits die nötigen Algorithmen, um sämtliche heutigen Verschlüsselungen zu brechen. Diskrete Logarithmen können in </a:t>
            </a:r>
            <a:r>
              <a:rPr lang="de-DE" baseline="0" dirty="0" err="1" smtClean="0"/>
              <a:t>polynomialer</a:t>
            </a:r>
            <a:r>
              <a:rPr lang="de-DE" baseline="0" dirty="0" smtClean="0"/>
              <a:t> Zeit berechnet werden, es muss nur noch gelingen einen genügend großen Quantencomputer zu bauen.</a:t>
            </a:r>
            <a:endParaRPr lang="de-DE"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19</a:t>
            </a:fld>
            <a:endParaRPr lang="de-DE" dirty="0"/>
          </a:p>
        </p:txBody>
      </p:sp>
    </p:spTree>
    <p:extLst>
      <p:ext uri="{BB962C8B-B14F-4D97-AF65-F5344CB8AC3E}">
        <p14:creationId xmlns:p14="http://schemas.microsoft.com/office/powerpoint/2010/main" val="396654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21</a:t>
            </a:fld>
            <a:endParaRPr lang="de-DE" dirty="0"/>
          </a:p>
        </p:txBody>
      </p:sp>
    </p:spTree>
    <p:extLst>
      <p:ext uri="{BB962C8B-B14F-4D97-AF65-F5344CB8AC3E}">
        <p14:creationId xmlns:p14="http://schemas.microsoft.com/office/powerpoint/2010/main" val="1084558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oliennummernplatzhalter 3"/>
          <p:cNvSpPr>
            <a:spLocks noGrp="1"/>
          </p:cNvSpPr>
          <p:nvPr>
            <p:ph type="sldNum" sz="quarter" idx="10"/>
          </p:nvPr>
        </p:nvSpPr>
        <p:spPr/>
        <p:txBody>
          <a:bodyPr/>
          <a:lstStyle>
            <a:lvl1pPr>
              <a:defRPr sz="1400"/>
            </a:lvl1pPr>
          </a:lstStyle>
          <a:p>
            <a:r>
              <a:rPr lang="de-DE" dirty="0" smtClean="0"/>
              <a:t>Seite </a:t>
            </a:r>
            <a:fld id="{1B189BCE-72B6-4347-8C11-17284F861EDC}" type="slidenum">
              <a:rPr lang="de-DE" smtClean="0"/>
              <a:pPr/>
              <a:t>‹Nr.›</a:t>
            </a:fld>
            <a:endParaRPr lang="de-DE" dirty="0"/>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sz="1400" dirty="0" smtClean="0"/>
              <a:t>Seite</a:t>
            </a:r>
            <a:r>
              <a:rPr lang="de-DE" dirty="0" smtClean="0"/>
              <a:t> </a:t>
            </a:r>
            <a:fld id="{C9DF4026-A29C-4B40-902F-41C57635FD76}" type="slidenum">
              <a:rPr lang="de-DE" sz="1400" smtClean="0"/>
              <a:pPr/>
              <a:t>‹Nr.›</a:t>
            </a:fld>
            <a:endParaRPr lang="de-DE" sz="1400" dirty="0"/>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sz="1400"/>
            </a:lvl1pPr>
          </a:lstStyle>
          <a:p>
            <a:r>
              <a:rPr lang="de-DE" dirty="0" smtClean="0"/>
              <a:t>Seite </a:t>
            </a:r>
            <a:fld id="{9A62AABA-5C59-49CF-A516-801C5D3DCF65}" type="slidenum">
              <a:rPr lang="de-DE" smtClean="0"/>
              <a:pPr/>
              <a:t>‹Nr.›</a:t>
            </a:fld>
            <a:endParaRPr lang="de-DE" dirty="0"/>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sz="1400"/>
            </a:lvl1pPr>
          </a:lstStyle>
          <a:p>
            <a:r>
              <a:rPr lang="de-DE" dirty="0" smtClean="0"/>
              <a:t>Seite </a:t>
            </a:r>
            <a:fld id="{7991D8C6-CAB4-44CE-8EA5-8D04D05EBC07}" type="slidenum">
              <a:rPr lang="de-DE" smtClean="0"/>
              <a:pPr/>
              <a:t>‹Nr.›</a:t>
            </a:fld>
            <a:endParaRPr lang="de-DE" dirty="0"/>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sz="1400" dirty="0" smtClean="0"/>
              <a:t>Seite</a:t>
            </a:r>
            <a:r>
              <a:rPr lang="de-DE" dirty="0" smtClean="0"/>
              <a:t> </a:t>
            </a:r>
            <a:fld id="{40192516-3A96-4AF1-ACCE-4FA25417AC18}" type="slidenum">
              <a:rPr lang="de-DE" sz="1400" smtClean="0"/>
              <a:pPr/>
              <a:t>‹Nr.›</a:t>
            </a:fld>
            <a:endParaRPr lang="de-DE" sz="1400" dirty="0"/>
          </a:p>
        </p:txBody>
      </p:sp>
    </p:spTree>
    <p:extLst>
      <p:ext uri="{BB962C8B-B14F-4D97-AF65-F5344CB8AC3E}">
        <p14:creationId xmlns:p14="http://schemas.microsoft.com/office/powerpoint/2010/main" val="64843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F7AE973F-D322-44D2-BC6C-F98FA548D40F}" type="slidenum">
              <a:rPr lang="de-DE" smtClean="0"/>
              <a:pPr/>
              <a:t>‹Nr.›</a:t>
            </a:fld>
            <a:endParaRPr lang="de-DE" dirty="0"/>
          </a:p>
        </p:txBody>
      </p:sp>
    </p:spTree>
    <p:extLst>
      <p:ext uri="{BB962C8B-B14F-4D97-AF65-F5344CB8AC3E}">
        <p14:creationId xmlns:p14="http://schemas.microsoft.com/office/powerpoint/2010/main" val="262666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dirty="0" smtClean="0"/>
              <a:t>Diagramm durch Klicken auf Symbol hinzufügen</a:t>
            </a:r>
            <a:endParaRPr lang="en-US" dirty="0"/>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B7440A9E-2DF6-49F5-A69A-7E83E654EF6F}" type="slidenum">
              <a:rPr lang="de-DE" smtClean="0"/>
              <a:pPr/>
              <a:t>‹Nr.›</a:t>
            </a:fld>
            <a:endParaRPr lang="de-DE" dirty="0"/>
          </a:p>
        </p:txBody>
      </p:sp>
    </p:spTree>
    <p:extLst>
      <p:ext uri="{BB962C8B-B14F-4D97-AF65-F5344CB8AC3E}">
        <p14:creationId xmlns:p14="http://schemas.microsoft.com/office/powerpoint/2010/main" val="133013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sz="1400" dirty="0" smtClean="0"/>
              <a:t>Seite</a:t>
            </a:r>
            <a:r>
              <a:rPr lang="de-DE" dirty="0" smtClean="0"/>
              <a:t> </a:t>
            </a:r>
            <a:fld id="{59EA8C07-EA1E-4A55-873B-B297E2C8BA10}" type="slidenum">
              <a:rPr lang="de-DE" sz="1400" smtClean="0"/>
              <a:pPr/>
              <a:t>‹Nr.›</a:t>
            </a:fld>
            <a:endParaRPr lang="de-DE" sz="1400" dirty="0"/>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60" r:id="rId6"/>
    <p:sldLayoutId id="2147483661" r:id="rId7"/>
    <p:sldLayoutId id="2147483662" r:id="rId8"/>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20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20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20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20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8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smtClean="0"/>
              <a:t>M. Reichenbach, M. Rohde, 07.01.2016</a:t>
            </a:r>
            <a:endParaRPr lang="de-DE"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Sieb des Eratosthenes</a:t>
            </a:r>
            <a:r>
              <a:rPr lang="de-DE" b="0" dirty="0"/>
              <a:t/>
            </a:r>
            <a:br>
              <a:rPr lang="de-DE" b="0" dirty="0"/>
            </a:br>
            <a:r>
              <a:rPr lang="de-DE" b="0" dirty="0" smtClean="0"/>
              <a:t/>
            </a:r>
            <a:br>
              <a:rPr lang="de-DE" b="0" dirty="0" smtClean="0"/>
            </a:br>
            <a:endParaRPr lang="de-DE" sz="2400" b="0" i="1" dirty="0"/>
          </a:p>
        </p:txBody>
      </p:sp>
      <p:sp>
        <p:nvSpPr>
          <p:cNvPr id="5" name="Inhaltsplatzhalter 4"/>
          <p:cNvSpPr>
            <a:spLocks noGrp="1"/>
          </p:cNvSpPr>
          <p:nvPr>
            <p:ph sz="half" idx="1"/>
          </p:nvPr>
        </p:nvSpPr>
        <p:spPr/>
        <p:txBody>
          <a:bodyPr/>
          <a:lstStyle/>
          <a:p>
            <a:r>
              <a:rPr lang="de-DE" dirty="0"/>
              <a:t>Funktion: </a:t>
            </a:r>
          </a:p>
          <a:p>
            <a:r>
              <a:rPr lang="de-DE" dirty="0"/>
              <a:t>Durch Streichen von vielfachen bereits bekannter Primzahlen bleiben die nächsten Primzahlen übrig</a:t>
            </a:r>
          </a:p>
          <a:p>
            <a:r>
              <a:rPr lang="de-DE" dirty="0"/>
              <a:t>Beispiel an der Tafel</a:t>
            </a:r>
          </a:p>
          <a:p>
            <a:r>
              <a:rPr lang="de-DE" dirty="0"/>
              <a:t>Die Laufzeit beträgt 2</a:t>
            </a:r>
            <a:r>
              <a:rPr lang="de-DE" baseline="30000" dirty="0"/>
              <a:t>(log n)</a:t>
            </a:r>
            <a:r>
              <a:rPr lang="de-DE" dirty="0"/>
              <a:t> ln 2</a:t>
            </a:r>
            <a:r>
              <a:rPr lang="de-DE" baseline="30000" dirty="0"/>
              <a:t>(log n)</a:t>
            </a:r>
            <a:endParaRPr lang="de-DE" dirty="0"/>
          </a:p>
          <a:p>
            <a:endParaRPr lang="de-DE" dirty="0"/>
          </a:p>
        </p:txBody>
      </p:sp>
      <p:pic>
        <p:nvPicPr>
          <p:cNvPr id="7" name="Inhaltsplatzhalt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0125" y="2331244"/>
            <a:ext cx="4137025" cy="4137025"/>
          </a:xfrm>
        </p:spPr>
      </p:pic>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10</a:t>
            </a:fld>
            <a:endParaRPr lang="de-DE" dirty="0"/>
          </a:p>
        </p:txBody>
      </p:sp>
    </p:spTree>
    <p:extLst>
      <p:ext uri="{BB962C8B-B14F-4D97-AF65-F5344CB8AC3E}">
        <p14:creationId xmlns:p14="http://schemas.microsoft.com/office/powerpoint/2010/main" val="160452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p:sp>
        <p:nvSpPr>
          <p:cNvPr id="3" name="Inhaltsplatzhalter 2"/>
          <p:cNvSpPr>
            <a:spLocks noGrp="1"/>
          </p:cNvSpPr>
          <p:nvPr>
            <p:ph idx="1"/>
          </p:nvPr>
        </p:nvSpPr>
        <p:spPr/>
        <p:txBody>
          <a:bodyPr/>
          <a:lstStyle/>
          <a:p>
            <a:r>
              <a:rPr lang="de-DE" dirty="0" smtClean="0"/>
              <a:t>Der Primzahltest von Miller und Rabin </a:t>
            </a:r>
            <a:r>
              <a:rPr lang="de-DE" dirty="0"/>
              <a:t>ist ein </a:t>
            </a:r>
            <a:r>
              <a:rPr lang="de-DE" dirty="0" err="1"/>
              <a:t>probabilistischer</a:t>
            </a:r>
            <a:r>
              <a:rPr lang="de-DE" dirty="0"/>
              <a:t> </a:t>
            </a:r>
            <a:r>
              <a:rPr lang="de-DE" dirty="0" smtClean="0"/>
              <a:t>Primzahltest</a:t>
            </a:r>
            <a:br>
              <a:rPr lang="de-DE" dirty="0" smtClean="0"/>
            </a:br>
            <a:r>
              <a:rPr lang="de-DE" dirty="0" smtClean="0"/>
              <a:t>und gehört zu den </a:t>
            </a:r>
            <a:r>
              <a:rPr lang="de-DE" dirty="0" err="1"/>
              <a:t>Montecarlo</a:t>
            </a:r>
            <a:r>
              <a:rPr lang="de-DE" dirty="0"/>
              <a:t>- </a:t>
            </a:r>
            <a:r>
              <a:rPr lang="de-DE" dirty="0" smtClean="0"/>
              <a:t>Algorithmen mit einseitigem Fehler.</a:t>
            </a:r>
          </a:p>
          <a:p>
            <a:r>
              <a:rPr lang="de-DE" dirty="0" smtClean="0"/>
              <a:t>D.h. der Test gibt entweder an, dass eine Zahl nicht prim ist oder er kann mit einer bestimmten Wahrscheinlichkeit sagen, dass sie prim ist.</a:t>
            </a:r>
          </a:p>
          <a:p>
            <a:endParaRPr lang="nn-NO" dirty="0" smtClean="0"/>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11</a:t>
            </a:fld>
            <a:endParaRPr lang="de-DE" dirty="0"/>
          </a:p>
        </p:txBody>
      </p:sp>
    </p:spTree>
    <p:extLst>
      <p:ext uri="{BB962C8B-B14F-4D97-AF65-F5344CB8AC3E}">
        <p14:creationId xmlns:p14="http://schemas.microsoft.com/office/powerpoint/2010/main" val="3629386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12</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1851918"/>
            <a:ext cx="8856860" cy="4522787"/>
          </a:xfrm>
          <a:noFill/>
        </p:spPr>
        <p:txBody>
          <a:bodyPr/>
          <a:lstStyle/>
          <a:p>
            <a:pPr marL="285750" indent="-285750">
              <a:buFont typeface="Arial" panose="020B0604020202020204" pitchFamily="34" charset="0"/>
              <a:buChar char="•"/>
            </a:pPr>
            <a:r>
              <a:rPr lang="de-DE" dirty="0"/>
              <a:t>Für Asymmetrische Verschlüsselung</a:t>
            </a: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Gleiche Sicherheit bei kleineren Schlüssellängen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Geringer Rechenaufwand und Speicherbedarf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Kann in Smartcards und Mobiltelefonen genutzt werden</a:t>
            </a:r>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de-DE" dirty="0" smtClean="0">
                <a:solidFill>
                  <a:schemeClr val="tx1"/>
                </a:solidFill>
              </a:rPr>
              <a:t>* verglichen mit RSA-verschlüsselte Nachrichten</a:t>
            </a:r>
            <a:endParaRPr lang="de-DE" dirty="0">
              <a:solidFill>
                <a:schemeClr val="tx1"/>
              </a:solidFill>
            </a:endParaRPr>
          </a:p>
        </p:txBody>
      </p:sp>
    </p:spTree>
    <p:extLst>
      <p:ext uri="{BB962C8B-B14F-4D97-AF65-F5344CB8AC3E}">
        <p14:creationId xmlns:p14="http://schemas.microsoft.com/office/powerpoint/2010/main" val="251090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13</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22288" y="2138363"/>
                <a:ext cx="3384252"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sz="2000" dirty="0" smtClean="0"/>
                  <a:t>Gleichung </a:t>
                </a:r>
                <a:r>
                  <a:rPr lang="de-DE" sz="2000" dirty="0"/>
                  <a:t>der </a:t>
                </a:r>
                <a:r>
                  <a:rPr lang="de-DE" sz="2000" dirty="0" smtClean="0"/>
                  <a:t>Form:</a:t>
                </a:r>
              </a:p>
              <a:p>
                <a:pPr lvl="1" indent="0" algn="ctr">
                  <a:buNone/>
                </a:pPr>
                <a14:m>
                  <m:oMathPara xmlns:m="http://schemas.openxmlformats.org/officeDocument/2006/math">
                    <m:oMathParaPr>
                      <m:jc m:val="centerGroup"/>
                    </m:oMathParaPr>
                    <m:oMath xmlns:m="http://schemas.openxmlformats.org/officeDocument/2006/math">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𝑦</m:t>
                          </m:r>
                        </m:e>
                        <m:sup>
                          <m:r>
                            <a:rPr lang="de-DE" sz="2000" b="0" i="1" smtClean="0">
                              <a:latin typeface="Cambria Math" panose="02040503050406030204" pitchFamily="18" charset="0"/>
                            </a:rPr>
                            <m:t>2</m:t>
                          </m:r>
                        </m:sup>
                      </m:sSup>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𝑥</m:t>
                          </m:r>
                        </m:e>
                        <m:sup>
                          <m:r>
                            <a:rPr lang="de-DE" sz="2000" b="0" i="1" smtClean="0">
                              <a:latin typeface="Cambria Math" panose="02040503050406030204" pitchFamily="18" charset="0"/>
                            </a:rPr>
                            <m:t>3</m:t>
                          </m:r>
                        </m:sup>
                      </m:sSup>
                      <m:r>
                        <a:rPr lang="de-DE" sz="2000" b="0" i="1" smtClean="0">
                          <a:latin typeface="Cambria Math" panose="02040503050406030204" pitchFamily="18" charset="0"/>
                        </a:rPr>
                        <m:t>+</m:t>
                      </m:r>
                      <m:r>
                        <a:rPr lang="de-DE" sz="2000" b="0" i="1" smtClean="0">
                          <a:latin typeface="Cambria Math" panose="02040503050406030204" pitchFamily="18" charset="0"/>
                        </a:rPr>
                        <m:t>𝑎𝑥</m:t>
                      </m:r>
                      <m:r>
                        <a:rPr lang="de-DE" sz="2000" b="0" i="1" smtClean="0">
                          <a:latin typeface="Cambria Math" panose="02040503050406030204" pitchFamily="18" charset="0"/>
                        </a:rPr>
                        <m:t>+</m:t>
                      </m:r>
                      <m:r>
                        <a:rPr lang="de-DE" sz="2000" b="0" i="1" smtClean="0">
                          <a:latin typeface="Cambria Math" panose="02040503050406030204" pitchFamily="18" charset="0"/>
                        </a:rPr>
                        <m:t>𝑏</m:t>
                      </m:r>
                    </m:oMath>
                  </m:oMathPara>
                </a14:m>
                <a:endParaRPr lang="en-US" sz="2000" dirty="0"/>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22288" y="2138363"/>
                <a:ext cx="3384252" cy="4522787"/>
              </a:xfrm>
              <a:blipFill rotWithShape="0">
                <a:blip r:embed="rId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2222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14</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8856860" cy="4522787"/>
          </a:xfrm>
          <a:noFill/>
        </p:spPr>
        <p:txBody>
          <a:bodyPr/>
          <a:lstStyle/>
          <a:p>
            <a:pPr lvl="1" indent="0">
              <a:buNone/>
            </a:pPr>
            <a:r>
              <a:rPr lang="de-DE" dirty="0" smtClean="0"/>
              <a:t>Spezialfälle bei der Addition:</a:t>
            </a:r>
          </a:p>
          <a:p>
            <a:pPr marL="912813" lvl="2" indent="-285750"/>
            <a:r>
              <a:rPr lang="de-DE" dirty="0" smtClean="0"/>
              <a:t>Addieren mit dem gleichen Punkt (Q = P) :</a:t>
            </a:r>
          </a:p>
          <a:p>
            <a:pPr lvl="2" indent="0" algn="ctr">
              <a:buNone/>
            </a:pPr>
            <a:r>
              <a:rPr lang="de-DE" dirty="0" smtClean="0"/>
              <a:t>S = P + P = 2P.</a:t>
            </a:r>
          </a:p>
          <a:p>
            <a:pPr marL="912813" lvl="2" indent="-285750"/>
            <a:r>
              <a:rPr lang="de-DE" dirty="0" smtClean="0"/>
              <a:t>Addieren mit dem gleichen X-Koordinaten (Q</a:t>
            </a:r>
            <a:r>
              <a:rPr lang="de-DE" baseline="-25000" dirty="0" smtClean="0"/>
              <a:t>X</a:t>
            </a:r>
            <a:r>
              <a:rPr lang="de-DE" dirty="0" smtClean="0"/>
              <a:t> = P</a:t>
            </a:r>
            <a:r>
              <a:rPr lang="de-DE" baseline="-25000" dirty="0" smtClean="0"/>
              <a:t>X</a:t>
            </a:r>
            <a:r>
              <a:rPr lang="de-DE" dirty="0" smtClean="0"/>
              <a:t> ):</a:t>
            </a:r>
          </a:p>
          <a:p>
            <a:pPr lvl="2" indent="0" algn="ctr">
              <a:buNone/>
            </a:pPr>
            <a:r>
              <a:rPr lang="de-DE" dirty="0" smtClean="0"/>
              <a:t>P + Q = </a:t>
            </a:r>
            <a:r>
              <a:rPr lang="de-DE" sz="2800" dirty="0" smtClean="0"/>
              <a:t>∞</a:t>
            </a:r>
            <a:endParaRPr lang="de-DE" dirty="0" smtClean="0"/>
          </a:p>
          <a:p>
            <a:pPr marL="1360488" lvl="3" indent="-285750"/>
            <a:r>
              <a:rPr lang="de-DE" dirty="0" smtClean="0"/>
              <a:t>Addieren mit </a:t>
            </a:r>
            <a:r>
              <a:rPr lang="de-DE" sz="2800" dirty="0" smtClean="0"/>
              <a:t>∞</a:t>
            </a:r>
            <a:r>
              <a:rPr lang="de-DE" sz="1800" dirty="0" smtClean="0"/>
              <a:t> </a:t>
            </a:r>
            <a:r>
              <a:rPr lang="de-DE" dirty="0" smtClean="0"/>
              <a:t>: </a:t>
            </a:r>
          </a:p>
          <a:p>
            <a:pPr lvl="2" indent="0" algn="ctr">
              <a:buNone/>
            </a:pPr>
            <a:r>
              <a:rPr lang="de-DE" dirty="0" smtClean="0"/>
              <a:t>P + </a:t>
            </a:r>
            <a:r>
              <a:rPr lang="de-DE"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1360488" lvl="3" indent="-285750"/>
            <a:r>
              <a:rPr lang="de-DE" dirty="0" smtClean="0"/>
              <a:t>Aus P + Q = </a:t>
            </a:r>
            <a:r>
              <a:rPr lang="de-DE" sz="2800" dirty="0" smtClean="0"/>
              <a:t>∞</a:t>
            </a:r>
            <a:r>
              <a:rPr lang="de-DE" dirty="0" smtClean="0"/>
              <a:t> folgt, dass Q das inverse Element von P ist und es gilt:</a:t>
            </a:r>
          </a:p>
          <a:p>
            <a:pPr lvl="3" indent="0" algn="ctr">
              <a:buNone/>
            </a:pPr>
            <a:r>
              <a:rPr lang="de-DE" dirty="0" smtClean="0"/>
              <a:t>Q = -P</a:t>
            </a:r>
          </a:p>
          <a:p>
            <a:pPr lvl="1" indent="0">
              <a:buNone/>
            </a:pPr>
            <a:r>
              <a:rPr lang="de-DE" dirty="0" smtClean="0"/>
              <a:t>Addieren mit </a:t>
            </a:r>
            <a:r>
              <a:rPr lang="de-DE" dirty="0"/>
              <a:t>einem </a:t>
            </a:r>
            <a:r>
              <a:rPr lang="de-DE" dirty="0" smtClean="0"/>
              <a:t>Skalar:</a:t>
            </a:r>
          </a:p>
          <a:p>
            <a:pPr lvl="1" indent="0" algn="ctr">
              <a:buNone/>
            </a:pP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690" y="281642"/>
            <a:ext cx="3056480" cy="3139743"/>
          </a:xfrm>
          <a:prstGeom prst="rect">
            <a:avLst/>
          </a:prstGeom>
        </p:spPr>
      </p:pic>
    </p:spTree>
    <p:extLst>
      <p:ext uri="{BB962C8B-B14F-4D97-AF65-F5344CB8AC3E}">
        <p14:creationId xmlns:p14="http://schemas.microsoft.com/office/powerpoint/2010/main" val="2915704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bestimmte Randbedingungen können Elliptischen Kurven für Asymmetrische Verschlüsselung eingesetzt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Rechenaufwand und beim Speicherbedarf</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146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16</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9299068" cy="4522787"/>
              </a:xfrm>
              <a:noFill/>
            </p:spPr>
            <p:txBody>
              <a:bodyPr/>
              <a:lstStyle/>
              <a:p>
                <a:r>
                  <a:rPr lang="de-DE" sz="2000" dirty="0" smtClean="0"/>
                  <a:t>Ausgangsformel: </a:t>
                </a:r>
                <a14:m>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oMath>
                </a14:m>
                <a:endParaRPr lang="de-DE" sz="2000" dirty="0" smtClean="0"/>
              </a:p>
              <a:p>
                <a:endParaRPr lang="de-DE" sz="2000" dirty="0" smtClean="0"/>
              </a:p>
              <a:p>
                <a:r>
                  <a:rPr lang="de-DE" sz="2000" dirty="0" smtClean="0"/>
                  <a:t>Diskreter-Logarithmus-Formel: </a:t>
                </a:r>
                <a14:m>
                  <m:oMath xmlns:m="http://schemas.openxmlformats.org/officeDocument/2006/math">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𝑞</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oMath>
                </a14:m>
                <a:r>
                  <a:rPr lang="de-DE" sz="2000" dirty="0" smtClean="0"/>
                  <a:t>      (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ℕ</m:t>
                    </m:r>
                  </m:oMath>
                </a14:m>
                <a:r>
                  <a:rPr lang="de-DE" sz="2000" dirty="0" smtClean="0"/>
                  <a:t>  sodass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ad>
                      <m:radPr>
                        <m:degHide m:val="on"/>
                        <m:ctrlPr>
                          <a:rPr lang="de-DE" sz="2000" b="0" i="1" smtClean="0">
                            <a:latin typeface="Cambria Math" panose="02040503050406030204" pitchFamily="18" charset="0"/>
                            <a:ea typeface="Cambria Math" panose="02040503050406030204" pitchFamily="18" charset="0"/>
                          </a:rPr>
                        </m:ctrlPr>
                      </m:radPr>
                      <m:deg/>
                      <m:e>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−1</m:t>
                        </m:r>
                      </m:e>
                    </m:rad>
                  </m:oMath>
                </a14:m>
                <a:r>
                  <a:rPr lang="de-DE" sz="2000" dirty="0" smtClean="0"/>
                  <a:t> )</a:t>
                </a:r>
              </a:p>
              <a:p>
                <a:endParaRPr lang="de-DE" sz="2000" dirty="0" smtClean="0"/>
              </a:p>
              <a:p>
                <a:r>
                  <a:rPr lang="de-DE" sz="2000" dirty="0" smtClean="0"/>
                  <a:t>Formel nach Umformung</a:t>
                </a:r>
                <a:endParaRPr lang="en-US" dirty="0"/>
              </a:p>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𝑦</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sup>
                      </m:sSup>
                    </m:oMath>
                  </m:oMathPara>
                </a14:m>
                <a:endParaRPr lang="de-DE" sz="2000" dirty="0" smtClean="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9299068" cy="4522787"/>
              </a:xfrm>
              <a:blipFill rotWithShape="0">
                <a:blip r:embed="rId3"/>
                <a:stretch>
                  <a:fillRect l="-1639" t="-1617"/>
                </a:stretch>
              </a:blipFill>
            </p:spPr>
            <p:txBody>
              <a:bodyPr/>
              <a:lstStyle/>
              <a:p>
                <a:r>
                  <a:rPr lang="de-DE">
                    <a:noFill/>
                  </a:rPr>
                  <a:t> </a:t>
                </a:r>
              </a:p>
            </p:txBody>
          </p:sp>
        </mc:Fallback>
      </mc:AlternateContent>
    </p:spTree>
    <p:extLst>
      <p:ext uri="{BB962C8B-B14F-4D97-AF65-F5344CB8AC3E}">
        <p14:creationId xmlns:p14="http://schemas.microsoft.com/office/powerpoint/2010/main" val="1803914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17</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sz="2000" dirty="0" smtClean="0"/>
                  <a:t>Baby-Step-Formel:</a:t>
                </a:r>
              </a:p>
              <a:p>
                <a:pPr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𝐵</m:t>
                      </m:r>
                      <m:r>
                        <a:rPr lang="de-DE" sz="2000" b="0" i="1" smtClean="0">
                          <a:latin typeface="Cambria Math" panose="02040503050406030204" pitchFamily="18" charset="0"/>
                        </a:rPr>
                        <m:t>={ </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𝑚𝑜𝑑</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𝑟</m:t>
                          </m:r>
                        </m:e>
                      </m:d>
                      <m:r>
                        <a:rPr lang="de-DE" sz="2000" b="0" i="1" smtClean="0">
                          <a:latin typeface="Cambria Math" panose="02040503050406030204" pitchFamily="18" charset="0"/>
                          <a:ea typeface="Cambria Math" panose="02040503050406030204" pitchFamily="18" charset="0"/>
                        </a:rPr>
                        <m:t> :0 ≤</m:t>
                      </m:r>
                      <m:r>
                        <a:rPr lang="de-DE" sz="2000" b="0" i="1" smtClean="0">
                          <a:latin typeface="Cambria Math" panose="02040503050406030204" pitchFamily="18" charset="0"/>
                          <a:ea typeface="Cambria Math" panose="02040503050406030204" pitchFamily="18" charset="0"/>
                        </a:rPr>
                        <m:t>𝑟</m:t>
                      </m:r>
                      <m:r>
                        <a:rPr lang="de-DE" sz="2000" b="0" i="1" smtClean="0">
                          <a:latin typeface="Cambria Math" panose="02040503050406030204" pitchFamily="18" charset="0"/>
                          <a:ea typeface="Cambria Math" panose="02040503050406030204" pitchFamily="18" charset="0"/>
                        </a:rPr>
                        <m:t> &lt;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 }</m:t>
                      </m:r>
                    </m:oMath>
                  </m:oMathPara>
                </a14:m>
                <a:endParaRPr lang="en-US" dirty="0" smtClean="0"/>
              </a:p>
              <a:p>
                <a:pPr lvl="1" indent="0" algn="ctr">
                  <a:buNone/>
                </a:pPr>
                <a:endParaRPr lang="en-US" dirty="0"/>
              </a:p>
              <a:p>
                <a:pPr marL="285750" indent="-285750">
                  <a:buFont typeface="Arial" panose="020B0604020202020204" pitchFamily="34" charset="0"/>
                  <a:buChar char="•"/>
                </a:pPr>
                <a:r>
                  <a:rPr lang="en-US" sz="2000" dirty="0" smtClean="0"/>
                  <a:t>Giant-Step-Formel:</a:t>
                </a:r>
                <a:endParaRPr lang="en-US" sz="2000" dirty="0"/>
              </a:p>
              <a:p>
                <a:pPr marL="0"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𝐺</m:t>
                      </m:r>
                      <m:r>
                        <a:rPr lang="de-DE" sz="2000" i="1">
                          <a:latin typeface="Cambria Math" panose="02040503050406030204" pitchFamily="18" charset="0"/>
                        </a:rPr>
                        <m:t>={</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𝑞</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=1, 2, 3… }</m:t>
                      </m:r>
                    </m:oMath>
                  </m:oMathPara>
                </a14:m>
                <a:endParaRPr lang="en-US" sz="2000" dirty="0" smtClean="0"/>
              </a:p>
              <a:p>
                <a:endParaRPr lang="de-DE" sz="2000" dirty="0"/>
              </a:p>
              <a:p>
                <a:r>
                  <a:rPr lang="de-DE" sz="2000" dirty="0"/>
                  <a:t>Formel nach Umformung</a:t>
                </a:r>
                <a:endParaRPr lang="en-US" dirty="0"/>
              </a:p>
              <a:p>
                <a:pPr/>
                <a14:m>
                  <m:oMathPara xmlns:m="http://schemas.openxmlformats.org/officeDocument/2006/math">
                    <m:oMathParaPr>
                      <m:jc m:val="centerGroup"/>
                    </m:oMathParaPr>
                    <m:oMath xmlns:m="http://schemas.openxmlformats.org/officeDocument/2006/math">
                      <m:r>
                        <a:rPr lang="de-DE" sz="2000" i="1">
                          <a:latin typeface="Cambria Math" panose="02040503050406030204" pitchFamily="18" charset="0"/>
                          <a:ea typeface="Cambria Math" panose="02040503050406030204" pitchFamily="18" charset="0"/>
                        </a:rPr>
                        <m:t>𝑦</m:t>
                      </m:r>
                      <m:r>
                        <a:rPr lang="de-DE" sz="2000" i="1">
                          <a:latin typeface="Cambria Math" panose="02040503050406030204" pitchFamily="18" charset="0"/>
                          <a:ea typeface="Cambria Math" panose="02040503050406030204" pitchFamily="18" charset="0"/>
                        </a:rPr>
                        <m:t>∙</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sup>
                      </m:sSup>
                      <m:r>
                        <a:rPr lang="de-DE" sz="2000" i="1">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𝑞</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𝑡</m:t>
                          </m:r>
                        </m:sup>
                      </m:sSup>
                    </m:oMath>
                  </m:oMathPara>
                </a14:m>
                <a:endParaRPr lang="en-US" sz="2000" dirty="0" smtClean="0"/>
              </a:p>
              <a:p>
                <a:r>
                  <a:rPr lang="de-DE" sz="2000" dirty="0"/>
                  <a:t>Diskreter-Logarithmus-Formel: </a:t>
                </a:r>
                <a14:m>
                  <m:oMath xmlns:m="http://schemas.openxmlformats.org/officeDocument/2006/math">
                    <m:r>
                      <a:rPr lang="de-DE" sz="2000" i="1">
                        <a:latin typeface="Cambria Math" panose="02040503050406030204" pitchFamily="18" charset="0"/>
                      </a:rPr>
                      <m:t>𝑥</m:t>
                    </m:r>
                    <m:r>
                      <a:rPr lang="de-DE" sz="2000" i="1">
                        <a:latin typeface="Cambria Math" panose="02040503050406030204" pitchFamily="18" charset="0"/>
                      </a:rPr>
                      <m:t>=</m:t>
                    </m:r>
                    <m:r>
                      <a:rPr lang="de-DE" sz="2000" i="1">
                        <a:latin typeface="Cambria Math" panose="02040503050406030204" pitchFamily="18" charset="0"/>
                      </a:rPr>
                      <m:t>𝑞</m:t>
                    </m:r>
                    <m:r>
                      <a:rPr lang="de-DE" sz="2000" i="1">
                        <a:latin typeface="Cambria Math" panose="02040503050406030204" pitchFamily="18" charset="0"/>
                      </a:rPr>
                      <m:t> ∙</m:t>
                    </m:r>
                    <m:r>
                      <a:rPr lang="de-DE" sz="2000" i="1">
                        <a:latin typeface="Cambria Math" panose="02040503050406030204" pitchFamily="18" charset="0"/>
                        <a:ea typeface="Cambria Math" panose="02040503050406030204" pitchFamily="18" charset="0"/>
                      </a:rPr>
                      <m:t>𝑡</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oMath>
                </a14:m>
                <a:r>
                  <a:rPr lang="de-DE" sz="2000" dirty="0"/>
                  <a:t>      (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
                      <a:rPr lang="de-DE" sz="2000" i="1">
                        <a:latin typeface="Cambria Math" panose="02040503050406030204" pitchFamily="18" charset="0"/>
                        <a:ea typeface="Cambria Math" panose="02040503050406030204" pitchFamily="18" charset="0"/>
                      </a:rPr>
                      <m:t>ℕ</m:t>
                    </m:r>
                  </m:oMath>
                </a14:m>
                <a:r>
                  <a:rPr lang="de-DE" sz="2000" dirty="0"/>
                  <a:t>  sodass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ad>
                      <m:radPr>
                        <m:degHide m:val="on"/>
                        <m:ctrlPr>
                          <a:rPr lang="de-DE" sz="2000" i="1">
                            <a:latin typeface="Cambria Math" panose="02040503050406030204" pitchFamily="18" charset="0"/>
                            <a:ea typeface="Cambria Math" panose="02040503050406030204" pitchFamily="18" charset="0"/>
                          </a:rPr>
                        </m:ctrlPr>
                      </m:radPr>
                      <m:deg/>
                      <m:e>
                        <m:r>
                          <a:rPr lang="de-DE" sz="2000" i="1">
                            <a:latin typeface="Cambria Math" panose="02040503050406030204" pitchFamily="18" charset="0"/>
                            <a:ea typeface="Cambria Math" panose="02040503050406030204" pitchFamily="18" charset="0"/>
                          </a:rPr>
                          <m:t>𝑝</m:t>
                        </m:r>
                        <m:r>
                          <a:rPr lang="de-DE" sz="2000" i="1">
                            <a:latin typeface="Cambria Math" panose="02040503050406030204" pitchFamily="18" charset="0"/>
                            <a:ea typeface="Cambria Math" panose="02040503050406030204" pitchFamily="18" charset="0"/>
                          </a:rPr>
                          <m:t>−1</m:t>
                        </m:r>
                      </m:e>
                    </m:rad>
                  </m:oMath>
                </a14:m>
                <a:r>
                  <a:rPr lang="de-DE" sz="2000" dirty="0"/>
                  <a:t> )</a:t>
                </a:r>
              </a:p>
              <a:p>
                <a:endParaRPr lang="en-US" sz="2000"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721" t="-1617" r="-551"/>
                </a:stretch>
              </a:blipFill>
            </p:spPr>
            <p:txBody>
              <a:bodyPr/>
              <a:lstStyle/>
              <a:p>
                <a:r>
                  <a:rPr lang="de-DE">
                    <a:noFill/>
                  </a:rPr>
                  <a:t> </a:t>
                </a:r>
              </a:p>
            </p:txBody>
          </p:sp>
        </mc:Fallback>
      </mc:AlternateContent>
    </p:spTree>
    <p:extLst>
      <p:ext uri="{BB962C8B-B14F-4D97-AF65-F5344CB8AC3E}">
        <p14:creationId xmlns:p14="http://schemas.microsoft.com/office/powerpoint/2010/main" val="931752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18</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Ist nicht Praxis relevant um DLP-Verschlüsselungen zu brechen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Baby-</a:t>
                </a:r>
                <a:r>
                  <a:rPr lang="de-DE" dirty="0" err="1" smtClean="0"/>
                  <a:t>Step</a:t>
                </a:r>
                <a:r>
                  <a:rPr lang="de-DE" dirty="0" smtClean="0"/>
                  <a:t>-Giant-</a:t>
                </a:r>
                <a:r>
                  <a:rPr lang="de-DE" dirty="0" err="1" smtClean="0"/>
                  <a:t>Step</a:t>
                </a:r>
                <a:r>
                  <a:rPr lang="de-DE" dirty="0" smtClean="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rad>
                          <m:radPr>
                            <m:degHide m:val="on"/>
                            <m:ctrlPr>
                              <a:rPr lang="de-DE" b="0" i="1" smtClean="0">
                                <a:latin typeface="Cambria Math" panose="02040503050406030204" pitchFamily="18" charset="0"/>
                                <a:ea typeface="Cambria Math" panose="02040503050406030204" pitchFamily="18" charset="0"/>
                              </a:rPr>
                            </m:ctrlPr>
                          </m:radPr>
                          <m:deg/>
                          <m:e>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e>
                        </m:rad>
                      </m:e>
                    </m:d>
                  </m:oMath>
                </a14:m>
                <a:endParaRPr lang="de-DE" b="0" dirty="0" smtClean="0">
                  <a:ea typeface="Cambria Math" panose="02040503050406030204" pitchFamily="18" charset="0"/>
                </a:endParaRPr>
              </a:p>
              <a:p>
                <a:pPr marL="285750" indent="-285750">
                  <a:buFont typeface="Arial" panose="020B0604020202020204" pitchFamily="34" charset="0"/>
                  <a:buChar char="•"/>
                </a:pPr>
                <a:endParaRPr lang="de-DE" b="0" dirty="0" smtClean="0">
                  <a:ea typeface="Cambria Math" panose="02040503050406030204" pitchFamily="18" charset="0"/>
                </a:endParaRPr>
              </a:p>
              <a:p>
                <a:pPr marL="285750" indent="-285750">
                  <a:buFont typeface="Arial" panose="020B0604020202020204" pitchFamily="34" charset="0"/>
                  <a:buChar char="•"/>
                </a:pPr>
                <a:r>
                  <a:rPr lang="de-DE" dirty="0" smtClean="0"/>
                  <a:t>Naive </a:t>
                </a:r>
                <a:r>
                  <a:rPr lang="de-DE" dirty="0"/>
                  <a:t>vollständige </a:t>
                </a:r>
                <a:r>
                  <a:rPr lang="de-DE" dirty="0" smtClean="0"/>
                  <a:t>Suche: </a:t>
                </a:r>
                <a14:m>
                  <m:oMath xmlns:m="http://schemas.openxmlformats.org/officeDocument/2006/math">
                    <m:r>
                      <a:rPr lang="de-DE" i="1">
                        <a:latin typeface="Cambria Math" panose="02040503050406030204" pitchFamily="18" charset="0"/>
                      </a:rPr>
                      <m:t>𝑂</m:t>
                    </m:r>
                    <m:d>
                      <m:dPr>
                        <m:ctrlPr>
                          <a:rPr lang="de-DE" i="1">
                            <a:latin typeface="Cambria Math" panose="02040503050406030204" pitchFamily="18" charset="0"/>
                          </a:rPr>
                        </m:ctrlPr>
                      </m:dPr>
                      <m:e>
                        <m:r>
                          <a:rPr lang="de-DE" b="0" i="1" smtClean="0">
                            <a:latin typeface="Cambria Math" panose="02040503050406030204" pitchFamily="18" charset="0"/>
                          </a:rPr>
                          <m:t>𝑝</m:t>
                        </m:r>
                        <m:r>
                          <a:rPr lang="de-DE" b="0" i="1" smtClean="0">
                            <a:latin typeface="Cambria Math" panose="02040503050406030204" pitchFamily="18" charset="0"/>
                          </a:rPr>
                          <m:t>−1</m:t>
                        </m:r>
                      </m:e>
                    </m:d>
                  </m:oMath>
                </a14:m>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Anmerkung: ist ein generischer Algorithmus</a:t>
                </a:r>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376" t="-1348"/>
                </a:stretch>
              </a:blipFill>
            </p:spPr>
            <p:txBody>
              <a:bodyPr/>
              <a:lstStyle/>
              <a:p>
                <a:r>
                  <a:rPr lang="de-DE">
                    <a:noFill/>
                  </a:rPr>
                  <a:t> </a:t>
                </a:r>
              </a:p>
            </p:txBody>
          </p:sp>
        </mc:Fallback>
      </mc:AlternateContent>
    </p:spTree>
    <p:extLst>
      <p:ext uri="{BB962C8B-B14F-4D97-AF65-F5344CB8AC3E}">
        <p14:creationId xmlns:p14="http://schemas.microsoft.com/office/powerpoint/2010/main" val="1373210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19</a:t>
            </a:fld>
            <a:endParaRPr lang="de-DE" dirty="0"/>
          </a:p>
        </p:txBody>
      </p:sp>
      <p:sp>
        <p:nvSpPr>
          <p:cNvPr id="9218" name="Rectangle 2"/>
          <p:cNvSpPr>
            <a:spLocks noGrp="1" noChangeArrowheads="1"/>
          </p:cNvSpPr>
          <p:nvPr>
            <p:ph type="title"/>
          </p:nvPr>
        </p:nvSpPr>
        <p:spPr/>
        <p:txBody>
          <a:bodyPr/>
          <a:lstStyle/>
          <a:p>
            <a:r>
              <a:rPr lang="de-DE" dirty="0" smtClean="0"/>
              <a:t>Ausblick</a:t>
            </a:r>
            <a:r>
              <a:rPr lang="de-DE" dirty="0"/>
              <a:t/>
            </a:r>
            <a:br>
              <a:rPr lang="de-DE" dirty="0"/>
            </a:b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Heutige Verschlüsselungstechniken basieren auf Faktorisierung von Primzahlen oder dem DL-Problem</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Heutigen kryptographischen Verfahren sind vom Grundsatz sicher, wenn die Mindestanforderungen eingehalten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Verschlüsselungstechniken entwickeln sich immer weiter</a:t>
            </a:r>
            <a:endParaRPr lang="de-DE" dirty="0"/>
          </a:p>
        </p:txBody>
      </p:sp>
    </p:spTree>
    <p:extLst>
      <p:ext uri="{BB962C8B-B14F-4D97-AF65-F5344CB8AC3E}">
        <p14:creationId xmlns:p14="http://schemas.microsoft.com/office/powerpoint/2010/main" val="3859067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smtClean="0"/>
              <a:t>Überblick</a:t>
            </a:r>
            <a:endParaRPr lang="de-DE" sz="2400" i="1" dirty="0"/>
          </a:p>
        </p:txBody>
      </p:sp>
      <p:graphicFrame>
        <p:nvGraphicFramePr>
          <p:cNvPr id="2115" name="Group 67"/>
          <p:cNvGraphicFramePr>
            <a:graphicFrameLocks noGrp="1"/>
          </p:cNvGraphicFramePr>
          <p:nvPr>
            <p:ph type="tbl" idx="1"/>
            <p:extLst>
              <p:ext uri="{D42A27DB-BD31-4B8C-83A1-F6EECF244321}">
                <p14:modId xmlns:p14="http://schemas.microsoft.com/office/powerpoint/2010/main" val="3048205466"/>
              </p:ext>
            </p:extLst>
          </p:nvPr>
        </p:nvGraphicFramePr>
        <p:xfrm>
          <a:off x="522288" y="2138363"/>
          <a:ext cx="8424862" cy="3712088"/>
        </p:xfrm>
        <a:graphic>
          <a:graphicData uri="http://schemas.openxmlformats.org/drawingml/2006/table">
            <a:tbl>
              <a:tblPr/>
              <a:tblGrid>
                <a:gridCol w="1439862">
                  <a:extLst>
                    <a:ext uri="{9D8B030D-6E8A-4147-A177-3AD203B41FA5}">
                      <a16:colId xmlns:a16="http://schemas.microsoft.com/office/drawing/2014/main" xmlns="" val="20000"/>
                    </a:ext>
                  </a:extLst>
                </a:gridCol>
                <a:gridCol w="4896718">
                  <a:extLst>
                    <a:ext uri="{9D8B030D-6E8A-4147-A177-3AD203B41FA5}">
                      <a16:colId xmlns:a16="http://schemas.microsoft.com/office/drawing/2014/main" xmlns="" val="20001"/>
                    </a:ext>
                  </a:extLst>
                </a:gridCol>
                <a:gridCol w="2088282">
                  <a:extLst>
                    <a:ext uri="{9D8B030D-6E8A-4147-A177-3AD203B41FA5}">
                      <a16:colId xmlns:a16="http://schemas.microsoft.com/office/drawing/2014/main" xmlns="" val="20002"/>
                    </a:ext>
                  </a:extLst>
                </a:gridCol>
              </a:tblGrid>
              <a:tr h="17793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Motiv und Grundlagen</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a</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Primzahlen</a:t>
                      </a:r>
                    </a:p>
                    <a:p>
                      <a:r>
                        <a:rPr lang="de-DE" sz="1800" b="0" i="0" u="none" strike="noStrike" kern="1200" baseline="0" dirty="0" smtClean="0">
                          <a:solidFill>
                            <a:schemeClr val="tx1"/>
                          </a:solidFill>
                          <a:latin typeface="+mn-lt"/>
                          <a:ea typeface="+mn-ea"/>
                          <a:cs typeface="+mn-cs"/>
                        </a:rPr>
                        <a:t>Satz von Fermat</a:t>
                      </a:r>
                    </a:p>
                    <a:p>
                      <a:r>
                        <a:rPr lang="de-DE" sz="1800" b="0" i="0" u="none" strike="noStrike" kern="1200" baseline="0" dirty="0" smtClean="0">
                          <a:solidFill>
                            <a:schemeClr val="tx1"/>
                          </a:solidFill>
                          <a:latin typeface="+mn-lt"/>
                          <a:ea typeface="+mn-ea"/>
                          <a:cs typeface="+mn-cs"/>
                        </a:rPr>
                        <a:t>Miller-Rabin-Test</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b</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582531537"/>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Diskreter Logarithmus</a:t>
                      </a:r>
                    </a:p>
                    <a:p>
                      <a:r>
                        <a:rPr lang="de-DE" sz="1800" b="0" i="0" u="none" strike="noStrike" kern="1200" baseline="0" dirty="0" smtClean="0">
                          <a:solidFill>
                            <a:schemeClr val="tx1"/>
                          </a:solidFill>
                          <a:latin typeface="+mn-lt"/>
                          <a:ea typeface="+mn-ea"/>
                          <a:cs typeface="+mn-cs"/>
                        </a:rPr>
                        <a:t>Baby-</a:t>
                      </a:r>
                      <a:r>
                        <a:rPr lang="de-DE" sz="1800" b="0" i="0" u="none" strike="noStrike" kern="1200" baseline="0" dirty="0" err="1" smtClean="0">
                          <a:solidFill>
                            <a:schemeClr val="tx1"/>
                          </a:solidFill>
                          <a:latin typeface="+mn-lt"/>
                          <a:ea typeface="+mn-ea"/>
                          <a:cs typeface="+mn-cs"/>
                        </a:rPr>
                        <a:t>Step</a:t>
                      </a:r>
                      <a:r>
                        <a:rPr lang="de-DE" sz="1800" b="0" i="0" u="none" strike="noStrike" kern="1200" baseline="0" dirty="0" smtClean="0">
                          <a:solidFill>
                            <a:schemeClr val="tx1"/>
                          </a:solidFill>
                          <a:latin typeface="+mn-lt"/>
                          <a:ea typeface="+mn-ea"/>
                          <a:cs typeface="+mn-cs"/>
                        </a:rPr>
                        <a:t>/Giant-</a:t>
                      </a:r>
                      <a:r>
                        <a:rPr lang="de-DE" sz="1800" b="0" i="0" u="none" strike="noStrike" kern="1200" baseline="0" dirty="0" err="1" smtClean="0">
                          <a:solidFill>
                            <a:schemeClr val="tx1"/>
                          </a:solidFill>
                          <a:latin typeface="+mn-lt"/>
                          <a:ea typeface="+mn-ea"/>
                          <a:cs typeface="+mn-cs"/>
                        </a:rPr>
                        <a:t>Step</a:t>
                      </a:r>
                      <a:endParaRPr lang="de-DE" sz="1800" b="0" i="0" u="none" strike="noStrike" kern="1200" baseline="0" dirty="0" smtClean="0">
                        <a:solidFill>
                          <a:schemeClr val="tx1"/>
                        </a:solidFill>
                        <a:latin typeface="+mn-lt"/>
                        <a:ea typeface="+mn-ea"/>
                        <a:cs typeface="+mn-cs"/>
                      </a:endParaRP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c</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691474493"/>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Ausblick</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d</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2030613182"/>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20</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de-DE" dirty="0" smtClean="0"/>
              <a:t>Quellen</a:t>
            </a:r>
            <a:r>
              <a:rPr lang="de-DE" dirty="0"/>
              <a:t/>
            </a:r>
            <a:br>
              <a:rPr lang="de-DE" dirty="0"/>
            </a:br>
            <a:endParaRPr lang="de-DE" sz="2400" b="0" i="1" dirty="0"/>
          </a:p>
        </p:txBody>
      </p:sp>
      <p:sp>
        <p:nvSpPr>
          <p:cNvPr id="9219" name="Rectangle 3"/>
          <p:cNvSpPr>
            <a:spLocks noGrp="1" noChangeArrowheads="1"/>
          </p:cNvSpPr>
          <p:nvPr>
            <p:ph idx="1"/>
          </p:nvPr>
        </p:nvSpPr>
        <p:spPr>
          <a:xfrm>
            <a:off x="522288" y="1434380"/>
            <a:ext cx="8424862" cy="5083349"/>
          </a:xfrm>
          <a:noFill/>
        </p:spPr>
        <p:txBody>
          <a:bodyPr/>
          <a:lstStyle/>
          <a:p>
            <a:pPr marL="285750" indent="-285750">
              <a:buFont typeface="Arial" panose="020B0604020202020204" pitchFamily="34" charset="0"/>
              <a:buChar char="•"/>
            </a:pPr>
            <a:r>
              <a:rPr lang="de-DE" dirty="0" smtClean="0"/>
              <a:t>O</a:t>
            </a:r>
            <a:r>
              <a:rPr lang="de-DE" dirty="0"/>
              <a:t>. </a:t>
            </a:r>
            <a:r>
              <a:rPr lang="de-DE" dirty="0" err="1"/>
              <a:t>Deiser</a:t>
            </a:r>
            <a:r>
              <a:rPr lang="de-DE" dirty="0"/>
              <a:t> </a:t>
            </a:r>
            <a:r>
              <a:rPr lang="de-DE" dirty="0" err="1"/>
              <a:t>and</a:t>
            </a:r>
            <a:r>
              <a:rPr lang="de-DE" dirty="0"/>
              <a:t> C. </a:t>
            </a:r>
            <a:r>
              <a:rPr lang="de-DE" dirty="0" err="1"/>
              <a:t>Lasser</a:t>
            </a:r>
            <a:r>
              <a:rPr lang="de-DE" dirty="0"/>
              <a:t>. </a:t>
            </a:r>
            <a:r>
              <a:rPr lang="de-DE" b="1" dirty="0"/>
              <a:t>Erste Hilfe in Linearer Algebra</a:t>
            </a:r>
            <a:r>
              <a:rPr lang="de-DE" dirty="0"/>
              <a:t>. Springer Spektrum, Berlin Heidelberg, 2015.</a:t>
            </a:r>
          </a:p>
          <a:p>
            <a:pPr marL="555625" lvl="1" indent="-285750">
              <a:buFont typeface="Arial" panose="020B0604020202020204" pitchFamily="34" charset="0"/>
              <a:buChar char="•"/>
            </a:pPr>
            <a:r>
              <a:rPr lang="de-DE" sz="1600" dirty="0"/>
              <a:t>Sehr schön für ganz grundlegende Sachen wie Algebraische Strukturen</a:t>
            </a:r>
            <a:endParaRPr lang="de-DE" dirty="0"/>
          </a:p>
          <a:p>
            <a:pPr marL="285750" indent="-285750">
              <a:buFont typeface="Arial" panose="020B0604020202020204" pitchFamily="34" charset="0"/>
              <a:buChar char="•"/>
            </a:pPr>
            <a:r>
              <a:rPr lang="de-DE" dirty="0"/>
              <a:t>S. Spitz, M. </a:t>
            </a:r>
            <a:r>
              <a:rPr lang="de-DE" dirty="0" err="1"/>
              <a:t>Pramateftakis</a:t>
            </a:r>
            <a:r>
              <a:rPr lang="de-DE" dirty="0"/>
              <a:t>, </a:t>
            </a:r>
            <a:r>
              <a:rPr lang="de-DE" dirty="0" err="1"/>
              <a:t>and</a:t>
            </a:r>
            <a:r>
              <a:rPr lang="de-DE" dirty="0"/>
              <a:t> J. Swoboda. </a:t>
            </a:r>
            <a:r>
              <a:rPr lang="de-DE" b="1" dirty="0"/>
              <a:t>Kryptographie und IT-Sicherheit</a:t>
            </a:r>
            <a:r>
              <a:rPr lang="de-DE" dirty="0"/>
              <a:t>. Vieweg + Teubner Verlag </a:t>
            </a:r>
            <a:r>
              <a:rPr lang="de-DE" dirty="0" err="1"/>
              <a:t>and</a:t>
            </a:r>
            <a:r>
              <a:rPr lang="de-DE" dirty="0"/>
              <a:t> Springer Fachmedien, Wiesbaden, 2011.</a:t>
            </a:r>
          </a:p>
          <a:p>
            <a:pPr marL="555625" lvl="1" indent="-285750">
              <a:buFont typeface="Arial" panose="020B0604020202020204" pitchFamily="34" charset="0"/>
              <a:buChar char="•"/>
            </a:pPr>
            <a:r>
              <a:rPr lang="de-DE" sz="1600" dirty="0"/>
              <a:t>Sehr umfangreich für elliptische Kurven und ECC-Kryptographie</a:t>
            </a:r>
          </a:p>
          <a:p>
            <a:pPr marL="285750" indent="-285750">
              <a:buFont typeface="Arial" panose="020B0604020202020204" pitchFamily="34" charset="0"/>
              <a:buChar char="•"/>
            </a:pPr>
            <a:r>
              <a:rPr lang="de-DE" dirty="0"/>
              <a:t>O. Forster. </a:t>
            </a:r>
            <a:r>
              <a:rPr lang="de-DE" b="1" dirty="0"/>
              <a:t>Algorithmische Zahlentheorie</a:t>
            </a:r>
            <a:r>
              <a:rPr lang="de-DE" dirty="0"/>
              <a:t>. Springer Fachmedien, Wiesbaden, 2015.</a:t>
            </a:r>
          </a:p>
          <a:p>
            <a:pPr marL="285750" indent="-285750">
              <a:buFont typeface="Arial" panose="020B0604020202020204" pitchFamily="34" charset="0"/>
              <a:buChar char="•"/>
            </a:pPr>
            <a:r>
              <a:rPr lang="de-DE" dirty="0" smtClean="0"/>
              <a:t>K</a:t>
            </a:r>
            <a:r>
              <a:rPr lang="de-DE" dirty="0"/>
              <a:t>.-U. Witt. </a:t>
            </a:r>
            <a:r>
              <a:rPr lang="de-DE" b="1" dirty="0"/>
              <a:t>Algebraische und zahlentheoretische Grundlagen für die Informatik</a:t>
            </a:r>
            <a:r>
              <a:rPr lang="de-DE" dirty="0"/>
              <a:t>. Springer Fachmedien, Wiesbaden, 2014.</a:t>
            </a:r>
          </a:p>
          <a:p>
            <a:pPr marL="285750" lvl="1" indent="-285750">
              <a:buFont typeface="Arial" panose="020B0604020202020204" pitchFamily="34" charset="0"/>
              <a:buChar char="•"/>
            </a:pPr>
            <a:r>
              <a:rPr lang="de-DE" dirty="0" smtClean="0"/>
              <a:t>Töpfer</a:t>
            </a:r>
            <a:r>
              <a:rPr lang="de-DE" dirty="0"/>
              <a:t>, A. / Mehdorn, H.: </a:t>
            </a:r>
            <a:r>
              <a:rPr lang="de-DE" b="1" dirty="0"/>
              <a:t>Total Quality Management</a:t>
            </a:r>
            <a:r>
              <a:rPr lang="de-DE" dirty="0"/>
              <a:t>.  </a:t>
            </a:r>
            <a:r>
              <a:rPr lang="de-DE" dirty="0" err="1"/>
              <a:t>Luchterhand</a:t>
            </a:r>
            <a:r>
              <a:rPr lang="de-DE" dirty="0"/>
              <a:t> Verlag, Berlin (1994</a:t>
            </a:r>
            <a:r>
              <a:rPr lang="de-DE" dirty="0" smtClean="0"/>
              <a:t>)</a:t>
            </a:r>
          </a:p>
          <a:p>
            <a:pPr marL="642938" lvl="2" indent="-285750">
              <a:buFont typeface="Arial" panose="020B0604020202020204" pitchFamily="34" charset="0"/>
              <a:buChar char="•"/>
            </a:pPr>
            <a:endParaRPr lang="de-DE" sz="1600" dirty="0"/>
          </a:p>
          <a:p>
            <a:pPr marL="285750" lvl="1" indent="-285750">
              <a:buFont typeface="Arial" panose="020B0604020202020204" pitchFamily="34" charset="0"/>
              <a:buChar char="•"/>
            </a:pPr>
            <a:endParaRPr lang="de-DE" dirty="0"/>
          </a:p>
          <a:p>
            <a:pPr marL="285750" indent="-2857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21</a:t>
            </a:fld>
            <a:endParaRPr lang="de-DE" dirty="0"/>
          </a:p>
        </p:txBody>
      </p:sp>
    </p:spTree>
    <p:extLst>
      <p:ext uri="{BB962C8B-B14F-4D97-AF65-F5344CB8AC3E}">
        <p14:creationId xmlns:p14="http://schemas.microsoft.com/office/powerpoint/2010/main" val="264209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Motivation dieser Arbeit</a:t>
            </a:r>
          </a:p>
        </p:txBody>
      </p:sp>
      <p:sp>
        <p:nvSpPr>
          <p:cNvPr id="6" name="Inhaltsplatzhalter 5"/>
          <p:cNvSpPr>
            <a:spLocks noGrp="1"/>
          </p:cNvSpPr>
          <p:nvPr>
            <p:ph idx="1"/>
          </p:nvPr>
        </p:nvSpPr>
        <p:spPr/>
        <p:txBody>
          <a:bodyPr/>
          <a:lstStyle/>
          <a:p>
            <a:r>
              <a:rPr lang="de-DE" dirty="0"/>
              <a:t>Algorithmische Zahlentheorie ist die wichtigste mathematische Disziplin in Bezug auf die Kryptographie</a:t>
            </a:r>
          </a:p>
          <a:p>
            <a:pPr lvl="1"/>
            <a:r>
              <a:rPr lang="de-DE" dirty="0"/>
              <a:t>Seit tausenden Jahren untersuchter Bereich, mit immer noch vielen ungeklärten Fragen(!)</a:t>
            </a:r>
          </a:p>
          <a:p>
            <a:pPr lvl="1"/>
            <a:r>
              <a:rPr lang="de-DE" dirty="0"/>
              <a:t>Primzahlen bilden die Grundlage für die Kryptographie</a:t>
            </a:r>
          </a:p>
          <a:p>
            <a:pPr lvl="1"/>
            <a:r>
              <a:rPr lang="de-DE" dirty="0"/>
              <a:t>Die diskrete Exponentialfunktion dient als Einwegfunktion(!)</a:t>
            </a:r>
          </a:p>
          <a:p>
            <a:pPr lvl="1"/>
            <a:r>
              <a:rPr lang="de-DE" dirty="0"/>
              <a:t>Der Diskrete Logarithmus </a:t>
            </a:r>
            <a:r>
              <a:rPr lang="de-DE" dirty="0" smtClean="0"/>
              <a:t>und die Primfaktorzerlegung sind </a:t>
            </a:r>
            <a:r>
              <a:rPr lang="de-DE" dirty="0"/>
              <a:t>schwierig zu </a:t>
            </a:r>
            <a:r>
              <a:rPr lang="de-DE" dirty="0" smtClean="0"/>
              <a:t>berechnen</a:t>
            </a:r>
            <a:endParaRPr lang="de-DE" dirty="0"/>
          </a:p>
        </p:txBody>
      </p:sp>
      <p:sp>
        <p:nvSpPr>
          <p:cNvPr id="4" name="Foliennummernplatzhalter 3"/>
          <p:cNvSpPr>
            <a:spLocks noGrp="1"/>
          </p:cNvSpPr>
          <p:nvPr>
            <p:ph type="sldNum" sz="quarter" idx="10"/>
          </p:nvPr>
        </p:nvSpPr>
        <p:spPr/>
        <p:txBody>
          <a:bodyPr/>
          <a:lstStyle/>
          <a:p>
            <a:r>
              <a:rPr lang="de-DE" sz="1400" smtClean="0"/>
              <a:t>Seite</a:t>
            </a:r>
            <a:r>
              <a:rPr lang="de-DE" smtClean="0"/>
              <a:t> </a:t>
            </a:r>
            <a:fld id="{40192516-3A96-4AF1-ACCE-4FA25417AC18}" type="slidenum">
              <a:rPr lang="de-DE" sz="1400" smtClean="0"/>
              <a:pPr/>
              <a:t>3</a:t>
            </a:fld>
            <a:endParaRPr lang="de-DE" sz="1400" dirty="0"/>
          </a:p>
        </p:txBody>
      </p:sp>
    </p:spTree>
    <p:extLst>
      <p:ext uri="{BB962C8B-B14F-4D97-AF65-F5344CB8AC3E}">
        <p14:creationId xmlns:p14="http://schemas.microsoft.com/office/powerpoint/2010/main" val="1152964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Grundlagen </a:t>
            </a:r>
            <a:r>
              <a:rPr lang="de-DE" smtClean="0"/>
              <a:t>Zusammenfassung</a:t>
            </a:r>
            <a:r>
              <a:rPr lang="de-DE" dirty="0"/>
              <a:t/>
            </a:r>
            <a:br>
              <a:rPr lang="de-DE" dirty="0"/>
            </a:br>
            <a:r>
              <a:rPr lang="de-DE" sz="2400" b="0" i="1" dirty="0"/>
              <a:t>Gruppen, Ringe, Körper</a:t>
            </a:r>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4</a:t>
            </a:fld>
            <a:endParaRPr lang="de-DE" dirty="0"/>
          </a:p>
        </p:txBody>
      </p:sp>
    </p:spTree>
    <p:extLst>
      <p:ext uri="{BB962C8B-B14F-4D97-AF65-F5344CB8AC3E}">
        <p14:creationId xmlns:p14="http://schemas.microsoft.com/office/powerpoint/2010/main" val="402503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p:cNvSpPr>
                <a:spLocks noGrp="1"/>
              </p:cNvSpPr>
              <p:nvPr>
                <p:ph type="title"/>
              </p:nvPr>
            </p:nvSpPr>
            <p:spPr/>
            <p:txBody>
              <a:bodyPr/>
              <a:lstStyle/>
              <a:p>
                <a:r>
                  <a:rPr lang="de-DE" dirty="0"/>
                  <a:t>Grundlagen </a:t>
                </a:r>
                <a:r>
                  <a:rPr lang="de-DE" dirty="0" err="1"/>
                  <a:t>Zusammefassung</a:t>
                </a:r>
                <a:r>
                  <a:rPr lang="de-DE" dirty="0"/>
                  <a:t/>
                </a:r>
                <a:br>
                  <a:rPr lang="de-DE" dirty="0"/>
                </a:br>
                <a:r>
                  <a:rPr lang="de-DE" sz="2400" b="0" i="1" dirty="0"/>
                  <a:t>Restklassenring </a:t>
                </a:r>
                <a14:m>
                  <m:oMath xmlns:m="http://schemas.openxmlformats.org/officeDocument/2006/math">
                    <m:r>
                      <a:rPr lang="de-DE" sz="2400" b="0" i="1" dirty="0" smtClean="0">
                        <a:latin typeface="Cambria Math" panose="02040503050406030204" pitchFamily="18" charset="0"/>
                        <a:ea typeface="Cambria Math" panose="02040503050406030204" pitchFamily="18" charset="0"/>
                      </a:rPr>
                      <m:t>ℤ</m:t>
                    </m:r>
                  </m:oMath>
                </a14:m>
                <a:r>
                  <a:rPr lang="de-DE" sz="2400" b="0" i="1" dirty="0"/>
                  <a:t>, </a:t>
                </a:r>
                <a:r>
                  <a:rPr lang="de-DE" sz="2400" b="0" i="1" dirty="0" err="1"/>
                  <a:t>ggT</a:t>
                </a:r>
                <a:r>
                  <a:rPr lang="de-DE" sz="2400" b="0" i="1" dirty="0"/>
                  <a:t>, Phi-Funktion,</a:t>
                </a:r>
              </a:p>
            </p:txBody>
          </p:sp>
        </mc:Choice>
        <mc:Fallback xmlns="">
          <p:sp>
            <p:nvSpPr>
              <p:cNvPr id="2" name="Titel 1"/>
              <p:cNvSpPr>
                <a:spLocks noGrp="1" noRot="1" noChangeAspect="1" noMove="1" noResize="1" noEditPoints="1" noAdjustHandles="1" noChangeArrowheads="1" noChangeShapeType="1" noTextEdit="1"/>
              </p:cNvSpPr>
              <p:nvPr>
                <p:ph type="title"/>
              </p:nvPr>
            </p:nvSpPr>
            <p:spPr>
              <a:blipFill>
                <a:blip r:embed="rId2"/>
                <a:stretch>
                  <a:fillRect l="-2465" t="-12821" b="-705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Restklassenring in </a:t>
                </a:r>
                <a14:m>
                  <m:oMath xmlns:m="http://schemas.openxmlformats.org/officeDocument/2006/math">
                    <m:r>
                      <a:rPr lang="de-DE" i="1" dirty="0">
                        <a:latin typeface="Cambria Math" panose="02040503050406030204" pitchFamily="18" charset="0"/>
                        <a:ea typeface="Cambria Math" panose="02040503050406030204" pitchFamily="18" charset="0"/>
                      </a:rPr>
                      <m:t>ℤ</m:t>
                    </m:r>
                  </m:oMath>
                </a14:m>
                <a:endParaRPr lang="de-DE" dirty="0"/>
              </a:p>
              <a:p>
                <a:pPr lvl="1"/>
                <a:r>
                  <a:rPr lang="de-DE" dirty="0"/>
                  <a:t>Anzahl der Restklassen </a:t>
                </a:r>
                <a:r>
                  <a:rPr lang="de-DE" dirty="0" smtClean="0"/>
                  <a:t>=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endParaRPr lang="de-DE" dirty="0"/>
              </a:p>
              <a:p>
                <a:pPr lvl="1"/>
                <a:r>
                  <a:rPr lang="de-DE" dirty="0"/>
                  <a:t>Bezeichnet mit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𝑚</m:t>
                    </m:r>
                    <m:r>
                      <a:rPr lang="de-DE" i="1" dirty="0">
                        <a:latin typeface="Cambria Math" panose="02040503050406030204" pitchFamily="18" charset="0"/>
                        <a:ea typeface="Cambria Math" panose="02040503050406030204" pitchFamily="18" charset="0"/>
                      </a:rPr>
                      <m:t>ℤ</m:t>
                    </m:r>
                  </m:oMath>
                </a14:m>
                <a:r>
                  <a:rPr lang="de-DE" dirty="0"/>
                  <a:t> bzw.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𝑚</m:t>
                    </m:r>
                  </m:oMath>
                </a14:m>
                <a:endParaRPr lang="de-DE" dirty="0"/>
              </a:p>
              <a:p>
                <a:pPr lvl="1">
                  <a:buFont typeface="Arial" panose="020B0604020202020204" pitchFamily="34" charset="0"/>
                  <a:buChar char="•"/>
                </a:pPr>
                <a:r>
                  <a:rPr lang="de-DE" dirty="0"/>
                  <a:t>Kongruenz </a:t>
                </a:r>
                <a:r>
                  <a:rPr lang="de-DE" dirty="0" smtClean="0"/>
                  <a: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 ≡ </m:t>
                    </m:r>
                    <m:r>
                      <a:rPr lang="de-DE" b="0" i="1" smtClean="0">
                        <a:latin typeface="Cambria Math" panose="02040503050406030204" pitchFamily="18" charset="0"/>
                      </a:rPr>
                      <m:t>𝑏</m:t>
                    </m:r>
                    <m:r>
                      <a:rPr lang="de-DE" b="0" i="1" smtClean="0">
                        <a:latin typeface="Cambria Math" panose="02040503050406030204" pitchFamily="18" charset="0"/>
                      </a:rPr>
                      <m:t> </m:t>
                    </m:r>
                    <m:r>
                      <a:rPr lang="de-DE" b="0" i="1" smtClean="0">
                        <a:latin typeface="Cambria Math" panose="02040503050406030204" pitchFamily="18" charset="0"/>
                      </a:rPr>
                      <m:t>𝑚𝑜𝑑</m:t>
                    </m:r>
                    <m:r>
                      <a:rPr lang="de-DE" b="0" i="1" smtClean="0">
                        <a:latin typeface="Cambria Math" panose="02040503050406030204" pitchFamily="18" charset="0"/>
                      </a:rPr>
                      <m:t> </m:t>
                    </m:r>
                    <m:r>
                      <a:rPr lang="de-DE" b="0" i="1" smtClean="0">
                        <a:latin typeface="Cambria Math" panose="02040503050406030204" pitchFamily="18" charset="0"/>
                      </a:rPr>
                      <m:t>𝑚</m:t>
                    </m:r>
                  </m:oMath>
                </a14:m>
                <a:endParaRPr lang="de-DE" i="1" dirty="0">
                  <a:latin typeface="+mj-lt"/>
                </a:endParaRPr>
              </a:p>
              <a:p>
                <a:r>
                  <a:rPr lang="de-DE" dirty="0" smtClean="0"/>
                  <a:t>GGT</a:t>
                </a:r>
              </a:p>
              <a:p>
                <a:pPr marL="342900" indent="-342900">
                  <a:buFont typeface="Arial" panose="020B0604020202020204" pitchFamily="34" charset="0"/>
                  <a:buChar char="•"/>
                </a:pPr>
                <a14:m>
                  <m:oMath xmlns:m="http://schemas.openxmlformats.org/officeDocument/2006/math">
                    <m:r>
                      <a:rPr lang="de-DE" b="0" i="1" smtClean="0">
                        <a:latin typeface="Cambria Math" panose="02040503050406030204" pitchFamily="18" charset="0"/>
                      </a:rPr>
                      <m:t>𝑔𝑔𝑇</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e>
                    </m:d>
                    <m:r>
                      <a:rPr lang="de-DE" b="0" i="0" smtClean="0">
                        <a:latin typeface="Cambria Math" panose="02040503050406030204" pitchFamily="18" charset="0"/>
                      </a:rPr>
                      <m:t>=</m:t>
                    </m:r>
                    <m:r>
                      <m:rPr>
                        <m:sty m:val="p"/>
                      </m:rPr>
                      <a:rPr lang="de-DE" b="0" i="0" smtClean="0">
                        <a:latin typeface="Cambria Math" panose="02040503050406030204" pitchFamily="18" charset="0"/>
                      </a:rPr>
                      <m:t>ggT</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n</m:t>
                        </m:r>
                        <m:r>
                          <a:rPr lang="de-DE" b="0" i="0" smtClean="0">
                            <a:latin typeface="Cambria Math" panose="02040503050406030204" pitchFamily="18" charset="0"/>
                          </a:rPr>
                          <m:t> </m:t>
                        </m:r>
                        <m:r>
                          <m:rPr>
                            <m:sty m:val="p"/>
                          </m:rPr>
                          <a:rPr lang="de-DE" b="0" i="0" smtClean="0">
                            <a:latin typeface="Cambria Math" panose="02040503050406030204" pitchFamily="18" charset="0"/>
                          </a:rPr>
                          <m:t>mod</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0" smtClean="0">
                            <a:latin typeface="Cambria Math" panose="02040503050406030204" pitchFamily="18" charset="0"/>
                          </a:rPr>
                          <m:t>, </m:t>
                        </m:r>
                        <m:r>
                          <m:rPr>
                            <m:sty m:val="p"/>
                          </m:rPr>
                          <a:rPr lang="de-DE" b="0" i="0" smtClean="0">
                            <a:latin typeface="Cambria Math" panose="02040503050406030204" pitchFamily="18" charset="0"/>
                          </a:rPr>
                          <m:t>m</m:t>
                        </m:r>
                      </m:e>
                    </m:d>
                    <m:r>
                      <a:rPr lang="de-DE" b="0" i="0" smtClean="0">
                        <a:latin typeface="Cambria Math" panose="02040503050406030204" pitchFamily="18" charset="0"/>
                      </a:rPr>
                      <m:t>, </m:t>
                    </m:r>
                    <m:r>
                      <m:rPr>
                        <m:sty m:val="p"/>
                      </m:rPr>
                      <a:rPr lang="de-DE" b="0" i="0" smtClean="0">
                        <a:latin typeface="Cambria Math" panose="02040503050406030204" pitchFamily="18" charset="0"/>
                      </a:rPr>
                      <m:t>mit</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ea typeface="Cambria Math" panose="02040503050406030204" pitchFamily="18" charset="0"/>
                      </a:rPr>
                      <m:t>𝑚</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oMath>
                </a14:m>
                <a:endParaRPr lang="de-DE" dirty="0"/>
              </a:p>
              <a:p>
                <a:r>
                  <a:rPr lang="de-DE" dirty="0" err="1"/>
                  <a:t>Eulersche</a:t>
                </a:r>
                <a:r>
                  <a:rPr lang="de-DE" dirty="0"/>
                  <a:t> </a:t>
                </a:r>
                <a:r>
                  <a:rPr lang="el-GR" dirty="0"/>
                  <a:t>φ-</a:t>
                </a:r>
                <a:r>
                  <a:rPr lang="de-DE" dirty="0" smtClean="0"/>
                  <a:t>Funktion</a:t>
                </a:r>
              </a:p>
              <a:p>
                <a:pPr marL="342900" indent="-342900">
                  <a:buFont typeface="Arial" panose="020B0604020202020204" pitchFamily="34" charset="0"/>
                  <a:buChar char="•"/>
                </a:pPr>
                <a14:m>
                  <m:oMath xmlns:m="http://schemas.openxmlformats.org/officeDocument/2006/math">
                    <m:r>
                      <a:rPr lang="el-GR"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oMath>
                </a14:m>
                <a:endParaRPr lang="de-DE" dirty="0" smtClean="0"/>
              </a:p>
              <a:p>
                <a:pPr marL="342900" indent="-342900">
                  <a:buFont typeface="Arial" panose="020B0604020202020204" pitchFamily="34" charset="0"/>
                  <a:buChar char="•"/>
                </a:pP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𝑚</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e>
                      <m:sup>
                        <m:r>
                          <a:rPr lang="de-DE" i="1">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e>
                    </m:d>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𝑔𝑔𝑇</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=1}</m:t>
                    </m:r>
                  </m:oMath>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5</a:t>
            </a:fld>
            <a:endParaRPr lang="de-DE" dirty="0"/>
          </a:p>
        </p:txBody>
      </p:sp>
    </p:spTree>
    <p:extLst>
      <p:ext uri="{BB962C8B-B14F-4D97-AF65-F5344CB8AC3E}">
        <p14:creationId xmlns:p14="http://schemas.microsoft.com/office/powerpoint/2010/main" val="26157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a:t>Definition, Fundamentalsatz der Zahlentheorie</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Definition Primelement für Integritätsbereiche:</a:t>
                </a:r>
              </a:p>
              <a:p>
                <a:pPr lvl="1"/>
                <a:r>
                  <a:rPr lang="nn-NO" dirty="0" smtClean="0"/>
                  <a:t>Ein Element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r>
                      <a:rPr lang="de-DE" b="0" i="1" smtClean="0">
                        <a:latin typeface="Cambria Math" panose="02040503050406030204" pitchFamily="18" charset="0"/>
                        <a:ea typeface="Cambria Math" panose="02040503050406030204" pitchFamily="18" charset="0"/>
                      </a:rPr>
                      <m:t> \</m:t>
                    </m:r>
                    <m:r>
                      <m:rPr>
                        <m:lit/>
                      </m:rP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∪{0})</m:t>
                    </m:r>
                    <m:r>
                      <m:rPr>
                        <m:lit/>
                      </m:rPr>
                      <a:rPr lang="de-DE" b="0" i="1" smtClean="0">
                        <a:latin typeface="Cambria Math" panose="02040503050406030204" pitchFamily="18" charset="0"/>
                        <a:ea typeface="Cambria Math" panose="02040503050406030204" pitchFamily="18" charset="0"/>
                      </a:rPr>
                      <m:t> </m:t>
                    </m:r>
                  </m:oMath>
                </a14:m>
                <a:r>
                  <a:rPr lang="nn-NO" dirty="0" smtClean="0"/>
                  <a:t>heißt </a:t>
                </a:r>
                <a:r>
                  <a:rPr lang="nn-NO" dirty="0"/>
                  <a:t>prim oder Primelement</a:t>
                </a:r>
                <a:r>
                  <a:rPr lang="nn-NO" dirty="0" smtClean="0"/>
                  <a:t>,</a:t>
                </a:r>
                <a:br>
                  <a:rPr lang="nn-NO" dirty="0" smtClean="0"/>
                </a:br>
                <a:r>
                  <a:rPr lang="de-DE" dirty="0" smtClean="0"/>
                  <a:t>wenn für </a:t>
                </a:r>
                <a:r>
                  <a:rPr lang="de-DE" dirty="0"/>
                  <a:t>alle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de-DE" dirty="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\{0}</m:t>
                    </m:r>
                    <m:r>
                      <m:rPr>
                        <m:lit/>
                      </m:rPr>
                      <a:rPr lang="de-DE" i="1">
                        <a:latin typeface="Cambria Math" panose="02040503050406030204" pitchFamily="18" charset="0"/>
                        <a:ea typeface="Cambria Math" panose="02040503050406030204" pitchFamily="18" charset="0"/>
                      </a:rPr>
                      <m:t> </m:t>
                    </m:r>
                  </m:oMath>
                </a14:m>
                <a:r>
                  <a:rPr lang="de-DE" dirty="0"/>
                  <a:t>gilt:</a:t>
                </a:r>
                <a:endParaRPr lang="de-DE" dirty="0" smtClean="0"/>
              </a:p>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𝑎𝑏</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oMath>
                  </m:oMathPara>
                </a14:m>
                <a:endParaRPr lang="de-DE" dirty="0"/>
              </a:p>
              <a:p>
                <a:r>
                  <a:rPr lang="de-DE" dirty="0" smtClean="0"/>
                  <a:t>Primfaktorzerlegung </a:t>
                </a:r>
                <a:r>
                  <a:rPr lang="de-DE" dirty="0"/>
                  <a:t>(!)</a:t>
                </a:r>
              </a:p>
              <a:p>
                <a:pPr lvl="1"/>
                <a:r>
                  <a:rPr lang="de-DE" dirty="0"/>
                  <a:t>Eine </a:t>
                </a:r>
                <a:r>
                  <a:rPr lang="de-DE" dirty="0" smtClean="0"/>
                  <a:t>Primfaktorzerlegung </a:t>
                </a:r>
                <a:r>
                  <a:rPr lang="pt-BR" dirty="0" smtClean="0"/>
                  <a:t>wird </a:t>
                </a:r>
                <a:r>
                  <a:rPr lang="pt-BR" dirty="0"/>
                  <a:t>mit </a:t>
                </a:r>
                <a14:m>
                  <m:oMath xmlns:m="http://schemas.openxmlformats.org/officeDocument/2006/math">
                    <m:r>
                      <a:rPr lang="de-DE" b="0" i="1" smtClean="0">
                        <a:latin typeface="Cambria Math" panose="02040503050406030204" pitchFamily="18" charset="0"/>
                      </a:rPr>
                      <m:t>𝑥</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pt-BR" dirty="0"/>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u</m:t>
                    </m:r>
                    <m:r>
                      <a:rPr lang="de-DE" i="1">
                        <a:latin typeface="Cambria Math" panose="02040503050406030204" pitchFamily="18" charset="0"/>
                        <a:ea typeface="Cambria Math" panose="02040503050406030204" pitchFamily="18" charset="0"/>
                      </a:rPr>
                      <m:t>∈</m:t>
                    </m:r>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i="1">
                            <a:latin typeface="Cambria Math" panose="02040503050406030204" pitchFamily="18" charset="0"/>
                            <a:ea typeface="Cambria Math" panose="02040503050406030204" pitchFamily="18" charset="0"/>
                          </a:rPr>
                          <m:t>1</m:t>
                        </m:r>
                        <m:r>
                          <a:rPr lang="de-DE" i="1" smtClean="0">
                            <a:latin typeface="Cambria Math" panose="02040503050406030204" pitchFamily="18" charset="0"/>
                            <a:ea typeface="Cambria Math" panose="02040503050406030204" pitchFamily="18" charset="0"/>
                          </a:rPr>
                          <m:t> </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𝑚</m:t>
                        </m:r>
                      </m:sub>
                    </m:sSub>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𝑅</m:t>
                    </m:r>
                  </m:oMath>
                </a14:m>
                <a:r>
                  <a:rPr lang="pt-BR" dirty="0" smtClean="0"/>
                  <a:t> ist euklidisch, </a:t>
                </a:r>
                <a:r>
                  <a:rPr lang="de-DE" dirty="0" smtClean="0"/>
                  <a:t>wie </a:t>
                </a:r>
                <a:r>
                  <a:rPr lang="de-DE" dirty="0"/>
                  <a:t>folgt </a:t>
                </a:r>
                <a:r>
                  <a:rPr lang="de-DE" dirty="0" smtClean="0"/>
                  <a:t>definiert</a:t>
                </a:r>
                <a:r>
                  <a:rPr lang="de-DE" dirty="0"/>
                  <a:t>:</a:t>
                </a:r>
              </a:p>
              <a:p>
                <a:pPr algn="ctr"/>
                <a14:m>
                  <m:oMath xmlns:m="http://schemas.openxmlformats.org/officeDocument/2006/math">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𝑢</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𝑝</m:t>
                        </m:r>
                      </m:e>
                      <m:sub>
                        <m:r>
                          <a:rPr lang="de-DE" b="0" i="1" smtClean="0">
                            <a:latin typeface="Cambria Math" panose="02040503050406030204" pitchFamily="18" charset="0"/>
                          </a:rPr>
                          <m:t>1</m:t>
                        </m:r>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1</m:t>
                            </m:r>
                          </m:sub>
                        </m:sSub>
                      </m:sup>
                    </m:sSubSup>
                    <m:r>
                      <a:rPr lang="de-DE" b="0" i="1" smtClean="0">
                        <a:latin typeface="Cambria Math" panose="02040503050406030204" pitchFamily="18" charset="0"/>
                        <a:ea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i="1">
                            <a:latin typeface="Cambria Math" panose="02040503050406030204" pitchFamily="18" charset="0"/>
                          </a:rPr>
                          <m:t>1</m:t>
                        </m:r>
                      </m:sub>
                      <m:sup>
                        <m:sSub>
                          <m:sSubPr>
                            <m:ctrlPr>
                              <a:rPr lang="de-DE" i="1">
                                <a:latin typeface="Cambria Math" panose="02040503050406030204" pitchFamily="18" charset="0"/>
                              </a:rPr>
                            </m:ctrlPr>
                          </m:sSubPr>
                          <m:e>
                            <m:r>
                              <a:rPr lang="de-DE" i="1">
                                <a:latin typeface="Cambria Math" panose="02040503050406030204" pitchFamily="18" charset="0"/>
                              </a:rPr>
                              <m:t>𝑒</m:t>
                            </m:r>
                          </m:e>
                          <m:sub>
                            <m:r>
                              <a:rPr lang="de-DE" b="0" i="1" smtClean="0">
                                <a:latin typeface="Cambria Math" panose="02040503050406030204" pitchFamily="18" charset="0"/>
                              </a:rPr>
                              <m:t>2</m:t>
                            </m:r>
                          </m:sub>
                        </m:sSub>
                      </m:sup>
                    </m:sSub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b="0" i="1" smtClean="0">
                            <a:latin typeface="Cambria Math" panose="02040503050406030204" pitchFamily="18" charset="0"/>
                          </a:rPr>
                          <m:t>𝑚</m:t>
                        </m:r>
                      </m:sub>
                      <m:sup>
                        <m:sSub>
                          <m:sSubPr>
                            <m:ctrlPr>
                              <a:rPr lang="de-DE"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𝑚</m:t>
                            </m:r>
                          </m:sub>
                        </m:sSub>
                      </m:sup>
                    </m:sSubSup>
                  </m:oMath>
                </a14:m>
                <a:r>
                  <a:rPr lang="de-DE" dirty="0" smtClean="0"/>
                  <a:t>,</a:t>
                </a:r>
                <a:endParaRPr lang="de-DE" dirty="0"/>
              </a:p>
              <a:p>
                <a:pPr marL="358775" lvl="2" indent="0">
                  <a:buNone/>
                </a:pPr>
                <a:r>
                  <a:rPr lang="de-DE" dirty="0"/>
                  <a:t>wobei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1</m:t>
                        </m:r>
                      </m:sub>
                    </m:sSub>
                    <m:r>
                      <a:rPr lang="de-DE" b="0" i="1" smtClean="0">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2</m:t>
                        </m:r>
                      </m:sub>
                    </m:sSub>
                    <m:r>
                      <a:rPr lang="de-DE" b="0" i="1" smtClean="0">
                        <a:latin typeface="Cambria Math" panose="02040503050406030204" pitchFamily="18" charset="0"/>
                      </a:rPr>
                      <m:t>&lt; … </m:t>
                    </m:r>
                    <m:r>
                      <a:rPr lang="de-DE" i="1">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𝑚</m:t>
                        </m:r>
                      </m:sub>
                    </m:sSub>
                  </m:oMath>
                </a14:m>
                <a:r>
                  <a:rPr lang="de-DE" sz="800" dirty="0" smtClean="0"/>
                  <a:t> </a:t>
                </a:r>
                <a:r>
                  <a:rPr lang="de-DE" dirty="0"/>
                  <a:t>Primelemente sind.</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6</a:t>
            </a:fld>
            <a:endParaRPr lang="de-DE" dirty="0"/>
          </a:p>
        </p:txBody>
      </p:sp>
    </p:spTree>
    <p:extLst>
      <p:ext uri="{BB962C8B-B14F-4D97-AF65-F5344CB8AC3E}">
        <p14:creationId xmlns:p14="http://schemas.microsoft.com/office/powerpoint/2010/main" val="159899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Primzahltest nach den Sätzen von Euler und Fermat:</a:t>
                </a:r>
              </a:p>
              <a:p>
                <a:pPr lvl="1"/>
                <a:r>
                  <a:rPr lang="de-DE" dirty="0" smtClean="0"/>
                  <a:t>Der Satz von </a:t>
                </a:r>
                <a:r>
                  <a:rPr lang="de-DE" dirty="0"/>
                  <a:t>Euler:</a:t>
                </a:r>
                <a:br>
                  <a:rPr lang="de-DE" dirty="0"/>
                </a:br>
                <a:r>
                  <a:rPr lang="de-DE" dirty="0" smtClean="0"/>
                  <a:t>Sei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 ≥2∈</m:t>
                    </m:r>
                    <m:r>
                      <a:rPr lang="de-DE" b="0" i="1" smtClean="0">
                        <a:latin typeface="Cambria Math" panose="02040503050406030204" pitchFamily="18" charset="0"/>
                        <a:ea typeface="Cambria Math" panose="02040503050406030204" pitchFamily="18" charset="0"/>
                      </a:rPr>
                      <m:t>ℕ</m:t>
                    </m:r>
                  </m:oMath>
                </a14:m>
                <a:r>
                  <a:rPr lang="de-DE" dirty="0"/>
                  <a:t>. Dann gilt </a:t>
                </a:r>
                <a:r>
                  <a:rPr lang="de-DE" dirty="0" smtClean="0"/>
                  <a:t>f</a:t>
                </a:r>
                <a:r>
                  <a:rPr lang="de-DE" dirty="0"/>
                  <a:t>ü</a:t>
                </a:r>
                <a:r>
                  <a:rPr lang="de-DE" dirty="0" smtClean="0"/>
                  <a:t>r </a:t>
                </a:r>
                <a:r>
                  <a:rPr lang="de-DE" dirty="0"/>
                  <a:t>jede zu m teilerfremde </a:t>
                </a:r>
                <a:r>
                  <a:rPr lang="de-DE" dirty="0" smtClean="0"/>
                  <a:t>Zahl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r>
                  <a:rPr lang="de-DE" b="0" dirty="0" smtClean="0">
                    <a:ea typeface="Cambria Math" panose="02040503050406030204" pitchFamily="18" charset="0"/>
                  </a:rPr>
                  <a:t/>
                </a:r>
                <a:br>
                  <a:rPr lang="de-DE" b="0" dirty="0" smtClean="0">
                    <a:ea typeface="Cambria Math" panose="02040503050406030204" pitchFamily="18" charset="0"/>
                  </a:rPr>
                </a:b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Der Satz ergibt sich aus dem gruppentheoretischen Satz von Lagrange:</a:t>
                </a:r>
              </a:p>
              <a:p>
                <a:pPr marL="1587" lvl="1" indent="0" algn="ctr">
                  <a:buNone/>
                </a:pPr>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𝑂𝑟𝑑</m:t>
                          </m:r>
                          <m:r>
                            <a:rPr lang="de-DE" b="0" i="1" smtClean="0">
                              <a:latin typeface="Cambria Math" panose="02040503050406030204" pitchFamily="18" charset="0"/>
                            </a:rPr>
                            <m:t>(</m:t>
                          </m:r>
                          <m:r>
                            <a:rPr lang="de-DE" b="0" i="1" smtClean="0">
                              <a:latin typeface="Cambria Math" panose="02040503050406030204" pitchFamily="18" charset="0"/>
                            </a:rPr>
                            <m:t>𝐺</m:t>
                          </m:r>
                          <m:r>
                            <a:rPr lang="de-DE" b="0" i="1" smtClean="0">
                              <a:latin typeface="Cambria Math" panose="02040503050406030204" pitchFamily="18" charset="0"/>
                            </a:rPr>
                            <m:t>)</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d>
                            <m:dPr>
                              <m:ctrlPr>
                                <a:rPr lang="de-DE" b="0" i="1" smtClean="0">
                                  <a:latin typeface="Cambria Math" panose="02040503050406030204" pitchFamily="18" charset="0"/>
                                </a:rPr>
                              </m:ctrlPr>
                            </m:dPr>
                            <m:e>
                              <m:r>
                                <a:rPr lang="de-DE" b="0" i="1" smtClean="0">
                                  <a:latin typeface="Cambria Math" panose="02040503050406030204" pitchFamily="18" charset="0"/>
                                </a:rPr>
                                <m:t>𝑂𝑟𝑑</m:t>
                              </m:r>
                              <m:d>
                                <m:dPr>
                                  <m:ctrlPr>
                                    <a:rPr lang="de-DE" b="0" i="1" smtClean="0">
                                      <a:latin typeface="Cambria Math" panose="02040503050406030204" pitchFamily="18" charset="0"/>
                                    </a:rPr>
                                  </m:ctrlPr>
                                </m:dPr>
                                <m:e>
                                  <m:r>
                                    <a:rPr lang="de-DE" b="0" i="1" smtClean="0">
                                      <a:latin typeface="Cambria Math" panose="02040503050406030204" pitchFamily="18" charset="0"/>
                                    </a:rPr>
                                    <m:t>𝑎</m:t>
                                  </m:r>
                                </m:e>
                              </m:d>
                            </m:e>
                          </m:d>
                          <m:r>
                            <a:rPr lang="de-DE" b="0" i="1" smtClean="0">
                              <a:latin typeface="Cambria Math" panose="02040503050406030204" pitchFamily="18" charset="0"/>
                            </a:rPr>
                            <m:t>𝑟</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𝑒</m:t>
                          </m:r>
                        </m:e>
                        <m:sup>
                          <m:r>
                            <a:rPr lang="de-DE" b="0" i="1" smtClean="0">
                              <a:latin typeface="Cambria Math" panose="02040503050406030204" pitchFamily="18" charset="0"/>
                            </a:rPr>
                            <m:t>𝑟</m:t>
                          </m:r>
                        </m:sup>
                      </m:sSup>
                      <m:r>
                        <a:rPr lang="de-DE" b="0" i="1" smtClean="0">
                          <a:latin typeface="Cambria Math" panose="02040503050406030204" pitchFamily="18" charset="0"/>
                        </a:rPr>
                        <m:t>=</m:t>
                      </m:r>
                      <m:r>
                        <a:rPr lang="de-DE" b="0" i="1" smtClean="0">
                          <a:latin typeface="Cambria Math" panose="02040503050406030204" pitchFamily="18" charset="0"/>
                        </a:rPr>
                        <m:t>𝑒</m:t>
                      </m:r>
                    </m:oMath>
                  </m:oMathPara>
                </a14:m>
                <a:r>
                  <a:rPr lang="de-DE" dirty="0" smtClean="0"/>
                  <a:t/>
                </a:r>
                <a:br>
                  <a:rPr lang="de-DE" dirty="0" smtClean="0"/>
                </a:br>
                <a:endParaRPr lang="de-DE" dirty="0" smtClean="0"/>
              </a:p>
              <a:p>
                <a:pPr marL="358775" lvl="2" indent="0">
                  <a:buNone/>
                </a:pPr>
                <a:r>
                  <a:rPr lang="de-DE" dirty="0" smtClean="0"/>
                  <a:t>wobei G eine endliche </a:t>
                </a:r>
                <a:r>
                  <a:rPr lang="de-DE" dirty="0" err="1" smtClean="0"/>
                  <a:t>abelsche</a:t>
                </a:r>
                <a:r>
                  <a:rPr lang="de-DE" dirty="0" smtClean="0"/>
                  <a:t> Gruppe ist,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𝐺</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𝑟</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𝑒</m:t>
                    </m:r>
                  </m:oMath>
                </a14:m>
                <a:r>
                  <a:rPr lang="de-DE" dirty="0" smtClean="0"/>
                  <a:t> Neutrales Element</a:t>
                </a:r>
              </a:p>
              <a:p>
                <a:pPr lvl="1"/>
                <a:r>
                  <a:rPr lang="de-DE" dirty="0" smtClean="0"/>
                  <a:t>Es ist schwer die </a:t>
                </a:r>
                <a:r>
                  <a:rPr lang="de-DE" dirty="0" err="1"/>
                  <a:t>E</a:t>
                </a:r>
                <a:r>
                  <a:rPr lang="de-DE" dirty="0" err="1" smtClean="0"/>
                  <a:t>ulersche</a:t>
                </a:r>
                <a:r>
                  <a:rPr lang="de-DE" dirty="0" smtClean="0"/>
                  <a:t> Phi-Funktion zu berechnen!</a:t>
                </a:r>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57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7</a:t>
            </a:fld>
            <a:endParaRPr lang="de-DE" dirty="0"/>
          </a:p>
        </p:txBody>
      </p:sp>
    </p:spTree>
    <p:extLst>
      <p:ext uri="{BB962C8B-B14F-4D97-AF65-F5344CB8AC3E}">
        <p14:creationId xmlns:p14="http://schemas.microsoft.com/office/powerpoint/2010/main" val="3416820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kleine Satz von Fermat ergibt sich mit</a:t>
                </a:r>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d>
                        <m:dPr>
                          <m:ctrlPr>
                            <a:rPr lang="de-DE" b="0" i="1" smtClean="0">
                              <a:latin typeface="Cambria Math" panose="02040503050406030204" pitchFamily="18" charset="0"/>
                              <a:ea typeface="Cambria Math" panose="02040503050406030204" pitchFamily="18" charset="0"/>
                            </a:rPr>
                          </m:ctrlPr>
                        </m:dPr>
                        <m:e>
                          <m:sSup>
                            <m:sSupPr>
                              <m:ctrlPr>
                                <a:rPr lang="de-DE" b="0" i="1" smtClean="0">
                                  <a:latin typeface="Cambria Math" panose="02040503050406030204" pitchFamily="18" charset="0"/>
                                  <a:ea typeface="Cambria Math" panose="02040503050406030204" pitchFamily="18" charset="0"/>
                                </a:rPr>
                              </m:ctrlPr>
                            </m:sSupPr>
                            <m:e>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e>
                              </m:d>
                            </m:e>
                            <m:sup>
                              <m:r>
                                <a:rPr lang="de-DE" b="0" i="1" smtClean="0">
                                  <a:latin typeface="Cambria Math" panose="02040503050406030204" pitchFamily="18" charset="0"/>
                                  <a:ea typeface="Cambria Math" panose="02040503050406030204" pitchFamily="18" charset="0"/>
                                </a:rPr>
                                <m:t>∗</m:t>
                              </m:r>
                            </m:sup>
                          </m:sSup>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oMath>
                  </m:oMathPara>
                </a14:m>
                <a:endParaRPr lang="de-DE" dirty="0" smtClean="0"/>
              </a:p>
              <a:p>
                <a:r>
                  <a:rPr lang="de-DE" dirty="0" smtClean="0"/>
                  <a:t>zu</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𝑝</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oMath>
                  </m:oMathPara>
                </a14:m>
                <a:endParaRPr lang="de-DE" dirty="0" smtClean="0"/>
              </a:p>
              <a:p>
                <a:endParaRPr lang="de-DE" dirty="0" smtClean="0"/>
              </a:p>
              <a:p>
                <a:r>
                  <a:rPr lang="de-DE" dirty="0" smtClean="0"/>
                  <a:t>Mit </a:t>
                </a:r>
                <a:r>
                  <a:rPr lang="de-DE" dirty="0"/>
                  <a:t>diesem Kriterium kann nun gezeigt werden, dass eine Zahl </a:t>
                </a:r>
                <a:r>
                  <a:rPr lang="de-DE" u="sng" dirty="0"/>
                  <a:t>nicht</a:t>
                </a:r>
                <a:r>
                  <a:rPr lang="de-DE" dirty="0"/>
                  <a:t> prim ist</a:t>
                </a:r>
                <a:r>
                  <a:rPr lang="de-DE" dirty="0" smtClean="0"/>
                  <a:t>!</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𝑚</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𝑝𝑟𝑖𝑚</m:t>
                      </m:r>
                    </m:oMath>
                  </m:oMathPara>
                </a14:m>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8</a:t>
            </a:fld>
            <a:endParaRPr lang="de-DE" dirty="0"/>
          </a:p>
        </p:txBody>
      </p:sp>
    </p:spTree>
    <p:extLst>
      <p:ext uri="{BB962C8B-B14F-4D97-AF65-F5344CB8AC3E}">
        <p14:creationId xmlns:p14="http://schemas.microsoft.com/office/powerpoint/2010/main" val="7711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err="1" smtClean="0"/>
              <a:t>Carmichaelzahlen</a:t>
            </a: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Primzahltest nach Fermat kann die </a:t>
                </a:r>
                <a:r>
                  <a:rPr lang="de-DE" dirty="0" err="1"/>
                  <a:t>Primheit</a:t>
                </a:r>
                <a:r>
                  <a:rPr lang="de-DE" dirty="0"/>
                  <a:t> nicht gewährleisten! </a:t>
                </a:r>
              </a:p>
              <a:p>
                <a:r>
                  <a:rPr lang="de-DE" dirty="0"/>
                  <a:t>Es gibt Zahlen die für jede Basis kongruent 1 </a:t>
                </a:r>
                <a:r>
                  <a:rPr lang="de-DE" dirty="0" err="1"/>
                  <a:t>modulo</a:t>
                </a:r>
                <a:r>
                  <a:rPr lang="de-DE" dirty="0"/>
                  <a:t> m </a:t>
                </a:r>
                <a:r>
                  <a:rPr lang="de-DE" dirty="0" smtClean="0"/>
                  <a:t>sind, die </a:t>
                </a:r>
                <a:r>
                  <a:rPr lang="de-DE" dirty="0"/>
                  <a:t>sogenannten </a:t>
                </a:r>
                <a:r>
                  <a:rPr lang="de-DE" dirty="0" err="1"/>
                  <a:t>Carmichaelzahlen</a:t>
                </a:r>
                <a:endParaRPr lang="de-DE" dirty="0"/>
              </a:p>
              <a:p>
                <a:pPr lvl="1"/>
                <a:r>
                  <a:rPr lang="de-DE" dirty="0"/>
                  <a:t>561 (3 * 11 * 17) ist die kleinste </a:t>
                </a:r>
                <a:r>
                  <a:rPr lang="de-DE" dirty="0" err="1"/>
                  <a:t>Carmichaelzahl</a:t>
                </a:r>
                <a:endParaRPr lang="de-DE" dirty="0"/>
              </a:p>
              <a:p>
                <a:pPr lvl="1"/>
                <a:r>
                  <a:rPr lang="de-DE" dirty="0" smtClean="0"/>
                  <a:t>Definition:</a:t>
                </a:r>
                <a:br>
                  <a:rPr lang="de-DE" dirty="0" smtClean="0"/>
                </a:br>
                <a:r>
                  <a:rPr lang="de-DE" dirty="0" smtClean="0"/>
                  <a:t>Eine </a:t>
                </a:r>
                <a:r>
                  <a:rPr lang="de-DE" dirty="0"/>
                  <a:t>zusammengesetzte Zahl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≥3</m:t>
                    </m:r>
                  </m:oMath>
                </a14:m>
                <a:r>
                  <a:rPr lang="de-DE" dirty="0"/>
                  <a:t>, </a:t>
                </a:r>
                <a:r>
                  <a:rPr lang="de-DE" dirty="0" smtClean="0"/>
                  <a:t>heißt </a:t>
                </a:r>
                <a:r>
                  <a:rPr lang="de-DE" dirty="0" err="1" smtClean="0"/>
                  <a:t>Carmichaelzahl</a:t>
                </a:r>
                <a:r>
                  <a:rPr lang="de-DE" dirty="0" smtClean="0"/>
                  <a:t> genau </a:t>
                </a:r>
                <a:r>
                  <a:rPr lang="de-DE" dirty="0"/>
                  <a:t>dann, wenn </a:t>
                </a:r>
                <a:r>
                  <a:rPr lang="de-DE" dirty="0" smtClean="0"/>
                  <a:t>für </a:t>
                </a:r>
                <a:r>
                  <a:rPr lang="de-DE" dirty="0"/>
                  <a:t>alle Basen a mit </a:t>
                </a:r>
                <a:r>
                  <a:rPr lang="de-DE" dirty="0" err="1"/>
                  <a:t>ggT</a:t>
                </a:r>
                <a:r>
                  <a:rPr lang="de-DE" dirty="0"/>
                  <a:t>(m, a</a:t>
                </a:r>
                <a:r>
                  <a:rPr lang="de-DE" dirty="0" smtClean="0"/>
                  <a:t>) = </a:t>
                </a:r>
                <a:r>
                  <a:rPr lang="de-DE" dirty="0"/>
                  <a:t>1 gilt</a:t>
                </a:r>
                <a:r>
                  <a:rPr lang="de-DE" dirty="0" smtClean="0"/>
                  <a:t>:</a:t>
                </a:r>
                <a:br>
                  <a:rPr lang="de-DE" dirty="0" smtClean="0"/>
                </a:br>
                <a14:m>
                  <m:oMath xmlns:m="http://schemas.openxmlformats.org/officeDocument/2006/math">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1 </m:t>
                    </m:r>
                    <m:r>
                      <a:rPr lang="de-DE" i="1">
                        <a:latin typeface="Cambria Math" panose="02040503050406030204" pitchFamily="18" charset="0"/>
                        <a:ea typeface="Cambria Math" panose="02040503050406030204" pitchFamily="18" charset="0"/>
                      </a:rPr>
                      <m:t>𝑚𝑜𝑑</m:t>
                    </m:r>
                    <m:r>
                      <a:rPr lang="de-DE" i="1">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Zwei weitere Eigenschaften sind:</a:t>
                </a:r>
              </a:p>
              <a:p>
                <a:pPr lvl="2"/>
                <a:r>
                  <a:rPr lang="de-DE" dirty="0" smtClean="0"/>
                  <a:t>Die Primfaktoren sind Quadratfrei d.h. alle sind in der Form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𝑝</m:t>
                        </m:r>
                      </m:e>
                      <m:sup>
                        <m:r>
                          <a:rPr lang="de-DE" b="0" i="1" smtClean="0">
                            <a:latin typeface="Cambria Math" panose="02040503050406030204" pitchFamily="18" charset="0"/>
                          </a:rPr>
                          <m:t>1</m:t>
                        </m:r>
                      </m:sup>
                    </m:sSup>
                  </m:oMath>
                </a14:m>
                <a:endParaRPr lang="de-DE" dirty="0" smtClean="0"/>
              </a:p>
              <a:p>
                <a:pPr lvl="2"/>
                <a:r>
                  <a:rPr lang="de-DE" dirty="0" smtClean="0"/>
                  <a:t>Für jeden Primfaktor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oMath>
                </a14:m>
                <a:r>
                  <a:rPr lang="de-DE" dirty="0" smtClean="0"/>
                  <a:t>gilt auch </a:t>
                </a:r>
                <a14:m>
                  <m:oMath xmlns:m="http://schemas.openxmlformats.org/officeDocument/2006/math">
                    <m:r>
                      <a:rPr lang="de-DE" i="1">
                        <a:latin typeface="Cambria Math" panose="02040503050406030204" pitchFamily="18" charset="0"/>
                      </a:rPr>
                      <m:t>𝑝</m:t>
                    </m:r>
                    <m:r>
                      <a:rPr lang="de-DE" b="0" i="1" smtClean="0">
                        <a:latin typeface="Cambria Math" panose="02040503050406030204" pitchFamily="18" charset="0"/>
                      </a:rPr>
                      <m:t>−1</m:t>
                    </m:r>
                    <m:r>
                      <a:rPr lang="de-DE" i="1">
                        <a:latin typeface="Cambria Math" panose="02040503050406030204" pitchFamily="18" charset="0"/>
                      </a:rPr>
                      <m:t> | </m:t>
                    </m:r>
                    <m:r>
                      <a:rPr lang="de-DE" i="1">
                        <a:latin typeface="Cambria Math" panose="02040503050406030204" pitchFamily="18" charset="0"/>
                      </a:rPr>
                      <m:t>𝑚</m:t>
                    </m:r>
                    <m:r>
                      <a:rPr lang="de-DE" b="0" i="1" smtClean="0">
                        <a:latin typeface="Cambria Math" panose="02040503050406030204" pitchFamily="18" charset="0"/>
                      </a:rPr>
                      <m:t>−1</m:t>
                    </m:r>
                    <m:r>
                      <a:rPr lang="de-DE" i="1">
                        <a:latin typeface="Cambria Math" panose="02040503050406030204" pitchFamily="18" charset="0"/>
                      </a:rPr>
                      <m:t> </m:t>
                    </m:r>
                  </m:oMath>
                </a14:m>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b="-53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9</a:t>
            </a:fld>
            <a:endParaRPr lang="de-DE" dirty="0"/>
          </a:p>
        </p:txBody>
      </p:sp>
    </p:spTree>
    <p:extLst>
      <p:ext uri="{BB962C8B-B14F-4D97-AF65-F5344CB8AC3E}">
        <p14:creationId xmlns:p14="http://schemas.microsoft.com/office/powerpoint/2010/main" val="2905614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1852</Words>
  <Application>Microsoft Office PowerPoint</Application>
  <PresentationFormat>Benutzerdefiniert</PresentationFormat>
  <Paragraphs>220</Paragraphs>
  <Slides>21</Slides>
  <Notes>9</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21</vt:i4>
      </vt:variant>
    </vt:vector>
  </HeadingPairs>
  <TitlesOfParts>
    <vt:vector size="24" baseType="lpstr">
      <vt:lpstr>Arial</vt:lpstr>
      <vt:lpstr>Cambria Math</vt:lpstr>
      <vt:lpstr>Standarddesign</vt:lpstr>
      <vt:lpstr>Algorithmische Zahlentheorie</vt:lpstr>
      <vt:lpstr>Überblick</vt:lpstr>
      <vt:lpstr>Motivation dieser Arbeit</vt:lpstr>
      <vt:lpstr>Grundlagen Zusammenfassung Gruppen, Ringe, Körper</vt:lpstr>
      <vt:lpstr>Grundlagen Zusammefassung Restklassenring Z, ggT, Phi-Funktion,</vt:lpstr>
      <vt:lpstr>Primzahlen Definition, Fundamentalsatz der Zahlentheorie </vt:lpstr>
      <vt:lpstr>Primzahlen Satz von Euler und Fermat </vt:lpstr>
      <vt:lpstr>Primzahlen Satz von Euler und Fermat </vt:lpstr>
      <vt:lpstr>Primzahlen Carmichaelzahlen </vt:lpstr>
      <vt:lpstr>Primzahlen Sieb des Eratosthenes  </vt:lpstr>
      <vt:lpstr>Primzahlen Miller-Rabin-Primzahltest  </vt:lpstr>
      <vt:lpstr>Elliptische Kurven Motivation</vt:lpstr>
      <vt:lpstr>Elliptische Kurven Grundlagen 1 / 2</vt:lpstr>
      <vt:lpstr>Elliptische Kurven Grundlagen 2 / 2</vt:lpstr>
      <vt:lpstr>Elliptische Kurven Zusammenfassung</vt:lpstr>
      <vt:lpstr>Baby-Step-Giant-Step-Algorithmus Grundsätzliche Idee</vt:lpstr>
      <vt:lpstr>Baby-Step-Giant-Step-Algorithmus Vorgehen</vt:lpstr>
      <vt:lpstr>Baby-Step-Giant-Step-Algorithmus Fazit</vt:lpstr>
      <vt:lpstr>Ausblick </vt:lpstr>
      <vt:lpstr>Vielen Dank für Ihre Aufmerksamkeit!</vt:lpstr>
      <vt:lpstr>Quellen </vt:lpstr>
    </vt:vector>
  </TitlesOfParts>
  <Company>in.form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Marcel</cp:lastModifiedBy>
  <cp:revision>72</cp:revision>
  <dcterms:created xsi:type="dcterms:W3CDTF">2016-01-01T12:48:27Z</dcterms:created>
  <dcterms:modified xsi:type="dcterms:W3CDTF">2016-01-06T11:43:39Z</dcterms:modified>
</cp:coreProperties>
</file>