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56" r:id="rId3"/>
    <p:sldId id="286" r:id="rId4"/>
    <p:sldId id="310" r:id="rId5"/>
    <p:sldId id="288" r:id="rId6"/>
    <p:sldId id="289" r:id="rId7"/>
    <p:sldId id="292" r:id="rId8"/>
    <p:sldId id="293" r:id="rId9"/>
    <p:sldId id="294" r:id="rId10"/>
    <p:sldId id="295" r:id="rId11"/>
    <p:sldId id="306" r:id="rId12"/>
    <p:sldId id="307" r:id="rId13"/>
    <p:sldId id="308" r:id="rId14"/>
    <p:sldId id="309" r:id="rId15"/>
    <p:sldId id="297" r:id="rId16"/>
    <p:sldId id="298" r:id="rId17"/>
    <p:sldId id="299" r:id="rId18"/>
    <p:sldId id="302" r:id="rId19"/>
    <p:sldId id="303" r:id="rId20"/>
    <p:sldId id="304" r:id="rId21"/>
    <p:sldId id="305" r:id="rId22"/>
    <p:sldId id="290" r:id="rId23"/>
    <p:sldId id="275" r:id="rId24"/>
    <p:sldId id="291" r:id="rId25"/>
  </p:sldIdLst>
  <p:sldSz cx="10693400" cy="7562850"/>
  <p:notesSz cx="6858000" cy="9144000"/>
  <p:custDataLst>
    <p:tags r:id="rId27"/>
  </p:custDataLst>
  <p:defaultTextStyle>
    <a:defPPr>
      <a:defRPr lang="de-DE"/>
    </a:defPPr>
    <a:lvl1pPr algn="ctr" rtl="0" fontAlgn="base">
      <a:spcBef>
        <a:spcPct val="0"/>
      </a:spcBef>
      <a:spcAft>
        <a:spcPct val="0"/>
      </a:spcAft>
      <a:defRPr sz="1400" kern="1200">
        <a:solidFill>
          <a:schemeClr val="bg1"/>
        </a:solidFill>
        <a:latin typeface="Arial" charset="0"/>
        <a:ea typeface="+mn-ea"/>
        <a:cs typeface="+mn-cs"/>
      </a:defRPr>
    </a:lvl1pPr>
    <a:lvl2pPr marL="457200" algn="ctr" rtl="0" fontAlgn="base">
      <a:spcBef>
        <a:spcPct val="0"/>
      </a:spcBef>
      <a:spcAft>
        <a:spcPct val="0"/>
      </a:spcAft>
      <a:defRPr sz="1400" kern="1200">
        <a:solidFill>
          <a:schemeClr val="bg1"/>
        </a:solidFill>
        <a:latin typeface="Arial" charset="0"/>
        <a:ea typeface="+mn-ea"/>
        <a:cs typeface="+mn-cs"/>
      </a:defRPr>
    </a:lvl2pPr>
    <a:lvl3pPr marL="914400" algn="ctr" rtl="0" fontAlgn="base">
      <a:spcBef>
        <a:spcPct val="0"/>
      </a:spcBef>
      <a:spcAft>
        <a:spcPct val="0"/>
      </a:spcAft>
      <a:defRPr sz="1400" kern="1200">
        <a:solidFill>
          <a:schemeClr val="bg1"/>
        </a:solidFill>
        <a:latin typeface="Arial" charset="0"/>
        <a:ea typeface="+mn-ea"/>
        <a:cs typeface="+mn-cs"/>
      </a:defRPr>
    </a:lvl3pPr>
    <a:lvl4pPr marL="1371600" algn="ctr" rtl="0" fontAlgn="base">
      <a:spcBef>
        <a:spcPct val="0"/>
      </a:spcBef>
      <a:spcAft>
        <a:spcPct val="0"/>
      </a:spcAft>
      <a:defRPr sz="1400" kern="1200">
        <a:solidFill>
          <a:schemeClr val="bg1"/>
        </a:solidFill>
        <a:latin typeface="Arial" charset="0"/>
        <a:ea typeface="+mn-ea"/>
        <a:cs typeface="+mn-cs"/>
      </a:defRPr>
    </a:lvl4pPr>
    <a:lvl5pPr marL="1828800" algn="ctr" rtl="0" fontAlgn="base">
      <a:spcBef>
        <a:spcPct val="0"/>
      </a:spcBef>
      <a:spcAft>
        <a:spcPct val="0"/>
      </a:spcAft>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382">
          <p15:clr>
            <a:srgbClr val="A4A3A4"/>
          </p15:clr>
        </p15:guide>
        <p15:guide id="2" orient="horz" pos="4423">
          <p15:clr>
            <a:srgbClr val="A4A3A4"/>
          </p15:clr>
        </p15:guide>
        <p15:guide id="3" orient="horz" pos="3380">
          <p15:clr>
            <a:srgbClr val="A4A3A4"/>
          </p15:clr>
        </p15:guide>
        <p15:guide id="4" orient="horz" pos="1339">
          <p15:clr>
            <a:srgbClr val="A4A3A4"/>
          </p15:clr>
        </p15:guide>
        <p15:guide id="5" orient="horz" pos="432">
          <p15:clr>
            <a:srgbClr val="A4A3A4"/>
          </p15:clr>
        </p15:guide>
        <p15:guide id="6" orient="horz" pos="4196">
          <p15:clr>
            <a:srgbClr val="A4A3A4"/>
          </p15:clr>
        </p15:guide>
        <p15:guide id="7" pos="3368">
          <p15:clr>
            <a:srgbClr val="A4A3A4"/>
          </p15:clr>
        </p15:guide>
        <p15:guide id="8" pos="1236">
          <p15:clr>
            <a:srgbClr val="A4A3A4"/>
          </p15:clr>
        </p15:guide>
        <p15:guide id="9" pos="329">
          <p15:clr>
            <a:srgbClr val="A4A3A4"/>
          </p15:clr>
        </p15:guide>
        <p15:guide id="10" pos="4865">
          <p15:clr>
            <a:srgbClr val="A4A3A4"/>
          </p15:clr>
        </p15:guide>
        <p15:guide id="11" pos="6407">
          <p15:clr>
            <a:srgbClr val="A4A3A4"/>
          </p15:clr>
        </p15:guide>
        <p15:guide id="12" pos="73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el" initials="M" lastIdx="2" clrIdx="0">
    <p:extLst>
      <p:ext uri="{19B8F6BF-5375-455C-9EA6-DF929625EA0E}">
        <p15:presenceInfo xmlns:p15="http://schemas.microsoft.com/office/powerpoint/2012/main" userId="Marc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C3C05"/>
    <a:srgbClr val="96BE00"/>
    <a:srgbClr val="46B48C"/>
    <a:srgbClr val="D23C96"/>
    <a:srgbClr val="1EBEEB"/>
    <a:srgbClr val="FFD200"/>
    <a:srgbClr val="FFA500"/>
    <a:srgbClr val="FFC864"/>
    <a:srgbClr val="FFDC96"/>
    <a:srgbClr val="FF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0541" autoAdjust="0"/>
  </p:normalViewPr>
  <p:slideViewPr>
    <p:cSldViewPr showGuides="1">
      <p:cViewPr varScale="1">
        <p:scale>
          <a:sx n="68" d="100"/>
          <a:sy n="68" d="100"/>
        </p:scale>
        <p:origin x="1494" y="78"/>
      </p:cViewPr>
      <p:guideLst>
        <p:guide orient="horz" pos="2382"/>
        <p:guide orient="horz" pos="4423"/>
        <p:guide orient="horz" pos="3380"/>
        <p:guide orient="horz" pos="1339"/>
        <p:guide orient="horz" pos="432"/>
        <p:guide orient="horz" pos="4196"/>
        <p:guide pos="3368"/>
        <p:guide pos="1236"/>
        <p:guide pos="329"/>
        <p:guide pos="4865"/>
        <p:guide pos="6407"/>
        <p:guide pos="73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de-DE"/>
          </a:p>
        </p:txBody>
      </p:sp>
      <p:sp>
        <p:nvSpPr>
          <p:cNvPr id="358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e-DE"/>
          </a:p>
        </p:txBody>
      </p:sp>
      <p:sp>
        <p:nvSpPr>
          <p:cNvPr id="35844" name="Rectangle 4"/>
          <p:cNvSpPr>
            <a:spLocks noGrp="1" noRot="1" noChangeAspect="1" noChangeArrowheads="1" noTextEdit="1"/>
          </p:cNvSpPr>
          <p:nvPr>
            <p:ph type="sldImg" idx="2"/>
          </p:nvPr>
        </p:nvSpPr>
        <p:spPr bwMode="auto">
          <a:xfrm>
            <a:off x="1004888" y="685800"/>
            <a:ext cx="4848225"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358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smtClean="0"/>
              <a:t>Klicken Sie, um die Formate des Vorlagentextes zu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358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de-DE"/>
          </a:p>
        </p:txBody>
      </p:sp>
      <p:sp>
        <p:nvSpPr>
          <p:cNvPr id="358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32B0C62-07EA-4146-9798-A0A17F7FEF9F}" type="slidenum">
              <a:rPr lang="de-DE"/>
              <a:pPr/>
              <a:t>‹Nr.›</a:t>
            </a:fld>
            <a:endParaRPr lang="de-DE"/>
          </a:p>
        </p:txBody>
      </p:sp>
    </p:spTree>
    <p:extLst>
      <p:ext uri="{BB962C8B-B14F-4D97-AF65-F5344CB8AC3E}">
        <p14:creationId xmlns:p14="http://schemas.microsoft.com/office/powerpoint/2010/main" val="17701530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Die algebraischen Strukturen beschreiben ein abstraktes Rechnen mit Zahlen. Dies ermöglicht gezielter, nur die Rechenregeln an sich zu untersuchen, unabhängig von der Rechengröße und der jeweiligen Operation.</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4</a:t>
            </a:fld>
            <a:endParaRPr lang="de-DE"/>
          </a:p>
        </p:txBody>
      </p:sp>
    </p:spTree>
    <p:extLst>
      <p:ext uri="{BB962C8B-B14F-4D97-AF65-F5344CB8AC3E}">
        <p14:creationId xmlns:p14="http://schemas.microsoft.com/office/powerpoint/2010/main" val="272226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24</a:t>
            </a:fld>
            <a:endParaRPr lang="de-DE" dirty="0"/>
          </a:p>
        </p:txBody>
      </p:sp>
    </p:spTree>
    <p:extLst>
      <p:ext uri="{BB962C8B-B14F-4D97-AF65-F5344CB8AC3E}">
        <p14:creationId xmlns:p14="http://schemas.microsoft.com/office/powerpoint/2010/main" val="1084558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noProof="0" dirty="0" smtClean="0"/>
              <a:t>Zunächst einmal</a:t>
            </a:r>
            <a:r>
              <a:rPr lang="de-DE" baseline="0" noProof="0" dirty="0" smtClean="0"/>
              <a:t>, ich zeige </a:t>
            </a:r>
            <a:r>
              <a:rPr lang="de-DE" noProof="0" dirty="0" smtClean="0"/>
              <a:t>hier nur die Grundlagen von elliptischen Kurven die wir für das </a:t>
            </a:r>
            <a:r>
              <a:rPr lang="de-DE" noProof="0" dirty="0" err="1" smtClean="0"/>
              <a:t>Elliptic</a:t>
            </a:r>
            <a:r>
              <a:rPr lang="de-DE" noProof="0" dirty="0" smtClean="0"/>
              <a:t> </a:t>
            </a:r>
            <a:r>
              <a:rPr lang="de-DE" noProof="0" dirty="0" err="1" smtClean="0"/>
              <a:t>Curve</a:t>
            </a:r>
            <a:r>
              <a:rPr lang="de-DE" noProof="0" dirty="0" smtClean="0"/>
              <a:t> </a:t>
            </a:r>
            <a:r>
              <a:rPr lang="de-DE" noProof="0" dirty="0" err="1" smtClean="0"/>
              <a:t>Cryptography</a:t>
            </a:r>
            <a:r>
              <a:rPr lang="de-DE" noProof="0" dirty="0" smtClean="0"/>
              <a:t>-Verfahren,</a:t>
            </a:r>
            <a:r>
              <a:rPr lang="de-DE" baseline="0" noProof="0" dirty="0" smtClean="0"/>
              <a:t> </a:t>
            </a:r>
            <a:r>
              <a:rPr lang="de-DE" noProof="0" dirty="0" smtClean="0"/>
              <a:t>kurz ECC, auch benötigen.</a:t>
            </a:r>
          </a:p>
          <a:p>
            <a:pPr marL="171450" indent="-171450">
              <a:buFontTx/>
              <a:buChar char="-"/>
            </a:pPr>
            <a:r>
              <a:rPr lang="de-DE" noProof="0" dirty="0" smtClean="0"/>
              <a:t>Um die Funktionsweise der elliptischen Kurven in ihrer vollen Breite und Tiefe zu verstehen, ist eine komplexere Mathematik notwendig. Innerhalb dieser Seminararbeit kann dieses Thema nicht breiter und tiefer durchleuchtet werden.</a:t>
            </a:r>
          </a:p>
          <a:p>
            <a:pPr marL="171450" indent="-171450">
              <a:buFontTx/>
              <a:buChar char="-"/>
            </a:pPr>
            <a:r>
              <a:rPr lang="de-DE" noProof="0" dirty="0" smtClean="0"/>
              <a:t>Es wird daher nur ein Teilbereich der elliptischen Kurven betrachtet, der wiederum aus </a:t>
            </a:r>
            <a:r>
              <a:rPr lang="de-DE" noProof="0" dirty="0" err="1" smtClean="0"/>
              <a:t>kryptograﬁscher</a:t>
            </a:r>
            <a:r>
              <a:rPr lang="de-DE" noProof="0" dirty="0" smtClean="0"/>
              <a:t> Sicht sehr interessant ist. Für</a:t>
            </a:r>
            <a:r>
              <a:rPr lang="de-DE" baseline="0" noProof="0" dirty="0" smtClean="0"/>
              <a:t> </a:t>
            </a:r>
            <a:r>
              <a:rPr lang="de-DE" noProof="0" dirty="0" smtClean="0"/>
              <a:t>weitergehende Informationen über elliptische Kurven muss an dieser Stelle auf die verwiesene</a:t>
            </a:r>
            <a:r>
              <a:rPr lang="de-DE" baseline="0" noProof="0" dirty="0" smtClean="0"/>
              <a:t> Literatur im Handout und Ausarbeitung zurückgegriffen werden.</a:t>
            </a:r>
            <a:endParaRPr lang="de-DE" noProof="0" dirty="0" smtClean="0"/>
          </a:p>
          <a:p>
            <a:pPr marL="171450" indent="-171450">
              <a:buFontTx/>
              <a:buChar char="-"/>
            </a:pPr>
            <a:r>
              <a:rPr lang="de-DE" noProof="0" dirty="0" smtClean="0"/>
              <a:t>Zur Motivation, elliptische Kurven sollen</a:t>
            </a:r>
            <a:r>
              <a:rPr lang="de-DE" baseline="0" noProof="0" dirty="0" smtClean="0"/>
              <a:t> für </a:t>
            </a:r>
            <a:r>
              <a:rPr lang="de-DE" dirty="0" smtClean="0"/>
              <a:t>Asymmetrische Verschlüsselung eingesetzt werden</a:t>
            </a:r>
            <a:r>
              <a:rPr lang="de-DE" baseline="0" dirty="0" smtClean="0"/>
              <a:t>. D</a:t>
            </a:r>
            <a:r>
              <a:rPr lang="de-DE" noProof="0" dirty="0" err="1" smtClean="0"/>
              <a:t>as</a:t>
            </a:r>
            <a:r>
              <a:rPr lang="de-DE" noProof="0" dirty="0" smtClean="0"/>
              <a:t> ECC Verfahren</a:t>
            </a:r>
            <a:r>
              <a:rPr lang="de-DE" baseline="0" noProof="0" dirty="0" smtClean="0"/>
              <a:t> kann dabei viel kürzere Schlüssellängen hervorbringen ohne das dabei die Sicherheit verringert wird. Als Beispiel ein RSA-Schlüssel mit 1024 Bit ist etwa so sicher wie ein Schlüssel aus einer elliptischen Kurve mit gerade mal ca. 160 Bit. Warum das so ist, da kommen wir noch später dazu.</a:t>
            </a:r>
          </a:p>
          <a:p>
            <a:pPr marL="171450" indent="-171450">
              <a:buFontTx/>
              <a:buChar char="-"/>
            </a:pPr>
            <a:r>
              <a:rPr lang="de-DE" noProof="0" dirty="0" smtClean="0"/>
              <a:t>Wir benötigen mit dem</a:t>
            </a:r>
            <a:r>
              <a:rPr lang="de-DE" baseline="0" noProof="0" dirty="0" smtClean="0"/>
              <a:t> ECC-Verfahren einen g</a:t>
            </a:r>
            <a:r>
              <a:rPr lang="de-DE" noProof="0" dirty="0" smtClean="0"/>
              <a:t>eringeren Rechenaufwand und Speicherbedarf</a:t>
            </a:r>
          </a:p>
          <a:p>
            <a:pPr marL="171450" indent="-171450">
              <a:buFontTx/>
              <a:buChar char="-"/>
            </a:pPr>
            <a:r>
              <a:rPr lang="de-DE" noProof="0" dirty="0" smtClean="0"/>
              <a:t>Und ist so hervorragend dafür geeignet in Smartcards und Mobiltelefonen genutzt zu werden</a:t>
            </a:r>
            <a:endParaRPr lang="de-DE" baseline="0" noProof="0" dirty="0" smtClean="0"/>
          </a:p>
          <a:p>
            <a:pPr marL="0" indent="0">
              <a:buFontTx/>
              <a:buNone/>
            </a:pPr>
            <a:endParaRPr lang="de-DE" baseline="0" dirty="0" smtClean="0"/>
          </a:p>
        </p:txBody>
      </p:sp>
      <p:sp>
        <p:nvSpPr>
          <p:cNvPr id="4" name="Foliennummernplatzhalter 3"/>
          <p:cNvSpPr>
            <a:spLocks noGrp="1"/>
          </p:cNvSpPr>
          <p:nvPr>
            <p:ph type="sldNum" sz="quarter" idx="10"/>
          </p:nvPr>
        </p:nvSpPr>
        <p:spPr/>
        <p:txBody>
          <a:bodyPr/>
          <a:lstStyle/>
          <a:p>
            <a:fld id="{932B0C62-07EA-4146-9798-A0A17F7FEF9F}" type="slidenum">
              <a:rPr lang="de-DE" smtClean="0"/>
              <a:pPr/>
              <a:t>15</a:t>
            </a:fld>
            <a:endParaRPr lang="de-DE" dirty="0"/>
          </a:p>
        </p:txBody>
      </p:sp>
    </p:spTree>
    <p:extLst>
      <p:ext uri="{BB962C8B-B14F-4D97-AF65-F5344CB8AC3E}">
        <p14:creationId xmlns:p14="http://schemas.microsoft.com/office/powerpoint/2010/main" val="2039752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smtClean="0"/>
              <a:t>Erst einmal</a:t>
            </a:r>
            <a:r>
              <a:rPr lang="de-DE" baseline="0" dirty="0" smtClean="0"/>
              <a:t> ganz grundlegend was ist ein Elliptische Kurve?</a:t>
            </a:r>
            <a:endParaRPr lang="de-DE" dirty="0" smtClean="0"/>
          </a:p>
          <a:p>
            <a:pPr marL="171450" indent="-171450">
              <a:buFont typeface="Arial" panose="020B0604020202020204" pitchFamily="34" charset="0"/>
              <a:buChar char="•"/>
            </a:pPr>
            <a:r>
              <a:rPr lang="de-DE" dirty="0" smtClean="0"/>
              <a:t>Eine elliptische Kurve ist eine ebene Kurve wie in Abbildung gezeigt. Sie wird durch eine Gleichung der Form: $y^2 = x^3 + </a:t>
            </a:r>
            <a:r>
              <a:rPr lang="de-DE" dirty="0" err="1" smtClean="0"/>
              <a:t>ax</a:t>
            </a:r>
            <a:r>
              <a:rPr lang="de-DE" dirty="0" smtClean="0"/>
              <a:t> +b$ beschrieben. Damit ist eine Menge aller Punkte P(x, y), die auf der elliptischen Kurve liegen, definiert. Wichtig dabei ist, dass die Kurvenparameter a und b so gewählt sind, dass die partiellen Ableitungen nach x und nach y auf keinem Punkt der Kurve gleichzeitig null sind. </a:t>
            </a:r>
          </a:p>
          <a:p>
            <a:pPr marL="171450" indent="-171450">
              <a:buFont typeface="Arial" panose="020B0604020202020204" pitchFamily="34" charset="0"/>
              <a:buChar char="•"/>
            </a:pPr>
            <a:r>
              <a:rPr lang="de-DE" dirty="0" smtClean="0"/>
              <a:t>Anders ausgedrückt: Die Kurve darf sich nicht selbst schneiden, ansonsten kann die Additionsoperation nicht für beliebige Punkte durchgeführt werden.</a:t>
            </a:r>
          </a:p>
          <a:p>
            <a:pPr marL="171450" indent="-171450">
              <a:buFont typeface="Arial" panose="020B0604020202020204" pitchFamily="34" charset="0"/>
              <a:buChar char="•"/>
            </a:pPr>
            <a:r>
              <a:rPr lang="de-DE" dirty="0" smtClean="0"/>
              <a:t>Addition</a:t>
            </a:r>
            <a:r>
              <a:rPr lang="de-DE" baseline="0" dirty="0" smtClean="0"/>
              <a:t> ist genau das richtige Stichwort. </a:t>
            </a:r>
            <a:r>
              <a:rPr lang="de-DE" dirty="0" smtClean="0"/>
              <a:t>Mit Addition ist das Verknüpfen von zwei Punkten gemeint. Man könnte es auch als Multiplikation bezeichnen. In beiden Fällen hat es allerdings nichts mit den bekannten Operationen auf Zahlen zu tun. </a:t>
            </a:r>
            <a:r>
              <a:rPr lang="de-DE" baseline="0" dirty="0" smtClean="0"/>
              <a:t>Das Verknüpfen von zwei Punkten auf einer elliptischen Kurve ist vielmehr geometrisch definiert.</a:t>
            </a:r>
            <a:r>
              <a:rPr lang="de-DE" dirty="0" smtClean="0"/>
              <a:t> Es ergibt sich wieder einen Punkt, welcher ebenfalls auf der Kurve liegt.</a:t>
            </a:r>
          </a:p>
          <a:p>
            <a:pPr marL="171450" indent="-171450">
              <a:buFont typeface="Arial" panose="020B0604020202020204" pitchFamily="34" charset="0"/>
              <a:buChar char="•"/>
            </a:pPr>
            <a:r>
              <a:rPr lang="de-DE" dirty="0" smtClean="0"/>
              <a:t>Die Addition ist wie folgt definiert: Durch die gegebenen Punkte P und Q wird eine Gerade gelegt, welche die Kurve in einem dritten Punkt R schneidet. Das ist auch immer so.</a:t>
            </a:r>
            <a:r>
              <a:rPr lang="de-DE" baseline="0" dirty="0" smtClean="0"/>
              <a:t> Diese gedachte Gerade durch zwei punkten einer elliptischen Kurve, muss diese auch wieder in einem dritten Punkt schneiden. Allerdings es gibt Spezialfälle dazu gleich mehr. </a:t>
            </a:r>
            <a:r>
              <a:rPr lang="de-DE" dirty="0" smtClean="0"/>
              <a:t>Dieser dritte Punkt</a:t>
            </a:r>
            <a:r>
              <a:rPr lang="de-DE" baseline="0" dirty="0" smtClean="0"/>
              <a:t> R </a:t>
            </a:r>
            <a:r>
              <a:rPr lang="de-DE" dirty="0" smtClean="0"/>
              <a:t>wird anschließend an der x-Achse gespiegelt. Als Ergebnis</a:t>
            </a:r>
            <a:r>
              <a:rPr lang="de-DE" baseline="0" dirty="0" smtClean="0"/>
              <a:t> </a:t>
            </a:r>
            <a:r>
              <a:rPr lang="de-DE" dirty="0" smtClean="0"/>
              <a:t>erhält man den Punkt S, welcher als Addition von P und Q bezeichnet wird.</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16</a:t>
            </a:fld>
            <a:endParaRPr lang="de-DE" dirty="0"/>
          </a:p>
        </p:txBody>
      </p:sp>
    </p:spTree>
    <p:extLst>
      <p:ext uri="{BB962C8B-B14F-4D97-AF65-F5344CB8AC3E}">
        <p14:creationId xmlns:p14="http://schemas.microsoft.com/office/powerpoint/2010/main" val="1234132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Wenn für die beiden zu addierenden Punkte Q = P gilt, wird die Tangente an der Kurve im Punkt P verwendet. Dabei entsteht der Schnittpunkt mit der Kurve in R und durch Spiegelung resultiert daraus S = P + P = 2P.</a:t>
            </a:r>
          </a:p>
          <a:p>
            <a:pPr marL="171450" indent="-171450">
              <a:buFontTx/>
              <a:buChar char="-"/>
            </a:pPr>
            <a:endParaRPr lang="de-DE" dirty="0" smtClean="0"/>
          </a:p>
          <a:p>
            <a:pPr marL="171450" indent="-171450">
              <a:buFontTx/>
              <a:buChar char="-"/>
            </a:pPr>
            <a:r>
              <a:rPr lang="de-DE" dirty="0" smtClean="0"/>
              <a:t>Sollten die X-Koordinaten beider zu addierender Punkte gleich sein, sodass (</a:t>
            </a:r>
            <a:r>
              <a:rPr lang="de-DE" dirty="0" err="1" smtClean="0"/>
              <a:t>Qx</a:t>
            </a:r>
            <a:r>
              <a:rPr lang="de-DE" dirty="0" smtClean="0"/>
              <a:t> = PX) gilt, entsteht eine vertikale Gerade und die Kurve wird kein weiteres mal</a:t>
            </a:r>
            <a:r>
              <a:rPr lang="de-DE" baseline="0" dirty="0" smtClean="0"/>
              <a:t> </a:t>
            </a:r>
            <a:r>
              <a:rPr lang="de-DE" dirty="0" smtClean="0"/>
              <a:t>geschnitten. Für diesen Fall wird die elliptische Kurve um einen weiteren Punkt welcher im Unendlichen liegt, ergänzt. Die Addition von Punk P mit dem</a:t>
            </a:r>
            <a:r>
              <a:rPr lang="de-DE" baseline="0" dirty="0" smtClean="0"/>
              <a:t> Punkt im Unendlichem</a:t>
            </a:r>
            <a:r>
              <a:rPr lang="de-DE" dirty="0" smtClean="0"/>
              <a:t> ist so definiert, dass man wiederum P als Ergebnis erhält. Somit ist der</a:t>
            </a:r>
            <a:r>
              <a:rPr lang="de-DE" baseline="0" dirty="0" smtClean="0"/>
              <a:t> Punkt im Unendlichem</a:t>
            </a:r>
            <a:r>
              <a:rPr lang="de-DE" dirty="0" smtClean="0"/>
              <a:t> das neutrale Element der Addition. Daraus folgt, dass Q das inverse Element von P ist und es gilt: Q = -P.</a:t>
            </a:r>
          </a:p>
          <a:p>
            <a:pPr marL="171450" indent="-171450">
              <a:buFontTx/>
              <a:buChar char="-"/>
            </a:pPr>
            <a:endParaRPr lang="de-DE" dirty="0" smtClean="0"/>
          </a:p>
          <a:p>
            <a:pPr marL="171450" indent="-171450">
              <a:buFontTx/>
              <a:buChar char="-"/>
            </a:pPr>
            <a:r>
              <a:rPr lang="de-DE" dirty="0" smtClean="0"/>
              <a:t>Das Addieren eines Punktes P mit einem Skalar k \</a:t>
            </a:r>
            <a:r>
              <a:rPr lang="de-DE" dirty="0" err="1" smtClean="0"/>
              <a:t>myin</a:t>
            </a:r>
            <a:r>
              <a:rPr lang="de-DE" dirty="0" smtClean="0"/>
              <a:t> \{1, 2, 3 ...\} wird als wiederholte Addition definiert:</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17</a:t>
            </a:fld>
            <a:endParaRPr lang="de-DE" dirty="0"/>
          </a:p>
        </p:txBody>
      </p:sp>
    </p:spTree>
    <p:extLst>
      <p:ext uri="{BB962C8B-B14F-4D97-AF65-F5344CB8AC3E}">
        <p14:creationId xmlns:p14="http://schemas.microsoft.com/office/powerpoint/2010/main" val="3167951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Randbedingungen</a:t>
            </a:r>
          </a:p>
          <a:p>
            <a:pPr marL="628650" lvl="1" indent="-171450">
              <a:buFontTx/>
              <a:buChar char="-"/>
            </a:pPr>
            <a:r>
              <a:rPr lang="de-DE" dirty="0" smtClean="0"/>
              <a:t>Es muss in einem endlichen Körper gerechnet werden um Rundungsfehler zu vermeiden</a:t>
            </a:r>
          </a:p>
          <a:p>
            <a:pPr marL="628650" lvl="1" indent="-171450">
              <a:buFontTx/>
              <a:buChar char="-"/>
            </a:pPr>
            <a:r>
              <a:rPr lang="de-DE" dirty="0" smtClean="0"/>
              <a:t>Die Kurve darf sich nicht selbst schneiden, ansonsten kann die Additionsoperation nicht für beliebige Punkte durchgeführt werden</a:t>
            </a:r>
          </a:p>
          <a:p>
            <a:pPr marL="171450" indent="-171450">
              <a:buFontTx/>
              <a:buChar char="-"/>
            </a:pPr>
            <a:endParaRPr lang="de-DE" dirty="0" smtClean="0"/>
          </a:p>
          <a:p>
            <a:pPr marL="171450" indent="-171450">
              <a:buFontTx/>
              <a:buChar char="-"/>
            </a:pPr>
            <a:r>
              <a:rPr lang="de-DE" dirty="0" smtClean="0"/>
              <a:t>Zum Thema Schlüssellänge:</a:t>
            </a:r>
            <a:r>
              <a:rPr lang="de-DE" baseline="0" dirty="0" smtClean="0"/>
              <a:t> </a:t>
            </a:r>
            <a:r>
              <a:rPr lang="de-DE" dirty="0" smtClean="0"/>
              <a:t>Der Grund für diese drastische Verkürzung der Schlüssellängen liegt in den grundlegenden Prinzipien der Algorithmen.</a:t>
            </a:r>
            <a:br>
              <a:rPr lang="de-DE" dirty="0" smtClean="0"/>
            </a:br>
            <a:r>
              <a:rPr lang="de-DE" dirty="0" smtClean="0"/>
              <a:t>Um eine RSA-verschlüsselte Nachricht zu entschlüsseln, muss man das Problem der Fakturierung einer sehr großen Zahl lösen (sie wird in ihre Primfaktoren zerlegt). Dieses Problem ist nur mit sehr aufwendigen Methoden und schwierig zu lösen. Um allerdings eine ECC-verschlüsselte Nachricht zu knacken, muss man das Problem des diskreten Logarithmus lösen. Dieses ist aber sehr viel schwerer zu lösen als die Fakturierung. Daher braucht man für die Entschlüsselung von ECC-Nachrichten bei gleicher Schlüssellänge wesentlich mehr Zeit. Entsprechend kann für das gleiche Sicherheitsniveau eines RSA-Modells ein ECC-Modell mit wesentlich kleineren Schlüsseln verwendet werden.</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18</a:t>
            </a:fld>
            <a:endParaRPr lang="de-DE" dirty="0"/>
          </a:p>
        </p:txBody>
      </p:sp>
    </p:spTree>
    <p:extLst>
      <p:ext uri="{BB962C8B-B14F-4D97-AF65-F5344CB8AC3E}">
        <p14:creationId xmlns:p14="http://schemas.microsoft.com/office/powerpoint/2010/main" val="4111396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Wi</a:t>
            </a:r>
            <a:r>
              <a:rPr lang="de-DE" baseline="0" dirty="0" smtClean="0"/>
              <a:t>r wollen zu einer gegebener Basis g, einem gegebenen p sowie y den Exponenten x ermitteln. An das x, wie in den Grundlagen siehe Handout gezeigt kommt man mit der Logarithmus Funktion nicht ran, da wir uns hier ja in einem Körper befinden. Jetzt muss man sich Grundsätzlich Fragen was ist das x, wie setzt es sich zusammen?</a:t>
            </a:r>
          </a:p>
          <a:p>
            <a:pPr marL="171450" indent="-171450">
              <a:buFontTx/>
              <a:buChar char="-"/>
            </a:pPr>
            <a:r>
              <a:rPr lang="de-DE" baseline="0" dirty="0" smtClean="0"/>
              <a:t>Wir wählen als erstes eine Zahl t Element aus N, dann lässt sich der diskrete Logarithmus von y schreiben als …[</a:t>
            </a:r>
            <a:r>
              <a:rPr lang="de-DE" dirty="0" smtClean="0"/>
              <a:t>Diskreter-Logarithmus-Formel</a:t>
            </a:r>
            <a:r>
              <a:rPr lang="de-DE" baseline="0" dirty="0" smtClean="0"/>
              <a:t>].. Um es sich eventuell besser vorstellen zu können: Die Zahl x die wir suchen muss also ein Produkt mit einem Rest sein, da wir uns in einem Körper befinden. </a:t>
            </a:r>
          </a:p>
          <a:p>
            <a:pPr marL="171450" indent="-171450">
              <a:buFontTx/>
              <a:buChar char="-"/>
            </a:pPr>
            <a:r>
              <a:rPr lang="de-DE" baseline="0" dirty="0" smtClean="0"/>
              <a:t>Diese beiden Formeln lassen sich durch Einsetzung und Umformung so verändern das r und q jeweils auf der Anderen Seite stehen. Was bringt uns das nun? Wir haben fast alle Variablen gegeben. Wenn wir nun ein r und ein q finden so das diese Gleichung stimmt Dann haben wir genau das r und q gefunden womit wir den diskreten-Logarithmus mit der Formel des d</a:t>
            </a:r>
            <a:r>
              <a:rPr lang="de-DE" sz="1200" dirty="0" smtClean="0"/>
              <a:t>iskreter-Logarithmus</a:t>
            </a:r>
            <a:r>
              <a:rPr lang="de-DE" baseline="0" dirty="0" smtClean="0"/>
              <a:t> recht simpel errechnen können.</a:t>
            </a:r>
          </a:p>
          <a:p>
            <a:pPr marL="171450" indent="-171450">
              <a:buFontTx/>
              <a:buChar char="-"/>
            </a:pPr>
            <a:r>
              <a:rPr lang="de-DE" baseline="0" dirty="0" smtClean="0"/>
              <a:t>Ziel ist es also das richtige r und q zu finden</a:t>
            </a:r>
          </a:p>
        </p:txBody>
      </p:sp>
      <p:sp>
        <p:nvSpPr>
          <p:cNvPr id="4" name="Foliennummernplatzhalter 3"/>
          <p:cNvSpPr>
            <a:spLocks noGrp="1"/>
          </p:cNvSpPr>
          <p:nvPr>
            <p:ph type="sldNum" sz="quarter" idx="10"/>
          </p:nvPr>
        </p:nvSpPr>
        <p:spPr/>
        <p:txBody>
          <a:bodyPr/>
          <a:lstStyle/>
          <a:p>
            <a:fld id="{932B0C62-07EA-4146-9798-A0A17F7FEF9F}" type="slidenum">
              <a:rPr lang="de-DE" smtClean="0"/>
              <a:pPr/>
              <a:t>19</a:t>
            </a:fld>
            <a:endParaRPr lang="de-DE" dirty="0"/>
          </a:p>
        </p:txBody>
      </p:sp>
    </p:spTree>
    <p:extLst>
      <p:ext uri="{BB962C8B-B14F-4D97-AF65-F5344CB8AC3E}">
        <p14:creationId xmlns:p14="http://schemas.microsoft.com/office/powerpoint/2010/main" val="2192375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noProof="0" dirty="0" smtClean="0"/>
              <a:t>Der Algorithmus wählt als erstes ein t womit alle Baby-</a:t>
            </a:r>
            <a:r>
              <a:rPr lang="de-DE" noProof="0" dirty="0" err="1" smtClean="0"/>
              <a:t>Steps</a:t>
            </a:r>
            <a:r>
              <a:rPr lang="de-DE" noProof="0" dirty="0" smtClean="0"/>
              <a:t> berechnet werden:</a:t>
            </a:r>
          </a:p>
          <a:p>
            <a:pPr marL="171450" indent="-171450">
              <a:buFontTx/>
              <a:buChar char="-"/>
            </a:pPr>
            <a:endParaRPr lang="de-DE" noProof="0" dirty="0" smtClean="0"/>
          </a:p>
          <a:p>
            <a:pPr marL="171450" indent="-171450">
              <a:buFontTx/>
              <a:buChar char="-"/>
            </a:pPr>
            <a:r>
              <a:rPr lang="de-DE" noProof="0" dirty="0" smtClean="0"/>
              <a:t>Die Ergebnisse von den</a:t>
            </a:r>
            <a:r>
              <a:rPr lang="de-DE" baseline="0" noProof="0" dirty="0" smtClean="0"/>
              <a:t> </a:t>
            </a:r>
            <a:r>
              <a:rPr lang="de-DE" noProof="0" dirty="0" smtClean="0"/>
              <a:t>Baby-</a:t>
            </a:r>
            <a:r>
              <a:rPr lang="de-DE" noProof="0" dirty="0" err="1" smtClean="0"/>
              <a:t>Steps</a:t>
            </a:r>
            <a:r>
              <a:rPr lang="de-DE" noProof="0" dirty="0" smtClean="0"/>
              <a:t> werden, mit dem dazugehörigen r,</a:t>
            </a:r>
            <a:r>
              <a:rPr lang="de-DE" baseline="0" noProof="0" dirty="0" smtClean="0"/>
              <a:t> </a:t>
            </a:r>
            <a:r>
              <a:rPr lang="de-DE" noProof="0" dirty="0" smtClean="0"/>
              <a:t>in einer Liste gespeichert.</a:t>
            </a:r>
          </a:p>
          <a:p>
            <a:pPr marL="171450" indent="-171450">
              <a:buFontTx/>
              <a:buChar char="-"/>
            </a:pPr>
            <a:endParaRPr lang="de-DE" noProof="0" dirty="0" smtClean="0"/>
          </a:p>
          <a:p>
            <a:pPr marL="171450" indent="-171450">
              <a:buFontTx/>
              <a:buChar char="-"/>
            </a:pPr>
            <a:r>
              <a:rPr lang="de-DE" noProof="0" dirty="0" smtClean="0"/>
              <a:t>Mit Gleichung für die Giant-</a:t>
            </a:r>
            <a:r>
              <a:rPr lang="de-DE" noProof="0" dirty="0" err="1" smtClean="0"/>
              <a:t>Steps</a:t>
            </a:r>
            <a:r>
              <a:rPr lang="de-DE" noProof="0" dirty="0" smtClean="0"/>
              <a:t> werden nun alle Ergebnisse von q berechnet.</a:t>
            </a:r>
          </a:p>
          <a:p>
            <a:pPr marL="171450" indent="-171450">
              <a:buFontTx/>
              <a:buChar char="-"/>
            </a:pPr>
            <a:endParaRPr lang="de-DE" noProof="0" dirty="0" smtClean="0"/>
          </a:p>
          <a:p>
            <a:pPr marL="171450" indent="-171450">
              <a:buFontTx/>
              <a:buChar char="-"/>
            </a:pPr>
            <a:r>
              <a:rPr lang="de-DE" noProof="0" dirty="0" smtClean="0"/>
              <a:t>Die so ermittelten Giant-</a:t>
            </a:r>
            <a:r>
              <a:rPr lang="de-DE" noProof="0" dirty="0" err="1" smtClean="0"/>
              <a:t>Steps</a:t>
            </a:r>
            <a:r>
              <a:rPr lang="de-DE" noProof="0" dirty="0" smtClean="0"/>
              <a:t> werden mit denen aus der Liste der Baby-</a:t>
            </a:r>
            <a:r>
              <a:rPr lang="de-DE" noProof="0" dirty="0" err="1" smtClean="0"/>
              <a:t>Steps</a:t>
            </a:r>
            <a:r>
              <a:rPr lang="de-DE" baseline="0" noProof="0" dirty="0" smtClean="0"/>
              <a:t> v</a:t>
            </a:r>
            <a:r>
              <a:rPr lang="de-DE" noProof="0" dirty="0" smtClean="0"/>
              <a:t>erglichen. Stimmen Baby-</a:t>
            </a:r>
            <a:r>
              <a:rPr lang="de-DE" noProof="0" dirty="0" err="1" smtClean="0"/>
              <a:t>Step</a:t>
            </a:r>
            <a:r>
              <a:rPr lang="de-DE" noProof="0" dirty="0" smtClean="0"/>
              <a:t> und Giant-</a:t>
            </a:r>
            <a:r>
              <a:rPr lang="de-DE" noProof="0" dirty="0" err="1" smtClean="0"/>
              <a:t>Step</a:t>
            </a:r>
            <a:r>
              <a:rPr lang="de-DE" noProof="0" dirty="0" smtClean="0"/>
              <a:t> überein, wurde eine Kollision gefunden und die Gleichung nach der Umformung</a:t>
            </a:r>
            <a:r>
              <a:rPr lang="de-DE" baseline="0" noProof="0" dirty="0" smtClean="0"/>
              <a:t> ist</a:t>
            </a:r>
            <a:r>
              <a:rPr lang="de-DE" noProof="0" dirty="0" smtClean="0"/>
              <a:t> erfüllt. Die so ermittelten Werte für q und r können nun in Gleichung zum</a:t>
            </a:r>
            <a:r>
              <a:rPr lang="de-DE" baseline="0" noProof="0" dirty="0" smtClean="0"/>
              <a:t> </a:t>
            </a:r>
            <a:r>
              <a:rPr lang="de-DE" sz="1200" dirty="0" smtClean="0"/>
              <a:t>Diskreter-Logarithmus</a:t>
            </a:r>
            <a:r>
              <a:rPr lang="de-DE" noProof="0" dirty="0" smtClean="0"/>
              <a:t> eingesetzt werden und man erhält so den diskreten Logarithmus von y.</a:t>
            </a:r>
            <a:endParaRPr lang="de-DE" noProof="0"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20</a:t>
            </a:fld>
            <a:endParaRPr lang="de-DE" dirty="0"/>
          </a:p>
        </p:txBody>
      </p:sp>
    </p:spTree>
    <p:extLst>
      <p:ext uri="{BB962C8B-B14F-4D97-AF65-F5344CB8AC3E}">
        <p14:creationId xmlns:p14="http://schemas.microsoft.com/office/powerpoint/2010/main" val="2134748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In der Praxis ist es mit diesem Algorithmus nicht möglich, eine Verschlüsselung, die auf dem DLP aufbaut, zu brechen. Die Komplexität dieses Algorithmus liegt in O(√p − 1) und</a:t>
            </a:r>
            <a:r>
              <a:rPr lang="de-DE" baseline="0" dirty="0" smtClean="0"/>
              <a:t> </a:t>
            </a:r>
            <a:r>
              <a:rPr lang="de-DE" dirty="0" smtClean="0"/>
              <a:t>ist somit schon deutlich besser, als eine naive vollständige Suche, deren Komplexität in O(p − 1) liegt, aber dennoch zu stark von der Größe der zugrundeliegenden Gruppe abhängig ist. Anzumerken ist, dass dieser Algorithmus ein sogenannter generischer Algorithmus ist, womit dieser für jede Gruppe funktioniert und nicht von einer speziellen Struktur der Gruppe abhängt. Kann</a:t>
            </a:r>
            <a:r>
              <a:rPr lang="de-DE" baseline="0" dirty="0" smtClean="0"/>
              <a:t> somit zum lösen des DLP und des ECDLP genutzt werden.</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21</a:t>
            </a:fld>
            <a:endParaRPr lang="de-DE" dirty="0"/>
          </a:p>
        </p:txBody>
      </p:sp>
    </p:spTree>
    <p:extLst>
      <p:ext uri="{BB962C8B-B14F-4D97-AF65-F5344CB8AC3E}">
        <p14:creationId xmlns:p14="http://schemas.microsoft.com/office/powerpoint/2010/main" val="1310738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Verschlüsselung von Daten ist aus der heutigen vernetzten Welt nicht mehr wegzudenken. Aus diesem Grund sind heutige Verschlüsselungstechniken, die auf Faktorisierung von Primzahlen oder dem diskreten Logarithmus-Problem beruhen, zum Standard geworden. </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Bezüglich der Sicherheit von heutigen kryptographischen Verfahren muss man sich aktuell keine Sorgen machen, zumindest wenn die Mindestanforderungen bezüglich der Größe des Körpers und der Schlüssellänge eingehalten werden. Bei</a:t>
            </a:r>
            <a:r>
              <a:rPr lang="de-DE" baseline="0" dirty="0" smtClean="0"/>
              <a:t> </a:t>
            </a:r>
            <a:r>
              <a:rPr lang="de-DE" dirty="0" smtClean="0"/>
              <a:t>zu kleinen Schlüssellängen ist auch bei der besten Verschlüsselung heutzutage keine Sicherheit gegeben.</a:t>
            </a:r>
            <a:endParaRPr lang="de-DE" dirty="0"/>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Verschlüsselungstechniken entwickeln sich immer weiter</a:t>
            </a:r>
            <a:r>
              <a:rPr lang="de-DE" baseline="0" dirty="0" smtClean="0"/>
              <a:t>, siehe ECC Verfahren. Und das müssen sie auch! Um auch zukünftigen Anforderungen gerecht zu werden benötigen wir immer schnellere und effizientere Algorithmen. Denn laut Peter W. </a:t>
            </a:r>
            <a:r>
              <a:rPr lang="de-DE" baseline="0" dirty="0" err="1" smtClean="0"/>
              <a:t>Shor</a:t>
            </a:r>
            <a:r>
              <a:rPr lang="de-DE" baseline="0" dirty="0" smtClean="0"/>
              <a:t> existieren bereits die nötigen Algorithmen, um sämtliche heutigen Verschlüsselungen zu brechen. Diskrete Logarithmen können in </a:t>
            </a:r>
            <a:r>
              <a:rPr lang="de-DE" baseline="0" dirty="0" err="1" smtClean="0"/>
              <a:t>polynomialer</a:t>
            </a:r>
            <a:r>
              <a:rPr lang="de-DE" baseline="0" dirty="0" smtClean="0"/>
              <a:t> Zeit berechnet werden, es muss nur noch gelingen einen genügend großen Quantencomputer zu bauen.</a:t>
            </a:r>
            <a:endParaRPr lang="de-DE" dirty="0" smtClean="0"/>
          </a:p>
        </p:txBody>
      </p:sp>
      <p:sp>
        <p:nvSpPr>
          <p:cNvPr id="4" name="Foliennummernplatzhalter 3"/>
          <p:cNvSpPr>
            <a:spLocks noGrp="1"/>
          </p:cNvSpPr>
          <p:nvPr>
            <p:ph type="sldNum" sz="quarter" idx="10"/>
          </p:nvPr>
        </p:nvSpPr>
        <p:spPr/>
        <p:txBody>
          <a:bodyPr/>
          <a:lstStyle/>
          <a:p>
            <a:fld id="{932B0C62-07EA-4146-9798-A0A17F7FEF9F}" type="slidenum">
              <a:rPr lang="de-DE" smtClean="0"/>
              <a:pPr/>
              <a:t>22</a:t>
            </a:fld>
            <a:endParaRPr lang="de-DE" dirty="0"/>
          </a:p>
        </p:txBody>
      </p:sp>
    </p:spTree>
    <p:extLst>
      <p:ext uri="{BB962C8B-B14F-4D97-AF65-F5344CB8AC3E}">
        <p14:creationId xmlns:p14="http://schemas.microsoft.com/office/powerpoint/2010/main" val="39665447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3" name="Bild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7006" y="684995"/>
            <a:ext cx="1374362" cy="1872260"/>
          </a:xfrm>
          <a:prstGeom prst="rect">
            <a:avLst/>
          </a:prstGeom>
        </p:spPr>
      </p:pic>
      <p:pic>
        <p:nvPicPr>
          <p:cNvPr id="2" name="Bild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23030" y="2125196"/>
            <a:ext cx="2451411" cy="4896678"/>
          </a:xfrm>
          <a:prstGeom prst="rect">
            <a:avLst/>
          </a:prstGeom>
        </p:spPr>
      </p:pic>
      <p:sp>
        <p:nvSpPr>
          <p:cNvPr id="3074" name="Rectangle 2"/>
          <p:cNvSpPr>
            <a:spLocks noGrp="1" noChangeArrowheads="1"/>
          </p:cNvSpPr>
          <p:nvPr>
            <p:ph type="ctrTitle"/>
          </p:nvPr>
        </p:nvSpPr>
        <p:spPr>
          <a:xfrm>
            <a:off x="522288" y="4718050"/>
            <a:ext cx="6985000" cy="719138"/>
          </a:xfrm>
        </p:spPr>
        <p:txBody>
          <a:bodyPr/>
          <a:lstStyle>
            <a:lvl1pPr>
              <a:defRPr sz="4000"/>
            </a:lvl1pPr>
          </a:lstStyle>
          <a:p>
            <a:pPr lvl="0"/>
            <a:r>
              <a:rPr lang="de-DE" noProof="0" smtClean="0"/>
              <a:t>Titelmasterformat durch Klicken bearbeiten</a:t>
            </a:r>
          </a:p>
        </p:txBody>
      </p:sp>
      <p:sp>
        <p:nvSpPr>
          <p:cNvPr id="3075" name="Rectangle 3"/>
          <p:cNvSpPr>
            <a:spLocks noGrp="1" noChangeArrowheads="1"/>
          </p:cNvSpPr>
          <p:nvPr>
            <p:ph type="subTitle" idx="1"/>
          </p:nvPr>
        </p:nvSpPr>
        <p:spPr>
          <a:xfrm>
            <a:off x="522288" y="5294313"/>
            <a:ext cx="6985000" cy="1008062"/>
          </a:xfrm>
        </p:spPr>
        <p:txBody>
          <a:bodyPr/>
          <a:lstStyle>
            <a:lvl1pPr>
              <a:spcAft>
                <a:spcPct val="0"/>
              </a:spcAft>
              <a:defRPr sz="2400" i="1"/>
            </a:lvl1pPr>
          </a:lstStyle>
          <a:p>
            <a:pPr lvl="0"/>
            <a:r>
              <a:rPr lang="de-DE" noProof="0" smtClean="0"/>
              <a:t>Formatvorlage des Untertitelmasters durch Klicken bearbeiten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idx="1"/>
          </p:nvPr>
        </p:nvSpPr>
        <p:spPr/>
        <p:txBody>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Foliennummernplatzhalter 3"/>
          <p:cNvSpPr>
            <a:spLocks noGrp="1"/>
          </p:cNvSpPr>
          <p:nvPr>
            <p:ph type="sldNum" sz="quarter" idx="10"/>
          </p:nvPr>
        </p:nvSpPr>
        <p:spPr/>
        <p:txBody>
          <a:bodyPr/>
          <a:lstStyle>
            <a:lvl1pPr>
              <a:defRPr sz="1400"/>
            </a:lvl1pPr>
          </a:lstStyle>
          <a:p>
            <a:r>
              <a:rPr lang="de-DE" dirty="0" smtClean="0"/>
              <a:t>Seite </a:t>
            </a:r>
            <a:fld id="{1B189BCE-72B6-4347-8C11-17284F861EDC}" type="slidenum">
              <a:rPr lang="de-DE" smtClean="0"/>
              <a:pPr/>
              <a:t>‹Nr.›</a:t>
            </a:fld>
            <a:endParaRPr lang="de-DE" dirty="0"/>
          </a:p>
        </p:txBody>
      </p:sp>
    </p:spTree>
    <p:extLst>
      <p:ext uri="{BB962C8B-B14F-4D97-AF65-F5344CB8AC3E}">
        <p14:creationId xmlns:p14="http://schemas.microsoft.com/office/powerpoint/2010/main" val="2512058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sz="half" idx="1"/>
          </p:nvPr>
        </p:nvSpPr>
        <p:spPr>
          <a:xfrm>
            <a:off x="522288" y="2138363"/>
            <a:ext cx="4135437" cy="4522787"/>
          </a:xfrm>
        </p:spPr>
        <p:txBody>
          <a:bodyPr/>
          <a:lstStyle>
            <a:lvl1pPr algn="l" defTabSz="1054100" rtl="0" fontAlgn="base">
              <a:lnSpc>
                <a:spcPct val="110000"/>
              </a:lnSpc>
              <a:spcBef>
                <a:spcPct val="0"/>
              </a:spcBef>
              <a:spcAft>
                <a:spcPct val="40000"/>
              </a:spcAft>
              <a:defRPr lang="de-DE" sz="2000" dirty="0" smtClean="0">
                <a:solidFill>
                  <a:schemeClr val="tx1"/>
                </a:solidFill>
                <a:latin typeface="+mn-lt"/>
                <a:ea typeface="+mn-ea"/>
                <a:cs typeface="+mn-cs"/>
              </a:defRPr>
            </a:lvl1pPr>
            <a:lvl2pPr algn="l" defTabSz="1054100" rtl="0" fontAlgn="base">
              <a:lnSpc>
                <a:spcPct val="110000"/>
              </a:lnSpc>
              <a:spcBef>
                <a:spcPct val="0"/>
              </a:spcBef>
              <a:spcAft>
                <a:spcPct val="40000"/>
              </a:spcAft>
              <a:defRPr lang="de-DE" sz="2000" dirty="0" smtClean="0">
                <a:solidFill>
                  <a:schemeClr val="tx1"/>
                </a:solidFill>
                <a:latin typeface="+mn-lt"/>
                <a:ea typeface="+mn-ea"/>
                <a:cs typeface="+mn-cs"/>
              </a:defRPr>
            </a:lvl2pPr>
            <a:lvl3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3pPr>
            <a:lvl4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4pPr>
            <a:lvl5pPr algn="l" defTabSz="1054100" rtl="0" fontAlgn="base">
              <a:lnSpc>
                <a:spcPct val="110000"/>
              </a:lnSpc>
              <a:spcBef>
                <a:spcPct val="0"/>
              </a:spcBef>
              <a:spcAft>
                <a:spcPct val="40000"/>
              </a:spcAft>
              <a:defRPr lang="en-US" sz="17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Inhaltsplatzhalter 3"/>
          <p:cNvSpPr>
            <a:spLocks noGrp="1"/>
          </p:cNvSpPr>
          <p:nvPr>
            <p:ph sz="half" idx="2"/>
          </p:nvPr>
        </p:nvSpPr>
        <p:spPr>
          <a:xfrm>
            <a:off x="4810125" y="2138363"/>
            <a:ext cx="4137025" cy="4522787"/>
          </a:xfrm>
        </p:spPr>
        <p:txBody>
          <a:bodyPr/>
          <a:lstStyle>
            <a:lvl1pPr algn="l" defTabSz="1054100" rtl="0" fontAlgn="base">
              <a:lnSpc>
                <a:spcPct val="110000"/>
              </a:lnSpc>
              <a:spcBef>
                <a:spcPct val="0"/>
              </a:spcBef>
              <a:spcAft>
                <a:spcPct val="40000"/>
              </a:spcAft>
              <a:defRPr lang="de-DE" sz="2000" dirty="0" smtClean="0">
                <a:solidFill>
                  <a:schemeClr val="tx1"/>
                </a:solidFill>
                <a:latin typeface="+mn-lt"/>
                <a:ea typeface="+mn-ea"/>
                <a:cs typeface="+mn-cs"/>
              </a:defRPr>
            </a:lvl1pPr>
            <a:lvl2pPr algn="l" defTabSz="1054100" rtl="0" fontAlgn="base">
              <a:lnSpc>
                <a:spcPct val="110000"/>
              </a:lnSpc>
              <a:spcBef>
                <a:spcPct val="0"/>
              </a:spcBef>
              <a:spcAft>
                <a:spcPct val="40000"/>
              </a:spcAft>
              <a:defRPr lang="de-DE" sz="2000" dirty="0" smtClean="0">
                <a:solidFill>
                  <a:schemeClr val="tx1"/>
                </a:solidFill>
                <a:latin typeface="+mn-lt"/>
                <a:ea typeface="+mn-ea"/>
                <a:cs typeface="+mn-cs"/>
              </a:defRPr>
            </a:lvl2pPr>
            <a:lvl3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3pPr>
            <a:lvl4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4pPr>
            <a:lvl5pPr algn="l" defTabSz="1054100" rtl="0" fontAlgn="base">
              <a:lnSpc>
                <a:spcPct val="110000"/>
              </a:lnSpc>
              <a:spcBef>
                <a:spcPct val="0"/>
              </a:spcBef>
              <a:spcAft>
                <a:spcPct val="40000"/>
              </a:spcAft>
              <a:defRPr lang="en-US" sz="17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5" name="Foliennummernplatzhalter 4"/>
          <p:cNvSpPr>
            <a:spLocks noGrp="1"/>
          </p:cNvSpPr>
          <p:nvPr>
            <p:ph type="sldNum" sz="quarter" idx="10"/>
          </p:nvPr>
        </p:nvSpPr>
        <p:spPr/>
        <p:txBody>
          <a:bodyPr/>
          <a:lstStyle>
            <a:lvl1pPr>
              <a:defRPr/>
            </a:lvl1pPr>
          </a:lstStyle>
          <a:p>
            <a:r>
              <a:rPr lang="de-DE" sz="1400" dirty="0" smtClean="0"/>
              <a:t>Seite</a:t>
            </a:r>
            <a:r>
              <a:rPr lang="de-DE" dirty="0" smtClean="0"/>
              <a:t> </a:t>
            </a:r>
            <a:fld id="{C9DF4026-A29C-4B40-902F-41C57635FD76}" type="slidenum">
              <a:rPr lang="de-DE" sz="1400" smtClean="0"/>
              <a:pPr/>
              <a:t>‹Nr.›</a:t>
            </a:fld>
            <a:endParaRPr lang="de-DE" sz="1400" dirty="0"/>
          </a:p>
        </p:txBody>
      </p:sp>
    </p:spTree>
    <p:extLst>
      <p:ext uri="{BB962C8B-B14F-4D97-AF65-F5344CB8AC3E}">
        <p14:creationId xmlns:p14="http://schemas.microsoft.com/office/powerpoint/2010/main" val="2756420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p:txBody>
          <a:bodyPr/>
          <a:lstStyle>
            <a:lvl1pPr>
              <a:defRPr sz="1400"/>
            </a:lvl1pPr>
          </a:lstStyle>
          <a:p>
            <a:r>
              <a:rPr lang="de-DE" dirty="0" smtClean="0"/>
              <a:t>Seite </a:t>
            </a:r>
            <a:fld id="{9A62AABA-5C59-49CF-A516-801C5D3DCF65}" type="slidenum">
              <a:rPr lang="de-DE" smtClean="0"/>
              <a:pPr/>
              <a:t>‹Nr.›</a:t>
            </a:fld>
            <a:endParaRPr lang="de-DE" dirty="0"/>
          </a:p>
        </p:txBody>
      </p:sp>
    </p:spTree>
    <p:extLst>
      <p:ext uri="{BB962C8B-B14F-4D97-AF65-F5344CB8AC3E}">
        <p14:creationId xmlns:p14="http://schemas.microsoft.com/office/powerpoint/2010/main" val="1063405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lvl1pPr>
              <a:defRPr sz="1400"/>
            </a:lvl1pPr>
          </a:lstStyle>
          <a:p>
            <a:r>
              <a:rPr lang="de-DE" dirty="0" smtClean="0"/>
              <a:t>Seite </a:t>
            </a:r>
            <a:fld id="{7991D8C6-CAB4-44CE-8EA5-8D04D05EBC07}" type="slidenum">
              <a:rPr lang="de-DE" smtClean="0"/>
              <a:pPr/>
              <a:t>‹Nr.›</a:t>
            </a:fld>
            <a:endParaRPr lang="de-DE" dirty="0"/>
          </a:p>
        </p:txBody>
      </p:sp>
    </p:spTree>
    <p:extLst>
      <p:ext uri="{BB962C8B-B14F-4D97-AF65-F5344CB8AC3E}">
        <p14:creationId xmlns:p14="http://schemas.microsoft.com/office/powerpoint/2010/main" val="297058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522288" y="671513"/>
            <a:ext cx="9648825" cy="949325"/>
          </a:xfrm>
        </p:spPr>
        <p:txBody>
          <a:bodyPr/>
          <a:lstStyle/>
          <a:p>
            <a:r>
              <a:rPr lang="de-DE" smtClean="0"/>
              <a:t>Titelmasterformat durch Klicken bearbeiten</a:t>
            </a:r>
            <a:endParaRPr lang="en-US"/>
          </a:p>
        </p:txBody>
      </p:sp>
      <p:sp>
        <p:nvSpPr>
          <p:cNvPr id="3" name="Tabellenplatzhalter 2"/>
          <p:cNvSpPr>
            <a:spLocks noGrp="1"/>
          </p:cNvSpPr>
          <p:nvPr>
            <p:ph type="tbl" idx="1"/>
          </p:nvPr>
        </p:nvSpPr>
        <p:spPr>
          <a:xfrm>
            <a:off x="522288" y="2138363"/>
            <a:ext cx="8424862" cy="4522787"/>
          </a:xfrm>
        </p:spPr>
        <p:txBody>
          <a:bodyPr/>
          <a:lstStyle/>
          <a:p>
            <a:r>
              <a:rPr lang="de-DE" smtClean="0"/>
              <a:t>Tabelle durch Klicken auf Symbol hinzufügen</a:t>
            </a:r>
            <a:endParaRPr lang="en-US"/>
          </a:p>
        </p:txBody>
      </p:sp>
      <p:sp>
        <p:nvSpPr>
          <p:cNvPr id="4" name="Foliennummernplatzhalter 3"/>
          <p:cNvSpPr>
            <a:spLocks noGrp="1"/>
          </p:cNvSpPr>
          <p:nvPr>
            <p:ph type="sldNum" sz="quarter" idx="10"/>
          </p:nvPr>
        </p:nvSpPr>
        <p:spPr>
          <a:xfrm>
            <a:off x="8947150" y="7165975"/>
            <a:ext cx="1223963" cy="228600"/>
          </a:xfrm>
        </p:spPr>
        <p:txBody>
          <a:bodyPr/>
          <a:lstStyle>
            <a:lvl1pPr>
              <a:defRPr/>
            </a:lvl1pPr>
          </a:lstStyle>
          <a:p>
            <a:r>
              <a:rPr lang="de-DE" sz="1400" dirty="0" smtClean="0"/>
              <a:t>Seite</a:t>
            </a:r>
            <a:r>
              <a:rPr lang="de-DE" dirty="0" smtClean="0"/>
              <a:t> </a:t>
            </a:r>
            <a:fld id="{40192516-3A96-4AF1-ACCE-4FA25417AC18}" type="slidenum">
              <a:rPr lang="de-DE" sz="1400" smtClean="0"/>
              <a:pPr/>
              <a:t>‹Nr.›</a:t>
            </a:fld>
            <a:endParaRPr lang="de-DE" sz="1400" dirty="0"/>
          </a:p>
        </p:txBody>
      </p:sp>
    </p:spTree>
    <p:extLst>
      <p:ext uri="{BB962C8B-B14F-4D97-AF65-F5344CB8AC3E}">
        <p14:creationId xmlns:p14="http://schemas.microsoft.com/office/powerpoint/2010/main" val="64843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ClipArt" preserve="1">
  <p:cSld name="Titel, Text und ClipArt">
    <p:spTree>
      <p:nvGrpSpPr>
        <p:cNvPr id="1" name=""/>
        <p:cNvGrpSpPr/>
        <p:nvPr/>
      </p:nvGrpSpPr>
      <p:grpSpPr>
        <a:xfrm>
          <a:off x="0" y="0"/>
          <a:ext cx="0" cy="0"/>
          <a:chOff x="0" y="0"/>
          <a:chExt cx="0" cy="0"/>
        </a:xfrm>
      </p:grpSpPr>
      <p:sp>
        <p:nvSpPr>
          <p:cNvPr id="2" name="Titel 1"/>
          <p:cNvSpPr>
            <a:spLocks noGrp="1"/>
          </p:cNvSpPr>
          <p:nvPr>
            <p:ph type="title"/>
          </p:nvPr>
        </p:nvSpPr>
        <p:spPr>
          <a:xfrm>
            <a:off x="522288" y="671513"/>
            <a:ext cx="9648825" cy="949325"/>
          </a:xfrm>
        </p:spPr>
        <p:txBody>
          <a:bodyPr/>
          <a:lstStyle/>
          <a:p>
            <a:r>
              <a:rPr lang="de-DE" smtClean="0"/>
              <a:t>Titelmasterformat durch Klicken bearbeiten</a:t>
            </a:r>
            <a:endParaRPr lang="en-US"/>
          </a:p>
        </p:txBody>
      </p:sp>
      <p:sp>
        <p:nvSpPr>
          <p:cNvPr id="3" name="Textplatzhalter 2"/>
          <p:cNvSpPr>
            <a:spLocks noGrp="1"/>
          </p:cNvSpPr>
          <p:nvPr>
            <p:ph type="body" sz="half" idx="1"/>
          </p:nvPr>
        </p:nvSpPr>
        <p:spPr>
          <a:xfrm>
            <a:off x="522288" y="2138363"/>
            <a:ext cx="4135437" cy="4522787"/>
          </a:xfrm>
        </p:spPr>
        <p:txBody>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ClipArt-Platzhalter 3"/>
          <p:cNvSpPr>
            <a:spLocks noGrp="1"/>
          </p:cNvSpPr>
          <p:nvPr>
            <p:ph type="clipArt" sz="half" idx="2"/>
          </p:nvPr>
        </p:nvSpPr>
        <p:spPr>
          <a:xfrm>
            <a:off x="4810125" y="2138363"/>
            <a:ext cx="4137025" cy="4522787"/>
          </a:xfrm>
        </p:spPr>
        <p:txBody>
          <a:bodyPr/>
          <a:lstStyle/>
          <a:p>
            <a:r>
              <a:rPr lang="de-DE" smtClean="0"/>
              <a:t>Onlinebild durch Klicken auf das Symbol hinzufügen</a:t>
            </a:r>
            <a:endParaRPr lang="en-US"/>
          </a:p>
        </p:txBody>
      </p:sp>
      <p:sp>
        <p:nvSpPr>
          <p:cNvPr id="5" name="Foliennummernplatzhalter 4"/>
          <p:cNvSpPr>
            <a:spLocks noGrp="1"/>
          </p:cNvSpPr>
          <p:nvPr>
            <p:ph type="sldNum" sz="quarter" idx="10"/>
          </p:nvPr>
        </p:nvSpPr>
        <p:spPr>
          <a:xfrm>
            <a:off x="8947150" y="7165975"/>
            <a:ext cx="1223963" cy="228600"/>
          </a:xfrm>
        </p:spPr>
        <p:txBody>
          <a:bodyPr/>
          <a:lstStyle>
            <a:lvl1pPr>
              <a:defRPr sz="1400"/>
            </a:lvl1pPr>
          </a:lstStyle>
          <a:p>
            <a:r>
              <a:rPr lang="de-DE" dirty="0" smtClean="0"/>
              <a:t>Seite </a:t>
            </a:r>
            <a:fld id="{F7AE973F-D322-44D2-BC6C-F98FA548D40F}" type="slidenum">
              <a:rPr lang="de-DE" smtClean="0"/>
              <a:pPr/>
              <a:t>‹Nr.›</a:t>
            </a:fld>
            <a:endParaRPr lang="de-DE" dirty="0"/>
          </a:p>
        </p:txBody>
      </p:sp>
    </p:spTree>
    <p:extLst>
      <p:ext uri="{BB962C8B-B14F-4D97-AF65-F5344CB8AC3E}">
        <p14:creationId xmlns:p14="http://schemas.microsoft.com/office/powerpoint/2010/main" val="2626667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chartAndTx" preserve="1">
  <p:cSld name="Titel, Diagramm und Text">
    <p:spTree>
      <p:nvGrpSpPr>
        <p:cNvPr id="1" name=""/>
        <p:cNvGrpSpPr/>
        <p:nvPr/>
      </p:nvGrpSpPr>
      <p:grpSpPr>
        <a:xfrm>
          <a:off x="0" y="0"/>
          <a:ext cx="0" cy="0"/>
          <a:chOff x="0" y="0"/>
          <a:chExt cx="0" cy="0"/>
        </a:xfrm>
      </p:grpSpPr>
      <p:sp>
        <p:nvSpPr>
          <p:cNvPr id="2" name="Titel 1"/>
          <p:cNvSpPr>
            <a:spLocks noGrp="1"/>
          </p:cNvSpPr>
          <p:nvPr>
            <p:ph type="title"/>
          </p:nvPr>
        </p:nvSpPr>
        <p:spPr>
          <a:xfrm>
            <a:off x="522288" y="671513"/>
            <a:ext cx="9648825" cy="949325"/>
          </a:xfrm>
        </p:spPr>
        <p:txBody>
          <a:bodyPr/>
          <a:lstStyle/>
          <a:p>
            <a:r>
              <a:rPr lang="de-DE" smtClean="0"/>
              <a:t>Titelmasterformat durch Klicken bearbeiten</a:t>
            </a:r>
            <a:endParaRPr lang="en-US"/>
          </a:p>
        </p:txBody>
      </p:sp>
      <p:sp>
        <p:nvSpPr>
          <p:cNvPr id="3" name="Diagrammplatzhalter 2"/>
          <p:cNvSpPr>
            <a:spLocks noGrp="1"/>
          </p:cNvSpPr>
          <p:nvPr>
            <p:ph type="chart" sz="half" idx="1"/>
          </p:nvPr>
        </p:nvSpPr>
        <p:spPr>
          <a:xfrm>
            <a:off x="522288" y="2138363"/>
            <a:ext cx="4135437" cy="4522787"/>
          </a:xfrm>
        </p:spPr>
        <p:txBody>
          <a:bodyPr/>
          <a:lstStyle/>
          <a:p>
            <a:r>
              <a:rPr lang="de-DE" dirty="0" smtClean="0"/>
              <a:t>Diagramm durch Klicken auf Symbol hinzufügen</a:t>
            </a:r>
            <a:endParaRPr lang="en-US" dirty="0"/>
          </a:p>
        </p:txBody>
      </p:sp>
      <p:sp>
        <p:nvSpPr>
          <p:cNvPr id="4" name="Textplatzhalter 3"/>
          <p:cNvSpPr>
            <a:spLocks noGrp="1"/>
          </p:cNvSpPr>
          <p:nvPr>
            <p:ph type="body" sz="half" idx="2"/>
          </p:nvPr>
        </p:nvSpPr>
        <p:spPr>
          <a:xfrm>
            <a:off x="4810125" y="2138363"/>
            <a:ext cx="4137025" cy="4522787"/>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Foliennummernplatzhalter 4"/>
          <p:cNvSpPr>
            <a:spLocks noGrp="1"/>
          </p:cNvSpPr>
          <p:nvPr>
            <p:ph type="sldNum" sz="quarter" idx="10"/>
          </p:nvPr>
        </p:nvSpPr>
        <p:spPr>
          <a:xfrm>
            <a:off x="8947150" y="7165975"/>
            <a:ext cx="1223963" cy="228600"/>
          </a:xfrm>
        </p:spPr>
        <p:txBody>
          <a:bodyPr/>
          <a:lstStyle>
            <a:lvl1pPr>
              <a:defRPr sz="1400"/>
            </a:lvl1pPr>
          </a:lstStyle>
          <a:p>
            <a:r>
              <a:rPr lang="de-DE" dirty="0" smtClean="0"/>
              <a:t>Seite </a:t>
            </a:r>
            <a:fld id="{B7440A9E-2DF6-49F5-A69A-7E83E654EF6F}" type="slidenum">
              <a:rPr lang="de-DE" smtClean="0"/>
              <a:pPr/>
              <a:t>‹Nr.›</a:t>
            </a:fld>
            <a:endParaRPr lang="de-DE" dirty="0"/>
          </a:p>
        </p:txBody>
      </p:sp>
    </p:spTree>
    <p:extLst>
      <p:ext uri="{BB962C8B-B14F-4D97-AF65-F5344CB8AC3E}">
        <p14:creationId xmlns:p14="http://schemas.microsoft.com/office/powerpoint/2010/main" val="1330131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Bild 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9451270" y="5365645"/>
            <a:ext cx="720100" cy="1440200"/>
          </a:xfrm>
          <a:prstGeom prst="rect">
            <a:avLst/>
          </a:prstGeom>
        </p:spPr>
      </p:pic>
      <p:sp>
        <p:nvSpPr>
          <p:cNvPr id="1026" name="Rectangle 2"/>
          <p:cNvSpPr>
            <a:spLocks noGrp="1" noChangeArrowheads="1"/>
          </p:cNvSpPr>
          <p:nvPr>
            <p:ph type="title"/>
          </p:nvPr>
        </p:nvSpPr>
        <p:spPr bwMode="auto">
          <a:xfrm>
            <a:off x="522288" y="671513"/>
            <a:ext cx="9648825" cy="949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dirty="0" smtClean="0"/>
              <a:t>Klicken Sie, um das Titelformat zu bearbeiten</a:t>
            </a:r>
          </a:p>
        </p:txBody>
      </p:sp>
      <p:sp>
        <p:nvSpPr>
          <p:cNvPr id="1027" name="Rectangle 3"/>
          <p:cNvSpPr>
            <a:spLocks noGrp="1" noChangeArrowheads="1"/>
          </p:cNvSpPr>
          <p:nvPr>
            <p:ph type="body" idx="1"/>
          </p:nvPr>
        </p:nvSpPr>
        <p:spPr bwMode="auto">
          <a:xfrm>
            <a:off x="522288" y="2138363"/>
            <a:ext cx="8424862" cy="45227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dirty="0" smtClean="0"/>
              <a:t>Klicken Sie, um die Formate des Vorlagentextes zu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
        <p:nvSpPr>
          <p:cNvPr id="1030" name="Rectangle 6"/>
          <p:cNvSpPr>
            <a:spLocks noGrp="1" noChangeArrowheads="1"/>
          </p:cNvSpPr>
          <p:nvPr>
            <p:ph type="sldNum" sz="quarter" idx="4"/>
          </p:nvPr>
        </p:nvSpPr>
        <p:spPr bwMode="auto">
          <a:xfrm>
            <a:off x="8947150" y="7165975"/>
            <a:ext cx="1223963" cy="228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1054100">
              <a:defRPr sz="1000">
                <a:solidFill>
                  <a:schemeClr val="tx1"/>
                </a:solidFill>
              </a:defRPr>
            </a:lvl1pPr>
          </a:lstStyle>
          <a:p>
            <a:r>
              <a:rPr lang="de-DE" sz="1400" dirty="0" smtClean="0"/>
              <a:t>Seite</a:t>
            </a:r>
            <a:r>
              <a:rPr lang="de-DE" dirty="0" smtClean="0"/>
              <a:t> </a:t>
            </a:r>
            <a:fld id="{59EA8C07-EA1E-4A55-873B-B297E2C8BA10}" type="slidenum">
              <a:rPr lang="de-DE" sz="1400" smtClean="0"/>
              <a:pPr/>
              <a:t>‹Nr.›</a:t>
            </a:fld>
            <a:endParaRPr lang="de-DE" sz="1400" dirty="0"/>
          </a:p>
        </p:txBody>
      </p:sp>
      <p:sp>
        <p:nvSpPr>
          <p:cNvPr id="1032" name="Text Box 8"/>
          <p:cNvSpPr txBox="1">
            <a:spLocks noChangeArrowheads="1"/>
          </p:cNvSpPr>
          <p:nvPr userDrawn="1"/>
        </p:nvSpPr>
        <p:spPr bwMode="auto">
          <a:xfrm>
            <a:off x="512763" y="7165975"/>
            <a:ext cx="7713662" cy="215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lstStyle>
            <a:lvl1pPr algn="l" defTabSz="1054100">
              <a:defRPr sz="2400">
                <a:solidFill>
                  <a:schemeClr val="tx1"/>
                </a:solidFill>
                <a:latin typeface="Arial" charset="0"/>
              </a:defRPr>
            </a:lvl1pPr>
            <a:lvl2pPr marL="527050" algn="l" defTabSz="1054100">
              <a:defRPr sz="2400">
                <a:solidFill>
                  <a:schemeClr val="tx1"/>
                </a:solidFill>
                <a:latin typeface="Arial" charset="0"/>
              </a:defRPr>
            </a:lvl2pPr>
            <a:lvl3pPr marL="1054100" algn="l" defTabSz="1054100">
              <a:defRPr sz="2400">
                <a:solidFill>
                  <a:schemeClr val="tx1"/>
                </a:solidFill>
                <a:latin typeface="Arial" charset="0"/>
              </a:defRPr>
            </a:lvl3pPr>
            <a:lvl4pPr marL="1581150" algn="l" defTabSz="1054100">
              <a:defRPr sz="2400">
                <a:solidFill>
                  <a:schemeClr val="tx1"/>
                </a:solidFill>
                <a:latin typeface="Arial" charset="0"/>
              </a:defRPr>
            </a:lvl4pPr>
            <a:lvl5pPr marL="2106613" algn="l" defTabSz="1054100">
              <a:defRPr sz="2400">
                <a:solidFill>
                  <a:schemeClr val="tx1"/>
                </a:solidFill>
                <a:latin typeface="Arial" charset="0"/>
              </a:defRPr>
            </a:lvl5pPr>
            <a:lvl6pPr marL="2563813" defTabSz="1054100" fontAlgn="base">
              <a:spcBef>
                <a:spcPct val="0"/>
              </a:spcBef>
              <a:spcAft>
                <a:spcPct val="0"/>
              </a:spcAft>
              <a:defRPr sz="2400">
                <a:solidFill>
                  <a:schemeClr val="tx1"/>
                </a:solidFill>
                <a:latin typeface="Arial" charset="0"/>
              </a:defRPr>
            </a:lvl6pPr>
            <a:lvl7pPr marL="3021013" defTabSz="1054100" fontAlgn="base">
              <a:spcBef>
                <a:spcPct val="0"/>
              </a:spcBef>
              <a:spcAft>
                <a:spcPct val="0"/>
              </a:spcAft>
              <a:defRPr sz="2400">
                <a:solidFill>
                  <a:schemeClr val="tx1"/>
                </a:solidFill>
                <a:latin typeface="Arial" charset="0"/>
              </a:defRPr>
            </a:lvl7pPr>
            <a:lvl8pPr marL="3478213" defTabSz="1054100" fontAlgn="base">
              <a:spcBef>
                <a:spcPct val="0"/>
              </a:spcBef>
              <a:spcAft>
                <a:spcPct val="0"/>
              </a:spcAft>
              <a:defRPr sz="2400">
                <a:solidFill>
                  <a:schemeClr val="tx1"/>
                </a:solidFill>
                <a:latin typeface="Arial" charset="0"/>
              </a:defRPr>
            </a:lvl8pPr>
            <a:lvl9pPr marL="3935413" defTabSz="1054100" fontAlgn="base">
              <a:spcBef>
                <a:spcPct val="0"/>
              </a:spcBef>
              <a:spcAft>
                <a:spcPct val="0"/>
              </a:spcAft>
              <a:defRPr sz="2400">
                <a:solidFill>
                  <a:schemeClr val="tx1"/>
                </a:solidFill>
                <a:latin typeface="Arial" charset="0"/>
              </a:defRPr>
            </a:lvl9pPr>
          </a:lstStyle>
          <a:p>
            <a:r>
              <a:rPr lang="de-DE" sz="1000" b="1" dirty="0"/>
              <a:t>Hochschule Hannover</a:t>
            </a:r>
            <a:r>
              <a:rPr lang="de-DE" sz="1000" dirty="0"/>
              <a:t>   </a:t>
            </a:r>
            <a:r>
              <a:rPr lang="de-DE" sz="1000" dirty="0" smtClean="0"/>
              <a:t>M.Reichenbach &amp; </a:t>
            </a:r>
            <a:r>
              <a:rPr lang="de-DE" sz="1000" i="1" dirty="0" err="1" smtClean="0"/>
              <a:t>M.Rohde</a:t>
            </a:r>
            <a:r>
              <a:rPr lang="de-DE" sz="1000" i="1" dirty="0" smtClean="0"/>
              <a:t>   </a:t>
            </a:r>
            <a:r>
              <a:rPr lang="de-DE" sz="1000" dirty="0" smtClean="0"/>
              <a:t>Algorithmische</a:t>
            </a:r>
            <a:r>
              <a:rPr lang="de-DE" sz="1000" baseline="0" dirty="0" smtClean="0"/>
              <a:t> Zahlentheorie</a:t>
            </a:r>
            <a:endParaRPr lang="de-DE" sz="1000" dirty="0"/>
          </a:p>
        </p:txBody>
      </p:sp>
      <p:sp>
        <p:nvSpPr>
          <p:cNvPr id="1034" name="Line 10"/>
          <p:cNvSpPr>
            <a:spLocks noChangeShapeType="1"/>
          </p:cNvSpPr>
          <p:nvPr userDrawn="1"/>
        </p:nvSpPr>
        <p:spPr bwMode="auto">
          <a:xfrm>
            <a:off x="522288" y="7021513"/>
            <a:ext cx="9648825" cy="0"/>
          </a:xfrm>
          <a:prstGeom prst="line">
            <a:avLst/>
          </a:prstGeom>
          <a:noFill/>
          <a:ln w="50800">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60" r:id="rId6"/>
    <p:sldLayoutId id="2147483661" r:id="rId7"/>
    <p:sldLayoutId id="2147483662" r:id="rId8"/>
  </p:sldLayoutIdLst>
  <p:hf hdr="0" dt="0"/>
  <p:txStyles>
    <p:titleStyle>
      <a:lvl1pPr algn="l" defTabSz="1054100" rtl="0" eaLnBrk="1" fontAlgn="base" hangingPunct="1">
        <a:spcBef>
          <a:spcPct val="0"/>
        </a:spcBef>
        <a:spcAft>
          <a:spcPct val="0"/>
        </a:spcAft>
        <a:defRPr sz="3000" b="1">
          <a:solidFill>
            <a:schemeClr val="tx2"/>
          </a:solidFill>
          <a:latin typeface="+mj-lt"/>
          <a:ea typeface="+mj-ea"/>
          <a:cs typeface="+mj-cs"/>
        </a:defRPr>
      </a:lvl1pPr>
      <a:lvl2pPr algn="l" defTabSz="1054100" rtl="0" eaLnBrk="1" fontAlgn="base" hangingPunct="1">
        <a:spcBef>
          <a:spcPct val="0"/>
        </a:spcBef>
        <a:spcAft>
          <a:spcPct val="0"/>
        </a:spcAft>
        <a:defRPr sz="3000" b="1">
          <a:solidFill>
            <a:schemeClr val="tx2"/>
          </a:solidFill>
          <a:latin typeface="Arial" charset="0"/>
        </a:defRPr>
      </a:lvl2pPr>
      <a:lvl3pPr algn="l" defTabSz="1054100" rtl="0" eaLnBrk="1" fontAlgn="base" hangingPunct="1">
        <a:spcBef>
          <a:spcPct val="0"/>
        </a:spcBef>
        <a:spcAft>
          <a:spcPct val="0"/>
        </a:spcAft>
        <a:defRPr sz="3000" b="1">
          <a:solidFill>
            <a:schemeClr val="tx2"/>
          </a:solidFill>
          <a:latin typeface="Arial" charset="0"/>
        </a:defRPr>
      </a:lvl3pPr>
      <a:lvl4pPr algn="l" defTabSz="1054100" rtl="0" eaLnBrk="1" fontAlgn="base" hangingPunct="1">
        <a:spcBef>
          <a:spcPct val="0"/>
        </a:spcBef>
        <a:spcAft>
          <a:spcPct val="0"/>
        </a:spcAft>
        <a:defRPr sz="3000" b="1">
          <a:solidFill>
            <a:schemeClr val="tx2"/>
          </a:solidFill>
          <a:latin typeface="Arial" charset="0"/>
        </a:defRPr>
      </a:lvl4pPr>
      <a:lvl5pPr algn="l" defTabSz="1054100" rtl="0" eaLnBrk="1" fontAlgn="base" hangingPunct="1">
        <a:spcBef>
          <a:spcPct val="0"/>
        </a:spcBef>
        <a:spcAft>
          <a:spcPct val="0"/>
        </a:spcAft>
        <a:defRPr sz="3000" b="1">
          <a:solidFill>
            <a:schemeClr val="tx2"/>
          </a:solidFill>
          <a:latin typeface="Arial" charset="0"/>
        </a:defRPr>
      </a:lvl5pPr>
      <a:lvl6pPr marL="457200" algn="l" defTabSz="1054100" rtl="0" eaLnBrk="1" fontAlgn="base" hangingPunct="1">
        <a:spcBef>
          <a:spcPct val="0"/>
        </a:spcBef>
        <a:spcAft>
          <a:spcPct val="0"/>
        </a:spcAft>
        <a:defRPr sz="3000" b="1">
          <a:solidFill>
            <a:schemeClr val="tx2"/>
          </a:solidFill>
          <a:latin typeface="Arial" charset="0"/>
        </a:defRPr>
      </a:lvl6pPr>
      <a:lvl7pPr marL="914400" algn="l" defTabSz="1054100" rtl="0" eaLnBrk="1" fontAlgn="base" hangingPunct="1">
        <a:spcBef>
          <a:spcPct val="0"/>
        </a:spcBef>
        <a:spcAft>
          <a:spcPct val="0"/>
        </a:spcAft>
        <a:defRPr sz="3000" b="1">
          <a:solidFill>
            <a:schemeClr val="tx2"/>
          </a:solidFill>
          <a:latin typeface="Arial" charset="0"/>
        </a:defRPr>
      </a:lvl7pPr>
      <a:lvl8pPr marL="1371600" algn="l" defTabSz="1054100" rtl="0" eaLnBrk="1" fontAlgn="base" hangingPunct="1">
        <a:spcBef>
          <a:spcPct val="0"/>
        </a:spcBef>
        <a:spcAft>
          <a:spcPct val="0"/>
        </a:spcAft>
        <a:defRPr sz="3000" b="1">
          <a:solidFill>
            <a:schemeClr val="tx2"/>
          </a:solidFill>
          <a:latin typeface="Arial" charset="0"/>
        </a:defRPr>
      </a:lvl8pPr>
      <a:lvl9pPr marL="1828800" algn="l" defTabSz="1054100" rtl="0" eaLnBrk="1" fontAlgn="base" hangingPunct="1">
        <a:spcBef>
          <a:spcPct val="0"/>
        </a:spcBef>
        <a:spcAft>
          <a:spcPct val="0"/>
        </a:spcAft>
        <a:defRPr sz="3000" b="1">
          <a:solidFill>
            <a:schemeClr val="tx2"/>
          </a:solidFill>
          <a:latin typeface="Arial" charset="0"/>
        </a:defRPr>
      </a:lvl9pPr>
    </p:titleStyle>
    <p:bodyStyle>
      <a:lvl1pPr algn="l" defTabSz="1054100" rtl="0" eaLnBrk="1" fontAlgn="base" hangingPunct="1">
        <a:lnSpc>
          <a:spcPct val="110000"/>
        </a:lnSpc>
        <a:spcBef>
          <a:spcPct val="0"/>
        </a:spcBef>
        <a:spcAft>
          <a:spcPct val="40000"/>
        </a:spcAft>
        <a:defRPr sz="2000">
          <a:solidFill>
            <a:schemeClr val="tx1"/>
          </a:solidFill>
          <a:latin typeface="+mn-lt"/>
          <a:ea typeface="+mn-ea"/>
          <a:cs typeface="+mn-cs"/>
        </a:defRPr>
      </a:lvl1pPr>
      <a:lvl2pPr marL="269875" indent="-268288" algn="l" defTabSz="1054100" rtl="0" eaLnBrk="1" fontAlgn="base" hangingPunct="1">
        <a:lnSpc>
          <a:spcPct val="110000"/>
        </a:lnSpc>
        <a:spcBef>
          <a:spcPct val="0"/>
        </a:spcBef>
        <a:spcAft>
          <a:spcPct val="40000"/>
        </a:spcAft>
        <a:buChar char="•"/>
        <a:defRPr sz="2000">
          <a:solidFill>
            <a:schemeClr val="tx1"/>
          </a:solidFill>
          <a:latin typeface="+mn-lt"/>
        </a:defRPr>
      </a:lvl2pPr>
      <a:lvl3pPr marL="627063" indent="-177800" algn="l" defTabSz="1054100" rtl="0" eaLnBrk="1" fontAlgn="base" hangingPunct="1">
        <a:lnSpc>
          <a:spcPct val="110000"/>
        </a:lnSpc>
        <a:spcBef>
          <a:spcPct val="0"/>
        </a:spcBef>
        <a:spcAft>
          <a:spcPct val="40000"/>
        </a:spcAft>
        <a:buFont typeface="Arial" charset="0"/>
        <a:buChar char="-"/>
        <a:defRPr sz="2000">
          <a:solidFill>
            <a:schemeClr val="tx1"/>
          </a:solidFill>
          <a:latin typeface="+mn-lt"/>
        </a:defRPr>
      </a:lvl3pPr>
      <a:lvl4pPr marL="1074738" indent="-174625" algn="l" defTabSz="1054100" rtl="0" eaLnBrk="1" fontAlgn="base" hangingPunct="1">
        <a:lnSpc>
          <a:spcPct val="110000"/>
        </a:lnSpc>
        <a:spcBef>
          <a:spcPct val="0"/>
        </a:spcBef>
        <a:spcAft>
          <a:spcPct val="40000"/>
        </a:spcAft>
        <a:buFont typeface="Arial" charset="0"/>
        <a:buChar char="-"/>
        <a:defRPr sz="2000" i="1">
          <a:solidFill>
            <a:schemeClr val="tx1"/>
          </a:solidFill>
          <a:latin typeface="+mn-lt"/>
        </a:defRPr>
      </a:lvl4pPr>
      <a:lvl5pPr marL="1616075" indent="-176213" algn="l" defTabSz="1054100" rtl="0" eaLnBrk="1" fontAlgn="base" hangingPunct="1">
        <a:lnSpc>
          <a:spcPct val="110000"/>
        </a:lnSpc>
        <a:spcBef>
          <a:spcPct val="0"/>
        </a:spcBef>
        <a:spcAft>
          <a:spcPct val="40000"/>
        </a:spcAft>
        <a:buFont typeface="Arial" charset="0"/>
        <a:buChar char="-"/>
        <a:defRPr sz="1800">
          <a:solidFill>
            <a:schemeClr val="tx1"/>
          </a:solidFill>
          <a:latin typeface="+mn-lt"/>
        </a:defRPr>
      </a:lvl5pPr>
      <a:lvl6pPr marL="20732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6pPr>
      <a:lvl7pPr marL="25304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7pPr>
      <a:lvl8pPr marL="29876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8pPr>
      <a:lvl9pPr marL="34448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522288" y="4718050"/>
            <a:ext cx="7272684" cy="719138"/>
          </a:xfrm>
        </p:spPr>
        <p:txBody>
          <a:bodyPr/>
          <a:lstStyle/>
          <a:p>
            <a:r>
              <a:rPr lang="de-DE" dirty="0" smtClean="0">
                <a:solidFill>
                  <a:schemeClr val="tx1"/>
                </a:solidFill>
              </a:rPr>
              <a:t>Algorithmische Zahlentheorie</a:t>
            </a:r>
            <a:endParaRPr lang="de-DE" dirty="0">
              <a:solidFill>
                <a:schemeClr val="tx1"/>
              </a:solidFill>
            </a:endParaRPr>
          </a:p>
        </p:txBody>
      </p:sp>
      <p:sp>
        <p:nvSpPr>
          <p:cNvPr id="4101" name="Rectangle 5"/>
          <p:cNvSpPr>
            <a:spLocks noGrp="1" noChangeArrowheads="1"/>
          </p:cNvSpPr>
          <p:nvPr>
            <p:ph type="subTitle" idx="1"/>
          </p:nvPr>
        </p:nvSpPr>
        <p:spPr/>
        <p:txBody>
          <a:bodyPr/>
          <a:lstStyle/>
          <a:p>
            <a:r>
              <a:rPr lang="de-DE" dirty="0" smtClean="0"/>
              <a:t>Seminararbeit </a:t>
            </a:r>
            <a:r>
              <a:rPr lang="de-DE" dirty="0"/>
              <a:t>im Masterstudiengang Angewandte </a:t>
            </a:r>
            <a:r>
              <a:rPr lang="de-DE" dirty="0" smtClean="0"/>
              <a:t>Informatik WS </a:t>
            </a:r>
            <a:r>
              <a:rPr lang="de-DE" dirty="0"/>
              <a:t>2015/16 Hochschule Hannover</a:t>
            </a:r>
          </a:p>
        </p:txBody>
      </p:sp>
      <p:sp>
        <p:nvSpPr>
          <p:cNvPr id="4102" name="Text Box 6"/>
          <p:cNvSpPr txBox="1">
            <a:spLocks noChangeArrowheads="1"/>
          </p:cNvSpPr>
          <p:nvPr/>
        </p:nvSpPr>
        <p:spPr bwMode="auto">
          <a:xfrm>
            <a:off x="522288" y="6878638"/>
            <a:ext cx="6634162" cy="215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lstStyle>
            <a:lvl1pPr algn="l" defTabSz="1054100">
              <a:defRPr sz="2400">
                <a:solidFill>
                  <a:schemeClr val="tx1"/>
                </a:solidFill>
                <a:latin typeface="Arial" charset="0"/>
              </a:defRPr>
            </a:lvl1pPr>
            <a:lvl2pPr marL="527050" algn="l" defTabSz="1054100">
              <a:defRPr sz="2400">
                <a:solidFill>
                  <a:schemeClr val="tx1"/>
                </a:solidFill>
                <a:latin typeface="Arial" charset="0"/>
              </a:defRPr>
            </a:lvl2pPr>
            <a:lvl3pPr marL="1054100" algn="l" defTabSz="1054100">
              <a:defRPr sz="2400">
                <a:solidFill>
                  <a:schemeClr val="tx1"/>
                </a:solidFill>
                <a:latin typeface="Arial" charset="0"/>
              </a:defRPr>
            </a:lvl3pPr>
            <a:lvl4pPr marL="1581150" algn="l" defTabSz="1054100">
              <a:defRPr sz="2400">
                <a:solidFill>
                  <a:schemeClr val="tx1"/>
                </a:solidFill>
                <a:latin typeface="Arial" charset="0"/>
              </a:defRPr>
            </a:lvl4pPr>
            <a:lvl5pPr marL="2106613" algn="l" defTabSz="1054100">
              <a:defRPr sz="2400">
                <a:solidFill>
                  <a:schemeClr val="tx1"/>
                </a:solidFill>
                <a:latin typeface="Arial" charset="0"/>
              </a:defRPr>
            </a:lvl5pPr>
            <a:lvl6pPr marL="2563813" defTabSz="1054100" fontAlgn="base">
              <a:spcBef>
                <a:spcPct val="0"/>
              </a:spcBef>
              <a:spcAft>
                <a:spcPct val="0"/>
              </a:spcAft>
              <a:defRPr sz="2400">
                <a:solidFill>
                  <a:schemeClr val="tx1"/>
                </a:solidFill>
                <a:latin typeface="Arial" charset="0"/>
              </a:defRPr>
            </a:lvl6pPr>
            <a:lvl7pPr marL="3021013" defTabSz="1054100" fontAlgn="base">
              <a:spcBef>
                <a:spcPct val="0"/>
              </a:spcBef>
              <a:spcAft>
                <a:spcPct val="0"/>
              </a:spcAft>
              <a:defRPr sz="2400">
                <a:solidFill>
                  <a:schemeClr val="tx1"/>
                </a:solidFill>
                <a:latin typeface="Arial" charset="0"/>
              </a:defRPr>
            </a:lvl7pPr>
            <a:lvl8pPr marL="3478213" defTabSz="1054100" fontAlgn="base">
              <a:spcBef>
                <a:spcPct val="0"/>
              </a:spcBef>
              <a:spcAft>
                <a:spcPct val="0"/>
              </a:spcAft>
              <a:defRPr sz="2400">
                <a:solidFill>
                  <a:schemeClr val="tx1"/>
                </a:solidFill>
                <a:latin typeface="Arial" charset="0"/>
              </a:defRPr>
            </a:lvl8pPr>
            <a:lvl9pPr marL="3935413" defTabSz="1054100" fontAlgn="base">
              <a:spcBef>
                <a:spcPct val="0"/>
              </a:spcBef>
              <a:spcAft>
                <a:spcPct val="0"/>
              </a:spcAft>
              <a:defRPr sz="2400">
                <a:solidFill>
                  <a:schemeClr val="tx1"/>
                </a:solidFill>
                <a:latin typeface="Arial" charset="0"/>
              </a:defRPr>
            </a:lvl9pPr>
          </a:lstStyle>
          <a:p>
            <a:r>
              <a:rPr lang="de-DE" sz="1000" dirty="0" smtClean="0"/>
              <a:t>M. Reichenbach, M. Rohde, 07.01.2016</a:t>
            </a:r>
            <a:endParaRPr lang="de-DE" sz="1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br>
              <a:rPr lang="de-DE" dirty="0" smtClean="0"/>
            </a:br>
            <a:r>
              <a:rPr lang="de-DE" sz="2400" b="0" i="1" dirty="0"/>
              <a:t>Sieb des Eratosthenes</a:t>
            </a:r>
            <a:r>
              <a:rPr lang="de-DE" b="0" dirty="0"/>
              <a:t/>
            </a:r>
            <a:br>
              <a:rPr lang="de-DE" b="0" dirty="0"/>
            </a:br>
            <a:r>
              <a:rPr lang="de-DE" b="0" dirty="0" smtClean="0"/>
              <a:t/>
            </a:r>
            <a:br>
              <a:rPr lang="de-DE" b="0" dirty="0" smtClean="0"/>
            </a:br>
            <a:endParaRPr lang="de-DE" sz="2400" b="0" i="1" dirty="0"/>
          </a:p>
        </p:txBody>
      </p:sp>
      <p:sp>
        <p:nvSpPr>
          <p:cNvPr id="5" name="Inhaltsplatzhalter 4"/>
          <p:cNvSpPr>
            <a:spLocks noGrp="1"/>
          </p:cNvSpPr>
          <p:nvPr>
            <p:ph sz="half" idx="1"/>
          </p:nvPr>
        </p:nvSpPr>
        <p:spPr/>
        <p:txBody>
          <a:bodyPr/>
          <a:lstStyle/>
          <a:p>
            <a:r>
              <a:rPr lang="de-DE" dirty="0"/>
              <a:t>Funktion: </a:t>
            </a:r>
          </a:p>
          <a:p>
            <a:r>
              <a:rPr lang="de-DE" dirty="0"/>
              <a:t>Durch Streichen von vielfachen bereits bekannter Primzahlen bleiben die nächsten Primzahlen übrig</a:t>
            </a:r>
          </a:p>
          <a:p>
            <a:r>
              <a:rPr lang="de-DE" dirty="0"/>
              <a:t>Beispiel an der Tafel</a:t>
            </a:r>
          </a:p>
          <a:p>
            <a:r>
              <a:rPr lang="de-DE" dirty="0"/>
              <a:t>Die Laufzeit beträgt 2</a:t>
            </a:r>
            <a:r>
              <a:rPr lang="de-DE" baseline="30000" dirty="0"/>
              <a:t>(log n)</a:t>
            </a:r>
            <a:r>
              <a:rPr lang="de-DE" dirty="0"/>
              <a:t> ln 2</a:t>
            </a:r>
            <a:r>
              <a:rPr lang="de-DE" baseline="30000" dirty="0"/>
              <a:t>(log n)</a:t>
            </a:r>
            <a:endParaRPr lang="de-DE" dirty="0"/>
          </a:p>
          <a:p>
            <a:endParaRPr lang="de-DE" dirty="0"/>
          </a:p>
        </p:txBody>
      </p:sp>
      <p:pic>
        <p:nvPicPr>
          <p:cNvPr id="7" name="Inhaltsplatzhalt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10125" y="2331244"/>
            <a:ext cx="4137025" cy="4137025"/>
          </a:xfrm>
        </p:spPr>
      </p:pic>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10</a:t>
            </a:fld>
            <a:endParaRPr lang="de-DE" dirty="0"/>
          </a:p>
        </p:txBody>
      </p:sp>
    </p:spTree>
    <p:extLst>
      <p:ext uri="{BB962C8B-B14F-4D97-AF65-F5344CB8AC3E}">
        <p14:creationId xmlns:p14="http://schemas.microsoft.com/office/powerpoint/2010/main" val="1604527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br>
              <a:rPr lang="de-DE" dirty="0" smtClean="0"/>
            </a:br>
            <a:r>
              <a:rPr lang="de-DE" sz="2400" b="0" i="1" dirty="0"/>
              <a:t>Miller-Rabin-Primzahltest</a:t>
            </a:r>
            <a:r>
              <a:rPr lang="de-DE" b="0" dirty="0"/>
              <a:t/>
            </a:r>
            <a:br>
              <a:rPr lang="de-DE" b="0" dirty="0"/>
            </a:br>
            <a:r>
              <a:rPr lang="de-DE" b="0" dirty="0" smtClean="0"/>
              <a:t/>
            </a:r>
            <a:br>
              <a:rPr lang="de-DE" b="0" dirty="0" smtClean="0"/>
            </a:br>
            <a:endParaRPr lang="de-DE" sz="2400" b="0" i="1" dirty="0"/>
          </a:p>
        </p:txBody>
      </p:sp>
      <p:sp>
        <p:nvSpPr>
          <p:cNvPr id="3" name="Inhaltsplatzhalter 2"/>
          <p:cNvSpPr>
            <a:spLocks noGrp="1"/>
          </p:cNvSpPr>
          <p:nvPr>
            <p:ph idx="1"/>
          </p:nvPr>
        </p:nvSpPr>
        <p:spPr/>
        <p:txBody>
          <a:bodyPr/>
          <a:lstStyle/>
          <a:p>
            <a:r>
              <a:rPr lang="de-DE" dirty="0" smtClean="0"/>
              <a:t>Der Primzahltest von Miller und Rabin </a:t>
            </a:r>
            <a:r>
              <a:rPr lang="de-DE" dirty="0"/>
              <a:t>ist ein </a:t>
            </a:r>
            <a:r>
              <a:rPr lang="de-DE" dirty="0" err="1"/>
              <a:t>probabilistischer</a:t>
            </a:r>
            <a:r>
              <a:rPr lang="de-DE" dirty="0"/>
              <a:t> </a:t>
            </a:r>
            <a:r>
              <a:rPr lang="de-DE" dirty="0" smtClean="0"/>
              <a:t>Primzahltest</a:t>
            </a:r>
            <a:br>
              <a:rPr lang="de-DE" dirty="0" smtClean="0"/>
            </a:br>
            <a:r>
              <a:rPr lang="de-DE" dirty="0" smtClean="0"/>
              <a:t>und gehört zu den </a:t>
            </a:r>
            <a:r>
              <a:rPr lang="de-DE" dirty="0" err="1"/>
              <a:t>Montecarlo</a:t>
            </a:r>
            <a:r>
              <a:rPr lang="de-DE" dirty="0"/>
              <a:t>- </a:t>
            </a:r>
            <a:r>
              <a:rPr lang="de-DE" dirty="0" smtClean="0"/>
              <a:t>Algorithmen mit einseitigem Fehler.</a:t>
            </a:r>
          </a:p>
          <a:p>
            <a:r>
              <a:rPr lang="de-DE" dirty="0" smtClean="0"/>
              <a:t>D.h. der Test gibt entweder an, dass eine Zahl nicht prim ist oder er kann mit einer bestimmten Wahrscheinlichkeit sagen, dass sie prim ist.</a:t>
            </a:r>
          </a:p>
          <a:p>
            <a:r>
              <a:rPr lang="de-DE" dirty="0" smtClean="0"/>
              <a:t>Im </a:t>
            </a:r>
            <a:r>
              <a:rPr lang="de-DE" dirty="0"/>
              <a:t>G</a:t>
            </a:r>
            <a:r>
              <a:rPr lang="de-DE" dirty="0" smtClean="0"/>
              <a:t>egensatz zum </a:t>
            </a:r>
            <a:r>
              <a:rPr lang="de-DE" dirty="0" err="1" smtClean="0"/>
              <a:t>fermatschen</a:t>
            </a:r>
            <a:r>
              <a:rPr lang="de-DE" dirty="0" smtClean="0"/>
              <a:t> Primzahltest kann immer eine Basis gefunden werden, die eine </a:t>
            </a:r>
            <a:r>
              <a:rPr lang="de-DE" dirty="0" err="1"/>
              <a:t>C</a:t>
            </a:r>
            <a:r>
              <a:rPr lang="de-DE" dirty="0" err="1" smtClean="0"/>
              <a:t>armichaelzahl</a:t>
            </a:r>
            <a:r>
              <a:rPr lang="de-DE" dirty="0" smtClean="0"/>
              <a:t> erkennt.</a:t>
            </a:r>
          </a:p>
          <a:p>
            <a:endParaRPr lang="nn-NO" dirty="0" smtClean="0"/>
          </a:p>
        </p:txBody>
      </p:sp>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11</a:t>
            </a:fld>
            <a:endParaRPr lang="de-DE" dirty="0"/>
          </a:p>
        </p:txBody>
      </p:sp>
    </p:spTree>
    <p:extLst>
      <p:ext uri="{BB962C8B-B14F-4D97-AF65-F5344CB8AC3E}">
        <p14:creationId xmlns:p14="http://schemas.microsoft.com/office/powerpoint/2010/main" val="3259272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br>
              <a:rPr lang="de-DE" dirty="0" smtClean="0"/>
            </a:br>
            <a:r>
              <a:rPr lang="de-DE" sz="2400" b="0" i="1" dirty="0"/>
              <a:t>Miller-Rabin-Primzahltest</a:t>
            </a:r>
            <a:r>
              <a:rPr lang="de-DE" b="0" dirty="0"/>
              <a:t/>
            </a:r>
            <a:br>
              <a:rPr lang="de-DE" b="0" dirty="0"/>
            </a:br>
            <a:r>
              <a:rPr lang="de-DE" b="0" dirty="0" smtClean="0"/>
              <a:t/>
            </a:r>
            <a:br>
              <a:rPr lang="de-DE" b="0" dirty="0" smtClean="0"/>
            </a:br>
            <a:endParaRPr lang="de-DE" sz="2400" b="0" i="1"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nn-NO" dirty="0" smtClean="0"/>
                  <a:t>Testprinzip:</a:t>
                </a:r>
              </a:p>
              <a:p>
                <a:r>
                  <a:rPr lang="nn-NO" dirty="0" smtClean="0"/>
                  <a:t>Ein weiteres Kriterium für die Primheit muss gefunden werden!</a:t>
                </a:r>
              </a:p>
              <a:p>
                <a:r>
                  <a:rPr lang="nn-NO" dirty="0" smtClean="0"/>
                  <a:t>Dazu werden die Quadrate der Basen modulo n gerechnet. Weil: </a:t>
                </a:r>
                <a:br>
                  <a:rPr lang="nn-NO" dirty="0" smtClean="0"/>
                </a:br>
                <a:r>
                  <a:rPr lang="nn-NO" dirty="0" smtClean="0"/>
                  <a:t>Wenn eine Zahl n eine Primzahl ist, ist </a:t>
                </a:r>
                <a14:m>
                  <m:oMath xmlns:m="http://schemas.openxmlformats.org/officeDocument/2006/math">
                    <m:sSub>
                      <m:sSubPr>
                        <m:ctrlPr>
                          <a:rPr lang="de-DE" b="0" i="1" smtClean="0">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ℤ</m:t>
                        </m:r>
                      </m:e>
                      <m:sub>
                        <m:r>
                          <a:rPr lang="de-DE" b="0" i="1" smtClean="0">
                            <a:latin typeface="Cambria Math" panose="02040503050406030204" pitchFamily="18" charset="0"/>
                            <a:ea typeface="Cambria Math" panose="02040503050406030204" pitchFamily="18" charset="0"/>
                          </a:rPr>
                          <m:t>𝑛</m:t>
                        </m:r>
                      </m:sub>
                    </m:sSub>
                  </m:oMath>
                </a14:m>
                <a:r>
                  <a:rPr lang="nn-NO" dirty="0" smtClean="0"/>
                  <a:t> ein Körper </a:t>
                </a:r>
                <a14:m>
                  <m:oMath xmlns:m="http://schemas.openxmlformats.org/officeDocument/2006/math">
                    <m:sSubSup>
                      <m:sSubSupPr>
                        <m:ctrlPr>
                          <a:rPr lang="el-GR" i="1">
                            <a:latin typeface="Cambria Math" panose="02040503050406030204" pitchFamily="18" charset="0"/>
                            <a:ea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Ϝ</m:t>
                        </m:r>
                      </m:e>
                      <m:sub>
                        <m:r>
                          <a:rPr lang="de-DE" i="1">
                            <a:latin typeface="Cambria Math" panose="02040503050406030204" pitchFamily="18" charset="0"/>
                            <a:ea typeface="Cambria Math" panose="02040503050406030204" pitchFamily="18" charset="0"/>
                          </a:rPr>
                          <m:t>𝑝</m:t>
                        </m:r>
                      </m:sub>
                      <m:sup>
                        <m:r>
                          <a:rPr lang="de-DE" i="1">
                            <a:latin typeface="Cambria Math" panose="02040503050406030204" pitchFamily="18" charset="0"/>
                            <a:ea typeface="Cambria Math" panose="02040503050406030204" pitchFamily="18" charset="0"/>
                          </a:rPr>
                          <m:t>∗</m:t>
                        </m:r>
                      </m:sup>
                    </m:sSubSup>
                  </m:oMath>
                </a14:m>
                <a:r>
                  <a:rPr lang="nn-NO" dirty="0" smtClean="0"/>
                  <a:t>.</a:t>
                </a:r>
              </a:p>
              <a:p>
                <a:pPr marL="342900" indent="-342900">
                  <a:buFont typeface="Symbol" panose="05050102010706020507" pitchFamily="18" charset="2"/>
                  <a:buChar char="Þ"/>
                </a:pPr>
                <a:r>
                  <a:rPr lang="nn-NO" dirty="0" smtClean="0"/>
                  <a:t>In einem Körper gibt es nur 2 Lösungen der Gleichung x</a:t>
                </a:r>
                <a:r>
                  <a:rPr lang="nn-NO" baseline="30000" dirty="0" smtClean="0"/>
                  <a:t>2</a:t>
                </a:r>
                <a:r>
                  <a:rPr lang="nn-NO" dirty="0" smtClean="0"/>
                  <a:t>=1  (1 und -1 bzw. p-1)</a:t>
                </a:r>
              </a:p>
              <a:p>
                <a:pPr marL="342900" indent="-342900">
                  <a:buFont typeface="Symbol" panose="05050102010706020507" pitchFamily="18" charset="2"/>
                  <a:buChar char="Þ"/>
                </a:pPr>
                <a:r>
                  <a:rPr lang="nn-NO" dirty="0" smtClean="0"/>
                  <a:t>Gibt es also mehr als 2 Lösungen kann </a:t>
                </a:r>
                <a14:m>
                  <m:oMath xmlns:m="http://schemas.openxmlformats.org/officeDocument/2006/math">
                    <m:sSubSup>
                      <m:sSubSupPr>
                        <m:ctrlPr>
                          <a:rPr lang="el-GR" i="1" smtClean="0">
                            <a:latin typeface="Cambria Math" panose="02040503050406030204" pitchFamily="18" charset="0"/>
                            <a:ea typeface="Cambria Math" panose="02040503050406030204" pitchFamily="18" charset="0"/>
                          </a:rPr>
                        </m:ctrlPr>
                      </m:sSubSupPr>
                      <m:e>
                        <m:r>
                          <m:rPr>
                            <m:sty m:val="p"/>
                          </m:rPr>
                          <a:rPr lang="el-GR" i="1" smtClean="0">
                            <a:latin typeface="Cambria Math" panose="02040503050406030204" pitchFamily="18" charset="0"/>
                            <a:ea typeface="Cambria Math" panose="02040503050406030204" pitchFamily="18" charset="0"/>
                          </a:rPr>
                          <m:t>Ϝ</m:t>
                        </m:r>
                      </m:e>
                      <m:sub>
                        <m:r>
                          <a:rPr lang="de-DE" b="0" i="1" smtClean="0">
                            <a:latin typeface="Cambria Math" panose="02040503050406030204" pitchFamily="18" charset="0"/>
                            <a:ea typeface="Cambria Math" panose="02040503050406030204" pitchFamily="18" charset="0"/>
                          </a:rPr>
                          <m:t>𝑝</m:t>
                        </m:r>
                      </m:sub>
                      <m:sup>
                        <m:r>
                          <a:rPr lang="de-DE" b="0" i="1" smtClean="0">
                            <a:latin typeface="Cambria Math" panose="02040503050406030204" pitchFamily="18" charset="0"/>
                            <a:ea typeface="Cambria Math" panose="02040503050406030204" pitchFamily="18" charset="0"/>
                          </a:rPr>
                          <m:t>∗</m:t>
                        </m:r>
                      </m:sup>
                    </m:sSubSup>
                  </m:oMath>
                </a14:m>
                <a:r>
                  <a:rPr lang="nn-NO" dirty="0" smtClean="0"/>
                  <a:t> kein Körper sein und somit ist auch n keine Primzahl.</a:t>
                </a: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1881" t="-1617"/>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12</a:t>
            </a:fld>
            <a:endParaRPr lang="de-DE" dirty="0"/>
          </a:p>
        </p:txBody>
      </p:sp>
    </p:spTree>
    <p:extLst>
      <p:ext uri="{BB962C8B-B14F-4D97-AF65-F5344CB8AC3E}">
        <p14:creationId xmlns:p14="http://schemas.microsoft.com/office/powerpoint/2010/main" val="3038018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br>
              <a:rPr lang="de-DE" dirty="0" smtClean="0"/>
            </a:br>
            <a:r>
              <a:rPr lang="de-DE" sz="2400" b="0" i="1" dirty="0"/>
              <a:t>Miller-Rabin-Primzahltest</a:t>
            </a:r>
            <a:r>
              <a:rPr lang="de-DE" b="0" dirty="0"/>
              <a:t/>
            </a:r>
            <a:br>
              <a:rPr lang="de-DE" b="0" dirty="0"/>
            </a:br>
            <a:r>
              <a:rPr lang="de-DE" b="0" dirty="0" smtClean="0"/>
              <a:t/>
            </a:r>
            <a:br>
              <a:rPr lang="de-DE" b="0" dirty="0" smtClean="0"/>
            </a:br>
            <a:endParaRPr lang="de-DE" sz="2400" b="0" i="1"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nn-NO" dirty="0" smtClean="0"/>
                  <a:t>Testprinzip:</a:t>
                </a:r>
              </a:p>
              <a:p>
                <a:r>
                  <a:rPr lang="nn-NO" dirty="0" smtClean="0"/>
                  <a:t>Ein weiteres Kriterium für die Primheit muss gefunden werden!</a:t>
                </a:r>
              </a:p>
              <a:p>
                <a:r>
                  <a:rPr lang="nn-NO" dirty="0" smtClean="0"/>
                  <a:t>Dazu werden die Quadrate der Basen modulo n gerechnet. Weil: </a:t>
                </a:r>
                <a:br>
                  <a:rPr lang="nn-NO" dirty="0" smtClean="0"/>
                </a:br>
                <a:r>
                  <a:rPr lang="nn-NO" dirty="0" smtClean="0"/>
                  <a:t>Wenn eine Zahl n eine Primzahl ist, ist </a:t>
                </a:r>
                <a14:m>
                  <m:oMath xmlns:m="http://schemas.openxmlformats.org/officeDocument/2006/math">
                    <m:sSub>
                      <m:sSubPr>
                        <m:ctrlPr>
                          <a:rPr lang="de-DE" b="0" i="1" smtClean="0">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ℤ</m:t>
                        </m:r>
                      </m:e>
                      <m:sub>
                        <m:r>
                          <a:rPr lang="de-DE" b="0" i="1" smtClean="0">
                            <a:latin typeface="Cambria Math" panose="02040503050406030204" pitchFamily="18" charset="0"/>
                            <a:ea typeface="Cambria Math" panose="02040503050406030204" pitchFamily="18" charset="0"/>
                          </a:rPr>
                          <m:t>𝑛</m:t>
                        </m:r>
                      </m:sub>
                    </m:sSub>
                  </m:oMath>
                </a14:m>
                <a:r>
                  <a:rPr lang="nn-NO" dirty="0" smtClean="0"/>
                  <a:t> ein Körper </a:t>
                </a:r>
                <a14:m>
                  <m:oMath xmlns:m="http://schemas.openxmlformats.org/officeDocument/2006/math">
                    <m:sSubSup>
                      <m:sSubSupPr>
                        <m:ctrlPr>
                          <a:rPr lang="el-GR" i="1">
                            <a:latin typeface="Cambria Math" panose="02040503050406030204" pitchFamily="18" charset="0"/>
                            <a:ea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Ϝ</m:t>
                        </m:r>
                      </m:e>
                      <m:sub>
                        <m:r>
                          <a:rPr lang="de-DE" i="1">
                            <a:latin typeface="Cambria Math" panose="02040503050406030204" pitchFamily="18" charset="0"/>
                            <a:ea typeface="Cambria Math" panose="02040503050406030204" pitchFamily="18" charset="0"/>
                          </a:rPr>
                          <m:t>𝑝</m:t>
                        </m:r>
                      </m:sub>
                      <m:sup>
                        <m:r>
                          <a:rPr lang="de-DE" i="1">
                            <a:latin typeface="Cambria Math" panose="02040503050406030204" pitchFamily="18" charset="0"/>
                            <a:ea typeface="Cambria Math" panose="02040503050406030204" pitchFamily="18" charset="0"/>
                          </a:rPr>
                          <m:t>∗</m:t>
                        </m:r>
                      </m:sup>
                    </m:sSubSup>
                  </m:oMath>
                </a14:m>
                <a:r>
                  <a:rPr lang="nn-NO" dirty="0" smtClean="0"/>
                  <a:t>.</a:t>
                </a:r>
              </a:p>
              <a:p>
                <a:pPr marL="342900" indent="-342900">
                  <a:buFont typeface="Symbol" panose="05050102010706020507" pitchFamily="18" charset="2"/>
                  <a:buChar char="Þ"/>
                </a:pPr>
                <a:r>
                  <a:rPr lang="nn-NO" dirty="0" smtClean="0"/>
                  <a:t>In einem Körper gibt es nur 2 Lösungen der Gleichung x</a:t>
                </a:r>
                <a:r>
                  <a:rPr lang="nn-NO" baseline="30000" dirty="0" smtClean="0"/>
                  <a:t>2</a:t>
                </a:r>
                <a:r>
                  <a:rPr lang="nn-NO" dirty="0" smtClean="0"/>
                  <a:t>=1  (1 und -1 bzw. p-1)</a:t>
                </a:r>
              </a:p>
              <a:p>
                <a:pPr marL="342900" indent="-342900">
                  <a:buFont typeface="Symbol" panose="05050102010706020507" pitchFamily="18" charset="2"/>
                  <a:buChar char="Þ"/>
                </a:pPr>
                <a:r>
                  <a:rPr lang="nn-NO" dirty="0" smtClean="0"/>
                  <a:t>Gibt es also mehr als 2 Lösungen kann </a:t>
                </a:r>
                <a14:m>
                  <m:oMath xmlns:m="http://schemas.openxmlformats.org/officeDocument/2006/math">
                    <m:sSubSup>
                      <m:sSubSupPr>
                        <m:ctrlPr>
                          <a:rPr lang="el-GR" i="1" smtClean="0">
                            <a:latin typeface="Cambria Math" panose="02040503050406030204" pitchFamily="18" charset="0"/>
                            <a:ea typeface="Cambria Math" panose="02040503050406030204" pitchFamily="18" charset="0"/>
                          </a:rPr>
                        </m:ctrlPr>
                      </m:sSubSupPr>
                      <m:e>
                        <m:r>
                          <m:rPr>
                            <m:sty m:val="p"/>
                          </m:rPr>
                          <a:rPr lang="el-GR" i="1" smtClean="0">
                            <a:latin typeface="Cambria Math" panose="02040503050406030204" pitchFamily="18" charset="0"/>
                            <a:ea typeface="Cambria Math" panose="02040503050406030204" pitchFamily="18" charset="0"/>
                          </a:rPr>
                          <m:t>Ϝ</m:t>
                        </m:r>
                      </m:e>
                      <m:sub>
                        <m:r>
                          <a:rPr lang="de-DE" b="0" i="1" smtClean="0">
                            <a:latin typeface="Cambria Math" panose="02040503050406030204" pitchFamily="18" charset="0"/>
                            <a:ea typeface="Cambria Math" panose="02040503050406030204" pitchFamily="18" charset="0"/>
                          </a:rPr>
                          <m:t>𝑝</m:t>
                        </m:r>
                      </m:sub>
                      <m:sup>
                        <m:r>
                          <a:rPr lang="de-DE" b="0" i="1" smtClean="0">
                            <a:latin typeface="Cambria Math" panose="02040503050406030204" pitchFamily="18" charset="0"/>
                            <a:ea typeface="Cambria Math" panose="02040503050406030204" pitchFamily="18" charset="0"/>
                          </a:rPr>
                          <m:t>∗</m:t>
                        </m:r>
                      </m:sup>
                    </m:sSubSup>
                  </m:oMath>
                </a14:m>
                <a:r>
                  <a:rPr lang="nn-NO" dirty="0" smtClean="0"/>
                  <a:t> kein Körper sein und somit ist auch n keine Primzahl.</a:t>
                </a: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1881" t="-1617"/>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13</a:t>
            </a:fld>
            <a:endParaRPr lang="de-DE" dirty="0"/>
          </a:p>
        </p:txBody>
      </p:sp>
    </p:spTree>
    <p:extLst>
      <p:ext uri="{BB962C8B-B14F-4D97-AF65-F5344CB8AC3E}">
        <p14:creationId xmlns:p14="http://schemas.microsoft.com/office/powerpoint/2010/main" val="28538417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br>
              <a:rPr lang="de-DE" dirty="0" smtClean="0"/>
            </a:br>
            <a:r>
              <a:rPr lang="de-DE" sz="2400" b="0" i="1" dirty="0"/>
              <a:t>Miller-Rabin-Primzahltest</a:t>
            </a:r>
            <a:r>
              <a:rPr lang="de-DE" b="0" dirty="0"/>
              <a:t/>
            </a:r>
            <a:br>
              <a:rPr lang="de-DE" b="0" dirty="0"/>
            </a:br>
            <a:r>
              <a:rPr lang="de-DE" b="0" dirty="0" smtClean="0"/>
              <a:t/>
            </a:r>
            <a:br>
              <a:rPr lang="de-DE" b="0" dirty="0" smtClean="0"/>
            </a:br>
            <a:endParaRPr lang="de-DE" sz="2400" b="0" i="1"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nn-NO" dirty="0" smtClean="0"/>
                  <a:t>Testprinzip:</a:t>
                </a:r>
              </a:p>
              <a:p>
                <a:r>
                  <a:rPr lang="nn-NO" dirty="0" smtClean="0"/>
                  <a:t>Ein weiteres Kriterium für die Primheit muss gefunden werden!</a:t>
                </a:r>
              </a:p>
              <a:p>
                <a:r>
                  <a:rPr lang="nn-NO" dirty="0" smtClean="0"/>
                  <a:t>Dazu werden die Quadrate der Basen modulo n gerechnet. Weil: </a:t>
                </a:r>
                <a:br>
                  <a:rPr lang="nn-NO" dirty="0" smtClean="0"/>
                </a:br>
                <a:r>
                  <a:rPr lang="nn-NO" dirty="0" smtClean="0"/>
                  <a:t>Wenn eine Zahl n eine Primzahl ist, ist </a:t>
                </a:r>
                <a14:m>
                  <m:oMath xmlns:m="http://schemas.openxmlformats.org/officeDocument/2006/math">
                    <m:sSub>
                      <m:sSubPr>
                        <m:ctrlPr>
                          <a:rPr lang="de-DE" b="0" i="1" smtClean="0">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ℤ</m:t>
                        </m:r>
                      </m:e>
                      <m:sub>
                        <m:r>
                          <a:rPr lang="de-DE" b="0" i="1" smtClean="0">
                            <a:latin typeface="Cambria Math" panose="02040503050406030204" pitchFamily="18" charset="0"/>
                            <a:ea typeface="Cambria Math" panose="02040503050406030204" pitchFamily="18" charset="0"/>
                          </a:rPr>
                          <m:t>𝑛</m:t>
                        </m:r>
                      </m:sub>
                    </m:sSub>
                  </m:oMath>
                </a14:m>
                <a:r>
                  <a:rPr lang="nn-NO" dirty="0" smtClean="0"/>
                  <a:t> ein Körper </a:t>
                </a:r>
                <a14:m>
                  <m:oMath xmlns:m="http://schemas.openxmlformats.org/officeDocument/2006/math">
                    <m:sSubSup>
                      <m:sSubSupPr>
                        <m:ctrlPr>
                          <a:rPr lang="el-GR" i="1">
                            <a:latin typeface="Cambria Math" panose="02040503050406030204" pitchFamily="18" charset="0"/>
                            <a:ea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Ϝ</m:t>
                        </m:r>
                      </m:e>
                      <m:sub>
                        <m:r>
                          <a:rPr lang="de-DE" i="1">
                            <a:latin typeface="Cambria Math" panose="02040503050406030204" pitchFamily="18" charset="0"/>
                            <a:ea typeface="Cambria Math" panose="02040503050406030204" pitchFamily="18" charset="0"/>
                          </a:rPr>
                          <m:t>𝑝</m:t>
                        </m:r>
                      </m:sub>
                      <m:sup>
                        <m:r>
                          <a:rPr lang="de-DE" i="1">
                            <a:latin typeface="Cambria Math" panose="02040503050406030204" pitchFamily="18" charset="0"/>
                            <a:ea typeface="Cambria Math" panose="02040503050406030204" pitchFamily="18" charset="0"/>
                          </a:rPr>
                          <m:t>∗</m:t>
                        </m:r>
                      </m:sup>
                    </m:sSubSup>
                  </m:oMath>
                </a14:m>
                <a:r>
                  <a:rPr lang="nn-NO" dirty="0" smtClean="0"/>
                  <a:t>.</a:t>
                </a:r>
              </a:p>
              <a:p>
                <a:pPr marL="342900" indent="-342900">
                  <a:buFont typeface="Symbol" panose="05050102010706020507" pitchFamily="18" charset="2"/>
                  <a:buChar char="Þ"/>
                </a:pPr>
                <a:r>
                  <a:rPr lang="nn-NO" dirty="0" smtClean="0"/>
                  <a:t>In einem Körper gibt es nur 2 Lösungen der Gleichung x</a:t>
                </a:r>
                <a:r>
                  <a:rPr lang="nn-NO" baseline="30000" dirty="0" smtClean="0"/>
                  <a:t>2</a:t>
                </a:r>
                <a:r>
                  <a:rPr lang="nn-NO" dirty="0" smtClean="0"/>
                  <a:t>=1  (1 und -1 bzw. p-1)</a:t>
                </a:r>
              </a:p>
              <a:p>
                <a:pPr marL="342900" indent="-342900">
                  <a:buFont typeface="Symbol" panose="05050102010706020507" pitchFamily="18" charset="2"/>
                  <a:buChar char="Þ"/>
                </a:pPr>
                <a:r>
                  <a:rPr lang="nn-NO" dirty="0" smtClean="0"/>
                  <a:t>Gibt es also mehr als 2 Lösungen kann </a:t>
                </a:r>
                <a14:m>
                  <m:oMath xmlns:m="http://schemas.openxmlformats.org/officeDocument/2006/math">
                    <m:sSubSup>
                      <m:sSubSupPr>
                        <m:ctrlPr>
                          <a:rPr lang="el-GR" i="1" smtClean="0">
                            <a:latin typeface="Cambria Math" panose="02040503050406030204" pitchFamily="18" charset="0"/>
                            <a:ea typeface="Cambria Math" panose="02040503050406030204" pitchFamily="18" charset="0"/>
                          </a:rPr>
                        </m:ctrlPr>
                      </m:sSubSupPr>
                      <m:e>
                        <m:r>
                          <m:rPr>
                            <m:sty m:val="p"/>
                          </m:rPr>
                          <a:rPr lang="el-GR" i="1" smtClean="0">
                            <a:latin typeface="Cambria Math" panose="02040503050406030204" pitchFamily="18" charset="0"/>
                            <a:ea typeface="Cambria Math" panose="02040503050406030204" pitchFamily="18" charset="0"/>
                          </a:rPr>
                          <m:t>Ϝ</m:t>
                        </m:r>
                      </m:e>
                      <m:sub>
                        <m:r>
                          <a:rPr lang="de-DE" b="0" i="1" smtClean="0">
                            <a:latin typeface="Cambria Math" panose="02040503050406030204" pitchFamily="18" charset="0"/>
                            <a:ea typeface="Cambria Math" panose="02040503050406030204" pitchFamily="18" charset="0"/>
                          </a:rPr>
                          <m:t>𝑝</m:t>
                        </m:r>
                      </m:sub>
                      <m:sup>
                        <m:r>
                          <a:rPr lang="de-DE" b="0" i="1" smtClean="0">
                            <a:latin typeface="Cambria Math" panose="02040503050406030204" pitchFamily="18" charset="0"/>
                            <a:ea typeface="Cambria Math" panose="02040503050406030204" pitchFamily="18" charset="0"/>
                          </a:rPr>
                          <m:t>∗</m:t>
                        </m:r>
                      </m:sup>
                    </m:sSubSup>
                  </m:oMath>
                </a14:m>
                <a:r>
                  <a:rPr lang="nn-NO" dirty="0" smtClean="0"/>
                  <a:t> kein Körper sein und somit ist auch n keine Primzahl.</a:t>
                </a: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1881" t="-1617"/>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14</a:t>
            </a:fld>
            <a:endParaRPr lang="de-DE" dirty="0"/>
          </a:p>
        </p:txBody>
      </p:sp>
    </p:spTree>
    <p:extLst>
      <p:ext uri="{BB962C8B-B14F-4D97-AF65-F5344CB8AC3E}">
        <p14:creationId xmlns:p14="http://schemas.microsoft.com/office/powerpoint/2010/main" val="11441695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15</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Motivation</a:t>
            </a:r>
            <a:endParaRPr lang="de-DE" sz="2400" b="0" i="1" dirty="0"/>
          </a:p>
        </p:txBody>
      </p:sp>
      <p:sp>
        <p:nvSpPr>
          <p:cNvPr id="9219" name="Rectangle 3"/>
          <p:cNvSpPr>
            <a:spLocks noGrp="1" noChangeArrowheads="1"/>
          </p:cNvSpPr>
          <p:nvPr>
            <p:ph type="body" idx="1"/>
          </p:nvPr>
        </p:nvSpPr>
        <p:spPr>
          <a:xfrm>
            <a:off x="522288" y="1851918"/>
            <a:ext cx="8856860" cy="4522787"/>
          </a:xfrm>
          <a:noFill/>
        </p:spPr>
        <p:txBody>
          <a:bodyPr/>
          <a:lstStyle/>
          <a:p>
            <a:pPr marL="285750" indent="-285750">
              <a:buFont typeface="Arial" panose="020B0604020202020204" pitchFamily="34" charset="0"/>
              <a:buChar char="•"/>
            </a:pPr>
            <a:r>
              <a:rPr lang="de-DE" dirty="0"/>
              <a:t>Für Asymmetrische </a:t>
            </a:r>
            <a:r>
              <a:rPr lang="de-DE" dirty="0" smtClean="0"/>
              <a:t>Verschlüsselung</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Gleiche Sicherheit bei kleineren Schlüssellängen *</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Geringer Rechenaufwand und Speicherbedarf *</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Kann in Smartcards und Mobiltelefonen genutzt werden</a:t>
            </a:r>
          </a:p>
          <a:p>
            <a:pPr marL="555625"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 name="Rechteck 2"/>
          <p:cNvSpPr/>
          <p:nvPr/>
        </p:nvSpPr>
        <p:spPr>
          <a:xfrm>
            <a:off x="482084" y="6605785"/>
            <a:ext cx="4028667" cy="307777"/>
          </a:xfrm>
          <a:prstGeom prst="rect">
            <a:avLst/>
          </a:prstGeom>
        </p:spPr>
        <p:txBody>
          <a:bodyPr wrap="none">
            <a:spAutoFit/>
          </a:bodyPr>
          <a:lstStyle/>
          <a:p>
            <a:r>
              <a:rPr lang="de-DE" dirty="0" smtClean="0">
                <a:solidFill>
                  <a:schemeClr val="tx1"/>
                </a:solidFill>
              </a:rPr>
              <a:t>* verglichen mit RSA-verschlüsselte Nachrichten</a:t>
            </a:r>
            <a:endParaRPr lang="de-DE" dirty="0">
              <a:solidFill>
                <a:schemeClr val="tx1"/>
              </a:solidFill>
            </a:endParaRPr>
          </a:p>
        </p:txBody>
      </p:sp>
    </p:spTree>
    <p:extLst>
      <p:ext uri="{BB962C8B-B14F-4D97-AF65-F5344CB8AC3E}">
        <p14:creationId xmlns:p14="http://schemas.microsoft.com/office/powerpoint/2010/main" val="251090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0556" y="1333153"/>
            <a:ext cx="5261501" cy="5404833"/>
          </a:xfrm>
          <a:prstGeom prst="rect">
            <a:avLst/>
          </a:prstGeom>
        </p:spPr>
      </p:pic>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16</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Grundlagen 1 / 2</a:t>
            </a:r>
            <a:endParaRPr lang="de-DE" sz="2400" b="0" i="1" dirty="0"/>
          </a:p>
        </p:txBody>
      </p:sp>
      <mc:AlternateContent xmlns:mc="http://schemas.openxmlformats.org/markup-compatibility/2006" xmlns:a14="http://schemas.microsoft.com/office/drawing/2010/main">
        <mc:Choice Requires="a14">
          <p:sp>
            <p:nvSpPr>
              <p:cNvPr id="9219" name="Rectangle 3"/>
              <p:cNvSpPr>
                <a:spLocks noGrp="1" noChangeArrowheads="1"/>
              </p:cNvSpPr>
              <p:nvPr>
                <p:ph type="body" idx="1"/>
              </p:nvPr>
            </p:nvSpPr>
            <p:spPr>
              <a:xfrm>
                <a:off x="522288" y="2138363"/>
                <a:ext cx="3384252" cy="4522787"/>
              </a:xfrm>
              <a:noFill/>
            </p:spPr>
            <p:txBody>
              <a:bodyPr/>
              <a:lstStyle/>
              <a:p>
                <a:pPr lvl="1" indent="0">
                  <a:buNone/>
                </a:pPr>
                <a:endParaRPr lang="de-DE" dirty="0" smtClean="0"/>
              </a:p>
              <a:p>
                <a:pPr lvl="1" indent="0">
                  <a:buNone/>
                </a:pPr>
                <a:endParaRPr lang="de-DE" dirty="0"/>
              </a:p>
              <a:p>
                <a:pPr lvl="1" indent="0">
                  <a:buNone/>
                </a:pPr>
                <a:endParaRPr lang="de-DE" dirty="0" smtClean="0"/>
              </a:p>
              <a:p>
                <a:pPr lvl="1" indent="0">
                  <a:buNone/>
                </a:pPr>
                <a:endParaRPr lang="de-DE" dirty="0"/>
              </a:p>
              <a:p>
                <a:pPr lvl="1" indent="0">
                  <a:buNone/>
                </a:pPr>
                <a:endParaRPr lang="de-DE" dirty="0" smtClean="0"/>
              </a:p>
              <a:p>
                <a:pPr lvl="1" indent="0">
                  <a:buNone/>
                </a:pPr>
                <a:endParaRPr lang="de-DE" dirty="0"/>
              </a:p>
              <a:p>
                <a:pPr lvl="1" indent="0">
                  <a:buNone/>
                </a:pPr>
                <a:r>
                  <a:rPr lang="de-DE" sz="2000" dirty="0" smtClean="0"/>
                  <a:t>Gleichung </a:t>
                </a:r>
                <a:r>
                  <a:rPr lang="de-DE" sz="2000" dirty="0"/>
                  <a:t>der </a:t>
                </a:r>
                <a:r>
                  <a:rPr lang="de-DE" sz="2000" dirty="0" smtClean="0"/>
                  <a:t>Form:</a:t>
                </a:r>
              </a:p>
              <a:p>
                <a:pPr lvl="1" indent="0" algn="ctr">
                  <a:buNone/>
                </a:pPr>
                <a14:m>
                  <m:oMathPara xmlns:m="http://schemas.openxmlformats.org/officeDocument/2006/math">
                    <m:oMathParaPr>
                      <m:jc m:val="centerGroup"/>
                    </m:oMathParaPr>
                    <m:oMath xmlns:m="http://schemas.openxmlformats.org/officeDocument/2006/math">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𝑦</m:t>
                          </m:r>
                        </m:e>
                        <m:sup>
                          <m:r>
                            <a:rPr lang="de-DE" sz="2000" b="0" i="1" smtClean="0">
                              <a:latin typeface="Cambria Math" panose="02040503050406030204" pitchFamily="18" charset="0"/>
                            </a:rPr>
                            <m:t>2</m:t>
                          </m:r>
                        </m:sup>
                      </m:sSup>
                      <m:r>
                        <a:rPr lang="de-DE" sz="2000" b="0" i="1" smtClean="0">
                          <a:latin typeface="Cambria Math" panose="02040503050406030204" pitchFamily="18" charset="0"/>
                        </a:rPr>
                        <m:t>=</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𝑥</m:t>
                          </m:r>
                        </m:e>
                        <m:sup>
                          <m:r>
                            <a:rPr lang="de-DE" sz="2000" b="0" i="1" smtClean="0">
                              <a:latin typeface="Cambria Math" panose="02040503050406030204" pitchFamily="18" charset="0"/>
                            </a:rPr>
                            <m:t>3</m:t>
                          </m:r>
                        </m:sup>
                      </m:sSup>
                      <m:r>
                        <a:rPr lang="de-DE" sz="2000" b="0" i="1" smtClean="0">
                          <a:latin typeface="Cambria Math" panose="02040503050406030204" pitchFamily="18" charset="0"/>
                        </a:rPr>
                        <m:t>+</m:t>
                      </m:r>
                      <m:r>
                        <a:rPr lang="de-DE" sz="2000" b="0" i="1" smtClean="0">
                          <a:latin typeface="Cambria Math" panose="02040503050406030204" pitchFamily="18" charset="0"/>
                        </a:rPr>
                        <m:t>𝑎𝑥</m:t>
                      </m:r>
                      <m:r>
                        <a:rPr lang="de-DE" sz="2000" b="0" i="1" smtClean="0">
                          <a:latin typeface="Cambria Math" panose="02040503050406030204" pitchFamily="18" charset="0"/>
                        </a:rPr>
                        <m:t>+</m:t>
                      </m:r>
                      <m:r>
                        <a:rPr lang="de-DE" sz="2000" b="0" i="1" smtClean="0">
                          <a:latin typeface="Cambria Math" panose="02040503050406030204" pitchFamily="18" charset="0"/>
                        </a:rPr>
                        <m:t>𝑏</m:t>
                      </m:r>
                    </m:oMath>
                  </m:oMathPara>
                </a14:m>
                <a:endParaRPr lang="en-US" sz="2000" dirty="0"/>
              </a:p>
              <a:p>
                <a:pPr marL="285750" indent="-285750">
                  <a:buFont typeface="Arial" panose="020B0604020202020204" pitchFamily="34" charset="0"/>
                  <a:buChar char="•"/>
                </a:pPr>
                <a:endParaRPr lang="en-US" dirty="0"/>
              </a:p>
            </p:txBody>
          </p:sp>
        </mc:Choice>
        <mc:Fallback xmlns="">
          <p:sp>
            <p:nvSpPr>
              <p:cNvPr id="9219" name="Rectangle 3"/>
              <p:cNvSpPr>
                <a:spLocks noGrp="1" noRot="1" noChangeAspect="1" noMove="1" noResize="1" noEditPoints="1" noAdjustHandles="1" noChangeArrowheads="1" noChangeShapeType="1" noTextEdit="1"/>
              </p:cNvSpPr>
              <p:nvPr>
                <p:ph type="body" idx="1"/>
              </p:nvPr>
            </p:nvSpPr>
            <p:spPr>
              <a:xfrm>
                <a:off x="522288" y="2138363"/>
                <a:ext cx="3384252" cy="4522787"/>
              </a:xfrm>
              <a:blipFill rotWithShape="0">
                <a:blip r:embed="rId4"/>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2222223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17</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Grundlagen 2 / 2</a:t>
            </a:r>
            <a:endParaRPr lang="de-DE" sz="2400" b="0" i="1" dirty="0"/>
          </a:p>
        </p:txBody>
      </p:sp>
      <p:sp>
        <p:nvSpPr>
          <p:cNvPr id="9219" name="Rectangle 3"/>
          <p:cNvSpPr>
            <a:spLocks noGrp="1" noChangeArrowheads="1"/>
          </p:cNvSpPr>
          <p:nvPr>
            <p:ph type="body" idx="1"/>
          </p:nvPr>
        </p:nvSpPr>
        <p:spPr>
          <a:xfrm>
            <a:off x="539520" y="1615621"/>
            <a:ext cx="9271676" cy="4522787"/>
          </a:xfrm>
          <a:noFill/>
        </p:spPr>
        <p:txBody>
          <a:bodyPr/>
          <a:lstStyle/>
          <a:p>
            <a:pPr lvl="1" indent="0">
              <a:buNone/>
            </a:pPr>
            <a:r>
              <a:rPr lang="de-DE" dirty="0" smtClean="0"/>
              <a:t>Spezialfälle bei der Addition:</a:t>
            </a:r>
          </a:p>
          <a:p>
            <a:pPr marL="555625" lvl="1" indent="-285750"/>
            <a:r>
              <a:rPr lang="de-DE" dirty="0" smtClean="0"/>
              <a:t>Addieren mit dem gleichen Punkt (Q = P) :</a:t>
            </a:r>
          </a:p>
          <a:p>
            <a:pPr lvl="2" indent="0" algn="ctr">
              <a:buNone/>
            </a:pPr>
            <a:r>
              <a:rPr lang="de-DE" dirty="0" smtClean="0"/>
              <a:t>S = P + P = 2P.</a:t>
            </a:r>
          </a:p>
          <a:p>
            <a:pPr marL="555625" lvl="1" indent="-285750"/>
            <a:r>
              <a:rPr lang="de-DE" dirty="0" smtClean="0"/>
              <a:t>Addieren mit dem gleichen X-Koordinaten (Q</a:t>
            </a:r>
            <a:r>
              <a:rPr lang="de-DE" baseline="-25000" dirty="0" smtClean="0"/>
              <a:t>X</a:t>
            </a:r>
            <a:r>
              <a:rPr lang="de-DE" dirty="0" smtClean="0"/>
              <a:t> = P</a:t>
            </a:r>
            <a:r>
              <a:rPr lang="de-DE" baseline="-25000" dirty="0" smtClean="0"/>
              <a:t>X</a:t>
            </a:r>
            <a:r>
              <a:rPr lang="de-DE" dirty="0" smtClean="0"/>
              <a:t> ):</a:t>
            </a:r>
          </a:p>
          <a:p>
            <a:pPr lvl="2" indent="0" algn="ctr">
              <a:buNone/>
            </a:pPr>
            <a:r>
              <a:rPr lang="de-DE" dirty="0" smtClean="0"/>
              <a:t>P + Q = </a:t>
            </a:r>
            <a:r>
              <a:rPr lang="de-DE" sz="2800" dirty="0" smtClean="0"/>
              <a:t>∞</a:t>
            </a:r>
            <a:endParaRPr lang="de-DE" dirty="0" smtClean="0"/>
          </a:p>
          <a:p>
            <a:pPr marL="912813" lvl="2" indent="-285750"/>
            <a:r>
              <a:rPr lang="de-DE" dirty="0" smtClean="0"/>
              <a:t>Addieren mit </a:t>
            </a:r>
            <a:r>
              <a:rPr lang="de-DE" sz="2800" dirty="0" smtClean="0"/>
              <a:t>∞</a:t>
            </a:r>
            <a:r>
              <a:rPr lang="de-DE" sz="1800" dirty="0" smtClean="0"/>
              <a:t> </a:t>
            </a:r>
            <a:r>
              <a:rPr lang="de-DE" dirty="0" smtClean="0"/>
              <a:t>: </a:t>
            </a:r>
          </a:p>
          <a:p>
            <a:pPr lvl="2" indent="0" algn="ctr">
              <a:buNone/>
            </a:pPr>
            <a:r>
              <a:rPr lang="de-DE" dirty="0" smtClean="0"/>
              <a:t>P + </a:t>
            </a:r>
            <a:r>
              <a:rPr lang="de-DE" sz="2800" dirty="0" smtClean="0"/>
              <a:t>∞</a:t>
            </a:r>
            <a:r>
              <a:rPr lang="de-DE" dirty="0" smtClean="0"/>
              <a:t> = P</a:t>
            </a:r>
            <a:br>
              <a:rPr lang="de-DE" dirty="0" smtClean="0"/>
            </a:br>
            <a:r>
              <a:rPr lang="de-DE" sz="1400" dirty="0" smtClean="0"/>
              <a:t>(</a:t>
            </a:r>
            <a:r>
              <a:rPr lang="de-DE" sz="1800" dirty="0" smtClean="0"/>
              <a:t>∞</a:t>
            </a:r>
            <a:r>
              <a:rPr lang="de-DE" sz="1400" dirty="0" smtClean="0"/>
              <a:t> ist das neutrale Element der Addition )</a:t>
            </a:r>
          </a:p>
          <a:p>
            <a:pPr marL="912813" lvl="2" indent="-285750"/>
            <a:r>
              <a:rPr lang="de-DE" dirty="0" smtClean="0"/>
              <a:t>Aus P + Q = </a:t>
            </a:r>
            <a:r>
              <a:rPr lang="de-DE" sz="2800" dirty="0" smtClean="0"/>
              <a:t>∞</a:t>
            </a:r>
            <a:r>
              <a:rPr lang="de-DE" dirty="0" smtClean="0"/>
              <a:t> folgt, dass Q das inverse Element von P ist und es gilt:</a:t>
            </a:r>
          </a:p>
          <a:p>
            <a:pPr lvl="3" indent="0" algn="ctr">
              <a:buNone/>
            </a:pPr>
            <a:r>
              <a:rPr lang="de-DE" dirty="0" smtClean="0"/>
              <a:t>Q = -P</a:t>
            </a:r>
          </a:p>
          <a:p>
            <a:pPr lvl="1" indent="0">
              <a:buNone/>
            </a:pPr>
            <a:r>
              <a:rPr lang="de-DE" dirty="0" smtClean="0"/>
              <a:t>Addieren mit </a:t>
            </a:r>
            <a:r>
              <a:rPr lang="de-DE" dirty="0"/>
              <a:t>einem </a:t>
            </a:r>
            <a:r>
              <a:rPr lang="de-DE" dirty="0" smtClean="0"/>
              <a:t>Skalar: </a:t>
            </a:r>
            <a:r>
              <a:rPr lang="de-DE" dirty="0" err="1" smtClean="0"/>
              <a:t>kP</a:t>
            </a:r>
            <a:r>
              <a:rPr lang="de-DE" dirty="0" smtClean="0"/>
              <a:t> </a:t>
            </a:r>
            <a:r>
              <a:rPr lang="de-DE" dirty="0"/>
              <a:t>= P1 + P2 + ... + </a:t>
            </a:r>
            <a:r>
              <a:rPr lang="de-DE" dirty="0" err="1"/>
              <a:t>Pk</a:t>
            </a:r>
            <a:endParaRPr lang="en-US" dirty="0" smtClean="0"/>
          </a:p>
          <a:p>
            <a:pPr lvl="1" indent="0">
              <a:buNone/>
            </a:pPr>
            <a:endParaRPr lang="en-US" dirty="0"/>
          </a:p>
        </p:txBody>
      </p:sp>
      <p:pic>
        <p:nvPicPr>
          <p:cNvPr id="6" name="Grafik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74891" y="857706"/>
            <a:ext cx="3406972" cy="3499783"/>
          </a:xfrm>
          <a:prstGeom prst="rect">
            <a:avLst/>
          </a:prstGeom>
        </p:spPr>
      </p:pic>
    </p:spTree>
    <p:extLst>
      <p:ext uri="{BB962C8B-B14F-4D97-AF65-F5344CB8AC3E}">
        <p14:creationId xmlns:p14="http://schemas.microsoft.com/office/powerpoint/2010/main" val="29157049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18</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Zusammenfassung</a:t>
            </a:r>
            <a:endParaRPr lang="de-DE" sz="2400" b="0" i="1" dirty="0"/>
          </a:p>
        </p:txBody>
      </p:sp>
      <p:sp>
        <p:nvSpPr>
          <p:cNvPr id="9219" name="Rectangle 3"/>
          <p:cNvSpPr>
            <a:spLocks noGrp="1" noChangeArrowheads="1"/>
          </p:cNvSpPr>
          <p:nvPr>
            <p:ph type="body" idx="1"/>
          </p:nvPr>
        </p:nvSpPr>
        <p:spPr>
          <a:xfrm>
            <a:off x="522288" y="2138363"/>
            <a:ext cx="8856860" cy="4522787"/>
          </a:xfrm>
          <a:noFill/>
        </p:spPr>
        <p:txBody>
          <a:bodyPr/>
          <a:lstStyle/>
          <a:p>
            <a:pPr marL="285750" indent="-285750">
              <a:buFont typeface="Arial" panose="020B0604020202020204" pitchFamily="34" charset="0"/>
              <a:buChar char="•"/>
            </a:pPr>
            <a:r>
              <a:rPr lang="de-DE" dirty="0" smtClean="0"/>
              <a:t>Mit bestimmte Randbedingungen können Elliptischen Kurven für Asymmetrische Verschlüsselung eingesetzt werden</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Schlüsselaustausch folgt dem Prinzip des Diffie-Hellman-Schlüsselaustausch</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Steigende Effizienz im Rechenaufwand und beim Speicherbedarf</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801460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19</a:t>
            </a:fld>
            <a:endParaRPr lang="de-DE" dirty="0"/>
          </a:p>
        </p:txBody>
      </p:sp>
      <p:sp>
        <p:nvSpPr>
          <p:cNvPr id="9218" name="Rectangle 2"/>
          <p:cNvSpPr>
            <a:spLocks noGrp="1" noChangeArrowheads="1"/>
          </p:cNvSpPr>
          <p:nvPr>
            <p:ph type="title"/>
          </p:nvPr>
        </p:nvSpPr>
        <p:spPr/>
        <p:txBody>
          <a:bodyPr/>
          <a:lstStyle/>
          <a:p>
            <a:r>
              <a:rPr lang="de-DE" dirty="0"/>
              <a:t>Baby-</a:t>
            </a:r>
            <a:r>
              <a:rPr lang="de-DE" dirty="0" err="1"/>
              <a:t>Step</a:t>
            </a:r>
            <a:r>
              <a:rPr lang="de-DE" dirty="0"/>
              <a:t>-Giant-</a:t>
            </a:r>
            <a:r>
              <a:rPr lang="de-DE" dirty="0" err="1"/>
              <a:t>Step</a:t>
            </a:r>
            <a:r>
              <a:rPr lang="de-DE" dirty="0"/>
              <a:t>-Algorithmus</a:t>
            </a:r>
            <a:br>
              <a:rPr lang="de-DE" dirty="0"/>
            </a:br>
            <a:r>
              <a:rPr lang="de-DE" sz="2400" b="0" i="1" dirty="0" smtClean="0"/>
              <a:t>Grundsätzliche Idee</a:t>
            </a:r>
            <a:endParaRPr lang="de-DE" sz="2400" b="0" i="1" dirty="0"/>
          </a:p>
        </p:txBody>
      </p:sp>
      <mc:AlternateContent xmlns:mc="http://schemas.openxmlformats.org/markup-compatibility/2006" xmlns:a14="http://schemas.microsoft.com/office/drawing/2010/main">
        <mc:Choice Requires="a14">
          <p:sp>
            <p:nvSpPr>
              <p:cNvPr id="9219" name="Rectangle 3"/>
              <p:cNvSpPr>
                <a:spLocks noGrp="1" noChangeArrowheads="1"/>
              </p:cNvSpPr>
              <p:nvPr>
                <p:ph type="body" idx="1"/>
              </p:nvPr>
            </p:nvSpPr>
            <p:spPr>
              <a:xfrm>
                <a:off x="512128" y="2138363"/>
                <a:ext cx="9299068" cy="4522787"/>
              </a:xfrm>
              <a:noFill/>
            </p:spPr>
            <p:txBody>
              <a:bodyPr/>
              <a:lstStyle/>
              <a:p>
                <a:r>
                  <a:rPr lang="de-DE" sz="2000" dirty="0" smtClean="0"/>
                  <a:t>Ausgangsformel: </a:t>
                </a:r>
                <a14:m>
                  <m:oMath xmlns:m="http://schemas.openxmlformats.org/officeDocument/2006/math">
                    <m:r>
                      <a:rPr lang="de-DE" sz="2000" b="0" i="1" smtClean="0">
                        <a:latin typeface="Cambria Math" panose="02040503050406030204" pitchFamily="18" charset="0"/>
                      </a:rPr>
                      <m:t>𝑦</m:t>
                    </m:r>
                    <m:r>
                      <a:rPr lang="de-DE" sz="2000" b="0" i="1" smtClean="0">
                        <a:latin typeface="Cambria Math" panose="02040503050406030204" pitchFamily="18" charset="0"/>
                      </a:rPr>
                      <m:t>=</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𝑔</m:t>
                        </m:r>
                      </m:e>
                      <m:sup>
                        <m:r>
                          <a:rPr lang="de-DE" sz="2000" b="0" i="1" smtClean="0">
                            <a:latin typeface="Cambria Math" panose="02040503050406030204" pitchFamily="18" charset="0"/>
                          </a:rPr>
                          <m:t>𝑥</m:t>
                        </m:r>
                      </m:sup>
                    </m:sSup>
                    <m:r>
                      <a:rPr lang="de-DE" sz="2000" b="0" i="1" smtClean="0">
                        <a:latin typeface="Cambria Math" panose="02040503050406030204" pitchFamily="18" charset="0"/>
                      </a:rPr>
                      <m:t> </m:t>
                    </m:r>
                    <m:r>
                      <a:rPr lang="de-DE" sz="2000" b="0" i="1" smtClean="0">
                        <a:latin typeface="Cambria Math" panose="02040503050406030204" pitchFamily="18" charset="0"/>
                      </a:rPr>
                      <m:t>𝑚𝑜𝑑</m:t>
                    </m:r>
                    <m:r>
                      <a:rPr lang="de-DE" sz="2000" b="0" i="1" smtClean="0">
                        <a:latin typeface="Cambria Math" panose="02040503050406030204" pitchFamily="18" charset="0"/>
                      </a:rPr>
                      <m:t> </m:t>
                    </m:r>
                    <m:r>
                      <a:rPr lang="de-DE" sz="2000" b="0" i="1" smtClean="0">
                        <a:latin typeface="Cambria Math" panose="02040503050406030204" pitchFamily="18" charset="0"/>
                      </a:rPr>
                      <m:t>𝑝</m:t>
                    </m:r>
                  </m:oMath>
                </a14:m>
                <a:endParaRPr lang="de-DE" sz="2000" dirty="0" smtClean="0"/>
              </a:p>
              <a:p>
                <a:endParaRPr lang="de-DE" sz="2000" dirty="0" smtClean="0"/>
              </a:p>
              <a:p>
                <a:r>
                  <a:rPr lang="de-DE" sz="2000" dirty="0" smtClean="0"/>
                  <a:t>Diskreter-Logarithmus-Formel: </a:t>
                </a:r>
                <a14:m>
                  <m:oMath xmlns:m="http://schemas.openxmlformats.org/officeDocument/2006/math">
                    <m:r>
                      <a:rPr lang="de-DE" sz="2000" b="0" i="1" smtClean="0">
                        <a:latin typeface="Cambria Math" panose="02040503050406030204" pitchFamily="18" charset="0"/>
                      </a:rPr>
                      <m:t>𝑥</m:t>
                    </m:r>
                    <m:r>
                      <a:rPr lang="de-DE" sz="2000" b="0" i="1" smtClean="0">
                        <a:latin typeface="Cambria Math" panose="02040503050406030204" pitchFamily="18" charset="0"/>
                      </a:rPr>
                      <m:t>=</m:t>
                    </m:r>
                    <m:r>
                      <a:rPr lang="de-DE" sz="2000" b="0" i="1" smtClean="0">
                        <a:latin typeface="Cambria Math" panose="02040503050406030204" pitchFamily="18" charset="0"/>
                      </a:rPr>
                      <m:t>𝑞</m:t>
                    </m:r>
                    <m:r>
                      <a:rPr lang="de-DE" sz="2000" b="0" i="1" smtClean="0">
                        <a:latin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𝑡</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𝑟</m:t>
                    </m:r>
                  </m:oMath>
                </a14:m>
                <a:r>
                  <a:rPr lang="de-DE" sz="2000" dirty="0" smtClean="0"/>
                  <a:t>      (  </a:t>
                </a:r>
                <a14:m>
                  <m:oMath xmlns:m="http://schemas.openxmlformats.org/officeDocument/2006/math">
                    <m:r>
                      <a:rPr lang="de-DE" sz="2000" b="0" i="1" smtClean="0">
                        <a:latin typeface="Cambria Math" panose="02040503050406030204" pitchFamily="18" charset="0"/>
                      </a:rPr>
                      <m:t>𝑡</m:t>
                    </m:r>
                    <m:r>
                      <a:rPr lang="de-DE" sz="2000" b="0" i="1" smtClean="0">
                        <a:latin typeface="Cambria Math" panose="02040503050406030204" pitchFamily="18" charset="0"/>
                      </a:rPr>
                      <m:t> ∈ </m:t>
                    </m:r>
                    <m:r>
                      <a:rPr lang="de-DE" sz="2000" b="0" i="1" smtClean="0">
                        <a:latin typeface="Cambria Math" panose="02040503050406030204" pitchFamily="18" charset="0"/>
                        <a:ea typeface="Cambria Math" panose="02040503050406030204" pitchFamily="18" charset="0"/>
                      </a:rPr>
                      <m:t>ℕ</m:t>
                    </m:r>
                  </m:oMath>
                </a14:m>
                <a:r>
                  <a:rPr lang="de-DE" sz="2000" dirty="0" smtClean="0"/>
                  <a:t>  sodass </a:t>
                </a:r>
                <a14:m>
                  <m:oMath xmlns:m="http://schemas.openxmlformats.org/officeDocument/2006/math">
                    <m:r>
                      <a:rPr lang="de-DE" sz="2000" b="0" i="1" smtClean="0">
                        <a:latin typeface="Cambria Math" panose="02040503050406030204" pitchFamily="18" charset="0"/>
                      </a:rPr>
                      <m:t>𝑡</m:t>
                    </m:r>
                    <m:r>
                      <a:rPr lang="de-DE" sz="2000" b="0" i="1" smtClean="0">
                        <a:latin typeface="Cambria Math" panose="02040503050406030204" pitchFamily="18" charset="0"/>
                      </a:rPr>
                      <m:t> ≥ </m:t>
                    </m:r>
                    <m:rad>
                      <m:radPr>
                        <m:degHide m:val="on"/>
                        <m:ctrlPr>
                          <a:rPr lang="de-DE" sz="2000" b="0" i="1" smtClean="0">
                            <a:latin typeface="Cambria Math" panose="02040503050406030204" pitchFamily="18" charset="0"/>
                            <a:ea typeface="Cambria Math" panose="02040503050406030204" pitchFamily="18" charset="0"/>
                          </a:rPr>
                        </m:ctrlPr>
                      </m:radPr>
                      <m:deg/>
                      <m:e>
                        <m:r>
                          <a:rPr lang="de-DE" sz="2000" b="0" i="1" smtClean="0">
                            <a:latin typeface="Cambria Math" panose="02040503050406030204" pitchFamily="18" charset="0"/>
                            <a:ea typeface="Cambria Math" panose="02040503050406030204" pitchFamily="18" charset="0"/>
                          </a:rPr>
                          <m:t>𝑝</m:t>
                        </m:r>
                        <m:r>
                          <a:rPr lang="de-DE" sz="2000" b="0" i="1" smtClean="0">
                            <a:latin typeface="Cambria Math" panose="02040503050406030204" pitchFamily="18" charset="0"/>
                            <a:ea typeface="Cambria Math" panose="02040503050406030204" pitchFamily="18" charset="0"/>
                          </a:rPr>
                          <m:t>−1</m:t>
                        </m:r>
                      </m:e>
                    </m:rad>
                  </m:oMath>
                </a14:m>
                <a:r>
                  <a:rPr lang="de-DE" sz="2000" dirty="0" smtClean="0"/>
                  <a:t> )</a:t>
                </a:r>
              </a:p>
              <a:p>
                <a:endParaRPr lang="de-DE" sz="2000" dirty="0" smtClean="0"/>
              </a:p>
              <a:p>
                <a:r>
                  <a:rPr lang="de-DE" sz="2000" dirty="0" smtClean="0"/>
                  <a:t>Formel nach Umformung</a:t>
                </a:r>
                <a:endParaRPr lang="en-US" dirty="0"/>
              </a:p>
              <a:p>
                <a:pPr/>
                <a14:m>
                  <m:oMathPara xmlns:m="http://schemas.openxmlformats.org/officeDocument/2006/math">
                    <m:oMathParaPr>
                      <m:jc m:val="centerGroup"/>
                    </m:oMathParaPr>
                    <m:oMath xmlns:m="http://schemas.openxmlformats.org/officeDocument/2006/math">
                      <m:r>
                        <a:rPr lang="de-DE" sz="2000" b="0" i="1" smtClean="0">
                          <a:latin typeface="Cambria Math" panose="02040503050406030204" pitchFamily="18" charset="0"/>
                        </a:rPr>
                        <m:t>𝑦</m:t>
                      </m:r>
                      <m:r>
                        <a:rPr lang="de-DE" sz="2000" b="0" i="1" smtClean="0">
                          <a:latin typeface="Cambria Math" panose="02040503050406030204" pitchFamily="18" charset="0"/>
                        </a:rPr>
                        <m:t>=</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𝑔</m:t>
                          </m:r>
                        </m:e>
                        <m:sup>
                          <m:r>
                            <a:rPr lang="de-DE" sz="2000" b="0" i="1" smtClean="0">
                              <a:latin typeface="Cambria Math" panose="02040503050406030204" pitchFamily="18" charset="0"/>
                            </a:rPr>
                            <m:t>𝑥</m:t>
                          </m:r>
                        </m:sup>
                      </m:sSup>
                      <m:r>
                        <a:rPr lang="de-DE" sz="2000" b="0" i="1" smtClean="0">
                          <a:latin typeface="Cambria Math" panose="02040503050406030204" pitchFamily="18" charset="0"/>
                        </a:rPr>
                        <m:t>= </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𝑔</m:t>
                          </m:r>
                        </m:e>
                        <m:sup>
                          <m:r>
                            <a:rPr lang="de-DE" sz="2000" b="0" i="1" smtClean="0">
                              <a:latin typeface="Cambria Math" panose="02040503050406030204" pitchFamily="18" charset="0"/>
                            </a:rPr>
                            <m:t>𝑞</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𝑡</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𝑟</m:t>
                          </m:r>
                        </m:sup>
                      </m:sSup>
                      <m:r>
                        <a:rPr lang="de-DE" sz="2000" b="0" i="1" smtClean="0">
                          <a:latin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𝑦</m:t>
                      </m:r>
                      <m:r>
                        <a:rPr lang="de-DE" sz="2000" b="0" i="1" smtClean="0">
                          <a:latin typeface="Cambria Math" panose="02040503050406030204" pitchFamily="18" charset="0"/>
                          <a:ea typeface="Cambria Math" panose="02040503050406030204" pitchFamily="18" charset="0"/>
                        </a:rPr>
                        <m:t>∙</m:t>
                      </m:r>
                      <m:sSup>
                        <m:sSupPr>
                          <m:ctrlPr>
                            <a:rPr lang="de-DE" sz="2000" b="0" i="1" smtClean="0">
                              <a:latin typeface="Cambria Math" panose="02040503050406030204" pitchFamily="18" charset="0"/>
                              <a:ea typeface="Cambria Math" panose="02040503050406030204" pitchFamily="18" charset="0"/>
                            </a:rPr>
                          </m:ctrlPr>
                        </m:sSupPr>
                        <m:e>
                          <m:r>
                            <a:rPr lang="de-DE" sz="2000" b="0" i="1" smtClean="0">
                              <a:latin typeface="Cambria Math" panose="02040503050406030204" pitchFamily="18" charset="0"/>
                              <a:ea typeface="Cambria Math" panose="02040503050406030204" pitchFamily="18" charset="0"/>
                            </a:rPr>
                            <m:t>𝑔</m:t>
                          </m:r>
                        </m:e>
                        <m:sup>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𝑟</m:t>
                          </m:r>
                        </m:sup>
                      </m:sSup>
                      <m:r>
                        <a:rPr lang="de-DE" sz="2000" b="0" i="1" smtClean="0">
                          <a:latin typeface="Cambria Math" panose="02040503050406030204" pitchFamily="18" charset="0"/>
                          <a:ea typeface="Cambria Math" panose="02040503050406030204" pitchFamily="18" charset="0"/>
                        </a:rPr>
                        <m:t>= </m:t>
                      </m:r>
                      <m:sSup>
                        <m:sSupPr>
                          <m:ctrlPr>
                            <a:rPr lang="de-DE" sz="2000" b="0" i="1" smtClean="0">
                              <a:latin typeface="Cambria Math" panose="02040503050406030204" pitchFamily="18" charset="0"/>
                              <a:ea typeface="Cambria Math" panose="02040503050406030204" pitchFamily="18" charset="0"/>
                            </a:rPr>
                          </m:ctrlPr>
                        </m:sSupPr>
                        <m:e>
                          <m:r>
                            <a:rPr lang="de-DE" sz="2000" b="0" i="1" smtClean="0">
                              <a:latin typeface="Cambria Math" panose="02040503050406030204" pitchFamily="18" charset="0"/>
                              <a:ea typeface="Cambria Math" panose="02040503050406030204" pitchFamily="18" charset="0"/>
                            </a:rPr>
                            <m:t>𝑔</m:t>
                          </m:r>
                        </m:e>
                        <m:sup>
                          <m:r>
                            <a:rPr lang="de-DE" sz="2000" b="0" i="1" smtClean="0">
                              <a:latin typeface="Cambria Math" panose="02040503050406030204" pitchFamily="18" charset="0"/>
                              <a:ea typeface="Cambria Math" panose="02040503050406030204" pitchFamily="18" charset="0"/>
                            </a:rPr>
                            <m:t>𝑞</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𝑡</m:t>
                          </m:r>
                        </m:sup>
                      </m:sSup>
                    </m:oMath>
                  </m:oMathPara>
                </a14:m>
                <a:endParaRPr lang="de-DE" sz="2000" dirty="0" smtClean="0"/>
              </a:p>
            </p:txBody>
          </p:sp>
        </mc:Choice>
        <mc:Fallback xmlns="">
          <p:sp>
            <p:nvSpPr>
              <p:cNvPr id="9219" name="Rectangle 3"/>
              <p:cNvSpPr>
                <a:spLocks noGrp="1" noRot="1" noChangeAspect="1" noMove="1" noResize="1" noEditPoints="1" noAdjustHandles="1" noChangeArrowheads="1" noChangeShapeType="1" noTextEdit="1"/>
              </p:cNvSpPr>
              <p:nvPr>
                <p:ph type="body" idx="1"/>
              </p:nvPr>
            </p:nvSpPr>
            <p:spPr>
              <a:xfrm>
                <a:off x="512128" y="2138363"/>
                <a:ext cx="9299068" cy="4522787"/>
              </a:xfrm>
              <a:blipFill rotWithShape="0">
                <a:blip r:embed="rId3"/>
                <a:stretch>
                  <a:fillRect l="-1639" t="-1617"/>
                </a:stretch>
              </a:blipFill>
            </p:spPr>
            <p:txBody>
              <a:bodyPr/>
              <a:lstStyle/>
              <a:p>
                <a:r>
                  <a:rPr lang="de-DE">
                    <a:noFill/>
                  </a:rPr>
                  <a:t> </a:t>
                </a:r>
              </a:p>
            </p:txBody>
          </p:sp>
        </mc:Fallback>
      </mc:AlternateContent>
    </p:spTree>
    <p:extLst>
      <p:ext uri="{BB962C8B-B14F-4D97-AF65-F5344CB8AC3E}">
        <p14:creationId xmlns:p14="http://schemas.microsoft.com/office/powerpoint/2010/main" val="1803914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liennummernplatzhalter 3"/>
          <p:cNvSpPr>
            <a:spLocks noGrp="1"/>
          </p:cNvSpPr>
          <p:nvPr>
            <p:ph type="sldNum" sz="quarter" idx="10"/>
          </p:nvPr>
        </p:nvSpPr>
        <p:spPr/>
        <p:txBody>
          <a:bodyPr/>
          <a:lstStyle/>
          <a:p>
            <a:r>
              <a:rPr lang="de-DE" dirty="0"/>
              <a:t>Seite </a:t>
            </a:r>
            <a:fld id="{39BC1543-AAC8-420D-BBBB-BCE8A35A375E}" type="slidenum">
              <a:rPr lang="de-DE"/>
              <a:pPr/>
              <a:t>2</a:t>
            </a:fld>
            <a:endParaRPr lang="de-DE" dirty="0"/>
          </a:p>
        </p:txBody>
      </p:sp>
      <p:sp>
        <p:nvSpPr>
          <p:cNvPr id="2050" name="Rectangle 2"/>
          <p:cNvSpPr>
            <a:spLocks noGrp="1" noChangeArrowheads="1"/>
          </p:cNvSpPr>
          <p:nvPr>
            <p:ph type="title"/>
          </p:nvPr>
        </p:nvSpPr>
        <p:spPr/>
        <p:txBody>
          <a:bodyPr/>
          <a:lstStyle/>
          <a:p>
            <a:r>
              <a:rPr lang="de-DE" dirty="0" smtClean="0"/>
              <a:t>Überblick</a:t>
            </a:r>
            <a:endParaRPr lang="de-DE" sz="2400" i="1" dirty="0"/>
          </a:p>
        </p:txBody>
      </p:sp>
      <p:graphicFrame>
        <p:nvGraphicFramePr>
          <p:cNvPr id="2115" name="Group 67"/>
          <p:cNvGraphicFramePr>
            <a:graphicFrameLocks noGrp="1"/>
          </p:cNvGraphicFramePr>
          <p:nvPr>
            <p:ph type="tbl" idx="1"/>
            <p:extLst>
              <p:ext uri="{D42A27DB-BD31-4B8C-83A1-F6EECF244321}">
                <p14:modId xmlns:p14="http://schemas.microsoft.com/office/powerpoint/2010/main" val="4060882930"/>
              </p:ext>
            </p:extLst>
          </p:nvPr>
        </p:nvGraphicFramePr>
        <p:xfrm>
          <a:off x="522288" y="2138363"/>
          <a:ext cx="8424862" cy="3712088"/>
        </p:xfrm>
        <a:graphic>
          <a:graphicData uri="http://schemas.openxmlformats.org/drawingml/2006/table">
            <a:tbl>
              <a:tblPr/>
              <a:tblGrid>
                <a:gridCol w="1439862">
                  <a:extLst>
                    <a:ext uri="{9D8B030D-6E8A-4147-A177-3AD203B41FA5}">
                      <a16:colId xmlns:a16="http://schemas.microsoft.com/office/drawing/2014/main" xmlns="" val="20000"/>
                    </a:ext>
                  </a:extLst>
                </a:gridCol>
                <a:gridCol w="4896718">
                  <a:extLst>
                    <a:ext uri="{9D8B030D-6E8A-4147-A177-3AD203B41FA5}">
                      <a16:colId xmlns:a16="http://schemas.microsoft.com/office/drawing/2014/main" xmlns="" val="20001"/>
                    </a:ext>
                  </a:extLst>
                </a:gridCol>
                <a:gridCol w="2088282">
                  <a:extLst>
                    <a:ext uri="{9D8B030D-6E8A-4147-A177-3AD203B41FA5}">
                      <a16:colId xmlns:a16="http://schemas.microsoft.com/office/drawing/2014/main" xmlns="" val="20002"/>
                    </a:ext>
                  </a:extLst>
                </a:gridCol>
              </a:tblGrid>
              <a:tr h="177930">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1</a:t>
                      </a:r>
                    </a:p>
                  </a:txBody>
                  <a:tcPr marL="0" marR="0" marT="0" marB="0" horzOverflow="overflow">
                    <a:lnL cap="flat">
                      <a:noFill/>
                    </a:lnL>
                    <a:lnR>
                      <a:noFill/>
                    </a:lnR>
                    <a:lnT cap="flat">
                      <a:noFill/>
                    </a:lnT>
                    <a:lnB cap="flat">
                      <a:noFill/>
                    </a:lnB>
                    <a:lnTlToBr>
                      <a:noFill/>
                    </a:lnTlToBr>
                    <a:lnBlToTr>
                      <a:noFill/>
                    </a:lnBlToTr>
                    <a:noFill/>
                  </a:tcPr>
                </a:tc>
                <a:tc>
                  <a:txBody>
                    <a:bodyPr/>
                    <a:lstStyle/>
                    <a:p>
                      <a:r>
                        <a:rPr lang="de-DE" sz="1800" b="0" i="0" u="none" strike="noStrike" kern="1200" dirty="0" smtClean="0">
                          <a:solidFill>
                            <a:schemeClr val="tx1"/>
                          </a:solidFill>
                          <a:latin typeface="+mn-lt"/>
                          <a:ea typeface="+mn-ea"/>
                          <a:cs typeface="+mn-cs"/>
                        </a:rPr>
                        <a:t>Motiv und Grundlagen</a:t>
                      </a:r>
                    </a:p>
                    <a:p>
                      <a:endParaRPr lang="de-DE" sz="1800" b="0" i="0" u="none" strike="noStrike" kern="1200" dirty="0" smtClean="0">
                        <a:solidFill>
                          <a:schemeClr val="tx1"/>
                        </a:solidFill>
                        <a:latin typeface="+mn-lt"/>
                        <a:ea typeface="+mn-ea"/>
                        <a:cs typeface="+mn-cs"/>
                      </a:endParaRP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1" u="none" strike="noStrike" cap="none" normalizeH="0" baseline="0" dirty="0" smtClean="0">
                          <a:ln>
                            <a:noFill/>
                          </a:ln>
                          <a:solidFill>
                            <a:schemeClr val="tx1"/>
                          </a:solidFill>
                          <a:effectLst/>
                          <a:latin typeface="Arial" charset="0"/>
                        </a:rPr>
                        <a:t>Seite 3</a:t>
                      </a: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0"/>
                  </a:ext>
                </a:extLst>
              </a:tr>
              <a:tr h="1033084">
                <a:tc>
                  <a:txBody>
                    <a:bodyPr/>
                    <a:lstStyle/>
                    <a:p>
                      <a:pPr marL="0" marR="0" lvl="0" indent="0" algn="l" defTabSz="1054100" rtl="0" eaLnBrk="1" fontAlgn="base" latinLnBrk="0" hangingPunct="1">
                        <a:lnSpc>
                          <a:spcPct val="110000"/>
                        </a:lnSpc>
                        <a:spcBef>
                          <a:spcPct val="0"/>
                        </a:spcBef>
                        <a:spcAft>
                          <a:spcPct val="40000"/>
                        </a:spcAft>
                        <a:buClrTx/>
                        <a:buSzTx/>
                        <a:buFontTx/>
                        <a:buNone/>
                        <a:tabLst/>
                        <a:defRPr/>
                      </a:pPr>
                      <a:r>
                        <a:rPr kumimoji="0" lang="de-DE" sz="1700" b="1" i="0" u="none" strike="noStrike" cap="none" normalizeH="0" baseline="0" dirty="0" smtClean="0">
                          <a:ln>
                            <a:noFill/>
                          </a:ln>
                          <a:solidFill>
                            <a:schemeClr val="tx1"/>
                          </a:solidFill>
                          <a:effectLst/>
                          <a:latin typeface="Arial" charset="0"/>
                        </a:rPr>
                        <a:t>Kapitel 2</a:t>
                      </a: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txBody>
                  <a:tcPr marL="0" marR="0" marT="0" marB="0" horzOverflow="overflow">
                    <a:lnL cap="flat">
                      <a:noFill/>
                    </a:lnL>
                    <a:lnR>
                      <a:noFill/>
                    </a:lnR>
                    <a:lnT cap="flat">
                      <a:noFill/>
                    </a:lnT>
                    <a:lnB cap="flat">
                      <a:noFill/>
                    </a:lnB>
                    <a:lnTlToBr>
                      <a:noFill/>
                    </a:lnTlToBr>
                    <a:lnBlToTr>
                      <a:noFill/>
                    </a:lnBlToTr>
                    <a:noFill/>
                  </a:tcPr>
                </a:tc>
                <a:tc>
                  <a:txBody>
                    <a:bodyPr/>
                    <a:lstStyle/>
                    <a:p>
                      <a:r>
                        <a:rPr lang="de-DE" sz="1800" b="0" i="0" u="none" strike="noStrike" kern="1200" dirty="0" smtClean="0">
                          <a:solidFill>
                            <a:schemeClr val="tx1"/>
                          </a:solidFill>
                          <a:latin typeface="+mn-lt"/>
                          <a:ea typeface="+mn-ea"/>
                          <a:cs typeface="+mn-cs"/>
                        </a:rPr>
                        <a:t>Primzahlen</a:t>
                      </a:r>
                    </a:p>
                    <a:p>
                      <a:r>
                        <a:rPr lang="de-DE" sz="1800" b="0" i="0" u="none" strike="noStrike" kern="1200" baseline="0" dirty="0" smtClean="0">
                          <a:solidFill>
                            <a:schemeClr val="tx1"/>
                          </a:solidFill>
                          <a:latin typeface="+mn-lt"/>
                          <a:ea typeface="+mn-ea"/>
                          <a:cs typeface="+mn-cs"/>
                        </a:rPr>
                        <a:t>Satz von Fermat</a:t>
                      </a:r>
                    </a:p>
                    <a:p>
                      <a:r>
                        <a:rPr lang="de-DE" sz="1800" b="0" i="0" u="none" strike="noStrike" kern="1200" baseline="0" dirty="0" smtClean="0">
                          <a:solidFill>
                            <a:schemeClr val="tx1"/>
                          </a:solidFill>
                          <a:latin typeface="+mn-lt"/>
                          <a:ea typeface="+mn-ea"/>
                          <a:cs typeface="+mn-cs"/>
                        </a:rPr>
                        <a:t>Miller-Rabin-Test</a:t>
                      </a:r>
                    </a:p>
                    <a:p>
                      <a:endParaRPr lang="de-DE" sz="1800" b="0" i="0" u="none" strike="noStrike" kern="1200" dirty="0" smtClean="0">
                        <a:solidFill>
                          <a:schemeClr val="tx1"/>
                        </a:solidFill>
                        <a:latin typeface="+mn-lt"/>
                        <a:ea typeface="+mn-ea"/>
                        <a:cs typeface="+mn-cs"/>
                      </a:endParaRP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defRPr/>
                      </a:pPr>
                      <a:r>
                        <a:rPr kumimoji="0" lang="de-DE" sz="1700" b="0" i="1" u="none" strike="noStrike" cap="none" normalizeH="0" baseline="0" dirty="0" smtClean="0">
                          <a:ln>
                            <a:noFill/>
                          </a:ln>
                          <a:solidFill>
                            <a:schemeClr val="tx1"/>
                          </a:solidFill>
                          <a:effectLst/>
                          <a:latin typeface="Arial" charset="0"/>
                        </a:rPr>
                        <a:t>Seite b</a:t>
                      </a: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0" i="1" u="none" strike="noStrike" cap="none" normalizeH="0" baseline="0" dirty="0" smtClean="0">
                        <a:ln>
                          <a:noFill/>
                        </a:ln>
                        <a:solidFill>
                          <a:schemeClr val="tx1"/>
                        </a:solidFill>
                        <a:effectLst/>
                        <a:latin typeface="Arial" charset="0"/>
                      </a:endParaRP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582531537"/>
                  </a:ext>
                </a:extLst>
              </a:tr>
              <a:tr h="1033084">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3</a:t>
                      </a:r>
                    </a:p>
                  </a:txBody>
                  <a:tcPr marL="0" marR="0" marT="0" marB="0" horzOverflow="overflow">
                    <a:lnL cap="flat">
                      <a:noFill/>
                    </a:lnL>
                    <a:lnR>
                      <a:noFill/>
                    </a:lnR>
                    <a:lnT cap="flat">
                      <a:noFill/>
                    </a:lnT>
                    <a:lnB cap="flat">
                      <a:noFill/>
                    </a:lnB>
                    <a:lnTlToBr>
                      <a:noFill/>
                    </a:lnTlToBr>
                    <a:lnBlToTr>
                      <a:noFill/>
                    </a:lnBlToTr>
                    <a:noFill/>
                  </a:tcPr>
                </a:tc>
                <a:tc>
                  <a:txBody>
                    <a:bodyPr/>
                    <a:lstStyle/>
                    <a:p>
                      <a:r>
                        <a:rPr lang="de-DE" sz="1800" b="0" i="0" u="none" strike="noStrike" kern="1200" dirty="0" smtClean="0">
                          <a:solidFill>
                            <a:schemeClr val="tx1"/>
                          </a:solidFill>
                          <a:latin typeface="+mn-lt"/>
                          <a:ea typeface="+mn-ea"/>
                          <a:cs typeface="+mn-cs"/>
                        </a:rPr>
                        <a:t>Diskreter Logarithmus</a:t>
                      </a:r>
                    </a:p>
                    <a:p>
                      <a:r>
                        <a:rPr lang="de-DE" sz="1800" b="0" i="0" u="none" strike="noStrike" kern="1200" baseline="0" dirty="0" smtClean="0">
                          <a:solidFill>
                            <a:schemeClr val="tx1"/>
                          </a:solidFill>
                          <a:latin typeface="+mn-lt"/>
                          <a:ea typeface="+mn-ea"/>
                          <a:cs typeface="+mn-cs"/>
                        </a:rPr>
                        <a:t>Baby-</a:t>
                      </a:r>
                      <a:r>
                        <a:rPr lang="de-DE" sz="1800" b="0" i="0" u="none" strike="noStrike" kern="1200" baseline="0" dirty="0" err="1" smtClean="0">
                          <a:solidFill>
                            <a:schemeClr val="tx1"/>
                          </a:solidFill>
                          <a:latin typeface="+mn-lt"/>
                          <a:ea typeface="+mn-ea"/>
                          <a:cs typeface="+mn-cs"/>
                        </a:rPr>
                        <a:t>Step</a:t>
                      </a:r>
                      <a:r>
                        <a:rPr lang="de-DE" sz="1800" b="0" i="0" u="none" strike="noStrike" kern="1200" baseline="0" dirty="0" smtClean="0">
                          <a:solidFill>
                            <a:schemeClr val="tx1"/>
                          </a:solidFill>
                          <a:latin typeface="+mn-lt"/>
                          <a:ea typeface="+mn-ea"/>
                          <a:cs typeface="+mn-cs"/>
                        </a:rPr>
                        <a:t>/Giant-</a:t>
                      </a:r>
                      <a:r>
                        <a:rPr lang="de-DE" sz="1800" b="0" i="0" u="none" strike="noStrike" kern="1200" baseline="0" dirty="0" err="1" smtClean="0">
                          <a:solidFill>
                            <a:schemeClr val="tx1"/>
                          </a:solidFill>
                          <a:latin typeface="+mn-lt"/>
                          <a:ea typeface="+mn-ea"/>
                          <a:cs typeface="+mn-cs"/>
                        </a:rPr>
                        <a:t>Step</a:t>
                      </a:r>
                      <a:endParaRPr lang="de-DE" sz="1800" b="0" i="0" u="none" strike="noStrike" kern="1200" baseline="0" dirty="0" smtClean="0">
                        <a:solidFill>
                          <a:schemeClr val="tx1"/>
                        </a:solidFill>
                        <a:latin typeface="+mn-lt"/>
                        <a:ea typeface="+mn-ea"/>
                        <a:cs typeface="+mn-cs"/>
                      </a:endParaRPr>
                    </a:p>
                    <a:p>
                      <a:endParaRPr lang="de-DE" sz="1800" b="0" i="0" u="none" strike="noStrike" kern="1200" dirty="0" smtClean="0">
                        <a:solidFill>
                          <a:schemeClr val="tx1"/>
                        </a:solidFill>
                        <a:latin typeface="+mn-lt"/>
                        <a:ea typeface="+mn-ea"/>
                        <a:cs typeface="+mn-cs"/>
                      </a:endParaRP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defRPr/>
                      </a:pPr>
                      <a:r>
                        <a:rPr kumimoji="0" lang="de-DE" sz="1700" b="0" i="1" u="none" strike="noStrike" cap="none" normalizeH="0" baseline="0" dirty="0" smtClean="0">
                          <a:ln>
                            <a:noFill/>
                          </a:ln>
                          <a:solidFill>
                            <a:schemeClr val="tx1"/>
                          </a:solidFill>
                          <a:effectLst/>
                          <a:latin typeface="Arial" charset="0"/>
                        </a:rPr>
                        <a:t>Seite c</a:t>
                      </a: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0" i="1" u="none" strike="noStrike" cap="none" normalizeH="0" baseline="0" dirty="0" smtClean="0">
                        <a:ln>
                          <a:noFill/>
                        </a:ln>
                        <a:solidFill>
                          <a:schemeClr val="tx1"/>
                        </a:solidFill>
                        <a:effectLst/>
                        <a:latin typeface="Arial" charset="0"/>
                      </a:endParaRP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691474493"/>
                  </a:ext>
                </a:extLst>
              </a:tr>
              <a:tr h="1033084">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4</a:t>
                      </a:r>
                    </a:p>
                  </a:txBody>
                  <a:tcPr marL="0" marR="0" marT="0" marB="0" horzOverflow="overflow">
                    <a:lnL cap="flat">
                      <a:noFill/>
                    </a:lnL>
                    <a:lnR>
                      <a:noFill/>
                    </a:lnR>
                    <a:lnT cap="flat">
                      <a:noFill/>
                    </a:lnT>
                    <a:lnB cap="flat">
                      <a:noFill/>
                    </a:lnB>
                    <a:lnTlToBr>
                      <a:noFill/>
                    </a:lnTlToBr>
                    <a:lnBlToTr>
                      <a:noFill/>
                    </a:lnBlToTr>
                    <a:noFill/>
                  </a:tcPr>
                </a:tc>
                <a:tc>
                  <a:txBody>
                    <a:bodyPr/>
                    <a:lstStyle/>
                    <a:p>
                      <a:r>
                        <a:rPr lang="de-DE" sz="1800" b="0" i="0" u="none" strike="noStrike" kern="1200" dirty="0" smtClean="0">
                          <a:solidFill>
                            <a:schemeClr val="tx1"/>
                          </a:solidFill>
                          <a:latin typeface="+mn-lt"/>
                          <a:ea typeface="+mn-ea"/>
                          <a:cs typeface="+mn-cs"/>
                        </a:rPr>
                        <a:t>Ausblick</a:t>
                      </a: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1" u="none" strike="noStrike" cap="none" normalizeH="0" baseline="0" dirty="0" smtClean="0">
                          <a:ln>
                            <a:noFill/>
                          </a:ln>
                          <a:solidFill>
                            <a:schemeClr val="tx1"/>
                          </a:solidFill>
                          <a:effectLst/>
                          <a:latin typeface="Arial" charset="0"/>
                        </a:rPr>
                        <a:t>Seite d</a:t>
                      </a: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2030613182"/>
                  </a:ext>
                </a:extLst>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20</a:t>
            </a:fld>
            <a:endParaRPr lang="de-DE" dirty="0"/>
          </a:p>
        </p:txBody>
      </p:sp>
      <p:sp>
        <p:nvSpPr>
          <p:cNvPr id="9218" name="Rectangle 2"/>
          <p:cNvSpPr>
            <a:spLocks noGrp="1" noChangeArrowheads="1"/>
          </p:cNvSpPr>
          <p:nvPr>
            <p:ph type="title"/>
          </p:nvPr>
        </p:nvSpPr>
        <p:spPr/>
        <p:txBody>
          <a:bodyPr/>
          <a:lstStyle/>
          <a:p>
            <a:r>
              <a:rPr lang="de-DE" dirty="0"/>
              <a:t>Baby-</a:t>
            </a:r>
            <a:r>
              <a:rPr lang="de-DE" dirty="0" err="1"/>
              <a:t>Step</a:t>
            </a:r>
            <a:r>
              <a:rPr lang="de-DE" dirty="0"/>
              <a:t>-Giant-</a:t>
            </a:r>
            <a:r>
              <a:rPr lang="de-DE" dirty="0" err="1"/>
              <a:t>Step</a:t>
            </a:r>
            <a:r>
              <a:rPr lang="de-DE" dirty="0"/>
              <a:t>-Algorithmus</a:t>
            </a:r>
            <a:br>
              <a:rPr lang="de-DE" dirty="0"/>
            </a:br>
            <a:r>
              <a:rPr lang="de-DE" sz="2400" b="0" i="1" dirty="0" smtClean="0"/>
              <a:t>Vorgehen</a:t>
            </a:r>
            <a:endParaRPr lang="de-DE" sz="2400" b="0" i="1" dirty="0"/>
          </a:p>
        </p:txBody>
      </p:sp>
      <mc:AlternateContent xmlns:mc="http://schemas.openxmlformats.org/markup-compatibility/2006" xmlns:a14="http://schemas.microsoft.com/office/drawing/2010/main">
        <mc:Choice Requires="a14">
          <p:sp>
            <p:nvSpPr>
              <p:cNvPr id="9219" name="Rectangle 3"/>
              <p:cNvSpPr>
                <a:spLocks noGrp="1" noChangeArrowheads="1"/>
              </p:cNvSpPr>
              <p:nvPr>
                <p:ph type="body" idx="1"/>
              </p:nvPr>
            </p:nvSpPr>
            <p:spPr>
              <a:xfrm>
                <a:off x="512128" y="2138363"/>
                <a:ext cx="8856860" cy="4522787"/>
              </a:xfrm>
              <a:noFill/>
            </p:spPr>
            <p:txBody>
              <a:bodyPr/>
              <a:lstStyle/>
              <a:p>
                <a:pPr marL="285750" indent="-285750">
                  <a:buFont typeface="Arial" panose="020B0604020202020204" pitchFamily="34" charset="0"/>
                  <a:buChar char="•"/>
                </a:pPr>
                <a:r>
                  <a:rPr lang="en-US" sz="2000" dirty="0" smtClean="0"/>
                  <a:t>Baby-Step-Formel:</a:t>
                </a:r>
              </a:p>
              <a:p>
                <a:pPr lvl="1" indent="0" algn="ctr">
                  <a:buNone/>
                </a:pPr>
                <a14:m>
                  <m:oMathPara xmlns:m="http://schemas.openxmlformats.org/officeDocument/2006/math">
                    <m:oMathParaPr>
                      <m:jc m:val="centerGroup"/>
                    </m:oMathParaPr>
                    <m:oMath xmlns:m="http://schemas.openxmlformats.org/officeDocument/2006/math">
                      <m:r>
                        <a:rPr lang="de-DE" sz="2000" b="0" i="1" smtClean="0">
                          <a:latin typeface="Cambria Math" panose="02040503050406030204" pitchFamily="18" charset="0"/>
                        </a:rPr>
                        <m:t>𝐵</m:t>
                      </m:r>
                      <m:r>
                        <a:rPr lang="de-DE" sz="2000" b="0" i="1" smtClean="0">
                          <a:latin typeface="Cambria Math" panose="02040503050406030204" pitchFamily="18" charset="0"/>
                        </a:rPr>
                        <m:t>={ </m:t>
                      </m:r>
                      <m:d>
                        <m:dPr>
                          <m:ctrlPr>
                            <a:rPr lang="de-DE" sz="2000" b="0" i="1" smtClean="0">
                              <a:latin typeface="Cambria Math" panose="02040503050406030204" pitchFamily="18" charset="0"/>
                            </a:rPr>
                          </m:ctrlPr>
                        </m:dPr>
                        <m:e>
                          <m:r>
                            <a:rPr lang="de-DE" sz="2000" b="0" i="1" smtClean="0">
                              <a:latin typeface="Cambria Math" panose="02040503050406030204" pitchFamily="18" charset="0"/>
                            </a:rPr>
                            <m:t>𝑥</m:t>
                          </m:r>
                          <m:r>
                            <a:rPr lang="de-DE" sz="2000" b="0" i="1" smtClean="0">
                              <a:latin typeface="Cambria Math" panose="02040503050406030204" pitchFamily="18" charset="0"/>
                              <a:ea typeface="Cambria Math" panose="02040503050406030204" pitchFamily="18" charset="0"/>
                            </a:rPr>
                            <m:t>∙</m:t>
                          </m:r>
                          <m:sSup>
                            <m:sSupPr>
                              <m:ctrlPr>
                                <a:rPr lang="de-DE" sz="2000" b="0" i="1" smtClean="0">
                                  <a:latin typeface="Cambria Math" panose="02040503050406030204" pitchFamily="18" charset="0"/>
                                  <a:ea typeface="Cambria Math" panose="02040503050406030204" pitchFamily="18" charset="0"/>
                                </a:rPr>
                              </m:ctrlPr>
                            </m:sSupPr>
                            <m:e>
                              <m:r>
                                <a:rPr lang="de-DE" sz="2000" b="0" i="1" smtClean="0">
                                  <a:latin typeface="Cambria Math" panose="02040503050406030204" pitchFamily="18" charset="0"/>
                                  <a:ea typeface="Cambria Math" panose="02040503050406030204" pitchFamily="18" charset="0"/>
                                </a:rPr>
                                <m:t>𝑔</m:t>
                              </m:r>
                            </m:e>
                            <m:sup>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𝑟</m:t>
                              </m:r>
                            </m:sup>
                          </m:sSup>
                          <m:r>
                            <a:rPr lang="de-DE" sz="2000" b="0" i="1" smtClean="0">
                              <a:latin typeface="Cambria Math" panose="02040503050406030204" pitchFamily="18" charset="0"/>
                              <a:ea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𝑚𝑜𝑑</m:t>
                          </m:r>
                          <m:r>
                            <a:rPr lang="de-DE" sz="2000" b="0" i="1" smtClean="0">
                              <a:latin typeface="Cambria Math" panose="02040503050406030204" pitchFamily="18" charset="0"/>
                              <a:ea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𝑝</m:t>
                          </m:r>
                          <m:r>
                            <a:rPr lang="de-DE" sz="2000" b="0" i="1" smtClean="0">
                              <a:latin typeface="Cambria Math" panose="02040503050406030204" pitchFamily="18" charset="0"/>
                              <a:ea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𝑟</m:t>
                          </m:r>
                        </m:e>
                      </m:d>
                      <m:r>
                        <a:rPr lang="de-DE" sz="2000" b="0" i="1" smtClean="0">
                          <a:latin typeface="Cambria Math" panose="02040503050406030204" pitchFamily="18" charset="0"/>
                          <a:ea typeface="Cambria Math" panose="02040503050406030204" pitchFamily="18" charset="0"/>
                        </a:rPr>
                        <m:t> :0 ≤</m:t>
                      </m:r>
                      <m:r>
                        <a:rPr lang="de-DE" sz="2000" b="0" i="1" smtClean="0">
                          <a:latin typeface="Cambria Math" panose="02040503050406030204" pitchFamily="18" charset="0"/>
                          <a:ea typeface="Cambria Math" panose="02040503050406030204" pitchFamily="18" charset="0"/>
                        </a:rPr>
                        <m:t>𝑟</m:t>
                      </m:r>
                      <m:r>
                        <a:rPr lang="de-DE" sz="2000" b="0" i="1" smtClean="0">
                          <a:latin typeface="Cambria Math" panose="02040503050406030204" pitchFamily="18" charset="0"/>
                          <a:ea typeface="Cambria Math" panose="02040503050406030204" pitchFamily="18" charset="0"/>
                        </a:rPr>
                        <m:t> &lt;</m:t>
                      </m:r>
                      <m:r>
                        <a:rPr lang="de-DE" sz="2000" b="0" i="1" smtClean="0">
                          <a:latin typeface="Cambria Math" panose="02040503050406030204" pitchFamily="18" charset="0"/>
                          <a:ea typeface="Cambria Math" panose="02040503050406030204" pitchFamily="18" charset="0"/>
                        </a:rPr>
                        <m:t>𝑡</m:t>
                      </m:r>
                      <m:r>
                        <a:rPr lang="de-DE" sz="2000" b="0" i="1" smtClean="0">
                          <a:latin typeface="Cambria Math" panose="02040503050406030204" pitchFamily="18" charset="0"/>
                          <a:ea typeface="Cambria Math" panose="02040503050406030204" pitchFamily="18" charset="0"/>
                        </a:rPr>
                        <m:t> }</m:t>
                      </m:r>
                    </m:oMath>
                  </m:oMathPara>
                </a14:m>
                <a:endParaRPr lang="en-US" dirty="0" smtClean="0"/>
              </a:p>
              <a:p>
                <a:pPr lvl="1" indent="0" algn="ctr">
                  <a:buNone/>
                </a:pPr>
                <a:endParaRPr lang="en-US" dirty="0"/>
              </a:p>
              <a:p>
                <a:pPr marL="285750" indent="-285750">
                  <a:buFont typeface="Arial" panose="020B0604020202020204" pitchFamily="34" charset="0"/>
                  <a:buChar char="•"/>
                </a:pPr>
                <a:r>
                  <a:rPr lang="en-US" sz="2000" dirty="0" smtClean="0"/>
                  <a:t>Giant-Step-Formel:</a:t>
                </a:r>
                <a:endParaRPr lang="en-US" sz="2000" dirty="0"/>
              </a:p>
              <a:p>
                <a:pPr marL="0" lvl="1" indent="0" algn="ctr">
                  <a:buNone/>
                </a:pPr>
                <a14:m>
                  <m:oMathPara xmlns:m="http://schemas.openxmlformats.org/officeDocument/2006/math">
                    <m:oMathParaPr>
                      <m:jc m:val="centerGroup"/>
                    </m:oMathParaPr>
                    <m:oMath xmlns:m="http://schemas.openxmlformats.org/officeDocument/2006/math">
                      <m:r>
                        <a:rPr lang="de-DE" sz="2000" b="0" i="1" smtClean="0">
                          <a:latin typeface="Cambria Math" panose="02040503050406030204" pitchFamily="18" charset="0"/>
                        </a:rPr>
                        <m:t>𝐺</m:t>
                      </m:r>
                      <m:r>
                        <a:rPr lang="de-DE" sz="2000" i="1">
                          <a:latin typeface="Cambria Math" panose="02040503050406030204" pitchFamily="18" charset="0"/>
                        </a:rPr>
                        <m:t>={</m:t>
                      </m:r>
                      <m:r>
                        <a:rPr lang="de-DE" sz="2000" b="0" i="1" smtClean="0">
                          <a:latin typeface="Cambria Math" panose="02040503050406030204" pitchFamily="18" charset="0"/>
                        </a:rPr>
                        <m:t> </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𝑔</m:t>
                          </m:r>
                        </m:e>
                        <m:sup>
                          <m:r>
                            <a:rPr lang="de-DE" sz="2000" b="0" i="1" smtClean="0">
                              <a:latin typeface="Cambria Math" panose="02040503050406030204" pitchFamily="18" charset="0"/>
                            </a:rPr>
                            <m:t>𝑡</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𝑞</m:t>
                          </m:r>
                        </m:sup>
                      </m:sSup>
                      <m:r>
                        <a:rPr lang="de-DE" sz="2000" b="0" i="1" smtClean="0">
                          <a:latin typeface="Cambria Math" panose="02040503050406030204" pitchFamily="18" charset="0"/>
                        </a:rPr>
                        <m:t> </m:t>
                      </m:r>
                      <m:r>
                        <a:rPr lang="de-DE" sz="2000" b="0" i="1" smtClean="0">
                          <a:latin typeface="Cambria Math" panose="02040503050406030204" pitchFamily="18" charset="0"/>
                        </a:rPr>
                        <m:t>𝑚𝑜𝑑</m:t>
                      </m:r>
                      <m:r>
                        <a:rPr lang="de-DE" sz="2000" b="0" i="1" smtClean="0">
                          <a:latin typeface="Cambria Math" panose="02040503050406030204" pitchFamily="18" charset="0"/>
                        </a:rPr>
                        <m:t> </m:t>
                      </m:r>
                      <m:r>
                        <a:rPr lang="de-DE" sz="2000" b="0" i="1" smtClean="0">
                          <a:latin typeface="Cambria Math" panose="02040503050406030204" pitchFamily="18" charset="0"/>
                        </a:rPr>
                        <m:t>𝑝</m:t>
                      </m:r>
                      <m:r>
                        <a:rPr lang="de-DE" sz="2000" b="0" i="1" smtClean="0">
                          <a:latin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𝑞</m:t>
                      </m:r>
                      <m:r>
                        <a:rPr lang="de-DE" sz="2000" b="0" i="1" smtClean="0">
                          <a:latin typeface="Cambria Math" panose="02040503050406030204" pitchFamily="18" charset="0"/>
                          <a:ea typeface="Cambria Math" panose="02040503050406030204" pitchFamily="18" charset="0"/>
                        </a:rPr>
                        <m:t>=1, 2, 3… }</m:t>
                      </m:r>
                    </m:oMath>
                  </m:oMathPara>
                </a14:m>
                <a:endParaRPr lang="en-US" sz="2000" dirty="0" smtClean="0"/>
              </a:p>
              <a:p>
                <a:endParaRPr lang="de-DE" sz="2000" dirty="0"/>
              </a:p>
              <a:p>
                <a:r>
                  <a:rPr lang="de-DE" sz="2000" dirty="0"/>
                  <a:t>Formel nach Umformung</a:t>
                </a:r>
                <a:endParaRPr lang="en-US" dirty="0"/>
              </a:p>
              <a:p>
                <a:pPr/>
                <a14:m>
                  <m:oMathPara xmlns:m="http://schemas.openxmlformats.org/officeDocument/2006/math">
                    <m:oMathParaPr>
                      <m:jc m:val="centerGroup"/>
                    </m:oMathParaPr>
                    <m:oMath xmlns:m="http://schemas.openxmlformats.org/officeDocument/2006/math">
                      <m:r>
                        <a:rPr lang="de-DE" sz="2000" i="1">
                          <a:latin typeface="Cambria Math" panose="02040503050406030204" pitchFamily="18" charset="0"/>
                          <a:ea typeface="Cambria Math" panose="02040503050406030204" pitchFamily="18" charset="0"/>
                        </a:rPr>
                        <m:t>𝑦</m:t>
                      </m:r>
                      <m:r>
                        <a:rPr lang="de-DE" sz="2000" i="1">
                          <a:latin typeface="Cambria Math" panose="02040503050406030204" pitchFamily="18" charset="0"/>
                          <a:ea typeface="Cambria Math" panose="02040503050406030204" pitchFamily="18" charset="0"/>
                        </a:rPr>
                        <m:t>∙</m:t>
                      </m:r>
                      <m:sSup>
                        <m:sSupPr>
                          <m:ctrlPr>
                            <a:rPr lang="de-DE" sz="2000" i="1">
                              <a:latin typeface="Cambria Math" panose="02040503050406030204" pitchFamily="18" charset="0"/>
                              <a:ea typeface="Cambria Math" panose="02040503050406030204" pitchFamily="18" charset="0"/>
                            </a:rPr>
                          </m:ctrlPr>
                        </m:sSupPr>
                        <m:e>
                          <m:r>
                            <a:rPr lang="de-DE" sz="2000" i="1">
                              <a:latin typeface="Cambria Math" panose="02040503050406030204" pitchFamily="18" charset="0"/>
                              <a:ea typeface="Cambria Math" panose="02040503050406030204" pitchFamily="18" charset="0"/>
                            </a:rPr>
                            <m:t>𝑔</m:t>
                          </m:r>
                        </m:e>
                        <m:sup>
                          <m:r>
                            <a:rPr lang="de-DE" sz="2000" i="1">
                              <a:latin typeface="Cambria Math" panose="02040503050406030204" pitchFamily="18" charset="0"/>
                              <a:ea typeface="Cambria Math" panose="02040503050406030204" pitchFamily="18" charset="0"/>
                            </a:rPr>
                            <m:t>−</m:t>
                          </m:r>
                          <m:r>
                            <a:rPr lang="de-DE" sz="2000" i="1">
                              <a:latin typeface="Cambria Math" panose="02040503050406030204" pitchFamily="18" charset="0"/>
                              <a:ea typeface="Cambria Math" panose="02040503050406030204" pitchFamily="18" charset="0"/>
                            </a:rPr>
                            <m:t>𝑟</m:t>
                          </m:r>
                        </m:sup>
                      </m:sSup>
                      <m:r>
                        <a:rPr lang="de-DE" sz="2000" i="1">
                          <a:latin typeface="Cambria Math" panose="02040503050406030204" pitchFamily="18" charset="0"/>
                          <a:ea typeface="Cambria Math" panose="02040503050406030204" pitchFamily="18" charset="0"/>
                        </a:rPr>
                        <m:t>= </m:t>
                      </m:r>
                      <m:sSup>
                        <m:sSupPr>
                          <m:ctrlPr>
                            <a:rPr lang="de-DE" sz="2000" i="1">
                              <a:latin typeface="Cambria Math" panose="02040503050406030204" pitchFamily="18" charset="0"/>
                              <a:ea typeface="Cambria Math" panose="02040503050406030204" pitchFamily="18" charset="0"/>
                            </a:rPr>
                          </m:ctrlPr>
                        </m:sSupPr>
                        <m:e>
                          <m:r>
                            <a:rPr lang="de-DE" sz="2000" i="1">
                              <a:latin typeface="Cambria Math" panose="02040503050406030204" pitchFamily="18" charset="0"/>
                              <a:ea typeface="Cambria Math" panose="02040503050406030204" pitchFamily="18" charset="0"/>
                            </a:rPr>
                            <m:t>𝑔</m:t>
                          </m:r>
                        </m:e>
                        <m:sup>
                          <m:r>
                            <a:rPr lang="de-DE" sz="2000" i="1">
                              <a:latin typeface="Cambria Math" panose="02040503050406030204" pitchFamily="18" charset="0"/>
                              <a:ea typeface="Cambria Math" panose="02040503050406030204" pitchFamily="18" charset="0"/>
                            </a:rPr>
                            <m:t>𝑞</m:t>
                          </m:r>
                          <m:r>
                            <a:rPr lang="de-DE" sz="2000" i="1">
                              <a:latin typeface="Cambria Math" panose="02040503050406030204" pitchFamily="18" charset="0"/>
                              <a:ea typeface="Cambria Math" panose="02040503050406030204" pitchFamily="18" charset="0"/>
                            </a:rPr>
                            <m:t>∙</m:t>
                          </m:r>
                          <m:r>
                            <a:rPr lang="de-DE" sz="2000" i="1">
                              <a:latin typeface="Cambria Math" panose="02040503050406030204" pitchFamily="18" charset="0"/>
                              <a:ea typeface="Cambria Math" panose="02040503050406030204" pitchFamily="18" charset="0"/>
                            </a:rPr>
                            <m:t>𝑡</m:t>
                          </m:r>
                        </m:sup>
                      </m:sSup>
                    </m:oMath>
                  </m:oMathPara>
                </a14:m>
                <a:endParaRPr lang="en-US" sz="2000" dirty="0" smtClean="0"/>
              </a:p>
              <a:p>
                <a:r>
                  <a:rPr lang="de-DE" sz="2000" dirty="0"/>
                  <a:t>Diskreter-Logarithmus-Formel: </a:t>
                </a:r>
                <a14:m>
                  <m:oMath xmlns:m="http://schemas.openxmlformats.org/officeDocument/2006/math">
                    <m:r>
                      <a:rPr lang="de-DE" sz="2000" i="1">
                        <a:latin typeface="Cambria Math" panose="02040503050406030204" pitchFamily="18" charset="0"/>
                      </a:rPr>
                      <m:t>𝑥</m:t>
                    </m:r>
                    <m:r>
                      <a:rPr lang="de-DE" sz="2000" i="1">
                        <a:latin typeface="Cambria Math" panose="02040503050406030204" pitchFamily="18" charset="0"/>
                      </a:rPr>
                      <m:t>=</m:t>
                    </m:r>
                    <m:r>
                      <a:rPr lang="de-DE" sz="2000" i="1">
                        <a:latin typeface="Cambria Math" panose="02040503050406030204" pitchFamily="18" charset="0"/>
                      </a:rPr>
                      <m:t>𝑞</m:t>
                    </m:r>
                    <m:r>
                      <a:rPr lang="de-DE" sz="2000" i="1">
                        <a:latin typeface="Cambria Math" panose="02040503050406030204" pitchFamily="18" charset="0"/>
                      </a:rPr>
                      <m:t> ∙</m:t>
                    </m:r>
                    <m:r>
                      <a:rPr lang="de-DE" sz="2000" i="1">
                        <a:latin typeface="Cambria Math" panose="02040503050406030204" pitchFamily="18" charset="0"/>
                        <a:ea typeface="Cambria Math" panose="02040503050406030204" pitchFamily="18" charset="0"/>
                      </a:rPr>
                      <m:t>𝑡</m:t>
                    </m:r>
                    <m:r>
                      <a:rPr lang="de-DE" sz="2000" i="1">
                        <a:latin typeface="Cambria Math" panose="02040503050406030204" pitchFamily="18" charset="0"/>
                        <a:ea typeface="Cambria Math" panose="02040503050406030204" pitchFamily="18" charset="0"/>
                      </a:rPr>
                      <m:t>+</m:t>
                    </m:r>
                    <m:r>
                      <a:rPr lang="de-DE" sz="2000" i="1">
                        <a:latin typeface="Cambria Math" panose="02040503050406030204" pitchFamily="18" charset="0"/>
                        <a:ea typeface="Cambria Math" panose="02040503050406030204" pitchFamily="18" charset="0"/>
                      </a:rPr>
                      <m:t>𝑟</m:t>
                    </m:r>
                  </m:oMath>
                </a14:m>
                <a:r>
                  <a:rPr lang="de-DE" sz="2000" dirty="0"/>
                  <a:t>      (  </a:t>
                </a:r>
                <a14:m>
                  <m:oMath xmlns:m="http://schemas.openxmlformats.org/officeDocument/2006/math">
                    <m:r>
                      <a:rPr lang="de-DE" sz="2000" i="1">
                        <a:latin typeface="Cambria Math" panose="02040503050406030204" pitchFamily="18" charset="0"/>
                      </a:rPr>
                      <m:t>𝑡</m:t>
                    </m:r>
                    <m:r>
                      <a:rPr lang="de-DE" sz="2000" i="1">
                        <a:latin typeface="Cambria Math" panose="02040503050406030204" pitchFamily="18" charset="0"/>
                      </a:rPr>
                      <m:t> ∈ </m:t>
                    </m:r>
                    <m:r>
                      <a:rPr lang="de-DE" sz="2000" i="1">
                        <a:latin typeface="Cambria Math" panose="02040503050406030204" pitchFamily="18" charset="0"/>
                        <a:ea typeface="Cambria Math" panose="02040503050406030204" pitchFamily="18" charset="0"/>
                      </a:rPr>
                      <m:t>ℕ</m:t>
                    </m:r>
                  </m:oMath>
                </a14:m>
                <a:r>
                  <a:rPr lang="de-DE" sz="2000" dirty="0"/>
                  <a:t>  sodass </a:t>
                </a:r>
                <a14:m>
                  <m:oMath xmlns:m="http://schemas.openxmlformats.org/officeDocument/2006/math">
                    <m:r>
                      <a:rPr lang="de-DE" sz="2000" i="1">
                        <a:latin typeface="Cambria Math" panose="02040503050406030204" pitchFamily="18" charset="0"/>
                      </a:rPr>
                      <m:t>𝑡</m:t>
                    </m:r>
                    <m:r>
                      <a:rPr lang="de-DE" sz="2000" i="1">
                        <a:latin typeface="Cambria Math" panose="02040503050406030204" pitchFamily="18" charset="0"/>
                      </a:rPr>
                      <m:t> ≥ </m:t>
                    </m:r>
                    <m:rad>
                      <m:radPr>
                        <m:degHide m:val="on"/>
                        <m:ctrlPr>
                          <a:rPr lang="de-DE" sz="2000" i="1">
                            <a:latin typeface="Cambria Math" panose="02040503050406030204" pitchFamily="18" charset="0"/>
                            <a:ea typeface="Cambria Math" panose="02040503050406030204" pitchFamily="18" charset="0"/>
                          </a:rPr>
                        </m:ctrlPr>
                      </m:radPr>
                      <m:deg/>
                      <m:e>
                        <m:r>
                          <a:rPr lang="de-DE" sz="2000" i="1">
                            <a:latin typeface="Cambria Math" panose="02040503050406030204" pitchFamily="18" charset="0"/>
                            <a:ea typeface="Cambria Math" panose="02040503050406030204" pitchFamily="18" charset="0"/>
                          </a:rPr>
                          <m:t>𝑝</m:t>
                        </m:r>
                        <m:r>
                          <a:rPr lang="de-DE" sz="2000" i="1">
                            <a:latin typeface="Cambria Math" panose="02040503050406030204" pitchFamily="18" charset="0"/>
                            <a:ea typeface="Cambria Math" panose="02040503050406030204" pitchFamily="18" charset="0"/>
                          </a:rPr>
                          <m:t>−1</m:t>
                        </m:r>
                      </m:e>
                    </m:rad>
                  </m:oMath>
                </a14:m>
                <a:r>
                  <a:rPr lang="de-DE" sz="2000" dirty="0"/>
                  <a:t> )</a:t>
                </a:r>
              </a:p>
              <a:p>
                <a:endParaRPr lang="en-US" sz="2000" dirty="0"/>
              </a:p>
            </p:txBody>
          </p:sp>
        </mc:Choice>
        <mc:Fallback xmlns="">
          <p:sp>
            <p:nvSpPr>
              <p:cNvPr id="9219" name="Rectangle 3"/>
              <p:cNvSpPr>
                <a:spLocks noGrp="1" noRot="1" noChangeAspect="1" noMove="1" noResize="1" noEditPoints="1" noAdjustHandles="1" noChangeArrowheads="1" noChangeShapeType="1" noTextEdit="1"/>
              </p:cNvSpPr>
              <p:nvPr>
                <p:ph type="body" idx="1"/>
              </p:nvPr>
            </p:nvSpPr>
            <p:spPr>
              <a:xfrm>
                <a:off x="512128" y="2138363"/>
                <a:ext cx="8856860" cy="4522787"/>
              </a:xfrm>
              <a:blipFill rotWithShape="0">
                <a:blip r:embed="rId3"/>
                <a:stretch>
                  <a:fillRect l="-1721" t="-1617" r="-551"/>
                </a:stretch>
              </a:blipFill>
            </p:spPr>
            <p:txBody>
              <a:bodyPr/>
              <a:lstStyle/>
              <a:p>
                <a:r>
                  <a:rPr lang="de-DE">
                    <a:noFill/>
                  </a:rPr>
                  <a:t> </a:t>
                </a:r>
              </a:p>
            </p:txBody>
          </p:sp>
        </mc:Fallback>
      </mc:AlternateContent>
    </p:spTree>
    <p:extLst>
      <p:ext uri="{BB962C8B-B14F-4D97-AF65-F5344CB8AC3E}">
        <p14:creationId xmlns:p14="http://schemas.microsoft.com/office/powerpoint/2010/main" val="9317520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21</a:t>
            </a:fld>
            <a:endParaRPr lang="de-DE" dirty="0"/>
          </a:p>
        </p:txBody>
      </p:sp>
      <p:sp>
        <p:nvSpPr>
          <p:cNvPr id="9218" name="Rectangle 2"/>
          <p:cNvSpPr>
            <a:spLocks noGrp="1" noChangeArrowheads="1"/>
          </p:cNvSpPr>
          <p:nvPr>
            <p:ph type="title"/>
          </p:nvPr>
        </p:nvSpPr>
        <p:spPr/>
        <p:txBody>
          <a:bodyPr/>
          <a:lstStyle/>
          <a:p>
            <a:r>
              <a:rPr lang="de-DE" dirty="0"/>
              <a:t>Baby-</a:t>
            </a:r>
            <a:r>
              <a:rPr lang="de-DE" dirty="0" err="1"/>
              <a:t>Step</a:t>
            </a:r>
            <a:r>
              <a:rPr lang="de-DE" dirty="0"/>
              <a:t>-Giant-</a:t>
            </a:r>
            <a:r>
              <a:rPr lang="de-DE" dirty="0" err="1"/>
              <a:t>Step</a:t>
            </a:r>
            <a:r>
              <a:rPr lang="de-DE" dirty="0"/>
              <a:t>-Algorithmus</a:t>
            </a:r>
            <a:br>
              <a:rPr lang="de-DE" dirty="0"/>
            </a:br>
            <a:r>
              <a:rPr lang="de-DE" sz="2400" b="0" i="1" dirty="0" smtClean="0"/>
              <a:t>Fazit</a:t>
            </a:r>
            <a:endParaRPr lang="de-DE" sz="2400" b="0" i="1" dirty="0"/>
          </a:p>
        </p:txBody>
      </p:sp>
      <mc:AlternateContent xmlns:mc="http://schemas.openxmlformats.org/markup-compatibility/2006" xmlns:a14="http://schemas.microsoft.com/office/drawing/2010/main">
        <mc:Choice Requires="a14">
          <p:sp>
            <p:nvSpPr>
              <p:cNvPr id="9219" name="Rectangle 3"/>
              <p:cNvSpPr>
                <a:spLocks noGrp="1" noChangeArrowheads="1"/>
              </p:cNvSpPr>
              <p:nvPr>
                <p:ph type="body" idx="1"/>
              </p:nvPr>
            </p:nvSpPr>
            <p:spPr>
              <a:xfrm>
                <a:off x="512128" y="2138363"/>
                <a:ext cx="8856860" cy="4522787"/>
              </a:xfrm>
              <a:noFill/>
            </p:spPr>
            <p:txBody>
              <a:bodyPr/>
              <a:lstStyle/>
              <a:p>
                <a:pPr marL="285750" indent="-285750">
                  <a:buFont typeface="Arial" panose="020B0604020202020204" pitchFamily="34" charset="0"/>
                  <a:buChar char="•"/>
                </a:pPr>
                <a:r>
                  <a:rPr lang="de-DE" dirty="0" smtClean="0"/>
                  <a:t>Ist nicht Praxis relevant um DLP-Verschlüsselungen zu brechen </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smtClean="0"/>
                  <a:t>Baby-</a:t>
                </a:r>
                <a:r>
                  <a:rPr lang="de-DE" dirty="0" err="1" smtClean="0"/>
                  <a:t>Step</a:t>
                </a:r>
                <a:r>
                  <a:rPr lang="de-DE" dirty="0" smtClean="0"/>
                  <a:t>-Giant-</a:t>
                </a:r>
                <a:r>
                  <a:rPr lang="de-DE" dirty="0" err="1" smtClean="0"/>
                  <a:t>Step</a:t>
                </a:r>
                <a:r>
                  <a:rPr lang="de-DE" dirty="0" smtClean="0"/>
                  <a:t>-Komplexität: </a:t>
                </a:r>
                <a14:m>
                  <m:oMath xmlns:m="http://schemas.openxmlformats.org/officeDocument/2006/math">
                    <m:r>
                      <a:rPr lang="de-DE" b="0" i="1" smtClean="0">
                        <a:latin typeface="Cambria Math" panose="02040503050406030204" pitchFamily="18" charset="0"/>
                      </a:rPr>
                      <m:t>𝑂</m:t>
                    </m:r>
                    <m:d>
                      <m:dPr>
                        <m:ctrlPr>
                          <a:rPr lang="de-DE" b="0" i="1" smtClean="0">
                            <a:latin typeface="Cambria Math" panose="02040503050406030204" pitchFamily="18" charset="0"/>
                          </a:rPr>
                        </m:ctrlPr>
                      </m:dPr>
                      <m:e>
                        <m:rad>
                          <m:radPr>
                            <m:degHide m:val="on"/>
                            <m:ctrlPr>
                              <a:rPr lang="de-DE" b="0" i="1" smtClean="0">
                                <a:latin typeface="Cambria Math" panose="02040503050406030204" pitchFamily="18" charset="0"/>
                                <a:ea typeface="Cambria Math" panose="02040503050406030204" pitchFamily="18" charset="0"/>
                              </a:rPr>
                            </m:ctrlPr>
                          </m:radPr>
                          <m:deg/>
                          <m:e>
                            <m:r>
                              <a:rPr lang="de-DE" b="0" i="1" smtClean="0">
                                <a:latin typeface="Cambria Math" panose="02040503050406030204" pitchFamily="18" charset="0"/>
                                <a:ea typeface="Cambria Math" panose="02040503050406030204" pitchFamily="18" charset="0"/>
                              </a:rPr>
                              <m:t>𝑝</m:t>
                            </m:r>
                            <m:r>
                              <a:rPr lang="de-DE" b="0" i="1" smtClean="0">
                                <a:latin typeface="Cambria Math" panose="02040503050406030204" pitchFamily="18" charset="0"/>
                                <a:ea typeface="Cambria Math" panose="02040503050406030204" pitchFamily="18" charset="0"/>
                              </a:rPr>
                              <m:t>−1</m:t>
                            </m:r>
                          </m:e>
                        </m:rad>
                      </m:e>
                    </m:d>
                  </m:oMath>
                </a14:m>
                <a:endParaRPr lang="de-DE" b="0" dirty="0" smtClean="0">
                  <a:ea typeface="Cambria Math" panose="02040503050406030204" pitchFamily="18" charset="0"/>
                </a:endParaRPr>
              </a:p>
              <a:p>
                <a:pPr marL="285750" indent="-285750">
                  <a:buFont typeface="Arial" panose="020B0604020202020204" pitchFamily="34" charset="0"/>
                  <a:buChar char="•"/>
                </a:pPr>
                <a:endParaRPr lang="de-DE" b="0" dirty="0" smtClean="0">
                  <a:ea typeface="Cambria Math" panose="02040503050406030204" pitchFamily="18" charset="0"/>
                </a:endParaRPr>
              </a:p>
              <a:p>
                <a:pPr marL="285750" indent="-285750">
                  <a:buFont typeface="Arial" panose="020B0604020202020204" pitchFamily="34" charset="0"/>
                  <a:buChar char="•"/>
                </a:pPr>
                <a:r>
                  <a:rPr lang="de-DE" dirty="0" smtClean="0"/>
                  <a:t>Naive </a:t>
                </a:r>
                <a:r>
                  <a:rPr lang="de-DE" dirty="0"/>
                  <a:t>vollständige </a:t>
                </a:r>
                <a:r>
                  <a:rPr lang="de-DE" dirty="0" smtClean="0"/>
                  <a:t>Suche: </a:t>
                </a:r>
                <a14:m>
                  <m:oMath xmlns:m="http://schemas.openxmlformats.org/officeDocument/2006/math">
                    <m:r>
                      <a:rPr lang="de-DE" i="1">
                        <a:latin typeface="Cambria Math" panose="02040503050406030204" pitchFamily="18" charset="0"/>
                      </a:rPr>
                      <m:t>𝑂</m:t>
                    </m:r>
                    <m:d>
                      <m:dPr>
                        <m:ctrlPr>
                          <a:rPr lang="de-DE" i="1">
                            <a:latin typeface="Cambria Math" panose="02040503050406030204" pitchFamily="18" charset="0"/>
                          </a:rPr>
                        </m:ctrlPr>
                      </m:dPr>
                      <m:e>
                        <m:r>
                          <a:rPr lang="de-DE" b="0" i="1" smtClean="0">
                            <a:latin typeface="Cambria Math" panose="02040503050406030204" pitchFamily="18" charset="0"/>
                          </a:rPr>
                          <m:t>𝑝</m:t>
                        </m:r>
                        <m:r>
                          <a:rPr lang="de-DE" b="0" i="1" smtClean="0">
                            <a:latin typeface="Cambria Math" panose="02040503050406030204" pitchFamily="18" charset="0"/>
                          </a:rPr>
                          <m:t>−1</m:t>
                        </m:r>
                      </m:e>
                    </m:d>
                  </m:oMath>
                </a14:m>
                <a:endParaRPr lang="de-DE" dirty="0" smtClean="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smtClean="0"/>
                  <a:t>Anmerkung: ist ein generischer Algorithmus</a:t>
                </a:r>
              </a:p>
              <a:p>
                <a:pPr marL="285750" indent="-285750">
                  <a:buFont typeface="Arial" panose="020B0604020202020204" pitchFamily="34" charset="0"/>
                  <a:buChar char="•"/>
                </a:pPr>
                <a:endParaRPr lang="en-US" dirty="0"/>
              </a:p>
            </p:txBody>
          </p:sp>
        </mc:Choice>
        <mc:Fallback xmlns="">
          <p:sp>
            <p:nvSpPr>
              <p:cNvPr id="9219" name="Rectangle 3"/>
              <p:cNvSpPr>
                <a:spLocks noGrp="1" noRot="1" noChangeAspect="1" noMove="1" noResize="1" noEditPoints="1" noAdjustHandles="1" noChangeArrowheads="1" noChangeShapeType="1" noTextEdit="1"/>
              </p:cNvSpPr>
              <p:nvPr>
                <p:ph type="body" idx="1"/>
              </p:nvPr>
            </p:nvSpPr>
            <p:spPr>
              <a:xfrm>
                <a:off x="512128" y="2138363"/>
                <a:ext cx="8856860" cy="4522787"/>
              </a:xfrm>
              <a:blipFill rotWithShape="0">
                <a:blip r:embed="rId3"/>
                <a:stretch>
                  <a:fillRect l="-1376" t="-1348"/>
                </a:stretch>
              </a:blipFill>
            </p:spPr>
            <p:txBody>
              <a:bodyPr/>
              <a:lstStyle/>
              <a:p>
                <a:r>
                  <a:rPr lang="de-DE">
                    <a:noFill/>
                  </a:rPr>
                  <a:t> </a:t>
                </a:r>
              </a:p>
            </p:txBody>
          </p:sp>
        </mc:Fallback>
      </mc:AlternateContent>
    </p:spTree>
    <p:extLst>
      <p:ext uri="{BB962C8B-B14F-4D97-AF65-F5344CB8AC3E}">
        <p14:creationId xmlns:p14="http://schemas.microsoft.com/office/powerpoint/2010/main" val="13732104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22</a:t>
            </a:fld>
            <a:endParaRPr lang="de-DE" dirty="0"/>
          </a:p>
        </p:txBody>
      </p:sp>
      <p:sp>
        <p:nvSpPr>
          <p:cNvPr id="9218" name="Rectangle 2"/>
          <p:cNvSpPr>
            <a:spLocks noGrp="1" noChangeArrowheads="1"/>
          </p:cNvSpPr>
          <p:nvPr>
            <p:ph type="title"/>
          </p:nvPr>
        </p:nvSpPr>
        <p:spPr/>
        <p:txBody>
          <a:bodyPr/>
          <a:lstStyle/>
          <a:p>
            <a:r>
              <a:rPr lang="de-DE" dirty="0" smtClean="0"/>
              <a:t>Ausblick</a:t>
            </a:r>
            <a:r>
              <a:rPr lang="de-DE" dirty="0"/>
              <a:t/>
            </a:r>
            <a:br>
              <a:rPr lang="de-DE" dirty="0"/>
            </a:br>
            <a:endParaRPr lang="de-DE" sz="2400" b="0" i="1" dirty="0"/>
          </a:p>
        </p:txBody>
      </p:sp>
      <p:sp>
        <p:nvSpPr>
          <p:cNvPr id="9219" name="Rectangle 3"/>
          <p:cNvSpPr>
            <a:spLocks noGrp="1" noChangeArrowheads="1"/>
          </p:cNvSpPr>
          <p:nvPr>
            <p:ph type="body" idx="1"/>
          </p:nvPr>
        </p:nvSpPr>
        <p:spPr>
          <a:xfrm>
            <a:off x="512128" y="2138363"/>
            <a:ext cx="8856860" cy="4522787"/>
          </a:xfrm>
          <a:noFill/>
        </p:spPr>
        <p:txBody>
          <a:bodyPr/>
          <a:lstStyle/>
          <a:p>
            <a:pPr marL="285750" indent="-285750">
              <a:buFont typeface="Arial" panose="020B0604020202020204" pitchFamily="34" charset="0"/>
              <a:buChar char="•"/>
            </a:pPr>
            <a:r>
              <a:rPr lang="de-DE" dirty="0" smtClean="0"/>
              <a:t>Heutige Verschlüsselungstechniken basieren auf Faktorisierung von Primzahlen oder dem DL-Problem</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Heutigen kryptographischen Verfahren sind vom Grundsatz sicher, wenn die Mindestanforderungen eingehalten werden</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Verschlüsselungstechniken entwickeln sich immer weiter</a:t>
            </a:r>
            <a:endParaRPr lang="de-DE" dirty="0"/>
          </a:p>
        </p:txBody>
      </p:sp>
    </p:spTree>
    <p:extLst>
      <p:ext uri="{BB962C8B-B14F-4D97-AF65-F5344CB8AC3E}">
        <p14:creationId xmlns:p14="http://schemas.microsoft.com/office/powerpoint/2010/main" val="38590670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r>
              <a:rPr lang="de-DE"/>
              <a:t>Seite </a:t>
            </a:r>
            <a:fld id="{7C825A45-7494-4182-9A4A-AB4F72FEBB3C}" type="slidenum">
              <a:rPr lang="de-DE"/>
              <a:pPr/>
              <a:t>23</a:t>
            </a:fld>
            <a:endParaRPr lang="de-DE"/>
          </a:p>
        </p:txBody>
      </p:sp>
      <p:sp>
        <p:nvSpPr>
          <p:cNvPr id="33796" name="Rectangle 4"/>
          <p:cNvSpPr>
            <a:spLocks noGrp="1" noChangeArrowheads="1"/>
          </p:cNvSpPr>
          <p:nvPr>
            <p:ph type="title"/>
          </p:nvPr>
        </p:nvSpPr>
        <p:spPr>
          <a:xfrm>
            <a:off x="522288" y="2111375"/>
            <a:ext cx="9648825" cy="949325"/>
          </a:xfrm>
        </p:spPr>
        <p:txBody>
          <a:bodyPr/>
          <a:lstStyle/>
          <a:p>
            <a:r>
              <a:rPr lang="en-US"/>
              <a:t>Vielen Dank für Ihre Aufmerksamkeit!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de-DE" dirty="0" smtClean="0"/>
              <a:t>Quellen</a:t>
            </a:r>
            <a:r>
              <a:rPr lang="de-DE" dirty="0"/>
              <a:t/>
            </a:r>
            <a:br>
              <a:rPr lang="de-DE" dirty="0"/>
            </a:br>
            <a:endParaRPr lang="de-DE" sz="2400" b="0" i="1" dirty="0"/>
          </a:p>
        </p:txBody>
      </p:sp>
      <p:sp>
        <p:nvSpPr>
          <p:cNvPr id="9219" name="Rectangle 3"/>
          <p:cNvSpPr>
            <a:spLocks noGrp="1" noChangeArrowheads="1"/>
          </p:cNvSpPr>
          <p:nvPr>
            <p:ph idx="1"/>
          </p:nvPr>
        </p:nvSpPr>
        <p:spPr>
          <a:xfrm>
            <a:off x="522288" y="1434380"/>
            <a:ext cx="8424862" cy="5083349"/>
          </a:xfrm>
          <a:noFill/>
        </p:spPr>
        <p:txBody>
          <a:bodyPr/>
          <a:lstStyle/>
          <a:p>
            <a:pPr marL="285750" indent="-285750">
              <a:buFont typeface="Arial" panose="020B0604020202020204" pitchFamily="34" charset="0"/>
              <a:buChar char="•"/>
            </a:pPr>
            <a:r>
              <a:rPr lang="de-DE" dirty="0" smtClean="0"/>
              <a:t>O</a:t>
            </a:r>
            <a:r>
              <a:rPr lang="de-DE" dirty="0"/>
              <a:t>. </a:t>
            </a:r>
            <a:r>
              <a:rPr lang="de-DE" dirty="0" err="1"/>
              <a:t>Deiser</a:t>
            </a:r>
            <a:r>
              <a:rPr lang="de-DE" dirty="0"/>
              <a:t> </a:t>
            </a:r>
            <a:r>
              <a:rPr lang="de-DE" dirty="0" err="1"/>
              <a:t>and</a:t>
            </a:r>
            <a:r>
              <a:rPr lang="de-DE" dirty="0"/>
              <a:t> C. </a:t>
            </a:r>
            <a:r>
              <a:rPr lang="de-DE" dirty="0" err="1"/>
              <a:t>Lasser</a:t>
            </a:r>
            <a:r>
              <a:rPr lang="de-DE" dirty="0"/>
              <a:t>. </a:t>
            </a:r>
            <a:r>
              <a:rPr lang="de-DE" b="1" dirty="0"/>
              <a:t>Erste Hilfe in Linearer Algebra</a:t>
            </a:r>
            <a:r>
              <a:rPr lang="de-DE" dirty="0"/>
              <a:t>. Springer Spektrum, Berlin Heidelberg, 2015.</a:t>
            </a:r>
          </a:p>
          <a:p>
            <a:pPr marL="555625" lvl="1" indent="-285750">
              <a:buFont typeface="Arial" panose="020B0604020202020204" pitchFamily="34" charset="0"/>
              <a:buChar char="•"/>
            </a:pPr>
            <a:r>
              <a:rPr lang="de-DE" sz="1600" dirty="0"/>
              <a:t>Sehr schön für ganz grundlegende Sachen wie Algebraische Strukturen</a:t>
            </a:r>
            <a:endParaRPr lang="de-DE" dirty="0"/>
          </a:p>
          <a:p>
            <a:pPr marL="285750" indent="-285750">
              <a:buFont typeface="Arial" panose="020B0604020202020204" pitchFamily="34" charset="0"/>
              <a:buChar char="•"/>
            </a:pPr>
            <a:r>
              <a:rPr lang="de-DE" dirty="0"/>
              <a:t>S. Spitz, M. </a:t>
            </a:r>
            <a:r>
              <a:rPr lang="de-DE" dirty="0" err="1"/>
              <a:t>Pramateftakis</a:t>
            </a:r>
            <a:r>
              <a:rPr lang="de-DE" dirty="0"/>
              <a:t>, </a:t>
            </a:r>
            <a:r>
              <a:rPr lang="de-DE" dirty="0" err="1"/>
              <a:t>and</a:t>
            </a:r>
            <a:r>
              <a:rPr lang="de-DE" dirty="0"/>
              <a:t> J. Swoboda. </a:t>
            </a:r>
            <a:r>
              <a:rPr lang="de-DE" b="1" dirty="0"/>
              <a:t>Kryptographie und IT-Sicherheit</a:t>
            </a:r>
            <a:r>
              <a:rPr lang="de-DE" dirty="0"/>
              <a:t>. Vieweg + Teubner Verlag </a:t>
            </a:r>
            <a:r>
              <a:rPr lang="de-DE" dirty="0" err="1"/>
              <a:t>and</a:t>
            </a:r>
            <a:r>
              <a:rPr lang="de-DE" dirty="0"/>
              <a:t> Springer Fachmedien, Wiesbaden, 2011.</a:t>
            </a:r>
          </a:p>
          <a:p>
            <a:pPr marL="555625" lvl="1" indent="-285750">
              <a:buFont typeface="Arial" panose="020B0604020202020204" pitchFamily="34" charset="0"/>
              <a:buChar char="•"/>
            </a:pPr>
            <a:r>
              <a:rPr lang="de-DE" sz="1600" dirty="0"/>
              <a:t>Sehr umfangreich für elliptische Kurven und ECC-Kryptographie</a:t>
            </a:r>
          </a:p>
          <a:p>
            <a:pPr marL="285750" indent="-285750">
              <a:buFont typeface="Arial" panose="020B0604020202020204" pitchFamily="34" charset="0"/>
              <a:buChar char="•"/>
            </a:pPr>
            <a:r>
              <a:rPr lang="de-DE" dirty="0"/>
              <a:t>O. Forster. </a:t>
            </a:r>
            <a:r>
              <a:rPr lang="de-DE" b="1" dirty="0"/>
              <a:t>Algorithmische Zahlentheorie</a:t>
            </a:r>
            <a:r>
              <a:rPr lang="de-DE" dirty="0"/>
              <a:t>. Springer Fachmedien, Wiesbaden, 2015.</a:t>
            </a:r>
          </a:p>
          <a:p>
            <a:pPr marL="285750" indent="-285750">
              <a:buFont typeface="Arial" panose="020B0604020202020204" pitchFamily="34" charset="0"/>
              <a:buChar char="•"/>
            </a:pPr>
            <a:r>
              <a:rPr lang="de-DE" dirty="0" smtClean="0"/>
              <a:t>K</a:t>
            </a:r>
            <a:r>
              <a:rPr lang="de-DE" dirty="0"/>
              <a:t>.-U. Witt. </a:t>
            </a:r>
            <a:r>
              <a:rPr lang="de-DE" b="1" dirty="0"/>
              <a:t>Algebraische und zahlentheoretische Grundlagen für die Informatik</a:t>
            </a:r>
            <a:r>
              <a:rPr lang="de-DE" dirty="0"/>
              <a:t>. Springer Fachmedien, Wiesbaden, 2014.</a:t>
            </a:r>
          </a:p>
          <a:p>
            <a:pPr marL="285750" lvl="1" indent="-285750">
              <a:buFont typeface="Arial" panose="020B0604020202020204" pitchFamily="34" charset="0"/>
              <a:buChar char="•"/>
            </a:pPr>
            <a:r>
              <a:rPr lang="de-DE" dirty="0" smtClean="0"/>
              <a:t>Töpfer</a:t>
            </a:r>
            <a:r>
              <a:rPr lang="de-DE" dirty="0"/>
              <a:t>, A. / Mehdorn, H.: </a:t>
            </a:r>
            <a:r>
              <a:rPr lang="de-DE" b="1" dirty="0"/>
              <a:t>Total Quality Management</a:t>
            </a:r>
            <a:r>
              <a:rPr lang="de-DE" dirty="0"/>
              <a:t>.  </a:t>
            </a:r>
            <a:r>
              <a:rPr lang="de-DE" dirty="0" err="1"/>
              <a:t>Luchterhand</a:t>
            </a:r>
            <a:r>
              <a:rPr lang="de-DE" dirty="0"/>
              <a:t> Verlag, Berlin (1994</a:t>
            </a:r>
            <a:r>
              <a:rPr lang="de-DE" dirty="0" smtClean="0"/>
              <a:t>)</a:t>
            </a:r>
          </a:p>
          <a:p>
            <a:pPr marL="642938" lvl="2" indent="-285750">
              <a:buFont typeface="Arial" panose="020B0604020202020204" pitchFamily="34" charset="0"/>
              <a:buChar char="•"/>
            </a:pPr>
            <a:endParaRPr lang="de-DE" sz="1600" dirty="0"/>
          </a:p>
          <a:p>
            <a:pPr marL="285750" lvl="1" indent="-285750">
              <a:buFont typeface="Arial" panose="020B0604020202020204" pitchFamily="34" charset="0"/>
              <a:buChar char="•"/>
            </a:pPr>
            <a:endParaRPr lang="de-DE" dirty="0"/>
          </a:p>
          <a:p>
            <a:pPr marL="285750" indent="-285750">
              <a:buFont typeface="Arial" panose="020B0604020202020204" pitchFamily="34" charset="0"/>
              <a:buChar char="•"/>
            </a:pPr>
            <a:endParaRPr lang="en-US" dirty="0"/>
          </a:p>
        </p:txBody>
      </p:sp>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24</a:t>
            </a:fld>
            <a:endParaRPr lang="de-DE" dirty="0"/>
          </a:p>
        </p:txBody>
      </p:sp>
    </p:spTree>
    <p:extLst>
      <p:ext uri="{BB962C8B-B14F-4D97-AF65-F5344CB8AC3E}">
        <p14:creationId xmlns:p14="http://schemas.microsoft.com/office/powerpoint/2010/main" val="2642092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a:t>Motivation dieser Arbeit</a:t>
            </a:r>
          </a:p>
        </p:txBody>
      </p:sp>
      <p:sp>
        <p:nvSpPr>
          <p:cNvPr id="6" name="Inhaltsplatzhalter 5"/>
          <p:cNvSpPr>
            <a:spLocks noGrp="1"/>
          </p:cNvSpPr>
          <p:nvPr>
            <p:ph idx="1"/>
          </p:nvPr>
        </p:nvSpPr>
        <p:spPr/>
        <p:txBody>
          <a:bodyPr/>
          <a:lstStyle/>
          <a:p>
            <a:r>
              <a:rPr lang="de-DE" dirty="0"/>
              <a:t>Algorithmische Zahlentheorie ist die wichtigste mathematische Disziplin in Bezug auf die Kryptographie</a:t>
            </a:r>
          </a:p>
          <a:p>
            <a:pPr lvl="1"/>
            <a:r>
              <a:rPr lang="de-DE" dirty="0"/>
              <a:t>Seit tausenden Jahren untersuchter Bereich, mit immer noch vielen ungeklärten Fragen(!)</a:t>
            </a:r>
          </a:p>
          <a:p>
            <a:pPr lvl="1"/>
            <a:r>
              <a:rPr lang="de-DE" dirty="0"/>
              <a:t>Primzahlen bilden die Grundlage für die Kryptographie</a:t>
            </a:r>
          </a:p>
          <a:p>
            <a:pPr lvl="1"/>
            <a:r>
              <a:rPr lang="de-DE" dirty="0"/>
              <a:t>Die diskrete Exponentialfunktion dient als Einwegfunktion(!)</a:t>
            </a:r>
          </a:p>
          <a:p>
            <a:pPr lvl="1"/>
            <a:r>
              <a:rPr lang="de-DE" dirty="0"/>
              <a:t>Der Diskrete Logarithmus </a:t>
            </a:r>
            <a:r>
              <a:rPr lang="de-DE" dirty="0" smtClean="0"/>
              <a:t>und die Primfaktorzerlegung sind </a:t>
            </a:r>
            <a:r>
              <a:rPr lang="de-DE" dirty="0"/>
              <a:t>schwierig zu </a:t>
            </a:r>
            <a:r>
              <a:rPr lang="de-DE" dirty="0" smtClean="0"/>
              <a:t>berechnen</a:t>
            </a:r>
            <a:endParaRPr lang="de-DE" dirty="0"/>
          </a:p>
        </p:txBody>
      </p:sp>
      <p:sp>
        <p:nvSpPr>
          <p:cNvPr id="4" name="Foliennummernplatzhalter 3"/>
          <p:cNvSpPr>
            <a:spLocks noGrp="1"/>
          </p:cNvSpPr>
          <p:nvPr>
            <p:ph type="sldNum" sz="quarter" idx="10"/>
          </p:nvPr>
        </p:nvSpPr>
        <p:spPr/>
        <p:txBody>
          <a:bodyPr/>
          <a:lstStyle/>
          <a:p>
            <a:r>
              <a:rPr lang="de-DE" sz="1400" smtClean="0"/>
              <a:t>Seite</a:t>
            </a:r>
            <a:r>
              <a:rPr lang="de-DE" smtClean="0"/>
              <a:t> </a:t>
            </a:r>
            <a:fld id="{40192516-3A96-4AF1-ACCE-4FA25417AC18}" type="slidenum">
              <a:rPr lang="de-DE" sz="1400" smtClean="0"/>
              <a:pPr/>
              <a:t>3</a:t>
            </a:fld>
            <a:endParaRPr lang="de-DE" sz="1400" dirty="0"/>
          </a:p>
        </p:txBody>
      </p:sp>
    </p:spTree>
    <p:extLst>
      <p:ext uri="{BB962C8B-B14F-4D97-AF65-F5344CB8AC3E}">
        <p14:creationId xmlns:p14="http://schemas.microsoft.com/office/powerpoint/2010/main" val="1152964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Grundlagen </a:t>
            </a:r>
            <a:r>
              <a:rPr lang="de-DE" smtClean="0"/>
              <a:t>Zusammenfassung</a:t>
            </a:r>
            <a:r>
              <a:rPr lang="de-DE" dirty="0"/>
              <a:t/>
            </a:r>
            <a:br>
              <a:rPr lang="de-DE" dirty="0"/>
            </a:br>
            <a:r>
              <a:rPr lang="de-DE" sz="2400" b="0" i="1" dirty="0"/>
              <a:t>Gruppen, Ringe, Körper</a:t>
            </a:r>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522288" y="2138363"/>
                <a:ext cx="8568828" cy="4522787"/>
              </a:xfrm>
            </p:spPr>
            <p:txBody>
              <a:bodyPr/>
              <a:lstStyle/>
              <a:p>
                <a:r>
                  <a:rPr lang="de-DE" dirty="0" smtClean="0"/>
                  <a:t>Algebraische Strukturen</a:t>
                </a:r>
              </a:p>
              <a:p>
                <a:pPr marL="342900" indent="-342900">
                  <a:buFont typeface="Arial" panose="020B0604020202020204" pitchFamily="34" charset="0"/>
                  <a:buChar char="•"/>
                </a:pPr>
                <a:r>
                  <a:rPr lang="de-DE" dirty="0"/>
                  <a:t>Halbgruppen: </a:t>
                </a:r>
                <a:r>
                  <a:rPr lang="de-DE" dirty="0" smtClean="0"/>
                  <a:t>assoziativen Operation (M, </a:t>
                </a:r>
                <a14:m>
                  <m:oMath xmlns:m="http://schemas.openxmlformats.org/officeDocument/2006/math">
                    <m:r>
                      <a:rPr lang="de-DE" i="1" smtClean="0">
                        <a:latin typeface="Cambria Math" panose="02040503050406030204" pitchFamily="18" charset="0"/>
                        <a:ea typeface="Cambria Math" panose="02040503050406030204" pitchFamily="18" charset="0"/>
                      </a:rPr>
                      <m:t>∘</m:t>
                    </m:r>
                  </m:oMath>
                </a14:m>
                <a:r>
                  <a:rPr lang="de-DE" dirty="0" smtClean="0"/>
                  <a:t> )     </a:t>
                </a:r>
                <a14:m>
                  <m:oMath xmlns:m="http://schemas.openxmlformats.org/officeDocument/2006/math">
                    <m:r>
                      <a:rPr lang="de-DE" i="1" smtClean="0">
                        <a:latin typeface="Cambria Math" panose="02040503050406030204" pitchFamily="18" charset="0"/>
                        <a:ea typeface="Cambria Math" panose="02040503050406030204" pitchFamily="18" charset="0"/>
                      </a:rPr>
                      <m:t>ℕ</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ℤ</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ℚ</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ℝ</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ℂ</m:t>
                    </m:r>
                  </m:oMath>
                </a14:m>
                <a:endParaRPr lang="de-DE" dirty="0" smtClean="0"/>
              </a:p>
              <a:p>
                <a:pPr marL="612775" lvl="1" indent="-342900">
                  <a:buFont typeface="Arial" panose="020B0604020202020204" pitchFamily="34" charset="0"/>
                  <a:buChar char="•"/>
                </a:pPr>
                <a:r>
                  <a:rPr lang="de-DE" dirty="0" err="1" smtClean="0"/>
                  <a:t>Monoid</a:t>
                </a:r>
                <a:r>
                  <a:rPr lang="de-DE" dirty="0"/>
                  <a:t>: neutrales Element </a:t>
                </a:r>
                <a:r>
                  <a:rPr lang="de-DE" dirty="0" smtClean="0"/>
                  <a:t>(</a:t>
                </a:r>
                <a14:m>
                  <m:oMath xmlns:m="http://schemas.openxmlformats.org/officeDocument/2006/math">
                    <m:r>
                      <a:rPr lang="de-DE" b="0" i="1" smtClean="0">
                        <a:latin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𝑒</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𝑒</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𝑎</m:t>
                    </m:r>
                  </m:oMath>
                </a14:m>
                <a:r>
                  <a:rPr lang="de-DE" dirty="0" smtClean="0"/>
                  <a:t>)</a:t>
                </a:r>
              </a:p>
              <a:p>
                <a:pPr marL="612775" lvl="1" indent="-342900">
                  <a:buFont typeface="Arial" panose="020B0604020202020204" pitchFamily="34" charset="0"/>
                  <a:buChar char="•"/>
                </a:pPr>
                <a:r>
                  <a:rPr lang="de-DE" dirty="0" smtClean="0"/>
                  <a:t>Gruppe: inverses Element </a:t>
                </a:r>
                <a:r>
                  <a:rPr lang="pt-BR" dirty="0" smtClean="0"/>
                  <a:t>(</a:t>
                </a:r>
                <a14:m>
                  <m:oMath xmlns:m="http://schemas.openxmlformats.org/officeDocument/2006/math">
                    <m:r>
                      <a:rPr lang="de-DE" b="0" i="1" smtClean="0">
                        <a:latin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𝑏</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𝑏</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𝑒</m:t>
                    </m:r>
                  </m:oMath>
                </a14:m>
                <a:r>
                  <a:rPr lang="pt-BR" dirty="0"/>
                  <a:t>) b invers zu </a:t>
                </a:r>
                <a:r>
                  <a:rPr lang="pt-BR" dirty="0" smtClean="0"/>
                  <a:t>a</a:t>
                </a:r>
              </a:p>
              <a:p>
                <a:pPr marL="342900" indent="-342900">
                  <a:buFont typeface="Arial" panose="020B0604020202020204" pitchFamily="34" charset="0"/>
                  <a:buChar char="•"/>
                </a:pPr>
                <a:r>
                  <a:rPr lang="de-DE" dirty="0" smtClean="0"/>
                  <a:t>Ringe: besitzen mehr als nur eine Operation </a:t>
                </a:r>
                <a:r>
                  <a:rPr lang="de-DE" dirty="0"/>
                  <a:t>sowie weiter </a:t>
                </a:r>
                <a:r>
                  <a:rPr lang="de-DE" dirty="0" smtClean="0"/>
                  <a:t>Bedingungen, siehe Handout</a:t>
                </a:r>
              </a:p>
              <a:p>
                <a:pPr marL="612775" lvl="1" indent="-342900">
                  <a:buFont typeface="Arial" panose="020B0604020202020204" pitchFamily="34" charset="0"/>
                  <a:buChar char="•"/>
                </a:pPr>
                <a:r>
                  <a:rPr lang="de-DE" dirty="0"/>
                  <a:t>Körper: Ist ein </a:t>
                </a:r>
                <a:r>
                  <a:rPr lang="de-DE" dirty="0" smtClean="0"/>
                  <a:t>spezieller Ring wenn (</a:t>
                </a:r>
                <a14:m>
                  <m:oMath xmlns:m="http://schemas.openxmlformats.org/officeDocument/2006/math">
                    <m:r>
                      <a:rPr lang="de-DE" b="0" i="1" smtClean="0">
                        <a:latin typeface="Cambria Math" panose="02040503050406030204" pitchFamily="18" charset="0"/>
                      </a:rPr>
                      <m:t>𝐾</m:t>
                    </m:r>
                    <m:r>
                      <a:rPr lang="de-DE" b="0" i="1" smtClean="0">
                        <a:latin typeface="Cambria Math" panose="02040503050406030204" pitchFamily="18" charset="0"/>
                      </a:rPr>
                      <m:t>/</m:t>
                    </m:r>
                    <m:d>
                      <m:dPr>
                        <m:begChr m:val="{"/>
                        <m:endChr m:val="}"/>
                        <m:ctrlPr>
                          <a:rPr lang="de-DE" b="0" i="1" smtClean="0">
                            <a:latin typeface="Cambria Math" panose="02040503050406030204" pitchFamily="18" charset="0"/>
                          </a:rPr>
                        </m:ctrlPr>
                      </m:dPr>
                      <m:e>
                        <m:r>
                          <a:rPr lang="de-DE" b="0" i="1" smtClean="0">
                            <a:latin typeface="Cambria Math" panose="02040503050406030204" pitchFamily="18" charset="0"/>
                          </a:rPr>
                          <m:t>0</m:t>
                        </m:r>
                      </m:e>
                    </m:d>
                  </m:oMath>
                </a14:m>
                <a:r>
                  <a:rPr lang="de-DE" dirty="0" smtClean="0"/>
                  <a:t>, </a:t>
                </a:r>
                <a14:m>
                  <m:oMath xmlns:m="http://schemas.openxmlformats.org/officeDocument/2006/math">
                    <m:r>
                      <a:rPr lang="de-DE" i="1" smtClean="0">
                        <a:latin typeface="Cambria Math" panose="02040503050406030204" pitchFamily="18" charset="0"/>
                        <a:ea typeface="Cambria Math" panose="02040503050406030204" pitchFamily="18" charset="0"/>
                      </a:rPr>
                      <m:t>∙</m:t>
                    </m:r>
                  </m:oMath>
                </a14:m>
                <a:r>
                  <a:rPr lang="de-DE" dirty="0" smtClean="0"/>
                  <a:t> ) auch eine </a:t>
                </a:r>
                <a:r>
                  <a:rPr lang="de-DE" dirty="0"/>
                  <a:t>kommutative </a:t>
                </a:r>
                <a:r>
                  <a:rPr lang="de-DE" dirty="0" smtClean="0"/>
                  <a:t>Gruppe ist</a:t>
                </a:r>
                <a:endParaRPr lang="de-DE"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522288" y="2138363"/>
                <a:ext cx="8568828" cy="4522787"/>
              </a:xfrm>
              <a:blipFill rotWithShape="0">
                <a:blip r:embed="rId3"/>
                <a:stretch>
                  <a:fillRect l="-1851" t="-1617" r="-1352"/>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4</a:t>
            </a:fld>
            <a:endParaRPr lang="de-DE" dirty="0"/>
          </a:p>
        </p:txBody>
      </p:sp>
    </p:spTree>
    <p:extLst>
      <p:ext uri="{BB962C8B-B14F-4D97-AF65-F5344CB8AC3E}">
        <p14:creationId xmlns:p14="http://schemas.microsoft.com/office/powerpoint/2010/main" val="80735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el 1"/>
              <p:cNvSpPr>
                <a:spLocks noGrp="1"/>
              </p:cNvSpPr>
              <p:nvPr>
                <p:ph type="title"/>
              </p:nvPr>
            </p:nvSpPr>
            <p:spPr/>
            <p:txBody>
              <a:bodyPr/>
              <a:lstStyle/>
              <a:p>
                <a:r>
                  <a:rPr lang="de-DE" dirty="0"/>
                  <a:t>Grundlagen </a:t>
                </a:r>
                <a:r>
                  <a:rPr lang="de-DE" dirty="0" smtClean="0"/>
                  <a:t>Zusammenfassung</a:t>
                </a:r>
                <a:r>
                  <a:rPr lang="de-DE" dirty="0"/>
                  <a:t/>
                </a:r>
                <a:br>
                  <a:rPr lang="de-DE" dirty="0"/>
                </a:br>
                <a:r>
                  <a:rPr lang="de-DE" sz="2400" b="0" i="1" dirty="0"/>
                  <a:t>Restklassenring </a:t>
                </a:r>
                <a14:m>
                  <m:oMath xmlns:m="http://schemas.openxmlformats.org/officeDocument/2006/math">
                    <m:r>
                      <a:rPr lang="de-DE" sz="2400" b="0" i="1" dirty="0" smtClean="0">
                        <a:latin typeface="Cambria Math" panose="02040503050406030204" pitchFamily="18" charset="0"/>
                        <a:ea typeface="Cambria Math" panose="02040503050406030204" pitchFamily="18" charset="0"/>
                      </a:rPr>
                      <m:t>ℤ</m:t>
                    </m:r>
                  </m:oMath>
                </a14:m>
                <a:r>
                  <a:rPr lang="de-DE" sz="2400" b="0" i="1" dirty="0"/>
                  <a:t>, </a:t>
                </a:r>
                <a:r>
                  <a:rPr lang="de-DE" sz="2400" b="0" i="1" dirty="0" err="1"/>
                  <a:t>ggT</a:t>
                </a:r>
                <a:r>
                  <a:rPr lang="de-DE" sz="2400" b="0" i="1" dirty="0"/>
                  <a:t>, Phi-Funktion,</a:t>
                </a:r>
              </a:p>
            </p:txBody>
          </p:sp>
        </mc:Choice>
        <mc:Fallback xmlns="">
          <p:sp>
            <p:nvSpPr>
              <p:cNvPr id="2" name="Titel 1"/>
              <p:cNvSpPr>
                <a:spLocks noGrp="1" noRot="1" noChangeAspect="1" noMove="1" noResize="1" noEditPoints="1" noAdjustHandles="1" noChangeArrowheads="1" noChangeShapeType="1" noTextEdit="1"/>
              </p:cNvSpPr>
              <p:nvPr>
                <p:ph type="title"/>
              </p:nvPr>
            </p:nvSpPr>
            <p:spPr>
              <a:blipFill>
                <a:blip r:embed="rId2"/>
                <a:stretch>
                  <a:fillRect l="-2465" t="-12821" b="-7051"/>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de-DE" dirty="0" smtClean="0"/>
                  <a:t>Restklassenring in </a:t>
                </a:r>
                <a14:m>
                  <m:oMath xmlns:m="http://schemas.openxmlformats.org/officeDocument/2006/math">
                    <m:r>
                      <a:rPr lang="de-DE" i="1" dirty="0">
                        <a:latin typeface="Cambria Math" panose="02040503050406030204" pitchFamily="18" charset="0"/>
                        <a:ea typeface="Cambria Math" panose="02040503050406030204" pitchFamily="18" charset="0"/>
                      </a:rPr>
                      <m:t>ℤ</m:t>
                    </m:r>
                  </m:oMath>
                </a14:m>
                <a:endParaRPr lang="de-DE" dirty="0"/>
              </a:p>
              <a:p>
                <a:pPr lvl="1"/>
                <a:r>
                  <a:rPr lang="de-DE" dirty="0"/>
                  <a:t>Anzahl der Restklassen </a:t>
                </a:r>
                <a:r>
                  <a:rPr lang="de-DE" dirty="0" smtClean="0"/>
                  <a:t>= </a:t>
                </a:r>
                <a14:m>
                  <m:oMath xmlns:m="http://schemas.openxmlformats.org/officeDocument/2006/math">
                    <m:r>
                      <a:rPr lang="de-DE" b="0" i="1" smtClean="0">
                        <a:latin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ℕ</m:t>
                    </m:r>
                  </m:oMath>
                </a14:m>
                <a:endParaRPr lang="de-DE" dirty="0"/>
              </a:p>
              <a:p>
                <a:pPr lvl="1"/>
                <a:r>
                  <a:rPr lang="de-DE" dirty="0"/>
                  <a:t>Bezeichnet mit </a:t>
                </a:r>
                <a14:m>
                  <m:oMath xmlns:m="http://schemas.openxmlformats.org/officeDocument/2006/math">
                    <m:r>
                      <a:rPr lang="de-DE" i="1" dirty="0">
                        <a:latin typeface="Cambria Math" panose="02040503050406030204" pitchFamily="18" charset="0"/>
                        <a:ea typeface="Cambria Math" panose="02040503050406030204" pitchFamily="18" charset="0"/>
                      </a:rPr>
                      <m:t>ℤ</m:t>
                    </m:r>
                    <m:r>
                      <a:rPr lang="de-DE" b="0"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𝑚</m:t>
                    </m:r>
                    <m:r>
                      <a:rPr lang="de-DE" i="1" dirty="0">
                        <a:latin typeface="Cambria Math" panose="02040503050406030204" pitchFamily="18" charset="0"/>
                        <a:ea typeface="Cambria Math" panose="02040503050406030204" pitchFamily="18" charset="0"/>
                      </a:rPr>
                      <m:t>ℤ</m:t>
                    </m:r>
                  </m:oMath>
                </a14:m>
                <a:r>
                  <a:rPr lang="de-DE" dirty="0"/>
                  <a:t> bzw. </a:t>
                </a:r>
                <a14:m>
                  <m:oMath xmlns:m="http://schemas.openxmlformats.org/officeDocument/2006/math">
                    <m:r>
                      <a:rPr lang="de-DE" i="1" dirty="0">
                        <a:latin typeface="Cambria Math" panose="02040503050406030204" pitchFamily="18" charset="0"/>
                        <a:ea typeface="Cambria Math" panose="02040503050406030204" pitchFamily="18" charset="0"/>
                      </a:rPr>
                      <m:t>ℤ</m:t>
                    </m:r>
                    <m:r>
                      <a:rPr lang="de-DE" b="0" i="1" dirty="0" smtClean="0">
                        <a:latin typeface="Cambria Math" panose="02040503050406030204" pitchFamily="18" charset="0"/>
                        <a:ea typeface="Cambria Math" panose="02040503050406030204" pitchFamily="18" charset="0"/>
                      </a:rPr>
                      <m:t>𝑚</m:t>
                    </m:r>
                  </m:oMath>
                </a14:m>
                <a:endParaRPr lang="de-DE" dirty="0"/>
              </a:p>
              <a:p>
                <a:pPr lvl="1">
                  <a:buFont typeface="Arial" panose="020B0604020202020204" pitchFamily="34" charset="0"/>
                  <a:buChar char="•"/>
                </a:pPr>
                <a:r>
                  <a:rPr lang="de-DE" dirty="0"/>
                  <a:t>Kongruenz </a:t>
                </a:r>
                <a:r>
                  <a:rPr lang="de-DE" dirty="0" smtClean="0"/>
                  <a:t>: </a:t>
                </a:r>
                <a14:m>
                  <m:oMath xmlns:m="http://schemas.openxmlformats.org/officeDocument/2006/math">
                    <m:r>
                      <a:rPr lang="de-DE" b="0" i="1" smtClean="0">
                        <a:latin typeface="Cambria Math" panose="02040503050406030204" pitchFamily="18" charset="0"/>
                      </a:rPr>
                      <m:t>𝑎</m:t>
                    </m:r>
                    <m:r>
                      <a:rPr lang="de-DE" b="0" i="1" smtClean="0">
                        <a:latin typeface="Cambria Math" panose="02040503050406030204" pitchFamily="18" charset="0"/>
                      </a:rPr>
                      <m:t> ≡ </m:t>
                    </m:r>
                    <m:r>
                      <a:rPr lang="de-DE" b="0" i="1" smtClean="0">
                        <a:latin typeface="Cambria Math" panose="02040503050406030204" pitchFamily="18" charset="0"/>
                      </a:rPr>
                      <m:t>𝑏</m:t>
                    </m:r>
                    <m:r>
                      <a:rPr lang="de-DE" b="0" i="1" smtClean="0">
                        <a:latin typeface="Cambria Math" panose="02040503050406030204" pitchFamily="18" charset="0"/>
                      </a:rPr>
                      <m:t> </m:t>
                    </m:r>
                    <m:r>
                      <a:rPr lang="de-DE" b="0" i="1" smtClean="0">
                        <a:latin typeface="Cambria Math" panose="02040503050406030204" pitchFamily="18" charset="0"/>
                      </a:rPr>
                      <m:t>𝑚𝑜𝑑</m:t>
                    </m:r>
                    <m:r>
                      <a:rPr lang="de-DE" b="0" i="1" smtClean="0">
                        <a:latin typeface="Cambria Math" panose="02040503050406030204" pitchFamily="18" charset="0"/>
                      </a:rPr>
                      <m:t> </m:t>
                    </m:r>
                    <m:r>
                      <a:rPr lang="de-DE" b="0" i="1" smtClean="0">
                        <a:latin typeface="Cambria Math" panose="02040503050406030204" pitchFamily="18" charset="0"/>
                      </a:rPr>
                      <m:t>𝑚</m:t>
                    </m:r>
                  </m:oMath>
                </a14:m>
                <a:endParaRPr lang="de-DE" i="1" dirty="0">
                  <a:latin typeface="+mj-lt"/>
                </a:endParaRPr>
              </a:p>
              <a:p>
                <a:r>
                  <a:rPr lang="de-DE" dirty="0" smtClean="0"/>
                  <a:t>GGT</a:t>
                </a:r>
              </a:p>
              <a:p>
                <a:pPr marL="342900" indent="-342900">
                  <a:buFont typeface="Arial" panose="020B0604020202020204" pitchFamily="34" charset="0"/>
                  <a:buChar char="•"/>
                </a:pPr>
                <a14:m>
                  <m:oMath xmlns:m="http://schemas.openxmlformats.org/officeDocument/2006/math">
                    <m:r>
                      <a:rPr lang="de-DE" b="0" i="1" smtClean="0">
                        <a:latin typeface="Cambria Math" panose="02040503050406030204" pitchFamily="18" charset="0"/>
                      </a:rPr>
                      <m:t>𝑔𝑔𝑇</m:t>
                    </m:r>
                    <m:d>
                      <m:dPr>
                        <m:ctrlPr>
                          <a:rPr lang="de-DE" b="0" i="1" smtClean="0">
                            <a:latin typeface="Cambria Math" panose="02040503050406030204" pitchFamily="18" charset="0"/>
                          </a:rPr>
                        </m:ctrlPr>
                      </m:dPr>
                      <m:e>
                        <m:r>
                          <a:rPr lang="de-DE" b="0" i="1" smtClean="0">
                            <a:latin typeface="Cambria Math" panose="02040503050406030204" pitchFamily="18" charset="0"/>
                          </a:rPr>
                          <m:t>𝑛</m:t>
                        </m:r>
                        <m:r>
                          <a:rPr lang="de-DE" b="0" i="1" smtClean="0">
                            <a:latin typeface="Cambria Math" panose="02040503050406030204" pitchFamily="18" charset="0"/>
                          </a:rPr>
                          <m:t>,</m:t>
                        </m:r>
                        <m:r>
                          <a:rPr lang="de-DE" b="0" i="1" smtClean="0">
                            <a:latin typeface="Cambria Math" panose="02040503050406030204" pitchFamily="18" charset="0"/>
                          </a:rPr>
                          <m:t>𝑚</m:t>
                        </m:r>
                      </m:e>
                    </m:d>
                    <m:r>
                      <a:rPr lang="de-DE" b="0" i="0" smtClean="0">
                        <a:latin typeface="Cambria Math" panose="02040503050406030204" pitchFamily="18" charset="0"/>
                      </a:rPr>
                      <m:t>=</m:t>
                    </m:r>
                    <m:r>
                      <m:rPr>
                        <m:sty m:val="p"/>
                      </m:rPr>
                      <a:rPr lang="de-DE" b="0" i="0" smtClean="0">
                        <a:latin typeface="Cambria Math" panose="02040503050406030204" pitchFamily="18" charset="0"/>
                      </a:rPr>
                      <m:t>ggT</m:t>
                    </m:r>
                    <m:d>
                      <m:dPr>
                        <m:ctrlPr>
                          <a:rPr lang="de-DE" b="0" i="1" smtClean="0">
                            <a:latin typeface="Cambria Math" panose="02040503050406030204" pitchFamily="18" charset="0"/>
                          </a:rPr>
                        </m:ctrlPr>
                      </m:dPr>
                      <m:e>
                        <m:r>
                          <m:rPr>
                            <m:sty m:val="p"/>
                          </m:rPr>
                          <a:rPr lang="de-DE" b="0" i="0" smtClean="0">
                            <a:latin typeface="Cambria Math" panose="02040503050406030204" pitchFamily="18" charset="0"/>
                          </a:rPr>
                          <m:t>n</m:t>
                        </m:r>
                        <m:r>
                          <a:rPr lang="de-DE" b="0" i="0" smtClean="0">
                            <a:latin typeface="Cambria Math" panose="02040503050406030204" pitchFamily="18" charset="0"/>
                          </a:rPr>
                          <m:t> </m:t>
                        </m:r>
                        <m:r>
                          <m:rPr>
                            <m:sty m:val="p"/>
                          </m:rPr>
                          <a:rPr lang="de-DE" b="0" i="0" smtClean="0">
                            <a:latin typeface="Cambria Math" panose="02040503050406030204" pitchFamily="18" charset="0"/>
                          </a:rPr>
                          <m:t>mod</m:t>
                        </m:r>
                        <m:r>
                          <a:rPr lang="de-DE" b="0" i="0" smtClean="0">
                            <a:latin typeface="Cambria Math" panose="02040503050406030204" pitchFamily="18" charset="0"/>
                          </a:rPr>
                          <m:t> </m:t>
                        </m:r>
                        <m:r>
                          <m:rPr>
                            <m:sty m:val="p"/>
                          </m:rPr>
                          <a:rPr lang="de-DE" b="0" i="0" smtClean="0">
                            <a:latin typeface="Cambria Math" panose="02040503050406030204" pitchFamily="18" charset="0"/>
                          </a:rPr>
                          <m:t>m</m:t>
                        </m:r>
                        <m:r>
                          <a:rPr lang="de-DE" b="0" i="0" smtClean="0">
                            <a:latin typeface="Cambria Math" panose="02040503050406030204" pitchFamily="18" charset="0"/>
                          </a:rPr>
                          <m:t>, </m:t>
                        </m:r>
                        <m:r>
                          <m:rPr>
                            <m:sty m:val="p"/>
                          </m:rPr>
                          <a:rPr lang="de-DE" b="0" i="0" smtClean="0">
                            <a:latin typeface="Cambria Math" panose="02040503050406030204" pitchFamily="18" charset="0"/>
                          </a:rPr>
                          <m:t>m</m:t>
                        </m:r>
                      </m:e>
                    </m:d>
                    <m:r>
                      <a:rPr lang="de-DE" b="0" i="0" smtClean="0">
                        <a:latin typeface="Cambria Math" panose="02040503050406030204" pitchFamily="18" charset="0"/>
                      </a:rPr>
                      <m:t>, </m:t>
                    </m:r>
                    <m:r>
                      <m:rPr>
                        <m:sty m:val="p"/>
                      </m:rPr>
                      <a:rPr lang="de-DE" b="0" i="0" smtClean="0">
                        <a:latin typeface="Cambria Math" panose="02040503050406030204" pitchFamily="18" charset="0"/>
                      </a:rPr>
                      <m:t>mit</m:t>
                    </m:r>
                    <m:r>
                      <a:rPr lang="de-DE" b="0" i="0" smtClean="0">
                        <a:latin typeface="Cambria Math" panose="02040503050406030204" pitchFamily="18" charset="0"/>
                      </a:rPr>
                      <m:t> </m:t>
                    </m:r>
                    <m:r>
                      <m:rPr>
                        <m:sty m:val="p"/>
                      </m:rPr>
                      <a:rPr lang="de-DE" b="0" i="0" smtClean="0">
                        <a:latin typeface="Cambria Math" panose="02040503050406030204" pitchFamily="18" charset="0"/>
                      </a:rPr>
                      <m:t>m</m:t>
                    </m:r>
                    <m:r>
                      <a:rPr lang="de-DE" b="0"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𝑛</m:t>
                    </m:r>
                    <m:r>
                      <a:rPr lang="de-DE" b="0" i="1" dirty="0" smtClean="0">
                        <a:latin typeface="Cambria Math" panose="02040503050406030204" pitchFamily="18" charset="0"/>
                        <a:ea typeface="Cambria Math" panose="02040503050406030204" pitchFamily="18" charset="0"/>
                      </a:rPr>
                      <m:t>, </m:t>
                    </m:r>
                    <m:r>
                      <a:rPr lang="de-DE" b="0" i="1" dirty="0" smtClean="0">
                        <a:latin typeface="Cambria Math" panose="02040503050406030204" pitchFamily="18" charset="0"/>
                        <a:ea typeface="Cambria Math" panose="02040503050406030204" pitchFamily="18" charset="0"/>
                      </a:rPr>
                      <m:t>𝑚</m:t>
                    </m:r>
                    <m:r>
                      <a:rPr lang="de-DE" b="0"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𝑛</m:t>
                    </m:r>
                  </m:oMath>
                </a14:m>
                <a:endParaRPr lang="de-DE" dirty="0"/>
              </a:p>
              <a:p>
                <a:r>
                  <a:rPr lang="de-DE" dirty="0" err="1"/>
                  <a:t>Eulersche</a:t>
                </a:r>
                <a:r>
                  <a:rPr lang="de-DE" dirty="0"/>
                  <a:t> </a:t>
                </a:r>
                <a:r>
                  <a:rPr lang="el-GR" dirty="0"/>
                  <a:t>φ-</a:t>
                </a:r>
                <a:r>
                  <a:rPr lang="de-DE" dirty="0" smtClean="0"/>
                  <a:t>Funktion</a:t>
                </a:r>
              </a:p>
              <a:p>
                <a:pPr marL="342900" indent="-342900">
                  <a:buFont typeface="Arial" panose="020B0604020202020204" pitchFamily="34" charset="0"/>
                  <a:buChar char="•"/>
                </a:pPr>
                <a14:m>
                  <m:oMath xmlns:m="http://schemas.openxmlformats.org/officeDocument/2006/math">
                    <m:r>
                      <a:rPr lang="el-GR" i="1" smtClean="0">
                        <a:latin typeface="Cambria Math" panose="02040503050406030204" pitchFamily="18" charset="0"/>
                        <a:ea typeface="Cambria Math" panose="02040503050406030204" pitchFamily="18" charset="0"/>
                      </a:rPr>
                      <m:t>𝜑</m:t>
                    </m:r>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𝑚</m:t>
                        </m:r>
                      </m:e>
                    </m:d>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𝐶𝑎𝑟𝑑</m:t>
                    </m:r>
                    <m:r>
                      <a:rPr lang="de-DE" b="0" i="1" smtClean="0">
                        <a:latin typeface="Cambria Math" panose="02040503050406030204" pitchFamily="18" charset="0"/>
                        <a:ea typeface="Cambria Math" panose="02040503050406030204" pitchFamily="18" charset="0"/>
                      </a:rPr>
                      <m:t>(</m:t>
                    </m:r>
                    <m:sSup>
                      <m:sSupPr>
                        <m:ctrlPr>
                          <a:rPr lang="de-DE" b="0"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ℤ</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ℤ</m:t>
                        </m:r>
                        <m:r>
                          <a:rPr lang="de-DE" b="0" i="1" smtClean="0">
                            <a:latin typeface="Cambria Math" panose="02040503050406030204" pitchFamily="18" charset="0"/>
                            <a:ea typeface="Cambria Math" panose="02040503050406030204" pitchFamily="18" charset="0"/>
                          </a:rPr>
                          <m:t>)</m:t>
                        </m:r>
                      </m:e>
                      <m:sup>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m:t>
                    </m:r>
                  </m:oMath>
                </a14:m>
                <a:endParaRPr lang="de-DE" dirty="0" smtClean="0"/>
              </a:p>
              <a:p>
                <a:pPr marL="342900" indent="-342900">
                  <a:buFont typeface="Arial" panose="020B0604020202020204" pitchFamily="34" charset="0"/>
                  <a:buChar char="•"/>
                </a:pPr>
                <a14:m>
                  <m:oMath xmlns:m="http://schemas.openxmlformats.org/officeDocument/2006/math">
                    <m:sSup>
                      <m:sSupPr>
                        <m:ctrlPr>
                          <a:rPr lang="de-DE" i="1">
                            <a:latin typeface="Cambria Math" panose="02040503050406030204" pitchFamily="18" charset="0"/>
                            <a:ea typeface="Cambria Math" panose="02040503050406030204" pitchFamily="18" charset="0"/>
                          </a:rPr>
                        </m:ctrlPr>
                      </m:sSupPr>
                      <m:e>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ℤ</m:t>
                        </m:r>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𝑚</m:t>
                        </m:r>
                        <m:r>
                          <a:rPr lang="de-DE" i="1">
                            <a:latin typeface="Cambria Math" panose="02040503050406030204" pitchFamily="18" charset="0"/>
                            <a:ea typeface="Cambria Math" panose="02040503050406030204" pitchFamily="18" charset="0"/>
                          </a:rPr>
                          <m:t>ℤ</m:t>
                        </m:r>
                        <m:r>
                          <a:rPr lang="de-DE" i="1">
                            <a:latin typeface="Cambria Math" panose="02040503050406030204" pitchFamily="18" charset="0"/>
                            <a:ea typeface="Cambria Math" panose="02040503050406030204" pitchFamily="18" charset="0"/>
                          </a:rPr>
                          <m:t>)</m:t>
                        </m:r>
                      </m:e>
                      <m:sup>
                        <m:r>
                          <a:rPr lang="de-DE" i="1">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m:t>
                    </m:r>
                    <m:d>
                      <m:dPr>
                        <m:begChr m:val="{"/>
                        <m:endChr m:val="|"/>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𝑎</m:t>
                        </m:r>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ℤ</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 </m:t>
                        </m:r>
                      </m:e>
                    </m:d>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𝑔𝑔𝑇</m:t>
                    </m:r>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𝑚</m:t>
                        </m:r>
                      </m:e>
                    </m:d>
                    <m:r>
                      <a:rPr lang="de-DE" b="0" i="1" smtClean="0">
                        <a:latin typeface="Cambria Math" panose="02040503050406030204" pitchFamily="18" charset="0"/>
                        <a:ea typeface="Cambria Math" panose="02040503050406030204" pitchFamily="18" charset="0"/>
                      </a:rPr>
                      <m:t>=1}</m:t>
                    </m:r>
                  </m:oMath>
                </a14:m>
                <a:endParaRPr lang="de-DE"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3"/>
                <a:stretch>
                  <a:fillRect l="-1881" t="-1617"/>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5</a:t>
            </a:fld>
            <a:endParaRPr lang="de-DE" dirty="0"/>
          </a:p>
        </p:txBody>
      </p:sp>
    </p:spTree>
    <p:extLst>
      <p:ext uri="{BB962C8B-B14F-4D97-AF65-F5344CB8AC3E}">
        <p14:creationId xmlns:p14="http://schemas.microsoft.com/office/powerpoint/2010/main" val="2615761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r>
              <a:rPr lang="de-DE" dirty="0"/>
              <a:t/>
            </a:r>
            <a:br>
              <a:rPr lang="de-DE" dirty="0"/>
            </a:br>
            <a:r>
              <a:rPr lang="de-DE" sz="2400" b="0" i="1" dirty="0"/>
              <a:t>Definition, Fundamentalsatz der Zahlentheorie</a:t>
            </a:r>
            <a:r>
              <a:rPr lang="de-DE" b="0" dirty="0"/>
              <a:t/>
            </a:r>
            <a:br>
              <a:rPr lang="de-DE" b="0" dirty="0"/>
            </a:br>
            <a:endParaRPr lang="de-DE" sz="2400" b="0" i="1"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nn-NO" dirty="0" smtClean="0"/>
                  <a:t>Definition Primelement für Integritätsbereiche:</a:t>
                </a:r>
              </a:p>
              <a:p>
                <a:pPr lvl="1"/>
                <a:r>
                  <a:rPr lang="nn-NO" dirty="0" smtClean="0"/>
                  <a:t>Ein Element </a:t>
                </a:r>
                <a14:m>
                  <m:oMath xmlns:m="http://schemas.openxmlformats.org/officeDocument/2006/math">
                    <m:r>
                      <a:rPr lang="de-DE" b="0" i="1" smtClean="0">
                        <a:latin typeface="Cambria Math" panose="02040503050406030204" pitchFamily="18" charset="0"/>
                      </a:rPr>
                      <m:t>𝑝</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𝑅</m:t>
                    </m:r>
                    <m:r>
                      <a:rPr lang="de-DE" b="0" i="1" smtClean="0">
                        <a:latin typeface="Cambria Math" panose="02040503050406030204" pitchFamily="18" charset="0"/>
                        <a:ea typeface="Cambria Math" panose="02040503050406030204" pitchFamily="18" charset="0"/>
                      </a:rPr>
                      <m:t> \</m:t>
                    </m:r>
                    <m:r>
                      <m:rPr>
                        <m:lit/>
                      </m:rPr>
                      <a:rPr lang="de-DE" b="0" i="1" smtClean="0">
                        <a:latin typeface="Cambria Math" panose="02040503050406030204" pitchFamily="18" charset="0"/>
                        <a:ea typeface="Cambria Math" panose="02040503050406030204" pitchFamily="18" charset="0"/>
                      </a:rPr>
                      <m:t>(</m:t>
                    </m:r>
                    <m:sSup>
                      <m:sSupPr>
                        <m:ctrlPr>
                          <a:rPr lang="de-DE" b="0"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𝑅</m:t>
                        </m:r>
                      </m:e>
                      <m:sup>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∪{0})</m:t>
                    </m:r>
                    <m:r>
                      <m:rPr>
                        <m:lit/>
                      </m:rPr>
                      <a:rPr lang="de-DE" b="0" i="1" smtClean="0">
                        <a:latin typeface="Cambria Math" panose="02040503050406030204" pitchFamily="18" charset="0"/>
                        <a:ea typeface="Cambria Math" panose="02040503050406030204" pitchFamily="18" charset="0"/>
                      </a:rPr>
                      <m:t> </m:t>
                    </m:r>
                  </m:oMath>
                </a14:m>
                <a:r>
                  <a:rPr lang="nn-NO" dirty="0" smtClean="0"/>
                  <a:t>heißt </a:t>
                </a:r>
                <a:r>
                  <a:rPr lang="nn-NO" dirty="0"/>
                  <a:t>prim oder Primelement</a:t>
                </a:r>
                <a:r>
                  <a:rPr lang="nn-NO" dirty="0" smtClean="0"/>
                  <a:t>,</a:t>
                </a:r>
                <a:br>
                  <a:rPr lang="nn-NO" dirty="0" smtClean="0"/>
                </a:br>
                <a:r>
                  <a:rPr lang="de-DE" dirty="0" smtClean="0"/>
                  <a:t>wenn für </a:t>
                </a:r>
                <a:r>
                  <a:rPr lang="de-DE" dirty="0"/>
                  <a:t>alle </a:t>
                </a:r>
                <a14:m>
                  <m:oMath xmlns:m="http://schemas.openxmlformats.org/officeDocument/2006/math">
                    <m:r>
                      <a:rPr lang="de-DE" b="0" i="1" smtClean="0">
                        <a:latin typeface="Cambria Math" panose="02040503050406030204" pitchFamily="18" charset="0"/>
                      </a:rPr>
                      <m:t>𝑎</m:t>
                    </m:r>
                    <m:r>
                      <a:rPr lang="de-DE" b="0" i="1" smtClean="0">
                        <a:latin typeface="Cambria Math" panose="02040503050406030204" pitchFamily="18" charset="0"/>
                      </a:rPr>
                      <m:t>,</m:t>
                    </m:r>
                    <m:r>
                      <a:rPr lang="de-DE" b="0" i="1" smtClean="0">
                        <a:latin typeface="Cambria Math" panose="02040503050406030204" pitchFamily="18" charset="0"/>
                      </a:rPr>
                      <m:t>𝑏</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𝑅</m:t>
                    </m:r>
                  </m:oMath>
                </a14:m>
                <a:r>
                  <a:rPr lang="de-DE" dirty="0">
                    <a:ea typeface="Cambria Math" panose="02040503050406030204" pitchFamily="18" charset="0"/>
                  </a:rPr>
                  <a:t> </a:t>
                </a:r>
                <a14:m>
                  <m:oMath xmlns:m="http://schemas.openxmlformats.org/officeDocument/2006/math">
                    <m:r>
                      <a:rPr lang="de-DE" i="1">
                        <a:latin typeface="Cambria Math" panose="02040503050406030204" pitchFamily="18" charset="0"/>
                        <a:ea typeface="Cambria Math" panose="02040503050406030204" pitchFamily="18" charset="0"/>
                      </a:rPr>
                      <m:t>\{0}</m:t>
                    </m:r>
                    <m:r>
                      <m:rPr>
                        <m:lit/>
                      </m:rPr>
                      <a:rPr lang="de-DE" i="1">
                        <a:latin typeface="Cambria Math" panose="02040503050406030204" pitchFamily="18" charset="0"/>
                        <a:ea typeface="Cambria Math" panose="02040503050406030204" pitchFamily="18" charset="0"/>
                      </a:rPr>
                      <m:t> </m:t>
                    </m:r>
                  </m:oMath>
                </a14:m>
                <a:r>
                  <a:rPr lang="de-DE" dirty="0"/>
                  <a:t>gilt:</a:t>
                </a:r>
                <a:endParaRPr lang="de-DE" dirty="0" smtClean="0"/>
              </a:p>
              <a:p>
                <a:pPr/>
                <a14:m>
                  <m:oMathPara xmlns:m="http://schemas.openxmlformats.org/officeDocument/2006/math">
                    <m:oMathParaPr>
                      <m:jc m:val="center"/>
                    </m:oMathParaPr>
                    <m:oMath xmlns:m="http://schemas.openxmlformats.org/officeDocument/2006/math">
                      <m:r>
                        <a:rPr lang="de-DE" b="0" i="1" smtClean="0">
                          <a:latin typeface="Cambria Math" panose="02040503050406030204" pitchFamily="18" charset="0"/>
                        </a:rPr>
                        <m:t>𝑝</m:t>
                      </m:r>
                      <m:r>
                        <a:rPr lang="de-DE" b="0" i="1" smtClean="0">
                          <a:latin typeface="Cambria Math" panose="02040503050406030204" pitchFamily="18" charset="0"/>
                        </a:rPr>
                        <m:t> </m:t>
                      </m:r>
                      <m:d>
                        <m:dPr>
                          <m:begChr m:val="|"/>
                          <m:endChr m:val="|"/>
                          <m:ctrlPr>
                            <a:rPr lang="de-DE" b="0" i="1" smtClean="0">
                              <a:latin typeface="Cambria Math" panose="02040503050406030204" pitchFamily="18" charset="0"/>
                            </a:rPr>
                          </m:ctrlPr>
                        </m:dPr>
                        <m:e>
                          <m:r>
                            <a:rPr lang="de-DE" b="0" i="1" smtClean="0">
                              <a:latin typeface="Cambria Math" panose="02040503050406030204" pitchFamily="18" charset="0"/>
                            </a:rPr>
                            <m:t> </m:t>
                          </m:r>
                          <m:r>
                            <a:rPr lang="de-DE" b="0" i="1" smtClean="0">
                              <a:latin typeface="Cambria Math" panose="02040503050406030204" pitchFamily="18" charset="0"/>
                            </a:rPr>
                            <m:t>𝑎𝑏</m:t>
                          </m:r>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𝑝</m:t>
                          </m:r>
                        </m:e>
                      </m:d>
                      <m:r>
                        <a:rPr lang="de-DE" b="0" i="1" smtClean="0">
                          <a:latin typeface="Cambria Math" panose="02040503050406030204" pitchFamily="18" charset="0"/>
                          <a:ea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𝑜𝑑𝑒𝑟</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𝑝</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𝑏</m:t>
                      </m:r>
                    </m:oMath>
                  </m:oMathPara>
                </a14:m>
                <a:endParaRPr lang="de-DE" dirty="0"/>
              </a:p>
              <a:p>
                <a:r>
                  <a:rPr lang="de-DE" dirty="0" smtClean="0"/>
                  <a:t>Primfaktorzerlegung </a:t>
                </a:r>
                <a:r>
                  <a:rPr lang="de-DE" dirty="0"/>
                  <a:t>(!)</a:t>
                </a:r>
              </a:p>
              <a:p>
                <a:pPr lvl="1"/>
                <a:r>
                  <a:rPr lang="de-DE" dirty="0"/>
                  <a:t>Eine </a:t>
                </a:r>
                <a:r>
                  <a:rPr lang="de-DE" dirty="0" smtClean="0"/>
                  <a:t>Primfaktorzerlegung </a:t>
                </a:r>
                <a:r>
                  <a:rPr lang="pt-BR" dirty="0" smtClean="0"/>
                  <a:t>wird </a:t>
                </a:r>
                <a:r>
                  <a:rPr lang="pt-BR" dirty="0"/>
                  <a:t>mit </a:t>
                </a:r>
                <a14:m>
                  <m:oMath xmlns:m="http://schemas.openxmlformats.org/officeDocument/2006/math">
                    <m:r>
                      <a:rPr lang="de-DE" b="0" i="1" smtClean="0">
                        <a:latin typeface="Cambria Math" panose="02040503050406030204" pitchFamily="18" charset="0"/>
                      </a:rPr>
                      <m:t>𝑥</m:t>
                    </m:r>
                    <m:r>
                      <a:rPr lang="de-DE"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𝑅</m:t>
                    </m:r>
                  </m:oMath>
                </a14:m>
                <a:r>
                  <a:rPr lang="pt-BR" dirty="0"/>
                  <a:t>, </a:t>
                </a:r>
                <a14:m>
                  <m:oMath xmlns:m="http://schemas.openxmlformats.org/officeDocument/2006/math">
                    <m:r>
                      <m:rPr>
                        <m:sty m:val="p"/>
                      </m:rPr>
                      <a:rPr lang="de-DE" b="0" i="0" smtClean="0">
                        <a:latin typeface="Cambria Math" panose="02040503050406030204" pitchFamily="18" charset="0"/>
                        <a:ea typeface="Cambria Math" panose="02040503050406030204" pitchFamily="18" charset="0"/>
                      </a:rPr>
                      <m:t>u</m:t>
                    </m:r>
                    <m:r>
                      <a:rPr lang="de-DE" i="1">
                        <a:latin typeface="Cambria Math" panose="02040503050406030204" pitchFamily="18" charset="0"/>
                        <a:ea typeface="Cambria Math" panose="02040503050406030204" pitchFamily="18" charset="0"/>
                      </a:rPr>
                      <m:t>∈</m:t>
                    </m:r>
                    <m:sSup>
                      <m:sSupPr>
                        <m:ctrlPr>
                          <a:rPr lang="de-DE"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𝑅</m:t>
                        </m:r>
                      </m:e>
                      <m:sup>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 </m:t>
                    </m:r>
                    <m:sSub>
                      <m:sSubPr>
                        <m:ctrlPr>
                          <a:rPr lang="de-DE"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𝑒</m:t>
                        </m:r>
                      </m:e>
                      <m:sub>
                        <m:r>
                          <a:rPr lang="de-DE" i="1">
                            <a:latin typeface="Cambria Math" panose="02040503050406030204" pitchFamily="18" charset="0"/>
                            <a:ea typeface="Cambria Math" panose="02040503050406030204" pitchFamily="18" charset="0"/>
                          </a:rPr>
                          <m:t>1</m:t>
                        </m:r>
                        <m:r>
                          <a:rPr lang="de-DE" i="1" smtClean="0">
                            <a:latin typeface="Cambria Math" panose="02040503050406030204" pitchFamily="18" charset="0"/>
                            <a:ea typeface="Cambria Math" panose="02040503050406030204" pitchFamily="18" charset="0"/>
                          </a:rPr>
                          <m:t> </m:t>
                        </m:r>
                      </m:sub>
                    </m:sSub>
                    <m:r>
                      <a:rPr lang="de-DE" b="0" i="1" smtClean="0">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𝑒</m:t>
                        </m:r>
                      </m:e>
                      <m:sub>
                        <m:r>
                          <a:rPr lang="de-DE" b="0" i="1" smtClean="0">
                            <a:latin typeface="Cambria Math" panose="02040503050406030204" pitchFamily="18" charset="0"/>
                            <a:ea typeface="Cambria Math" panose="02040503050406030204" pitchFamily="18" charset="0"/>
                          </a:rPr>
                          <m:t>2</m:t>
                        </m:r>
                      </m:sub>
                    </m:sSub>
                    <m:r>
                      <a:rPr lang="de-DE" b="0" i="1" smtClean="0">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𝑒</m:t>
                        </m:r>
                      </m:e>
                      <m:sub>
                        <m:r>
                          <a:rPr lang="de-DE" b="0" i="1" smtClean="0">
                            <a:latin typeface="Cambria Math" panose="02040503050406030204" pitchFamily="18" charset="0"/>
                            <a:ea typeface="Cambria Math" panose="02040503050406030204" pitchFamily="18" charset="0"/>
                          </a:rPr>
                          <m:t>𝑚</m:t>
                        </m:r>
                      </m:sub>
                    </m:sSub>
                    <m:r>
                      <a:rPr lang="de-DE" i="1">
                        <a:latin typeface="Cambria Math" panose="02040503050406030204" pitchFamily="18" charset="0"/>
                        <a:ea typeface="Cambria Math" panose="02040503050406030204" pitchFamily="18" charset="0"/>
                      </a:rPr>
                      <m:t>∈</m:t>
                    </m:r>
                    <m:r>
                      <a:rPr lang="de-DE" i="1" smtClean="0">
                        <a:latin typeface="Cambria Math" panose="02040503050406030204" pitchFamily="18" charset="0"/>
                        <a:ea typeface="Cambria Math" panose="02040503050406030204" pitchFamily="18" charset="0"/>
                      </a:rPr>
                      <m:t>ℕ</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𝑅</m:t>
                    </m:r>
                  </m:oMath>
                </a14:m>
                <a:r>
                  <a:rPr lang="pt-BR" dirty="0" smtClean="0"/>
                  <a:t> ist euklidisch, </a:t>
                </a:r>
                <a:r>
                  <a:rPr lang="de-DE" dirty="0" smtClean="0"/>
                  <a:t>wie </a:t>
                </a:r>
                <a:r>
                  <a:rPr lang="de-DE" dirty="0"/>
                  <a:t>folgt </a:t>
                </a:r>
                <a:r>
                  <a:rPr lang="de-DE" dirty="0" smtClean="0"/>
                  <a:t>definiert</a:t>
                </a:r>
                <a:r>
                  <a:rPr lang="de-DE" dirty="0"/>
                  <a:t>:</a:t>
                </a:r>
              </a:p>
              <a:p>
                <a:pPr algn="ctr"/>
                <a14:m>
                  <m:oMath xmlns:m="http://schemas.openxmlformats.org/officeDocument/2006/math">
                    <m:r>
                      <a:rPr lang="de-DE" b="0" i="1" smtClean="0">
                        <a:latin typeface="Cambria Math" panose="02040503050406030204" pitchFamily="18" charset="0"/>
                      </a:rPr>
                      <m:t>𝑥</m:t>
                    </m:r>
                    <m:r>
                      <a:rPr lang="de-DE" b="0" i="1" smtClean="0">
                        <a:latin typeface="Cambria Math" panose="02040503050406030204" pitchFamily="18" charset="0"/>
                      </a:rPr>
                      <m:t>=</m:t>
                    </m:r>
                    <m:r>
                      <a:rPr lang="de-DE" b="0" i="1" smtClean="0">
                        <a:latin typeface="Cambria Math" panose="02040503050406030204" pitchFamily="18" charset="0"/>
                      </a:rPr>
                      <m:t>𝑢</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rPr>
                      <m:t> </m:t>
                    </m:r>
                    <m:sSubSup>
                      <m:sSubSupPr>
                        <m:ctrlPr>
                          <a:rPr lang="de-DE" b="0" i="1" smtClean="0">
                            <a:latin typeface="Cambria Math" panose="02040503050406030204" pitchFamily="18" charset="0"/>
                          </a:rPr>
                        </m:ctrlPr>
                      </m:sSubSupPr>
                      <m:e>
                        <m:r>
                          <a:rPr lang="de-DE" b="0" i="1" smtClean="0">
                            <a:latin typeface="Cambria Math" panose="02040503050406030204" pitchFamily="18" charset="0"/>
                          </a:rPr>
                          <m:t>𝑝</m:t>
                        </m:r>
                      </m:e>
                      <m:sub>
                        <m:r>
                          <a:rPr lang="de-DE" b="0" i="1" smtClean="0">
                            <a:latin typeface="Cambria Math" panose="02040503050406030204" pitchFamily="18" charset="0"/>
                          </a:rPr>
                          <m:t>1</m:t>
                        </m:r>
                      </m:sub>
                      <m:sup>
                        <m:sSub>
                          <m:sSubPr>
                            <m:ctrlPr>
                              <a:rPr lang="de-DE" b="0" i="1" smtClean="0">
                                <a:latin typeface="Cambria Math" panose="02040503050406030204" pitchFamily="18" charset="0"/>
                              </a:rPr>
                            </m:ctrlPr>
                          </m:sSubPr>
                          <m:e>
                            <m:r>
                              <a:rPr lang="de-DE" b="0" i="1" smtClean="0">
                                <a:latin typeface="Cambria Math" panose="02040503050406030204" pitchFamily="18" charset="0"/>
                              </a:rPr>
                              <m:t>𝑒</m:t>
                            </m:r>
                          </m:e>
                          <m:sub>
                            <m:r>
                              <a:rPr lang="de-DE" b="0" i="1" smtClean="0">
                                <a:latin typeface="Cambria Math" panose="02040503050406030204" pitchFamily="18" charset="0"/>
                              </a:rPr>
                              <m:t>1</m:t>
                            </m:r>
                          </m:sub>
                        </m:sSub>
                      </m:sup>
                    </m:sSubSup>
                    <m:r>
                      <a:rPr lang="de-DE" b="0" i="1" smtClean="0">
                        <a:latin typeface="Cambria Math" panose="02040503050406030204" pitchFamily="18" charset="0"/>
                        <a:ea typeface="Cambria Math" panose="02040503050406030204" pitchFamily="18" charset="0"/>
                      </a:rPr>
                      <m:t>∙</m:t>
                    </m:r>
                    <m:sSubSup>
                      <m:sSubSupPr>
                        <m:ctrlPr>
                          <a:rPr lang="de-DE" i="1">
                            <a:latin typeface="Cambria Math" panose="02040503050406030204" pitchFamily="18" charset="0"/>
                          </a:rPr>
                        </m:ctrlPr>
                      </m:sSubSupPr>
                      <m:e>
                        <m:r>
                          <a:rPr lang="de-DE" i="1">
                            <a:latin typeface="Cambria Math" panose="02040503050406030204" pitchFamily="18" charset="0"/>
                          </a:rPr>
                          <m:t>𝑝</m:t>
                        </m:r>
                      </m:e>
                      <m:sub>
                        <m:r>
                          <a:rPr lang="de-DE" i="1">
                            <a:latin typeface="Cambria Math" panose="02040503050406030204" pitchFamily="18" charset="0"/>
                          </a:rPr>
                          <m:t>1</m:t>
                        </m:r>
                      </m:sub>
                      <m:sup>
                        <m:sSub>
                          <m:sSubPr>
                            <m:ctrlPr>
                              <a:rPr lang="de-DE" i="1">
                                <a:latin typeface="Cambria Math" panose="02040503050406030204" pitchFamily="18" charset="0"/>
                              </a:rPr>
                            </m:ctrlPr>
                          </m:sSubPr>
                          <m:e>
                            <m:r>
                              <a:rPr lang="de-DE" i="1">
                                <a:latin typeface="Cambria Math" panose="02040503050406030204" pitchFamily="18" charset="0"/>
                              </a:rPr>
                              <m:t>𝑒</m:t>
                            </m:r>
                          </m:e>
                          <m:sub>
                            <m:r>
                              <a:rPr lang="de-DE" b="0" i="1" smtClean="0">
                                <a:latin typeface="Cambria Math" panose="02040503050406030204" pitchFamily="18" charset="0"/>
                              </a:rPr>
                              <m:t>2</m:t>
                            </m:r>
                          </m:sub>
                        </m:sSub>
                      </m:sup>
                    </m:sSubSup>
                    <m:r>
                      <a:rPr lang="de-DE"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rPr>
                      <m:t> </m:t>
                    </m:r>
                    <m:sSubSup>
                      <m:sSubSupPr>
                        <m:ctrlPr>
                          <a:rPr lang="de-DE" i="1">
                            <a:latin typeface="Cambria Math" panose="02040503050406030204" pitchFamily="18" charset="0"/>
                          </a:rPr>
                        </m:ctrlPr>
                      </m:sSubSupPr>
                      <m:e>
                        <m:r>
                          <a:rPr lang="de-DE" i="1">
                            <a:latin typeface="Cambria Math" panose="02040503050406030204" pitchFamily="18" charset="0"/>
                          </a:rPr>
                          <m:t>𝑝</m:t>
                        </m:r>
                      </m:e>
                      <m:sub>
                        <m:r>
                          <a:rPr lang="de-DE" b="0" i="1" smtClean="0">
                            <a:latin typeface="Cambria Math" panose="02040503050406030204" pitchFamily="18" charset="0"/>
                          </a:rPr>
                          <m:t>𝑚</m:t>
                        </m:r>
                      </m:sub>
                      <m:sup>
                        <m:sSub>
                          <m:sSubPr>
                            <m:ctrlPr>
                              <a:rPr lang="de-DE" i="1" smtClean="0">
                                <a:latin typeface="Cambria Math" panose="02040503050406030204" pitchFamily="18" charset="0"/>
                              </a:rPr>
                            </m:ctrlPr>
                          </m:sSubPr>
                          <m:e>
                            <m:r>
                              <a:rPr lang="de-DE" b="0" i="1" smtClean="0">
                                <a:latin typeface="Cambria Math" panose="02040503050406030204" pitchFamily="18" charset="0"/>
                              </a:rPr>
                              <m:t>𝑒</m:t>
                            </m:r>
                          </m:e>
                          <m:sub>
                            <m:r>
                              <a:rPr lang="de-DE" b="0" i="1" smtClean="0">
                                <a:latin typeface="Cambria Math" panose="02040503050406030204" pitchFamily="18" charset="0"/>
                              </a:rPr>
                              <m:t>𝑚</m:t>
                            </m:r>
                          </m:sub>
                        </m:sSub>
                      </m:sup>
                    </m:sSubSup>
                  </m:oMath>
                </a14:m>
                <a:r>
                  <a:rPr lang="de-DE" dirty="0" smtClean="0"/>
                  <a:t>,</a:t>
                </a:r>
                <a:endParaRPr lang="de-DE" dirty="0"/>
              </a:p>
              <a:p>
                <a:pPr marL="358775" lvl="2" indent="0">
                  <a:buNone/>
                </a:pPr>
                <a:r>
                  <a:rPr lang="de-DE" dirty="0"/>
                  <a:t>wobei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𝑝</m:t>
                        </m:r>
                      </m:e>
                      <m:sub>
                        <m:r>
                          <a:rPr lang="de-DE" b="0" i="1" smtClean="0">
                            <a:latin typeface="Cambria Math" panose="02040503050406030204" pitchFamily="18" charset="0"/>
                          </a:rPr>
                          <m:t>1</m:t>
                        </m:r>
                      </m:sub>
                    </m:sSub>
                    <m:r>
                      <a:rPr lang="de-DE" b="0" i="1" smtClean="0">
                        <a:latin typeface="Cambria Math" panose="02040503050406030204" pitchFamily="18" charset="0"/>
                      </a:rPr>
                      <m:t>&lt;</m:t>
                    </m:r>
                    <m:sSub>
                      <m:sSubPr>
                        <m:ctrlPr>
                          <a:rPr lang="de-DE" i="1">
                            <a:latin typeface="Cambria Math" panose="02040503050406030204" pitchFamily="18" charset="0"/>
                          </a:rPr>
                        </m:ctrlPr>
                      </m:sSubPr>
                      <m:e>
                        <m:r>
                          <a:rPr lang="de-DE" i="1">
                            <a:latin typeface="Cambria Math" panose="02040503050406030204" pitchFamily="18" charset="0"/>
                          </a:rPr>
                          <m:t>𝑝</m:t>
                        </m:r>
                      </m:e>
                      <m:sub>
                        <m:r>
                          <a:rPr lang="de-DE" b="0" i="1" smtClean="0">
                            <a:latin typeface="Cambria Math" panose="02040503050406030204" pitchFamily="18" charset="0"/>
                          </a:rPr>
                          <m:t>2</m:t>
                        </m:r>
                      </m:sub>
                    </m:sSub>
                    <m:r>
                      <a:rPr lang="de-DE" b="0" i="1" smtClean="0">
                        <a:latin typeface="Cambria Math" panose="02040503050406030204" pitchFamily="18" charset="0"/>
                      </a:rPr>
                      <m:t>&lt; … </m:t>
                    </m:r>
                    <m:r>
                      <a:rPr lang="de-DE" i="1">
                        <a:latin typeface="Cambria Math" panose="02040503050406030204" pitchFamily="18" charset="0"/>
                      </a:rPr>
                      <m:t>&lt;</m:t>
                    </m:r>
                    <m:sSub>
                      <m:sSubPr>
                        <m:ctrlPr>
                          <a:rPr lang="de-DE" i="1">
                            <a:latin typeface="Cambria Math" panose="02040503050406030204" pitchFamily="18" charset="0"/>
                          </a:rPr>
                        </m:ctrlPr>
                      </m:sSubPr>
                      <m:e>
                        <m:r>
                          <a:rPr lang="de-DE" i="1">
                            <a:latin typeface="Cambria Math" panose="02040503050406030204" pitchFamily="18" charset="0"/>
                          </a:rPr>
                          <m:t>𝑝</m:t>
                        </m:r>
                      </m:e>
                      <m:sub>
                        <m:r>
                          <a:rPr lang="de-DE" b="0" i="1" smtClean="0">
                            <a:latin typeface="Cambria Math" panose="02040503050406030204" pitchFamily="18" charset="0"/>
                          </a:rPr>
                          <m:t>𝑚</m:t>
                        </m:r>
                      </m:sub>
                    </m:sSub>
                  </m:oMath>
                </a14:m>
                <a:r>
                  <a:rPr lang="de-DE" sz="800" dirty="0" smtClean="0"/>
                  <a:t> </a:t>
                </a:r>
                <a:r>
                  <a:rPr lang="de-DE" dirty="0"/>
                  <a:t>Primelemente sind.</a:t>
                </a: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1881" t="-1617"/>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6</a:t>
            </a:fld>
            <a:endParaRPr lang="de-DE" dirty="0"/>
          </a:p>
        </p:txBody>
      </p:sp>
    </p:spTree>
    <p:extLst>
      <p:ext uri="{BB962C8B-B14F-4D97-AF65-F5344CB8AC3E}">
        <p14:creationId xmlns:p14="http://schemas.microsoft.com/office/powerpoint/2010/main" val="1598991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r>
              <a:rPr lang="de-DE" dirty="0"/>
              <a:t/>
            </a:r>
            <a:br>
              <a:rPr lang="de-DE" dirty="0"/>
            </a:br>
            <a:r>
              <a:rPr lang="de-DE" sz="2400" b="0" i="1" dirty="0" smtClean="0"/>
              <a:t>Satz von Euler und Fermat</a:t>
            </a:r>
            <a:r>
              <a:rPr lang="de-DE" b="0" dirty="0"/>
              <a:t/>
            </a:r>
            <a:br>
              <a:rPr lang="de-DE" b="0" dirty="0"/>
            </a:br>
            <a:endParaRPr lang="de-DE" sz="2400" b="0" i="1"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de-DE" dirty="0" smtClean="0"/>
                  <a:t>Primzahltest nach den Sätzen von Euler und Fermat:</a:t>
                </a:r>
              </a:p>
              <a:p>
                <a:pPr lvl="1"/>
                <a:r>
                  <a:rPr lang="de-DE" dirty="0" smtClean="0"/>
                  <a:t>Der Satz von </a:t>
                </a:r>
                <a:r>
                  <a:rPr lang="de-DE" dirty="0"/>
                  <a:t>Euler:</a:t>
                </a:r>
                <a:br>
                  <a:rPr lang="de-DE" dirty="0"/>
                </a:br>
                <a:r>
                  <a:rPr lang="de-DE" dirty="0" smtClean="0"/>
                  <a:t>Sei </a:t>
                </a:r>
                <a14:m>
                  <m:oMath xmlns:m="http://schemas.openxmlformats.org/officeDocument/2006/math">
                    <m:r>
                      <a:rPr lang="de-DE" b="0" i="1" smtClean="0">
                        <a:latin typeface="Cambria Math" panose="02040503050406030204" pitchFamily="18" charset="0"/>
                      </a:rPr>
                      <m:t>𝑚</m:t>
                    </m:r>
                    <m:r>
                      <a:rPr lang="de-DE" b="0" i="1" smtClean="0">
                        <a:latin typeface="Cambria Math" panose="02040503050406030204" pitchFamily="18" charset="0"/>
                      </a:rPr>
                      <m:t> ≥2∈</m:t>
                    </m:r>
                    <m:r>
                      <a:rPr lang="de-DE" b="0" i="1" smtClean="0">
                        <a:latin typeface="Cambria Math" panose="02040503050406030204" pitchFamily="18" charset="0"/>
                        <a:ea typeface="Cambria Math" panose="02040503050406030204" pitchFamily="18" charset="0"/>
                      </a:rPr>
                      <m:t>ℕ</m:t>
                    </m:r>
                  </m:oMath>
                </a14:m>
                <a:r>
                  <a:rPr lang="de-DE" dirty="0"/>
                  <a:t>. Dann gilt </a:t>
                </a:r>
                <a:r>
                  <a:rPr lang="de-DE" dirty="0" smtClean="0"/>
                  <a:t>f</a:t>
                </a:r>
                <a:r>
                  <a:rPr lang="de-DE" dirty="0"/>
                  <a:t>ü</a:t>
                </a:r>
                <a:r>
                  <a:rPr lang="de-DE" dirty="0" smtClean="0"/>
                  <a:t>r </a:t>
                </a:r>
                <a:r>
                  <a:rPr lang="de-DE" dirty="0"/>
                  <a:t>jede zu m teilerfremde </a:t>
                </a:r>
                <a:r>
                  <a:rPr lang="de-DE" dirty="0" smtClean="0"/>
                  <a:t>Zahl </a:t>
                </a:r>
                <a14:m>
                  <m:oMath xmlns:m="http://schemas.openxmlformats.org/officeDocument/2006/math">
                    <m:r>
                      <a:rPr lang="de-DE" b="0" i="1" smtClean="0">
                        <a:latin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ℕ</m:t>
                    </m:r>
                  </m:oMath>
                </a14:m>
                <a:r>
                  <a:rPr lang="de-DE" b="0" dirty="0" smtClean="0">
                    <a:ea typeface="Cambria Math" panose="02040503050406030204" pitchFamily="18" charset="0"/>
                  </a:rPr>
                  <a:t/>
                </a:r>
                <a:br>
                  <a:rPr lang="de-DE" b="0" dirty="0" smtClean="0">
                    <a:ea typeface="Cambria Math" panose="02040503050406030204" pitchFamily="18" charset="0"/>
                  </a:rPr>
                </a:br>
                <a14:m>
                  <m:oMath xmlns:m="http://schemas.openxmlformats.org/officeDocument/2006/math">
                    <m:sSup>
                      <m:sSupPr>
                        <m:ctrlPr>
                          <a:rPr lang="de-DE" b="0"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𝑎</m:t>
                        </m:r>
                      </m:e>
                      <m:sup>
                        <m:r>
                          <a:rPr lang="de-DE" b="0" i="1" smtClean="0">
                            <a:latin typeface="Cambria Math" panose="02040503050406030204" pitchFamily="18" charset="0"/>
                            <a:ea typeface="Cambria Math" panose="02040503050406030204" pitchFamily="18" charset="0"/>
                          </a:rPr>
                          <m:t>𝜑</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≡1 </m:t>
                    </m:r>
                    <m:r>
                      <a:rPr lang="de-DE" b="0" i="1" smtClean="0">
                        <a:latin typeface="Cambria Math" panose="02040503050406030204" pitchFamily="18" charset="0"/>
                        <a:ea typeface="Cambria Math" panose="02040503050406030204" pitchFamily="18" charset="0"/>
                      </a:rPr>
                      <m:t>𝑚𝑜𝑑</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𝑚</m:t>
                    </m:r>
                  </m:oMath>
                </a14:m>
                <a:endParaRPr lang="de-DE" dirty="0" smtClean="0"/>
              </a:p>
              <a:p>
                <a:pPr lvl="1"/>
                <a:r>
                  <a:rPr lang="de-DE" dirty="0" smtClean="0"/>
                  <a:t>Der Satz ergibt sich aus dem gruppentheoretischen Satz von Lagrange:</a:t>
                </a:r>
              </a:p>
              <a:p>
                <a:pPr marL="1587" lvl="1" indent="0" algn="ctr">
                  <a:buNone/>
                </a:pPr>
                <a14:m>
                  <m:oMathPara xmlns:m="http://schemas.openxmlformats.org/officeDocument/2006/math">
                    <m:oMathParaPr>
                      <m:jc m:val="centerGroup"/>
                    </m:oMathParaPr>
                    <m:oMath xmlns:m="http://schemas.openxmlformats.org/officeDocument/2006/math">
                      <m:sSup>
                        <m:sSupPr>
                          <m:ctrlPr>
                            <a:rPr lang="de-DE" b="0" i="1" smtClean="0">
                              <a:latin typeface="Cambria Math" panose="02040503050406030204" pitchFamily="18" charset="0"/>
                            </a:rPr>
                          </m:ctrlPr>
                        </m:sSupPr>
                        <m:e>
                          <m:r>
                            <a:rPr lang="de-DE" b="0" i="1" smtClean="0">
                              <a:latin typeface="Cambria Math" panose="02040503050406030204" pitchFamily="18" charset="0"/>
                            </a:rPr>
                            <m:t>𝑎</m:t>
                          </m:r>
                        </m:e>
                        <m:sup>
                          <m:r>
                            <a:rPr lang="de-DE" b="0" i="1" smtClean="0">
                              <a:latin typeface="Cambria Math" panose="02040503050406030204" pitchFamily="18" charset="0"/>
                            </a:rPr>
                            <m:t>𝑂𝑟𝑑</m:t>
                          </m:r>
                          <m:r>
                            <a:rPr lang="de-DE" b="0" i="1" smtClean="0">
                              <a:latin typeface="Cambria Math" panose="02040503050406030204" pitchFamily="18" charset="0"/>
                            </a:rPr>
                            <m:t>(</m:t>
                          </m:r>
                          <m:r>
                            <a:rPr lang="de-DE" b="0" i="1" smtClean="0">
                              <a:latin typeface="Cambria Math" panose="02040503050406030204" pitchFamily="18" charset="0"/>
                            </a:rPr>
                            <m:t>𝐺</m:t>
                          </m:r>
                          <m:r>
                            <a:rPr lang="de-DE" b="0" i="1" smtClean="0">
                              <a:latin typeface="Cambria Math" panose="02040503050406030204" pitchFamily="18" charset="0"/>
                            </a:rPr>
                            <m:t>)</m:t>
                          </m:r>
                        </m:sup>
                      </m:sSup>
                      <m:r>
                        <a:rPr lang="de-DE" b="0" i="1" smtClean="0">
                          <a:latin typeface="Cambria Math" panose="02040503050406030204" pitchFamily="18" charset="0"/>
                        </a:rPr>
                        <m:t>=</m:t>
                      </m:r>
                      <m:sSup>
                        <m:sSupPr>
                          <m:ctrlPr>
                            <a:rPr lang="de-DE" b="0" i="1" smtClean="0">
                              <a:latin typeface="Cambria Math" panose="02040503050406030204" pitchFamily="18" charset="0"/>
                            </a:rPr>
                          </m:ctrlPr>
                        </m:sSupPr>
                        <m:e>
                          <m:r>
                            <a:rPr lang="de-DE" b="0" i="1" smtClean="0">
                              <a:latin typeface="Cambria Math" panose="02040503050406030204" pitchFamily="18" charset="0"/>
                            </a:rPr>
                            <m:t>𝑎</m:t>
                          </m:r>
                        </m:e>
                        <m:sup>
                          <m:d>
                            <m:dPr>
                              <m:ctrlPr>
                                <a:rPr lang="de-DE" b="0" i="1" smtClean="0">
                                  <a:latin typeface="Cambria Math" panose="02040503050406030204" pitchFamily="18" charset="0"/>
                                </a:rPr>
                              </m:ctrlPr>
                            </m:dPr>
                            <m:e>
                              <m:r>
                                <a:rPr lang="de-DE" b="0" i="1" smtClean="0">
                                  <a:latin typeface="Cambria Math" panose="02040503050406030204" pitchFamily="18" charset="0"/>
                                </a:rPr>
                                <m:t>𝑂𝑟𝑑</m:t>
                              </m:r>
                              <m:d>
                                <m:dPr>
                                  <m:ctrlPr>
                                    <a:rPr lang="de-DE" b="0" i="1" smtClean="0">
                                      <a:latin typeface="Cambria Math" panose="02040503050406030204" pitchFamily="18" charset="0"/>
                                    </a:rPr>
                                  </m:ctrlPr>
                                </m:dPr>
                                <m:e>
                                  <m:r>
                                    <a:rPr lang="de-DE" b="0" i="1" smtClean="0">
                                      <a:latin typeface="Cambria Math" panose="02040503050406030204" pitchFamily="18" charset="0"/>
                                    </a:rPr>
                                    <m:t>𝑎</m:t>
                                  </m:r>
                                </m:e>
                              </m:d>
                            </m:e>
                          </m:d>
                          <m:r>
                            <a:rPr lang="de-DE" b="0" i="1" smtClean="0">
                              <a:latin typeface="Cambria Math" panose="02040503050406030204" pitchFamily="18" charset="0"/>
                            </a:rPr>
                            <m:t>𝑟</m:t>
                          </m:r>
                        </m:sup>
                      </m:sSup>
                      <m:r>
                        <a:rPr lang="de-DE" b="0" i="1" smtClean="0">
                          <a:latin typeface="Cambria Math" panose="02040503050406030204" pitchFamily="18" charset="0"/>
                        </a:rPr>
                        <m:t>=</m:t>
                      </m:r>
                      <m:sSup>
                        <m:sSupPr>
                          <m:ctrlPr>
                            <a:rPr lang="de-DE" b="0" i="1" smtClean="0">
                              <a:latin typeface="Cambria Math" panose="02040503050406030204" pitchFamily="18" charset="0"/>
                            </a:rPr>
                          </m:ctrlPr>
                        </m:sSupPr>
                        <m:e>
                          <m:r>
                            <a:rPr lang="de-DE" b="0" i="1" smtClean="0">
                              <a:latin typeface="Cambria Math" panose="02040503050406030204" pitchFamily="18" charset="0"/>
                            </a:rPr>
                            <m:t>𝑒</m:t>
                          </m:r>
                        </m:e>
                        <m:sup>
                          <m:r>
                            <a:rPr lang="de-DE" b="0" i="1" smtClean="0">
                              <a:latin typeface="Cambria Math" panose="02040503050406030204" pitchFamily="18" charset="0"/>
                            </a:rPr>
                            <m:t>𝑟</m:t>
                          </m:r>
                        </m:sup>
                      </m:sSup>
                      <m:r>
                        <a:rPr lang="de-DE" b="0" i="1" smtClean="0">
                          <a:latin typeface="Cambria Math" panose="02040503050406030204" pitchFamily="18" charset="0"/>
                        </a:rPr>
                        <m:t>=</m:t>
                      </m:r>
                      <m:r>
                        <a:rPr lang="de-DE" b="0" i="1" smtClean="0">
                          <a:latin typeface="Cambria Math" panose="02040503050406030204" pitchFamily="18" charset="0"/>
                        </a:rPr>
                        <m:t>𝑒</m:t>
                      </m:r>
                    </m:oMath>
                  </m:oMathPara>
                </a14:m>
                <a:r>
                  <a:rPr lang="de-DE" dirty="0" smtClean="0"/>
                  <a:t/>
                </a:r>
                <a:br>
                  <a:rPr lang="de-DE" dirty="0" smtClean="0"/>
                </a:br>
                <a:endParaRPr lang="de-DE" dirty="0" smtClean="0"/>
              </a:p>
              <a:p>
                <a:pPr marL="358775" lvl="2" indent="0">
                  <a:buNone/>
                </a:pPr>
                <a:r>
                  <a:rPr lang="de-DE" dirty="0" smtClean="0"/>
                  <a:t>wobei G eine endliche </a:t>
                </a:r>
                <a:r>
                  <a:rPr lang="de-DE" dirty="0" err="1" smtClean="0"/>
                  <a:t>abelsche</a:t>
                </a:r>
                <a:r>
                  <a:rPr lang="de-DE" dirty="0" smtClean="0"/>
                  <a:t> Gruppe ist, </a:t>
                </a:r>
                <a14:m>
                  <m:oMath xmlns:m="http://schemas.openxmlformats.org/officeDocument/2006/math">
                    <m:r>
                      <a:rPr lang="de-DE" b="0" i="1" smtClean="0">
                        <a:latin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𝐺</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𝑟</m:t>
                    </m:r>
                    <m:r>
                      <a:rPr lang="de-DE"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ℕ</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𝑒</m:t>
                    </m:r>
                  </m:oMath>
                </a14:m>
                <a:r>
                  <a:rPr lang="de-DE" dirty="0" smtClean="0"/>
                  <a:t> Neutrales Element</a:t>
                </a:r>
              </a:p>
              <a:p>
                <a:pPr lvl="1"/>
                <a:r>
                  <a:rPr lang="de-DE" dirty="0" smtClean="0"/>
                  <a:t>Es ist schwer die </a:t>
                </a:r>
                <a:r>
                  <a:rPr lang="de-DE" dirty="0" err="1"/>
                  <a:t>E</a:t>
                </a:r>
                <a:r>
                  <a:rPr lang="de-DE" dirty="0" err="1" smtClean="0"/>
                  <a:t>ulersche</a:t>
                </a:r>
                <a:r>
                  <a:rPr lang="de-DE" dirty="0" smtClean="0"/>
                  <a:t> Phi-Funktion zu berechnen!</a:t>
                </a:r>
                <a:endParaRPr lang="de-DE" dirty="0"/>
              </a:p>
              <a:p>
                <a:pPr marL="1587" lvl="1" indent="0">
                  <a:buNone/>
                </a:pPr>
                <a:endParaRPr lang="de-DE" dirty="0"/>
              </a:p>
              <a:p>
                <a:endParaRPr lang="nn-NO" dirty="0" smtClean="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1881" t="-1617" r="-579"/>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7</a:t>
            </a:fld>
            <a:endParaRPr lang="de-DE" dirty="0"/>
          </a:p>
        </p:txBody>
      </p:sp>
    </p:spTree>
    <p:extLst>
      <p:ext uri="{BB962C8B-B14F-4D97-AF65-F5344CB8AC3E}">
        <p14:creationId xmlns:p14="http://schemas.microsoft.com/office/powerpoint/2010/main" val="3416820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r>
              <a:rPr lang="de-DE" dirty="0"/>
              <a:t/>
            </a:r>
            <a:br>
              <a:rPr lang="de-DE" dirty="0"/>
            </a:br>
            <a:r>
              <a:rPr lang="de-DE" sz="2400" b="0" i="1" dirty="0" smtClean="0"/>
              <a:t>Satz von Euler und Fermat</a:t>
            </a:r>
            <a:r>
              <a:rPr lang="de-DE" b="0" dirty="0"/>
              <a:t/>
            </a:r>
            <a:br>
              <a:rPr lang="de-DE" b="0" dirty="0"/>
            </a:br>
            <a:endParaRPr lang="de-DE" sz="2400" b="0" i="1"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de-DE" dirty="0" smtClean="0"/>
                  <a:t>Der kleine Satz von Fermat ergibt sich mit</a:t>
                </a:r>
              </a:p>
              <a:p>
                <a:pPr/>
                <a14:m>
                  <m:oMathPara xmlns:m="http://schemas.openxmlformats.org/officeDocument/2006/math">
                    <m:oMathParaPr>
                      <m:jc m:val="centerGroup"/>
                    </m:oMathParaPr>
                    <m:oMath xmlns:m="http://schemas.openxmlformats.org/officeDocument/2006/math">
                      <m:r>
                        <a:rPr lang="de-DE" i="1" smtClean="0">
                          <a:latin typeface="Cambria Math" panose="02040503050406030204" pitchFamily="18" charset="0"/>
                          <a:ea typeface="Cambria Math" panose="02040503050406030204" pitchFamily="18" charset="0"/>
                        </a:rPr>
                        <m:t>𝜑</m:t>
                      </m:r>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𝑝</m:t>
                          </m:r>
                        </m:e>
                      </m:d>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𝐶𝑎𝑟𝑑</m:t>
                      </m:r>
                      <m:d>
                        <m:dPr>
                          <m:ctrlPr>
                            <a:rPr lang="de-DE" b="0" i="1" smtClean="0">
                              <a:latin typeface="Cambria Math" panose="02040503050406030204" pitchFamily="18" charset="0"/>
                              <a:ea typeface="Cambria Math" panose="02040503050406030204" pitchFamily="18" charset="0"/>
                            </a:rPr>
                          </m:ctrlPr>
                        </m:dPr>
                        <m:e>
                          <m:sSup>
                            <m:sSupPr>
                              <m:ctrlPr>
                                <a:rPr lang="de-DE" b="0" i="1" smtClean="0">
                                  <a:latin typeface="Cambria Math" panose="02040503050406030204" pitchFamily="18" charset="0"/>
                                  <a:ea typeface="Cambria Math" panose="02040503050406030204" pitchFamily="18" charset="0"/>
                                </a:rPr>
                              </m:ctrlPr>
                            </m:sSupPr>
                            <m:e>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ℤ</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ℤ</m:t>
                                  </m:r>
                                </m:e>
                              </m:d>
                            </m:e>
                            <m:sup>
                              <m:r>
                                <a:rPr lang="de-DE" b="0" i="1" smtClean="0">
                                  <a:latin typeface="Cambria Math" panose="02040503050406030204" pitchFamily="18" charset="0"/>
                                  <a:ea typeface="Cambria Math" panose="02040503050406030204" pitchFamily="18" charset="0"/>
                                </a:rPr>
                                <m:t>∗</m:t>
                              </m:r>
                            </m:sup>
                          </m:sSup>
                        </m:e>
                      </m:d>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𝑝</m:t>
                      </m:r>
                      <m:r>
                        <a:rPr lang="de-DE" b="0" i="1" smtClean="0">
                          <a:latin typeface="Cambria Math" panose="02040503050406030204" pitchFamily="18" charset="0"/>
                          <a:ea typeface="Cambria Math" panose="02040503050406030204" pitchFamily="18" charset="0"/>
                        </a:rPr>
                        <m:t>−1</m:t>
                      </m:r>
                    </m:oMath>
                  </m:oMathPara>
                </a14:m>
                <a:endParaRPr lang="de-DE" dirty="0" smtClean="0"/>
              </a:p>
              <a:p>
                <a:r>
                  <a:rPr lang="de-DE" dirty="0" smtClean="0"/>
                  <a:t>zu</a:t>
                </a:r>
              </a:p>
              <a:p>
                <a:pPr/>
                <a14:m>
                  <m:oMathPara xmlns:m="http://schemas.openxmlformats.org/officeDocument/2006/math">
                    <m:oMathParaPr>
                      <m:jc m:val="centerGroup"/>
                    </m:oMathParaPr>
                    <m:oMath xmlns:m="http://schemas.openxmlformats.org/officeDocument/2006/math">
                      <m:sSup>
                        <m:sSupPr>
                          <m:ctrlPr>
                            <a:rPr lang="de-DE" i="1" smtClean="0">
                              <a:latin typeface="Cambria Math" panose="02040503050406030204" pitchFamily="18" charset="0"/>
                            </a:rPr>
                          </m:ctrlPr>
                        </m:sSupPr>
                        <m:e>
                          <m:r>
                            <a:rPr lang="de-DE" b="0" i="1" smtClean="0">
                              <a:latin typeface="Cambria Math" panose="02040503050406030204" pitchFamily="18" charset="0"/>
                            </a:rPr>
                            <m:t>𝑎</m:t>
                          </m:r>
                        </m:e>
                        <m:sup>
                          <m:r>
                            <a:rPr lang="de-DE" b="0" i="1" smtClean="0">
                              <a:latin typeface="Cambria Math" panose="02040503050406030204" pitchFamily="18" charset="0"/>
                            </a:rPr>
                            <m:t>𝑝</m:t>
                          </m:r>
                          <m:r>
                            <a:rPr lang="de-DE" b="0" i="1" smtClean="0">
                              <a:latin typeface="Cambria Math" panose="02040503050406030204" pitchFamily="18" charset="0"/>
                            </a:rPr>
                            <m:t>−1</m:t>
                          </m:r>
                        </m:sup>
                      </m:sSup>
                      <m:r>
                        <a:rPr lang="de-DE"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1 </m:t>
                      </m:r>
                      <m:r>
                        <a:rPr lang="de-DE" b="0" i="1" smtClean="0">
                          <a:latin typeface="Cambria Math" panose="02040503050406030204" pitchFamily="18" charset="0"/>
                          <a:ea typeface="Cambria Math" panose="02040503050406030204" pitchFamily="18" charset="0"/>
                        </a:rPr>
                        <m:t>𝑚𝑜𝑑</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𝑝</m:t>
                      </m:r>
                    </m:oMath>
                  </m:oMathPara>
                </a14:m>
                <a:endParaRPr lang="de-DE" dirty="0" smtClean="0"/>
              </a:p>
              <a:p>
                <a:endParaRPr lang="de-DE" dirty="0" smtClean="0"/>
              </a:p>
              <a:p>
                <a:r>
                  <a:rPr lang="de-DE" dirty="0" smtClean="0"/>
                  <a:t>Mit </a:t>
                </a:r>
                <a:r>
                  <a:rPr lang="de-DE" dirty="0"/>
                  <a:t>diesem Kriterium kann nun gezeigt werden, dass eine Zahl </a:t>
                </a:r>
                <a:r>
                  <a:rPr lang="de-DE" u="sng" dirty="0"/>
                  <a:t>nicht</a:t>
                </a:r>
                <a:r>
                  <a:rPr lang="de-DE" dirty="0"/>
                  <a:t> prim ist</a:t>
                </a:r>
                <a:r>
                  <a:rPr lang="de-DE" dirty="0" smtClean="0"/>
                  <a:t>!</a:t>
                </a:r>
              </a:p>
              <a:p>
                <a:pPr/>
                <a14:m>
                  <m:oMathPara xmlns:m="http://schemas.openxmlformats.org/officeDocument/2006/math">
                    <m:oMathParaPr>
                      <m:jc m:val="centerGroup"/>
                    </m:oMathParaPr>
                    <m:oMath xmlns:m="http://schemas.openxmlformats.org/officeDocument/2006/math">
                      <m:sSup>
                        <m:sSupPr>
                          <m:ctrlPr>
                            <a:rPr lang="de-DE" i="1" smtClean="0">
                              <a:latin typeface="Cambria Math" panose="02040503050406030204" pitchFamily="18" charset="0"/>
                            </a:rPr>
                          </m:ctrlPr>
                        </m:sSupPr>
                        <m:e>
                          <m:r>
                            <a:rPr lang="de-DE" b="0" i="1" smtClean="0">
                              <a:latin typeface="Cambria Math" panose="02040503050406030204" pitchFamily="18" charset="0"/>
                            </a:rPr>
                            <m:t>𝑎</m:t>
                          </m:r>
                        </m:e>
                        <m:sup>
                          <m:r>
                            <a:rPr lang="de-DE" b="0" i="1" smtClean="0">
                              <a:latin typeface="Cambria Math" panose="02040503050406030204" pitchFamily="18" charset="0"/>
                            </a:rPr>
                            <m:t>𝑚</m:t>
                          </m:r>
                          <m:r>
                            <a:rPr lang="de-DE" b="0" i="1" smtClean="0">
                              <a:latin typeface="Cambria Math" panose="02040503050406030204" pitchFamily="18" charset="0"/>
                            </a:rPr>
                            <m:t>−1</m:t>
                          </m:r>
                        </m:sup>
                      </m:sSup>
                      <m:r>
                        <a:rPr lang="de-DE"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1 </m:t>
                      </m:r>
                      <m:r>
                        <a:rPr lang="de-DE" b="0" i="1" smtClean="0">
                          <a:latin typeface="Cambria Math" panose="02040503050406030204" pitchFamily="18" charset="0"/>
                          <a:ea typeface="Cambria Math" panose="02040503050406030204" pitchFamily="18" charset="0"/>
                        </a:rPr>
                        <m:t>𝑚𝑜𝑑</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𝑛𝑖𝑐h𝑡</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𝑝𝑟𝑖𝑚</m:t>
                      </m:r>
                    </m:oMath>
                  </m:oMathPara>
                </a14:m>
                <a:endParaRPr lang="de-DE" dirty="0"/>
              </a:p>
              <a:p>
                <a:pPr marL="1587" lvl="1" indent="0">
                  <a:buNone/>
                </a:pPr>
                <a:endParaRPr lang="de-DE" dirty="0"/>
              </a:p>
              <a:p>
                <a:endParaRPr lang="nn-NO" dirty="0" smtClean="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1881" t="-1617"/>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8</a:t>
            </a:fld>
            <a:endParaRPr lang="de-DE" dirty="0"/>
          </a:p>
        </p:txBody>
      </p:sp>
    </p:spTree>
    <p:extLst>
      <p:ext uri="{BB962C8B-B14F-4D97-AF65-F5344CB8AC3E}">
        <p14:creationId xmlns:p14="http://schemas.microsoft.com/office/powerpoint/2010/main" val="7711932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br>
              <a:rPr lang="de-DE" dirty="0" smtClean="0"/>
            </a:br>
            <a:r>
              <a:rPr lang="de-DE" sz="2400" b="0" i="1" dirty="0" err="1" smtClean="0"/>
              <a:t>Carmichaelzahlen</a:t>
            </a:r>
            <a:r>
              <a:rPr lang="de-DE" b="0" dirty="0" smtClean="0"/>
              <a:t/>
            </a:r>
            <a:br>
              <a:rPr lang="de-DE" b="0" dirty="0" smtClean="0"/>
            </a:br>
            <a:endParaRPr lang="de-DE" sz="2400" b="0" i="1"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de-DE" dirty="0" smtClean="0"/>
                  <a:t>Der Primzahltest nach Fermat kann die </a:t>
                </a:r>
                <a:r>
                  <a:rPr lang="de-DE" dirty="0" err="1"/>
                  <a:t>Primheit</a:t>
                </a:r>
                <a:r>
                  <a:rPr lang="de-DE" dirty="0"/>
                  <a:t> nicht gewährleisten! </a:t>
                </a:r>
              </a:p>
              <a:p>
                <a:r>
                  <a:rPr lang="de-DE" dirty="0"/>
                  <a:t>Es gibt Zahlen die für jede Basis kongruent 1 </a:t>
                </a:r>
                <a:r>
                  <a:rPr lang="de-DE" dirty="0" err="1"/>
                  <a:t>modulo</a:t>
                </a:r>
                <a:r>
                  <a:rPr lang="de-DE" dirty="0"/>
                  <a:t> m </a:t>
                </a:r>
                <a:r>
                  <a:rPr lang="de-DE" dirty="0" smtClean="0"/>
                  <a:t>sind, die </a:t>
                </a:r>
                <a:r>
                  <a:rPr lang="de-DE" dirty="0"/>
                  <a:t>sogenannten </a:t>
                </a:r>
                <a:r>
                  <a:rPr lang="de-DE" dirty="0" err="1"/>
                  <a:t>Carmichaelzahlen</a:t>
                </a:r>
                <a:endParaRPr lang="de-DE" dirty="0"/>
              </a:p>
              <a:p>
                <a:pPr lvl="1"/>
                <a:r>
                  <a:rPr lang="de-DE" dirty="0"/>
                  <a:t>561 (3 * 11 * 17) ist die kleinste </a:t>
                </a:r>
                <a:r>
                  <a:rPr lang="de-DE" dirty="0" err="1"/>
                  <a:t>Carmichaelzahl</a:t>
                </a:r>
                <a:endParaRPr lang="de-DE" dirty="0"/>
              </a:p>
              <a:p>
                <a:pPr lvl="1"/>
                <a:r>
                  <a:rPr lang="de-DE" dirty="0" smtClean="0"/>
                  <a:t>Definition:</a:t>
                </a:r>
                <a:br>
                  <a:rPr lang="de-DE" dirty="0" smtClean="0"/>
                </a:br>
                <a:r>
                  <a:rPr lang="de-DE" dirty="0" smtClean="0"/>
                  <a:t>Eine </a:t>
                </a:r>
                <a:r>
                  <a:rPr lang="de-DE" dirty="0"/>
                  <a:t>zusammengesetzte Zahl </a:t>
                </a:r>
                <a14:m>
                  <m:oMath xmlns:m="http://schemas.openxmlformats.org/officeDocument/2006/math">
                    <m:r>
                      <a:rPr lang="de-DE" b="0" i="1" smtClean="0">
                        <a:latin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ℕ</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≥3</m:t>
                    </m:r>
                  </m:oMath>
                </a14:m>
                <a:r>
                  <a:rPr lang="de-DE" dirty="0"/>
                  <a:t>, </a:t>
                </a:r>
                <a:r>
                  <a:rPr lang="de-DE" dirty="0" smtClean="0"/>
                  <a:t>heißt </a:t>
                </a:r>
                <a:r>
                  <a:rPr lang="de-DE" dirty="0" err="1" smtClean="0"/>
                  <a:t>Carmichaelzahl</a:t>
                </a:r>
                <a:r>
                  <a:rPr lang="de-DE" dirty="0" smtClean="0"/>
                  <a:t> genau </a:t>
                </a:r>
                <a:r>
                  <a:rPr lang="de-DE" dirty="0"/>
                  <a:t>dann, wenn </a:t>
                </a:r>
                <a:r>
                  <a:rPr lang="de-DE" dirty="0" smtClean="0"/>
                  <a:t>für </a:t>
                </a:r>
                <a:r>
                  <a:rPr lang="de-DE" dirty="0"/>
                  <a:t>alle Basen a mit </a:t>
                </a:r>
                <a:r>
                  <a:rPr lang="de-DE" dirty="0" err="1"/>
                  <a:t>ggT</a:t>
                </a:r>
                <a:r>
                  <a:rPr lang="de-DE" dirty="0"/>
                  <a:t>(m, a</a:t>
                </a:r>
                <a:r>
                  <a:rPr lang="de-DE" dirty="0" smtClean="0"/>
                  <a:t>) = </a:t>
                </a:r>
                <a:r>
                  <a:rPr lang="de-DE" dirty="0"/>
                  <a:t>1 gilt</a:t>
                </a:r>
                <a:r>
                  <a:rPr lang="de-DE" dirty="0" smtClean="0"/>
                  <a:t>:</a:t>
                </a:r>
                <a:br>
                  <a:rPr lang="de-DE" dirty="0" smtClean="0"/>
                </a:br>
                <a14:m>
                  <m:oMath xmlns:m="http://schemas.openxmlformats.org/officeDocument/2006/math">
                    <m:sSup>
                      <m:sSupPr>
                        <m:ctrlPr>
                          <a:rPr lang="de-DE"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𝑎</m:t>
                        </m:r>
                      </m:e>
                      <m:sup>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−1</m:t>
                        </m:r>
                      </m:sup>
                    </m:sSup>
                    <m:r>
                      <a:rPr lang="de-DE" i="1" smtClean="0">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1 </m:t>
                    </m:r>
                    <m:r>
                      <a:rPr lang="de-DE" i="1">
                        <a:latin typeface="Cambria Math" panose="02040503050406030204" pitchFamily="18" charset="0"/>
                        <a:ea typeface="Cambria Math" panose="02040503050406030204" pitchFamily="18" charset="0"/>
                      </a:rPr>
                      <m:t>𝑚𝑜𝑑</m:t>
                    </m:r>
                    <m:r>
                      <a:rPr lang="de-DE" i="1">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𝑚</m:t>
                    </m:r>
                  </m:oMath>
                </a14:m>
                <a:endParaRPr lang="de-DE" dirty="0" smtClean="0"/>
              </a:p>
              <a:p>
                <a:pPr lvl="1"/>
                <a:r>
                  <a:rPr lang="de-DE" dirty="0" smtClean="0"/>
                  <a:t>Zwei weitere Eigenschaften sind:</a:t>
                </a:r>
              </a:p>
              <a:p>
                <a:pPr lvl="2"/>
                <a:r>
                  <a:rPr lang="de-DE" dirty="0" smtClean="0"/>
                  <a:t>Die Primfaktoren sind Quadratfrei d.h. alle sind in der Form </a:t>
                </a:r>
                <a14:m>
                  <m:oMath xmlns:m="http://schemas.openxmlformats.org/officeDocument/2006/math">
                    <m:sSup>
                      <m:sSupPr>
                        <m:ctrlPr>
                          <a:rPr lang="de-DE" i="1" smtClean="0">
                            <a:latin typeface="Cambria Math" panose="02040503050406030204" pitchFamily="18" charset="0"/>
                          </a:rPr>
                        </m:ctrlPr>
                      </m:sSupPr>
                      <m:e>
                        <m:r>
                          <a:rPr lang="de-DE" b="0" i="1" smtClean="0">
                            <a:latin typeface="Cambria Math" panose="02040503050406030204" pitchFamily="18" charset="0"/>
                          </a:rPr>
                          <m:t>𝑝</m:t>
                        </m:r>
                      </m:e>
                      <m:sup>
                        <m:r>
                          <a:rPr lang="de-DE" b="0" i="1" smtClean="0">
                            <a:latin typeface="Cambria Math" panose="02040503050406030204" pitchFamily="18" charset="0"/>
                          </a:rPr>
                          <m:t>1</m:t>
                        </m:r>
                      </m:sup>
                    </m:sSup>
                  </m:oMath>
                </a14:m>
                <a:endParaRPr lang="de-DE" dirty="0" smtClean="0"/>
              </a:p>
              <a:p>
                <a:pPr lvl="2"/>
                <a:r>
                  <a:rPr lang="de-DE" dirty="0" smtClean="0"/>
                  <a:t>Für jeden Primfaktor </a:t>
                </a:r>
                <a14:m>
                  <m:oMath xmlns:m="http://schemas.openxmlformats.org/officeDocument/2006/math">
                    <m:r>
                      <a:rPr lang="de-DE" b="0" i="1" smtClean="0">
                        <a:latin typeface="Cambria Math" panose="02040503050406030204" pitchFamily="18" charset="0"/>
                      </a:rPr>
                      <m:t>𝑝</m:t>
                    </m:r>
                    <m:r>
                      <a:rPr lang="de-DE" b="0" i="1" smtClean="0">
                        <a:latin typeface="Cambria Math" panose="02040503050406030204" pitchFamily="18" charset="0"/>
                      </a:rPr>
                      <m:t> | </m:t>
                    </m:r>
                    <m:r>
                      <a:rPr lang="de-DE" b="0" i="1" smtClean="0">
                        <a:latin typeface="Cambria Math" panose="02040503050406030204" pitchFamily="18" charset="0"/>
                      </a:rPr>
                      <m:t>𝑚</m:t>
                    </m:r>
                    <m:r>
                      <a:rPr lang="de-DE" b="0" i="1" smtClean="0">
                        <a:latin typeface="Cambria Math" panose="02040503050406030204" pitchFamily="18" charset="0"/>
                      </a:rPr>
                      <m:t> </m:t>
                    </m:r>
                  </m:oMath>
                </a14:m>
                <a:r>
                  <a:rPr lang="de-DE" dirty="0" smtClean="0"/>
                  <a:t>gilt auch </a:t>
                </a:r>
                <a14:m>
                  <m:oMath xmlns:m="http://schemas.openxmlformats.org/officeDocument/2006/math">
                    <m:r>
                      <a:rPr lang="de-DE" i="1">
                        <a:latin typeface="Cambria Math" panose="02040503050406030204" pitchFamily="18" charset="0"/>
                      </a:rPr>
                      <m:t>𝑝</m:t>
                    </m:r>
                    <m:r>
                      <a:rPr lang="de-DE" b="0" i="1" smtClean="0">
                        <a:latin typeface="Cambria Math" panose="02040503050406030204" pitchFamily="18" charset="0"/>
                      </a:rPr>
                      <m:t>−1</m:t>
                    </m:r>
                    <m:r>
                      <a:rPr lang="de-DE" i="1">
                        <a:latin typeface="Cambria Math" panose="02040503050406030204" pitchFamily="18" charset="0"/>
                      </a:rPr>
                      <m:t> | </m:t>
                    </m:r>
                    <m:r>
                      <a:rPr lang="de-DE" i="1">
                        <a:latin typeface="Cambria Math" panose="02040503050406030204" pitchFamily="18" charset="0"/>
                      </a:rPr>
                      <m:t>𝑚</m:t>
                    </m:r>
                    <m:r>
                      <a:rPr lang="de-DE" b="0" i="1" smtClean="0">
                        <a:latin typeface="Cambria Math" panose="02040503050406030204" pitchFamily="18" charset="0"/>
                      </a:rPr>
                      <m:t>−1</m:t>
                    </m:r>
                    <m:r>
                      <a:rPr lang="de-DE" i="1">
                        <a:latin typeface="Cambria Math" panose="02040503050406030204" pitchFamily="18" charset="0"/>
                      </a:rPr>
                      <m:t> </m:t>
                    </m:r>
                  </m:oMath>
                </a14:m>
                <a:endParaRPr lang="de-DE" dirty="0"/>
              </a:p>
              <a:p>
                <a:endParaRPr lang="nn-NO" dirty="0" smtClean="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1881" t="-1617" b="-539"/>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9</a:t>
            </a:fld>
            <a:endParaRPr lang="de-DE" dirty="0"/>
          </a:p>
        </p:txBody>
      </p:sp>
    </p:spTree>
    <p:extLst>
      <p:ext uri="{BB962C8B-B14F-4D97-AF65-F5344CB8AC3E}">
        <p14:creationId xmlns:p14="http://schemas.microsoft.com/office/powerpoint/2010/main" val="290561490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LORPALETTEDESIGNATOR" val="HsH"/>
</p:tagLst>
</file>

<file path=ppt/theme/theme1.xml><?xml version="1.0" encoding="utf-8"?>
<a:theme xmlns:a="http://schemas.openxmlformats.org/drawingml/2006/main" name="Standarddesign">
  <a:themeElements>
    <a:clrScheme name="Benutzerdefiniert 5">
      <a:dk1>
        <a:srgbClr val="000000"/>
      </a:dk1>
      <a:lt1>
        <a:srgbClr val="FFFFFF"/>
      </a:lt1>
      <a:dk2>
        <a:srgbClr val="000000"/>
      </a:dk2>
      <a:lt2>
        <a:srgbClr val="D23C96"/>
      </a:lt2>
      <a:accent1>
        <a:srgbClr val="DC3C05"/>
      </a:accent1>
      <a:accent2>
        <a:srgbClr val="1EBEEB"/>
      </a:accent2>
      <a:accent3>
        <a:srgbClr val="FFFFFF"/>
      </a:accent3>
      <a:accent4>
        <a:srgbClr val="000000"/>
      </a:accent4>
      <a:accent5>
        <a:srgbClr val="FFCAAA"/>
      </a:accent5>
      <a:accent6>
        <a:srgbClr val="1AACD5"/>
      </a:accent6>
      <a:hlink>
        <a:srgbClr val="46B48C"/>
      </a:hlink>
      <a:folHlink>
        <a:srgbClr val="FFD2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A500"/>
        </a:solidFill>
        <a:ln w="9525" cap="flat" cmpd="sng" algn="ctr">
          <a:solidFill>
            <a:srgbClr val="FFA5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182880" tIns="137160" rIns="182880" bIns="13716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4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FFA500"/>
        </a:solidFill>
        <a:ln w="9525" cap="flat" cmpd="sng" algn="ctr">
          <a:solidFill>
            <a:srgbClr val="FFA5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182880" tIns="137160" rIns="182880" bIns="13716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400" b="0" i="0" u="none" strike="noStrike" cap="none" normalizeH="0" baseline="0" smtClean="0">
            <a:ln>
              <a:noFill/>
            </a:ln>
            <a:solidFill>
              <a:schemeClr val="bg1"/>
            </a:solidFill>
            <a:effectLst/>
            <a:latin typeface="Arial" charset="0"/>
          </a:defRPr>
        </a:defPPr>
      </a:lstStyle>
    </a:lnDef>
  </a:objectDefaults>
  <a:extraClrSchemeLst>
    <a:extraClrScheme>
      <a:clrScheme name="Standarddesign 1">
        <a:dk1>
          <a:srgbClr val="000000"/>
        </a:dk1>
        <a:lt1>
          <a:srgbClr val="FFFFFF"/>
        </a:lt1>
        <a:dk2>
          <a:srgbClr val="000000"/>
        </a:dk2>
        <a:lt2>
          <a:srgbClr val="D23C96"/>
        </a:lt2>
        <a:accent1>
          <a:srgbClr val="FF9900"/>
        </a:accent1>
        <a:accent2>
          <a:srgbClr val="1EBEEB"/>
        </a:accent2>
        <a:accent3>
          <a:srgbClr val="FFFFFF"/>
        </a:accent3>
        <a:accent4>
          <a:srgbClr val="000000"/>
        </a:accent4>
        <a:accent5>
          <a:srgbClr val="FFCAAA"/>
        </a:accent5>
        <a:accent6>
          <a:srgbClr val="1AACD5"/>
        </a:accent6>
        <a:hlink>
          <a:srgbClr val="46B48C"/>
        </a:hlink>
        <a:folHlink>
          <a:srgbClr val="FFD2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HsH_WI_2007-2013</Template>
  <TotalTime>0</TotalTime>
  <Words>2045</Words>
  <Application>Microsoft Office PowerPoint</Application>
  <PresentationFormat>Benutzerdefiniert</PresentationFormat>
  <Paragraphs>246</Paragraphs>
  <Slides>24</Slides>
  <Notes>10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24</vt:i4>
      </vt:variant>
    </vt:vector>
  </HeadingPairs>
  <TitlesOfParts>
    <vt:vector size="28" baseType="lpstr">
      <vt:lpstr>Arial</vt:lpstr>
      <vt:lpstr>Cambria Math</vt:lpstr>
      <vt:lpstr>Symbol</vt:lpstr>
      <vt:lpstr>Standarddesign</vt:lpstr>
      <vt:lpstr>Algorithmische Zahlentheorie</vt:lpstr>
      <vt:lpstr>Überblick</vt:lpstr>
      <vt:lpstr>Motivation dieser Arbeit</vt:lpstr>
      <vt:lpstr>Grundlagen Zusammenfassung Gruppen, Ringe, Körper</vt:lpstr>
      <vt:lpstr>Grundlagen Zusammenfassung Restklassenring Z, ggT, Phi-Funktion,</vt:lpstr>
      <vt:lpstr>Primzahlen Definition, Fundamentalsatz der Zahlentheorie </vt:lpstr>
      <vt:lpstr>Primzahlen Satz von Euler und Fermat </vt:lpstr>
      <vt:lpstr>Primzahlen Satz von Euler und Fermat </vt:lpstr>
      <vt:lpstr>Primzahlen Carmichaelzahlen </vt:lpstr>
      <vt:lpstr>Primzahlen Sieb des Eratosthenes  </vt:lpstr>
      <vt:lpstr>Primzahlen Miller-Rabin-Primzahltest  </vt:lpstr>
      <vt:lpstr>Primzahlen Miller-Rabin-Primzahltest  </vt:lpstr>
      <vt:lpstr>Primzahlen Miller-Rabin-Primzahltest  </vt:lpstr>
      <vt:lpstr>Primzahlen Miller-Rabin-Primzahltest  </vt:lpstr>
      <vt:lpstr>Elliptische Kurven Motivation</vt:lpstr>
      <vt:lpstr>Elliptische Kurven Grundlagen 1 / 2</vt:lpstr>
      <vt:lpstr>Elliptische Kurven Grundlagen 2 / 2</vt:lpstr>
      <vt:lpstr>Elliptische Kurven Zusammenfassung</vt:lpstr>
      <vt:lpstr>Baby-Step-Giant-Step-Algorithmus Grundsätzliche Idee</vt:lpstr>
      <vt:lpstr>Baby-Step-Giant-Step-Algorithmus Vorgehen</vt:lpstr>
      <vt:lpstr>Baby-Step-Giant-Step-Algorithmus Fazit</vt:lpstr>
      <vt:lpstr>Ausblick </vt:lpstr>
      <vt:lpstr>Vielen Dank für Ihre Aufmerksamkeit!</vt:lpstr>
      <vt:lpstr>Quellen </vt:lpstr>
    </vt:vector>
  </TitlesOfParts>
  <Company>in.form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Algorithmische Zahlentheorie</dc:title>
  <dc:creator>Marcel</dc:creator>
  <cp:lastModifiedBy>Marcel</cp:lastModifiedBy>
  <cp:revision>75</cp:revision>
  <dcterms:created xsi:type="dcterms:W3CDTF">2016-01-01T12:48:27Z</dcterms:created>
  <dcterms:modified xsi:type="dcterms:W3CDTF">2016-01-06T14:53:41Z</dcterms:modified>
</cp:coreProperties>
</file>