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6" r:id="rId3"/>
    <p:sldId id="262" r:id="rId4"/>
    <p:sldId id="276" r:id="rId5"/>
    <p:sldId id="261" r:id="rId6"/>
    <p:sldId id="278" r:id="rId7"/>
    <p:sldId id="281" r:id="rId8"/>
    <p:sldId id="280" r:id="rId9"/>
    <p:sldId id="282" r:id="rId10"/>
    <p:sldId id="279" r:id="rId11"/>
    <p:sldId id="283" r:id="rId12"/>
    <p:sldId id="284" r:id="rId13"/>
    <p:sldId id="285" r:id="rId14"/>
    <p:sldId id="277" r:id="rId15"/>
    <p:sldId id="263" r:id="rId16"/>
    <p:sldId id="264" r:id="rId17"/>
    <p:sldId id="265" r:id="rId18"/>
    <p:sldId id="266" r:id="rId19"/>
    <p:sldId id="267" r:id="rId20"/>
    <p:sldId id="268" r:id="rId21"/>
    <p:sldId id="270" r:id="rId22"/>
    <p:sldId id="272" r:id="rId23"/>
    <p:sldId id="273" r:id="rId24"/>
    <p:sldId id="274" r:id="rId25"/>
    <p:sldId id="275" r:id="rId26"/>
  </p:sldIdLst>
  <p:sldSz cx="10693400" cy="7562850"/>
  <p:notesSz cx="6858000" cy="9144000"/>
  <p:custDataLst>
    <p:tags r:id="rId28"/>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0100" autoAdjust="0"/>
  </p:normalViewPr>
  <p:slideViewPr>
    <p:cSldViewPr showGuides="1">
      <p:cViewPr varScale="1">
        <p:scale>
          <a:sx n="59" d="100"/>
          <a:sy n="59" d="100"/>
        </p:scale>
        <p:origin x="1812" y="84"/>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714828897338399E-2"/>
          <c:y val="2.5806451612903201E-2"/>
          <c:w val="0.95437262357414498"/>
          <c:h val="0.78709677419354795"/>
        </c:manualLayout>
      </c:layout>
      <c:barChart>
        <c:barDir val="col"/>
        <c:grouping val="clustered"/>
        <c:varyColors val="0"/>
        <c:ser>
          <c:idx val="0"/>
          <c:order val="0"/>
          <c:tx>
            <c:strRef>
              <c:f>Sheet1!$A$2</c:f>
              <c:strCache>
                <c:ptCount val="1"/>
                <c:pt idx="0">
                  <c:v>East</c:v>
                </c:pt>
              </c:strCache>
            </c:strRef>
          </c:tx>
          <c:spPr>
            <a:solidFill>
              <a:schemeClr val="accent1"/>
            </a:solidFill>
            <a:ln w="25485">
              <a:noFill/>
            </a:ln>
          </c:spPr>
          <c:invertIfNegative val="0"/>
          <c:dPt>
            <c:idx val="1"/>
            <c:invertIfNegative val="0"/>
            <c:bubble3D val="0"/>
            <c:spPr>
              <a:solidFill>
                <a:schemeClr val="accent1">
                  <a:lumMod val="40000"/>
                  <a:lumOff val="60000"/>
                </a:schemeClr>
              </a:solidFill>
              <a:ln w="25485">
                <a:noFill/>
              </a:ln>
            </c:spPr>
            <c:extLst xmlns:c16r2="http://schemas.microsoft.com/office/drawing/2015/06/chart">
              <c:ext xmlns:c16="http://schemas.microsoft.com/office/drawing/2014/chart" uri="{C3380CC4-5D6E-409C-BE32-E72D297353CC}">
                <c16:uniqueId val="{00000001-33D6-4D65-AFA7-6FF568E97C3A}"/>
              </c:ext>
            </c:extLst>
          </c:dPt>
          <c:cat>
            <c:numRef>
              <c:f>Sheet1!$B$1:$F$1</c:f>
              <c:numCache>
                <c:formatCode>General</c:formatCode>
                <c:ptCount val="5"/>
                <c:pt idx="0">
                  <c:v>17</c:v>
                </c:pt>
                <c:pt idx="1">
                  <c:v>27</c:v>
                </c:pt>
                <c:pt idx="2">
                  <c:v>32</c:v>
                </c:pt>
                <c:pt idx="3">
                  <c:v>20</c:v>
                </c:pt>
                <c:pt idx="4">
                  <c:v>15</c:v>
                </c:pt>
              </c:numCache>
            </c:numRef>
          </c:cat>
          <c:val>
            <c:numRef>
              <c:f>Sheet1!$B$2:$F$2</c:f>
              <c:numCache>
                <c:formatCode>General</c:formatCode>
                <c:ptCount val="5"/>
                <c:pt idx="0">
                  <c:v>17</c:v>
                </c:pt>
                <c:pt idx="1">
                  <c:v>27</c:v>
                </c:pt>
                <c:pt idx="2">
                  <c:v>32</c:v>
                </c:pt>
                <c:pt idx="3">
                  <c:v>20</c:v>
                </c:pt>
                <c:pt idx="4">
                  <c:v>15</c:v>
                </c:pt>
              </c:numCache>
            </c:numRef>
          </c:val>
          <c:extLst xmlns:c16r2="http://schemas.microsoft.com/office/drawing/2015/06/chart">
            <c:ext xmlns:c16="http://schemas.microsoft.com/office/drawing/2014/chart" uri="{C3380CC4-5D6E-409C-BE32-E72D297353CC}">
              <c16:uniqueId val="{00000002-33D6-4D65-AFA7-6FF568E97C3A}"/>
            </c:ext>
          </c:extLst>
        </c:ser>
        <c:dLbls>
          <c:showLegendKey val="0"/>
          <c:showVal val="0"/>
          <c:showCatName val="0"/>
          <c:showSerName val="0"/>
          <c:showPercent val="0"/>
          <c:showBubbleSize val="0"/>
        </c:dLbls>
        <c:gapWidth val="150"/>
        <c:axId val="138288112"/>
        <c:axId val="138288656"/>
      </c:barChart>
      <c:catAx>
        <c:axId val="138288112"/>
        <c:scaling>
          <c:orientation val="minMax"/>
        </c:scaling>
        <c:delete val="0"/>
        <c:axPos val="b"/>
        <c:numFmt formatCode="General" sourceLinked="1"/>
        <c:majorTickMark val="none"/>
        <c:minorTickMark val="none"/>
        <c:tickLblPos val="low"/>
        <c:spPr>
          <a:ln w="38227">
            <a:solidFill>
              <a:schemeClr val="tx1"/>
            </a:solidFill>
            <a:prstDash val="solid"/>
          </a:ln>
        </c:spPr>
        <c:txPr>
          <a:bodyPr rot="0" vert="horz"/>
          <a:lstStyle/>
          <a:p>
            <a:pPr>
              <a:defRPr sz="1706" b="1" i="0" u="none" strike="noStrike" baseline="0">
                <a:solidFill>
                  <a:schemeClr val="tx2"/>
                </a:solidFill>
                <a:latin typeface="Arial"/>
                <a:ea typeface="Arial"/>
                <a:cs typeface="Arial"/>
              </a:defRPr>
            </a:pPr>
            <a:endParaRPr lang="de-DE"/>
          </a:p>
        </c:txPr>
        <c:crossAx val="138288656"/>
        <c:crosses val="autoZero"/>
        <c:auto val="1"/>
        <c:lblAlgn val="ctr"/>
        <c:lblOffset val="100"/>
        <c:tickLblSkip val="1"/>
        <c:tickMarkSkip val="1"/>
        <c:noMultiLvlLbl val="0"/>
      </c:catAx>
      <c:valAx>
        <c:axId val="138288656"/>
        <c:scaling>
          <c:orientation val="minMax"/>
        </c:scaling>
        <c:delete val="1"/>
        <c:axPos val="l"/>
        <c:numFmt formatCode="General" sourceLinked="1"/>
        <c:majorTickMark val="out"/>
        <c:minorTickMark val="none"/>
        <c:tickLblPos val="nextTo"/>
        <c:crossAx val="138288112"/>
        <c:crosses val="autoZero"/>
        <c:crossBetween val="between"/>
      </c:valAx>
      <c:spPr>
        <a:noFill/>
        <a:ln w="25485">
          <a:noFill/>
        </a:ln>
      </c:spPr>
    </c:plotArea>
    <c:plotVisOnly val="1"/>
    <c:dispBlanksAs val="gap"/>
    <c:showDLblsOverMax val="0"/>
  </c:chart>
  <c:spPr>
    <a:noFill/>
    <a:ln>
      <a:noFill/>
    </a:ln>
  </c:spPr>
  <c:txPr>
    <a:bodyPr/>
    <a:lstStyle/>
    <a:p>
      <a:pPr>
        <a:defRPr sz="1706" b="1" i="0" u="none" strike="noStrike" baseline="0">
          <a:solidFill>
            <a:schemeClr val="tx1"/>
          </a:solidFill>
          <a:latin typeface="Arial"/>
          <a:ea typeface="Arial"/>
          <a:cs typeface="Arial"/>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8497409326401"/>
          <c:y val="7.0731707317073206E-2"/>
          <c:w val="0.44170984455958501"/>
          <c:h val="0.83170731707317103"/>
        </c:manualLayout>
      </c:layout>
      <c:pieChart>
        <c:varyColors val="1"/>
        <c:ser>
          <c:idx val="0"/>
          <c:order val="0"/>
          <c:tx>
            <c:strRef>
              <c:f>Sheet1!$A$2</c:f>
              <c:strCache>
                <c:ptCount val="1"/>
                <c:pt idx="0">
                  <c:v>East</c:v>
                </c:pt>
              </c:strCache>
            </c:strRef>
          </c:tx>
          <c:spPr>
            <a:solidFill>
              <a:schemeClr val="accent1"/>
            </a:solidFill>
            <a:ln w="25396">
              <a:noFill/>
            </a:ln>
          </c:spPr>
          <c:dPt>
            <c:idx val="0"/>
            <c:bubble3D val="0"/>
            <c:extLst xmlns:c16r2="http://schemas.microsoft.com/office/drawing/2015/06/chart">
              <c:ext xmlns:c16="http://schemas.microsoft.com/office/drawing/2014/chart" uri="{C3380CC4-5D6E-409C-BE32-E72D297353CC}">
                <c16:uniqueId val="{00000000-B7E5-4D33-ABD9-EBE0C229A760}"/>
              </c:ext>
            </c:extLst>
          </c:dPt>
          <c:dPt>
            <c:idx val="1"/>
            <c:bubble3D val="0"/>
            <c:spPr>
              <a:solidFill>
                <a:srgbClr val="FFB932"/>
              </a:solidFill>
              <a:ln w="25396">
                <a:noFill/>
              </a:ln>
            </c:spPr>
            <c:extLst xmlns:c16r2="http://schemas.microsoft.com/office/drawing/2015/06/chart">
              <c:ext xmlns:c16="http://schemas.microsoft.com/office/drawing/2014/chart" uri="{C3380CC4-5D6E-409C-BE32-E72D297353CC}">
                <c16:uniqueId val="{00000002-B7E5-4D33-ABD9-EBE0C229A760}"/>
              </c:ext>
            </c:extLst>
          </c:dPt>
          <c:dPt>
            <c:idx val="2"/>
            <c:bubble3D val="0"/>
            <c:spPr>
              <a:solidFill>
                <a:srgbClr val="FFC864"/>
              </a:solidFill>
              <a:ln w="25396">
                <a:noFill/>
              </a:ln>
            </c:spPr>
            <c:extLst xmlns:c16r2="http://schemas.microsoft.com/office/drawing/2015/06/chart">
              <c:ext xmlns:c16="http://schemas.microsoft.com/office/drawing/2014/chart" uri="{C3380CC4-5D6E-409C-BE32-E72D297353CC}">
                <c16:uniqueId val="{00000004-B7E5-4D33-ABD9-EBE0C229A760}"/>
              </c:ext>
            </c:extLst>
          </c:dPt>
          <c:dPt>
            <c:idx val="3"/>
            <c:bubble3D val="0"/>
            <c:spPr>
              <a:solidFill>
                <a:srgbClr val="FFDC96"/>
              </a:solidFill>
              <a:ln w="25396">
                <a:noFill/>
              </a:ln>
            </c:spPr>
            <c:extLst xmlns:c16r2="http://schemas.microsoft.com/office/drawing/2015/06/chart">
              <c:ext xmlns:c16="http://schemas.microsoft.com/office/drawing/2014/chart" uri="{C3380CC4-5D6E-409C-BE32-E72D297353CC}">
                <c16:uniqueId val="{00000006-B7E5-4D33-ABD9-EBE0C229A760}"/>
              </c:ext>
            </c:extLst>
          </c:dPt>
          <c:dPt>
            <c:idx val="4"/>
            <c:bubble3D val="0"/>
            <c:spPr>
              <a:solidFill>
                <a:srgbClr val="FFF0CD"/>
              </a:solidFill>
              <a:ln w="25396">
                <a:noFill/>
              </a:ln>
            </c:spPr>
            <c:extLst xmlns:c16r2="http://schemas.microsoft.com/office/drawing/2015/06/chart">
              <c:ext xmlns:c16="http://schemas.microsoft.com/office/drawing/2014/chart" uri="{C3380CC4-5D6E-409C-BE32-E72D297353CC}">
                <c16:uniqueId val="{00000008-B7E5-4D33-ABD9-EBE0C229A760}"/>
              </c:ext>
            </c:extLst>
          </c:dPt>
          <c:dLbls>
            <c:dLbl>
              <c:idx val="0"/>
              <c:layout>
                <c:manualLayout>
                  <c:x val="0.124523222306247"/>
                  <c:y val="5.3179977592178899E-2"/>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0-B7E5-4D33-ABD9-EBE0C229A760}"/>
                </c:ext>
                <c:ext xmlns:c15="http://schemas.microsoft.com/office/drawing/2012/chart" uri="{CE6537A1-D6FC-4f65-9D91-7224C49458BB}"/>
              </c:extLst>
            </c:dLbl>
            <c:dLbl>
              <c:idx val="1"/>
              <c:layout>
                <c:manualLayout>
                  <c:x val="4.81137357486957E-2"/>
                  <c:y val="6.0252998187731499E-2"/>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2-B7E5-4D33-ABD9-EBE0C229A760}"/>
                </c:ext>
                <c:ext xmlns:c15="http://schemas.microsoft.com/office/drawing/2012/chart" uri="{CE6537A1-D6FC-4f65-9D91-7224C49458BB}"/>
              </c:extLst>
            </c:dLbl>
            <c:dLbl>
              <c:idx val="2"/>
              <c:layout>
                <c:manualLayout>
                  <c:x val="-0.13656124355586299"/>
                  <c:y val="-0.13194712204630599"/>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4-B7E5-4D33-ABD9-EBE0C229A760}"/>
                </c:ext>
                <c:ext xmlns:c15="http://schemas.microsoft.com/office/drawing/2012/chart" uri="{CE6537A1-D6FC-4f65-9D91-7224C49458BB}"/>
              </c:extLst>
            </c:dLbl>
            <c:dLbl>
              <c:idx val="3"/>
              <c:layout>
                <c:manualLayout>
                  <c:x val="-1.39162467854683E-2"/>
                  <c:y val="1.32001208596046E-2"/>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6-B7E5-4D33-ABD9-EBE0C229A760}"/>
                </c:ext>
                <c:ext xmlns:c15="http://schemas.microsoft.com/office/drawing/2012/chart" uri="{CE6537A1-D6FC-4f65-9D91-7224C49458BB}"/>
              </c:extLst>
            </c:dLbl>
            <c:dLbl>
              <c:idx val="4"/>
              <c:layout>
                <c:manualLayout>
                  <c:x val="-0.142280529193855"/>
                  <c:y val="4.4377469817941197E-2"/>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8-B7E5-4D33-ABD9-EBE0C229A760}"/>
                </c:ext>
                <c:ext xmlns:c15="http://schemas.microsoft.com/office/drawing/2012/chart" uri="{CE6537A1-D6FC-4f65-9D91-7224C49458BB}"/>
              </c:extLst>
            </c:dLbl>
            <c:numFmt formatCode="0%" sourceLinked="0"/>
            <c:spPr>
              <a:noFill/>
              <a:ln w="25396">
                <a:noFill/>
              </a:ln>
            </c:spPr>
            <c:txPr>
              <a:bodyPr/>
              <a:lstStyle/>
              <a:p>
                <a:pPr>
                  <a:defRPr sz="1700" b="1" i="0" u="none" strike="noStrike" baseline="0">
                    <a:solidFill>
                      <a:srgbClr val="000000"/>
                    </a:solidFill>
                    <a:latin typeface="Arial"/>
                    <a:ea typeface="Arial"/>
                    <a:cs typeface="Arial"/>
                  </a:defRPr>
                </a:pPr>
                <a:endParaRPr lang="de-DE"/>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Sheet1!$B$1:$F$1</c:f>
              <c:strCache>
                <c:ptCount val="5"/>
                <c:pt idx="0">
                  <c:v>Angabe 1</c:v>
                </c:pt>
                <c:pt idx="1">
                  <c:v>Angabe 2</c:v>
                </c:pt>
                <c:pt idx="2">
                  <c:v>Angabe 3</c:v>
                </c:pt>
                <c:pt idx="3">
                  <c:v>Angabe 4</c:v>
                </c:pt>
                <c:pt idx="4">
                  <c:v>Angabe 5</c:v>
                </c:pt>
              </c:strCache>
            </c:strRef>
          </c:cat>
          <c:val>
            <c:numRef>
              <c:f>Sheet1!$B$2:$F$2</c:f>
              <c:numCache>
                <c:formatCode>General</c:formatCode>
                <c:ptCount val="5"/>
                <c:pt idx="0">
                  <c:v>17</c:v>
                </c:pt>
                <c:pt idx="1">
                  <c:v>27</c:v>
                </c:pt>
                <c:pt idx="2">
                  <c:v>32</c:v>
                </c:pt>
                <c:pt idx="3">
                  <c:v>20</c:v>
                </c:pt>
                <c:pt idx="4">
                  <c:v>15</c:v>
                </c:pt>
              </c:numCache>
            </c:numRef>
          </c:val>
          <c:extLst xmlns:c16r2="http://schemas.microsoft.com/office/drawing/2015/06/chart">
            <c:ext xmlns:c16="http://schemas.microsoft.com/office/drawing/2014/chart" uri="{C3380CC4-5D6E-409C-BE32-E72D297353CC}">
              <c16:uniqueId val="{00000009-B7E5-4D33-ABD9-EBE0C229A760}"/>
            </c:ext>
          </c:extLst>
        </c:ser>
        <c:dLbls>
          <c:showLegendKey val="0"/>
          <c:showVal val="0"/>
          <c:showCatName val="0"/>
          <c:showSerName val="0"/>
          <c:showPercent val="0"/>
          <c:showBubbleSize val="0"/>
          <c:showLeaderLines val="0"/>
        </c:dLbls>
        <c:firstSliceAng val="0"/>
      </c:pieChart>
      <c:spPr>
        <a:noFill/>
        <a:ln w="25396">
          <a:noFill/>
        </a:ln>
      </c:spPr>
    </c:plotArea>
    <c:legend>
      <c:legendPos val="r"/>
      <c:layout>
        <c:manualLayout>
          <c:xMode val="edge"/>
          <c:yMode val="edge"/>
          <c:x val="0.73704663212435195"/>
          <c:y val="4.3902439024390297E-2"/>
          <c:w val="0.15673575129533701"/>
          <c:h val="0.40243902439024398"/>
        </c:manualLayout>
      </c:layout>
      <c:overlay val="0"/>
      <c:spPr>
        <a:solidFill>
          <a:schemeClr val="bg1"/>
        </a:solidFill>
        <a:ln w="25396">
          <a:noFill/>
        </a:ln>
      </c:spPr>
      <c:txPr>
        <a:bodyPr/>
        <a:lstStyle/>
        <a:p>
          <a:pPr>
            <a:defRPr sz="1285" b="0" i="0" u="none" strike="noStrike" baseline="0">
              <a:solidFill>
                <a:schemeClr val="tx1"/>
              </a:solidFill>
              <a:latin typeface="Arial"/>
              <a:ea typeface="Arial"/>
              <a:cs typeface="Arial"/>
            </a:defRPr>
          </a:pPr>
          <a:endParaRPr lang="de-DE"/>
        </a:p>
      </c:txPr>
    </c:legend>
    <c:plotVisOnly val="1"/>
    <c:dispBlanksAs val="zero"/>
    <c:showDLblsOverMax val="0"/>
  </c:chart>
  <c:spPr>
    <a:noFill/>
    <a:ln>
      <a:noFill/>
    </a:ln>
  </c:spPr>
  <c:txPr>
    <a:bodyPr/>
    <a:lstStyle/>
    <a:p>
      <a:pPr>
        <a:defRPr sz="1400" b="0" i="0" u="none" strike="noStrike" baseline="0">
          <a:solidFill>
            <a:schemeClr val="tx1"/>
          </a:solidFill>
          <a:latin typeface="Arial"/>
          <a:ea typeface="Arial"/>
          <a:cs typeface="Arial"/>
        </a:defRPr>
      </a:pPr>
      <a:endParaRPr lang="de-DE"/>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627494456762804E-2"/>
          <c:y val="0.11138014527845"/>
          <c:w val="0.71175166297117498"/>
          <c:h val="0.78450363196125905"/>
        </c:manualLayout>
      </c:layout>
      <c:lineChart>
        <c:grouping val="standard"/>
        <c:varyColors val="0"/>
        <c:ser>
          <c:idx val="0"/>
          <c:order val="0"/>
          <c:tx>
            <c:strRef>
              <c:f>Sheet1!$A$2</c:f>
              <c:strCache>
                <c:ptCount val="1"/>
                <c:pt idx="0">
                  <c:v>Angabe 1</c:v>
                </c:pt>
              </c:strCache>
            </c:strRef>
          </c:tx>
          <c:spPr>
            <a:ln w="38215">
              <a:solidFill>
                <a:srgbClr val="96BE00"/>
              </a:solidFill>
              <a:prstDash val="lgDash"/>
            </a:ln>
          </c:spPr>
          <c:marker>
            <c:symbol val="none"/>
          </c:marker>
          <c:dPt>
            <c:idx val="1"/>
            <c:bubble3D val="0"/>
            <c:spPr>
              <a:ln w="38215">
                <a:solidFill>
                  <a:srgbClr val="96BE00"/>
                </a:solidFill>
                <a:prstDash val="lgDash"/>
              </a:ln>
            </c:spPr>
            <c:extLst xmlns:c16r2="http://schemas.microsoft.com/office/drawing/2015/06/chart">
              <c:ext xmlns:c16="http://schemas.microsoft.com/office/drawing/2014/chart" uri="{C3380CC4-5D6E-409C-BE32-E72D297353CC}">
                <c16:uniqueId val="{00000001-D7A8-4134-8B2B-E1954010A13D}"/>
              </c:ext>
            </c:extLst>
          </c:dPt>
          <c:dPt>
            <c:idx val="2"/>
            <c:bubble3D val="0"/>
            <c:spPr>
              <a:ln w="38215">
                <a:solidFill>
                  <a:srgbClr val="96BE00"/>
                </a:solidFill>
                <a:prstDash val="lgDash"/>
              </a:ln>
            </c:spPr>
            <c:extLst xmlns:c16r2="http://schemas.microsoft.com/office/drawing/2015/06/chart">
              <c:ext xmlns:c16="http://schemas.microsoft.com/office/drawing/2014/chart" uri="{C3380CC4-5D6E-409C-BE32-E72D297353CC}">
                <c16:uniqueId val="{00000003-D7A8-4134-8B2B-E1954010A13D}"/>
              </c:ext>
            </c:extLst>
          </c:dPt>
          <c:dPt>
            <c:idx val="3"/>
            <c:bubble3D val="0"/>
            <c:spPr>
              <a:ln w="38215">
                <a:solidFill>
                  <a:srgbClr val="96BE00"/>
                </a:solidFill>
                <a:prstDash val="lgDash"/>
              </a:ln>
            </c:spPr>
            <c:extLst xmlns:c16r2="http://schemas.microsoft.com/office/drawing/2015/06/chart">
              <c:ext xmlns:c16="http://schemas.microsoft.com/office/drawing/2014/chart" uri="{C3380CC4-5D6E-409C-BE32-E72D297353CC}">
                <c16:uniqueId val="{00000005-D7A8-4134-8B2B-E1954010A13D}"/>
              </c:ext>
            </c:extLst>
          </c:dPt>
          <c:dPt>
            <c:idx val="4"/>
            <c:bubble3D val="0"/>
            <c:spPr>
              <a:ln w="38215">
                <a:solidFill>
                  <a:srgbClr val="96BE00"/>
                </a:solidFill>
                <a:prstDash val="lgDash"/>
              </a:ln>
            </c:spPr>
            <c:extLst xmlns:c16r2="http://schemas.microsoft.com/office/drawing/2015/06/chart">
              <c:ext xmlns:c16="http://schemas.microsoft.com/office/drawing/2014/chart" uri="{C3380CC4-5D6E-409C-BE32-E72D297353CC}">
                <c16:uniqueId val="{00000007-D7A8-4134-8B2B-E1954010A13D}"/>
              </c:ext>
            </c:extLst>
          </c:dPt>
          <c:cat>
            <c:numRef>
              <c:f>Sheet1!$B$1:$F$1</c:f>
              <c:numCache>
                <c:formatCode>General</c:formatCode>
                <c:ptCount val="5"/>
                <c:pt idx="0">
                  <c:v>2008</c:v>
                </c:pt>
                <c:pt idx="1">
                  <c:v>2009</c:v>
                </c:pt>
                <c:pt idx="2">
                  <c:v>2010</c:v>
                </c:pt>
                <c:pt idx="3">
                  <c:v>2011</c:v>
                </c:pt>
                <c:pt idx="4">
                  <c:v>2012</c:v>
                </c:pt>
              </c:numCache>
            </c:numRef>
          </c:cat>
          <c:val>
            <c:numRef>
              <c:f>Sheet1!$B$2:$F$2</c:f>
              <c:numCache>
                <c:formatCode>General</c:formatCode>
                <c:ptCount val="5"/>
                <c:pt idx="0">
                  <c:v>17</c:v>
                </c:pt>
                <c:pt idx="1">
                  <c:v>27</c:v>
                </c:pt>
                <c:pt idx="2">
                  <c:v>32</c:v>
                </c:pt>
                <c:pt idx="3">
                  <c:v>20</c:v>
                </c:pt>
                <c:pt idx="4">
                  <c:v>15</c:v>
                </c:pt>
              </c:numCache>
            </c:numRef>
          </c:val>
          <c:smooth val="0"/>
          <c:extLst xmlns:c16r2="http://schemas.microsoft.com/office/drawing/2015/06/chart">
            <c:ext xmlns:c16="http://schemas.microsoft.com/office/drawing/2014/chart" uri="{C3380CC4-5D6E-409C-BE32-E72D297353CC}">
              <c16:uniqueId val="{00000008-D7A8-4134-8B2B-E1954010A13D}"/>
            </c:ext>
          </c:extLst>
        </c:ser>
        <c:ser>
          <c:idx val="1"/>
          <c:order val="1"/>
          <c:tx>
            <c:strRef>
              <c:f>Sheet1!$A$3</c:f>
              <c:strCache>
                <c:ptCount val="1"/>
                <c:pt idx="0">
                  <c:v>Angabe 2</c:v>
                </c:pt>
              </c:strCache>
            </c:strRef>
          </c:tx>
          <c:spPr>
            <a:ln w="38215">
              <a:solidFill>
                <a:schemeClr val="accent1"/>
              </a:solidFill>
              <a:prstDash val="solid"/>
            </a:ln>
          </c:spPr>
          <c:marker>
            <c:symbol val="none"/>
          </c:marker>
          <c:cat>
            <c:numRef>
              <c:f>Sheet1!$B$1:$F$1</c:f>
              <c:numCache>
                <c:formatCode>General</c:formatCode>
                <c:ptCount val="5"/>
                <c:pt idx="0">
                  <c:v>2008</c:v>
                </c:pt>
                <c:pt idx="1">
                  <c:v>2009</c:v>
                </c:pt>
                <c:pt idx="2">
                  <c:v>2010</c:v>
                </c:pt>
                <c:pt idx="3">
                  <c:v>2011</c:v>
                </c:pt>
                <c:pt idx="4">
                  <c:v>2012</c:v>
                </c:pt>
              </c:numCache>
            </c:numRef>
          </c:cat>
          <c:val>
            <c:numRef>
              <c:f>Sheet1!$B$3:$F$3</c:f>
              <c:numCache>
                <c:formatCode>General</c:formatCode>
                <c:ptCount val="5"/>
                <c:pt idx="0">
                  <c:v>23</c:v>
                </c:pt>
                <c:pt idx="1">
                  <c:v>43</c:v>
                </c:pt>
                <c:pt idx="2">
                  <c:v>45</c:v>
                </c:pt>
                <c:pt idx="3">
                  <c:v>65</c:v>
                </c:pt>
                <c:pt idx="4">
                  <c:v>43</c:v>
                </c:pt>
              </c:numCache>
            </c:numRef>
          </c:val>
          <c:smooth val="0"/>
          <c:extLst xmlns:c16r2="http://schemas.microsoft.com/office/drawing/2015/06/chart">
            <c:ext xmlns:c16="http://schemas.microsoft.com/office/drawing/2014/chart" uri="{C3380CC4-5D6E-409C-BE32-E72D297353CC}">
              <c16:uniqueId val="{00000009-D7A8-4134-8B2B-E1954010A13D}"/>
            </c:ext>
          </c:extLst>
        </c:ser>
        <c:ser>
          <c:idx val="2"/>
          <c:order val="2"/>
          <c:tx>
            <c:strRef>
              <c:f>Sheet1!$A$4</c:f>
              <c:strCache>
                <c:ptCount val="1"/>
                <c:pt idx="0">
                  <c:v>Angabe 3</c:v>
                </c:pt>
              </c:strCache>
            </c:strRef>
          </c:tx>
          <c:spPr>
            <a:ln w="38215">
              <a:solidFill>
                <a:srgbClr val="000000"/>
              </a:solidFill>
              <a:prstDash val="lgDash"/>
            </a:ln>
          </c:spPr>
          <c:marker>
            <c:symbol val="none"/>
          </c:marker>
          <c:cat>
            <c:numRef>
              <c:f>Sheet1!$B$1:$F$1</c:f>
              <c:numCache>
                <c:formatCode>General</c:formatCode>
                <c:ptCount val="5"/>
                <c:pt idx="0">
                  <c:v>2008</c:v>
                </c:pt>
                <c:pt idx="1">
                  <c:v>2009</c:v>
                </c:pt>
                <c:pt idx="2">
                  <c:v>2010</c:v>
                </c:pt>
                <c:pt idx="3">
                  <c:v>2011</c:v>
                </c:pt>
                <c:pt idx="4">
                  <c:v>2012</c:v>
                </c:pt>
              </c:numCache>
            </c:numRef>
          </c:cat>
          <c:val>
            <c:numRef>
              <c:f>Sheet1!$B$4:$F$4</c:f>
              <c:numCache>
                <c:formatCode>General</c:formatCode>
                <c:ptCount val="5"/>
                <c:pt idx="0">
                  <c:v>12</c:v>
                </c:pt>
                <c:pt idx="1">
                  <c:v>21</c:v>
                </c:pt>
                <c:pt idx="2">
                  <c:v>23</c:v>
                </c:pt>
                <c:pt idx="3">
                  <c:v>21</c:v>
                </c:pt>
                <c:pt idx="4">
                  <c:v>34</c:v>
                </c:pt>
              </c:numCache>
            </c:numRef>
          </c:val>
          <c:smooth val="0"/>
          <c:extLst xmlns:c16r2="http://schemas.microsoft.com/office/drawing/2015/06/chart">
            <c:ext xmlns:c16="http://schemas.microsoft.com/office/drawing/2014/chart" uri="{C3380CC4-5D6E-409C-BE32-E72D297353CC}">
              <c16:uniqueId val="{0000000A-D7A8-4134-8B2B-E1954010A13D}"/>
            </c:ext>
          </c:extLst>
        </c:ser>
        <c:dLbls>
          <c:showLegendKey val="0"/>
          <c:showVal val="0"/>
          <c:showCatName val="0"/>
          <c:showSerName val="0"/>
          <c:showPercent val="0"/>
          <c:showBubbleSize val="0"/>
        </c:dLbls>
        <c:smooth val="0"/>
        <c:axId val="138279408"/>
        <c:axId val="138283216"/>
      </c:lineChart>
      <c:catAx>
        <c:axId val="138279408"/>
        <c:scaling>
          <c:orientation val="minMax"/>
        </c:scaling>
        <c:delete val="0"/>
        <c:axPos val="b"/>
        <c:numFmt formatCode="General" sourceLinked="1"/>
        <c:majorTickMark val="none"/>
        <c:minorTickMark val="none"/>
        <c:tickLblPos val="nextTo"/>
        <c:spPr>
          <a:ln w="38215">
            <a:solidFill>
              <a:schemeClr val="tx1"/>
            </a:solidFill>
            <a:prstDash val="solid"/>
          </a:ln>
        </c:spPr>
        <c:txPr>
          <a:bodyPr rot="0" vert="horz"/>
          <a:lstStyle/>
          <a:p>
            <a:pPr>
              <a:defRPr sz="1404" b="1" i="0" u="none" strike="noStrike" baseline="0">
                <a:solidFill>
                  <a:schemeClr val="accent1"/>
                </a:solidFill>
                <a:latin typeface="Arial"/>
                <a:ea typeface="Arial"/>
                <a:cs typeface="Arial"/>
              </a:defRPr>
            </a:pPr>
            <a:endParaRPr lang="de-DE"/>
          </a:p>
        </c:txPr>
        <c:crossAx val="138283216"/>
        <c:crosses val="autoZero"/>
        <c:auto val="1"/>
        <c:lblAlgn val="ctr"/>
        <c:lblOffset val="100"/>
        <c:tickLblSkip val="1"/>
        <c:tickMarkSkip val="1"/>
        <c:noMultiLvlLbl val="0"/>
      </c:catAx>
      <c:valAx>
        <c:axId val="138283216"/>
        <c:scaling>
          <c:orientation val="minMax"/>
        </c:scaling>
        <c:delete val="0"/>
        <c:axPos val="l"/>
        <c:majorGridlines>
          <c:spPr>
            <a:ln w="3185">
              <a:solidFill>
                <a:schemeClr val="tx1"/>
              </a:solidFill>
              <a:prstDash val="solid"/>
            </a:ln>
          </c:spPr>
        </c:majorGridlines>
        <c:numFmt formatCode="General" sourceLinked="1"/>
        <c:majorTickMark val="out"/>
        <c:minorTickMark val="none"/>
        <c:tickLblPos val="nextTo"/>
        <c:spPr>
          <a:ln w="9554">
            <a:noFill/>
          </a:ln>
        </c:spPr>
        <c:txPr>
          <a:bodyPr rot="0" vert="horz"/>
          <a:lstStyle/>
          <a:p>
            <a:pPr>
              <a:defRPr sz="1404" b="1" i="0" u="none" strike="noStrike" baseline="0">
                <a:solidFill>
                  <a:srgbClr val="000000"/>
                </a:solidFill>
                <a:latin typeface="Arial"/>
                <a:ea typeface="Arial"/>
                <a:cs typeface="Arial"/>
              </a:defRPr>
            </a:pPr>
            <a:endParaRPr lang="de-DE"/>
          </a:p>
        </c:txPr>
        <c:crossAx val="138279408"/>
        <c:crosses val="autoZero"/>
        <c:crossBetween val="between"/>
      </c:valAx>
      <c:spPr>
        <a:noFill/>
        <a:ln w="25476">
          <a:noFill/>
        </a:ln>
      </c:spPr>
    </c:plotArea>
    <c:legend>
      <c:legendPos val="r"/>
      <c:layout>
        <c:manualLayout>
          <c:xMode val="edge"/>
          <c:yMode val="edge"/>
          <c:x val="0.825942350332594"/>
          <c:y val="7.5060532687651296E-2"/>
          <c:w val="0.174057649667406"/>
          <c:h val="0.305084745762712"/>
        </c:manualLayout>
      </c:layout>
      <c:overlay val="0"/>
      <c:spPr>
        <a:solidFill>
          <a:schemeClr val="bg1"/>
        </a:solidFill>
        <a:ln w="25476">
          <a:noFill/>
        </a:ln>
      </c:spPr>
      <c:txPr>
        <a:bodyPr/>
        <a:lstStyle/>
        <a:p>
          <a:pPr>
            <a:defRPr sz="1289" b="0" i="0" u="none" strike="noStrike" baseline="0">
              <a:solidFill>
                <a:schemeClr val="tx1"/>
              </a:solidFill>
              <a:latin typeface="Arial"/>
              <a:ea typeface="Arial"/>
              <a:cs typeface="Arial"/>
            </a:defRPr>
          </a:pPr>
          <a:endParaRPr lang="de-DE"/>
        </a:p>
      </c:txPr>
    </c:legend>
    <c:plotVisOnly val="1"/>
    <c:dispBlanksAs val="gap"/>
    <c:showDLblsOverMax val="0"/>
  </c:chart>
  <c:spPr>
    <a:noFill/>
    <a:ln>
      <a:noFill/>
    </a:ln>
  </c:spPr>
  <c:txPr>
    <a:bodyPr/>
    <a:lstStyle/>
    <a:p>
      <a:pPr>
        <a:defRPr sz="1404" b="0" i="0" u="none" strike="noStrike" baseline="0">
          <a:solidFill>
            <a:schemeClr val="tx1"/>
          </a:solidFill>
          <a:latin typeface="Arial"/>
          <a:ea typeface="Arial"/>
          <a:cs typeface="Arial"/>
        </a:defRPr>
      </a:pPr>
      <a:endParaRPr lang="de-DE"/>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6-01-01T15:22:38.838" idx="2">
    <p:pos x="1956" y="1105"/>
    <p:text>Jenachdem was du in diesem Kapitel Behandlen möchtest</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0.0945</cdr:x>
      <cdr:y>0.4575</cdr:y>
    </cdr:from>
    <cdr:to>
      <cdr:x>0.11525</cdr:x>
      <cdr:y>0.4575</cdr:y>
    </cdr:to>
    <cdr:sp macro="" textlink="">
      <cdr:nvSpPr>
        <cdr:cNvPr id="1025" name="Line 1"/>
        <cdr:cNvSpPr>
          <a:spLocks xmlns:a="http://schemas.openxmlformats.org/drawingml/2006/main" noChangeShapeType="1"/>
        </cdr:cNvSpPr>
      </cdr:nvSpPr>
      <cdr:spPr bwMode="auto">
        <a:xfrm xmlns:a="http://schemas.openxmlformats.org/drawingml/2006/main">
          <a:off x="694887" y="1786652"/>
          <a:ext cx="152581"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 xmlns:a14="http://schemas.microsoft.com/office/drawing/2010/main">
              <a:noFill/>
            </a14:hiddenFill>
          </a:ext>
        </a:extLst>
      </cdr:spPr>
    </cdr:sp>
  </cdr:relSizeAnchor>
  <cdr:relSizeAnchor xmlns:cdr="http://schemas.openxmlformats.org/drawingml/2006/chartDrawing">
    <cdr:from>
      <cdr:x>0.0945</cdr:x>
      <cdr:y>0.13725</cdr:y>
    </cdr:from>
    <cdr:to>
      <cdr:x>0.20725</cdr:x>
      <cdr:y>0.13725</cdr:y>
    </cdr:to>
    <cdr:sp macro="" textlink="">
      <cdr:nvSpPr>
        <cdr:cNvPr id="1026" name="Line 2"/>
        <cdr:cNvSpPr>
          <a:spLocks xmlns:a="http://schemas.openxmlformats.org/drawingml/2006/main" noChangeShapeType="1"/>
        </cdr:cNvSpPr>
      </cdr:nvSpPr>
      <cdr:spPr bwMode="auto">
        <a:xfrm xmlns:a="http://schemas.openxmlformats.org/drawingml/2006/main">
          <a:off x="694437" y="535124"/>
          <a:ext cx="828547"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 xmlns:a14="http://schemas.microsoft.com/office/drawing/2010/main">
              <a:noFill/>
            </a14:hiddenFill>
          </a:ext>
        </a:extLst>
      </cdr:spPr>
    </cdr:sp>
  </cdr:relSizeAnchor>
  <cdr:relSizeAnchor xmlns:cdr="http://schemas.openxmlformats.org/drawingml/2006/chartDrawing">
    <cdr:from>
      <cdr:x>0.455</cdr:x>
      <cdr:y>0.13725</cdr:y>
    </cdr:from>
    <cdr:to>
      <cdr:x>0.56825</cdr:x>
      <cdr:y>0.13725</cdr:y>
    </cdr:to>
    <cdr:sp macro="" textlink="">
      <cdr:nvSpPr>
        <cdr:cNvPr id="1027" name="Line 3"/>
        <cdr:cNvSpPr>
          <a:spLocks xmlns:a="http://schemas.openxmlformats.org/drawingml/2006/main" noChangeShapeType="1"/>
        </cdr:cNvSpPr>
      </cdr:nvSpPr>
      <cdr:spPr bwMode="auto">
        <a:xfrm xmlns:a="http://schemas.openxmlformats.org/drawingml/2006/main">
          <a:off x="3345752" y="535996"/>
          <a:ext cx="832761"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 xmlns:a14="http://schemas.microsoft.com/office/drawing/2010/main">
              <a:noFill/>
            </a14:hiddenFill>
          </a:ext>
        </a:extLst>
      </cdr:spPr>
    </cdr:sp>
  </cdr:relSizeAnchor>
  <cdr:relSizeAnchor xmlns:cdr="http://schemas.openxmlformats.org/drawingml/2006/chartDrawing">
    <cdr:from>
      <cdr:x>0.53325</cdr:x>
      <cdr:y>0.65725</cdr:y>
    </cdr:from>
    <cdr:to>
      <cdr:x>0.61475</cdr:x>
      <cdr:y>0.65725</cdr:y>
    </cdr:to>
    <cdr:sp macro="" textlink="">
      <cdr:nvSpPr>
        <cdr:cNvPr id="1028" name="Line 4"/>
        <cdr:cNvSpPr>
          <a:spLocks xmlns:a="http://schemas.openxmlformats.org/drawingml/2006/main" noChangeShapeType="1"/>
        </cdr:cNvSpPr>
      </cdr:nvSpPr>
      <cdr:spPr bwMode="auto">
        <a:xfrm xmlns:a="http://schemas.openxmlformats.org/drawingml/2006/main" flipV="1">
          <a:off x="3921147" y="2566726"/>
          <a:ext cx="599294"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 xmlns:a14="http://schemas.microsoft.com/office/drawing/2010/main">
              <a:noFill/>
            </a14:hiddenFill>
          </a:ext>
        </a:extLst>
      </cdr:spPr>
    </cdr:sp>
  </cdr:relSizeAnchor>
  <cdr:relSizeAnchor xmlns:cdr="http://schemas.openxmlformats.org/drawingml/2006/chartDrawing">
    <cdr:from>
      <cdr:x>0.14925</cdr:x>
      <cdr:y>0.84425</cdr:y>
    </cdr:from>
    <cdr:to>
      <cdr:x>0.2315</cdr:x>
      <cdr:y>0.84425</cdr:y>
    </cdr:to>
    <cdr:sp macro="" textlink="">
      <cdr:nvSpPr>
        <cdr:cNvPr id="1029" name="Line 5"/>
        <cdr:cNvSpPr>
          <a:spLocks xmlns:a="http://schemas.openxmlformats.org/drawingml/2006/main" noChangeShapeType="1"/>
        </cdr:cNvSpPr>
      </cdr:nvSpPr>
      <cdr:spPr bwMode="auto">
        <a:xfrm xmlns:a="http://schemas.openxmlformats.org/drawingml/2006/main" flipV="1">
          <a:off x="1097480" y="3297007"/>
          <a:ext cx="604809"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 xmlns:a14="http://schemas.microsoft.com/office/drawing/2010/main">
              <a:noFill/>
            </a14:hiddenFill>
          </a:ext>
        </a:extLst>
      </cdr:spPr>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3</a:t>
            </a:fld>
            <a:endParaRPr lang="de-DE"/>
          </a:p>
        </p:txBody>
      </p:sp>
    </p:spTree>
    <p:extLst>
      <p:ext uri="{BB962C8B-B14F-4D97-AF65-F5344CB8AC3E}">
        <p14:creationId xmlns:p14="http://schemas.microsoft.com/office/powerpoint/2010/main" val="4230285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In der Praxis ist es mit diesem Algorithmus nicht möglich, eine Verschlüsselung, die auf dem DLP aufbaut, zu brechen. Die Komplexität dieses Algorithmus liegt in O(√p − 1) und</a:t>
            </a:r>
            <a:r>
              <a:rPr lang="de-DE" baseline="0" dirty="0" smtClean="0"/>
              <a:t> </a:t>
            </a:r>
            <a:r>
              <a:rPr lang="de-DE" dirty="0" smtClean="0"/>
              <a:t>ist somit schon deutlich besser, als eine naive vollständige Suche, deren Komplexität in O(p − 1) liegt, aber dennoch zu stark von der Größe der zugrundeliegenden Gruppe abhängig ist. Anzumerken ist, dass dieser Algorithmus ein sogenannter generischer Algorithmus ist, womit dieser für jede Gruppe funktioniert und nicht von einer speziellen Struktur der Gruppe abhängt</a:t>
            </a:r>
            <a:r>
              <a:rPr lang="de-DE" dirty="0" smtClean="0"/>
              <a:t>. Kann</a:t>
            </a:r>
            <a:r>
              <a:rPr lang="de-DE" baseline="0" dirty="0" smtClean="0"/>
              <a:t> somit zum lösen des DLP und des ECDLP </a:t>
            </a:r>
            <a:r>
              <a:rPr lang="de-DE" baseline="0" smtClean="0"/>
              <a:t>genutzt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13</a:t>
            </a:fld>
            <a:endParaRPr lang="de-DE" dirty="0"/>
          </a:p>
        </p:txBody>
      </p:sp>
    </p:spTree>
    <p:extLst>
      <p:ext uri="{BB962C8B-B14F-4D97-AF65-F5344CB8AC3E}">
        <p14:creationId xmlns:p14="http://schemas.microsoft.com/office/powerpoint/2010/main" val="1662091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noProof="0" dirty="0" smtClean="0"/>
              <a:t>Wir besprechen hier nur die Grundlagen von elliptischen Kurven die wir für das </a:t>
            </a:r>
            <a:r>
              <a:rPr lang="de-DE" noProof="0" dirty="0" err="1" smtClean="0"/>
              <a:t>Elliptic</a:t>
            </a:r>
            <a:r>
              <a:rPr lang="de-DE" noProof="0" dirty="0" smtClean="0"/>
              <a:t> </a:t>
            </a:r>
            <a:r>
              <a:rPr lang="de-DE" noProof="0" dirty="0" err="1" smtClean="0"/>
              <a:t>Curve</a:t>
            </a:r>
            <a:r>
              <a:rPr lang="de-DE" noProof="0" dirty="0" smtClean="0"/>
              <a:t> </a:t>
            </a:r>
            <a:r>
              <a:rPr lang="de-DE" noProof="0" dirty="0" err="1" smtClean="0"/>
              <a:t>Cryptography</a:t>
            </a:r>
            <a:r>
              <a:rPr lang="de-DE" noProof="0" dirty="0" smtClean="0"/>
              <a:t>-Verfahren,</a:t>
            </a:r>
            <a:r>
              <a:rPr lang="de-DE" baseline="0" noProof="0" dirty="0" smtClean="0"/>
              <a:t> </a:t>
            </a:r>
            <a:r>
              <a:rPr lang="de-DE" noProof="0" dirty="0" smtClean="0"/>
              <a:t>kurz ECC, auch benötigen.</a:t>
            </a:r>
          </a:p>
          <a:p>
            <a:pPr marL="171450" indent="-171450">
              <a:buFontTx/>
              <a:buChar char="-"/>
            </a:pPr>
            <a:r>
              <a:rPr lang="de-DE" noProof="0" dirty="0" smtClean="0"/>
              <a:t>Um die Funktionsweise der elliptischen Kurven in ihrer vollen Breite und Tiefe zu verstehen, ist eine komplexere Mathematik notwendig. Innerhalb dieser Seminararbeit kann dieses Thema nicht breiter und tiefer durchleuchtet werden.</a:t>
            </a:r>
          </a:p>
          <a:p>
            <a:pPr marL="171450" indent="-171450">
              <a:buFontTx/>
              <a:buChar char="-"/>
            </a:pPr>
            <a:r>
              <a:rPr lang="de-DE" noProof="0" dirty="0" smtClean="0"/>
              <a:t>Es wird daher nur ein Teilbereich der elliptischen Kurven betrachtet, der wiederum aus </a:t>
            </a:r>
            <a:r>
              <a:rPr lang="de-DE" noProof="0" dirty="0" err="1" smtClean="0"/>
              <a:t>kryptograﬁscher</a:t>
            </a:r>
            <a:r>
              <a:rPr lang="de-DE" noProof="0" dirty="0" smtClean="0"/>
              <a:t> Sicht sehr interessant ist. Für</a:t>
            </a:r>
            <a:r>
              <a:rPr lang="de-DE" baseline="0" noProof="0" dirty="0" smtClean="0"/>
              <a:t> </a:t>
            </a:r>
            <a:r>
              <a:rPr lang="de-DE" noProof="0" dirty="0" smtClean="0"/>
              <a:t>weitergehende Informationen muss an dieser Stelle auf die verwiesene</a:t>
            </a:r>
            <a:r>
              <a:rPr lang="de-DE" baseline="0" noProof="0" dirty="0" smtClean="0"/>
              <a:t> Literatur im Handout und Ausarbeitung zurückgegriffen werden.</a:t>
            </a:r>
            <a:endParaRPr lang="de-DE" noProof="0" dirty="0" smtClean="0"/>
          </a:p>
          <a:p>
            <a:pPr marL="171450" indent="-171450">
              <a:buFontTx/>
              <a:buChar char="-"/>
            </a:pPr>
            <a:r>
              <a:rPr lang="de-DE" noProof="0" dirty="0" smtClean="0"/>
              <a:t>Zur Motivation, das </a:t>
            </a:r>
            <a:r>
              <a:rPr lang="de-DE" noProof="0" dirty="0" smtClean="0"/>
              <a:t>ECC Verfahren</a:t>
            </a:r>
            <a:r>
              <a:rPr lang="de-DE" baseline="0" noProof="0" dirty="0" smtClean="0"/>
              <a:t> kann viel kürzere Schlüssellängen hervorbringen ohne das dabei die Sicherheit verringert wird. Als Beispiel ein RSA-Schlüssel mit 1024 Bit ist etwa so sicher wie ein Schlüssel aus einer elliptischen Kurve mit gerade mal ca. 160 </a:t>
            </a:r>
            <a:r>
              <a:rPr lang="de-DE" baseline="0" noProof="0" dirty="0" smtClean="0"/>
              <a:t>Bit. Warum das so ist, da kommen wir noch später dazu.</a:t>
            </a:r>
          </a:p>
          <a:p>
            <a:pPr marL="171450" indent="-171450">
              <a:buFontTx/>
              <a:buChar char="-"/>
            </a:pPr>
            <a:r>
              <a:rPr lang="de-DE" noProof="0" dirty="0" smtClean="0"/>
              <a:t>Wir benötigen mit dem</a:t>
            </a:r>
            <a:r>
              <a:rPr lang="de-DE" baseline="0" noProof="0" dirty="0" smtClean="0"/>
              <a:t> ECC-Verfahren einen g</a:t>
            </a:r>
            <a:r>
              <a:rPr lang="de-DE" noProof="0" dirty="0" smtClean="0"/>
              <a:t>eringeren Rechenaufwand und Speicherbedarf</a:t>
            </a:r>
          </a:p>
          <a:p>
            <a:pPr marL="171450" indent="-171450">
              <a:buFontTx/>
              <a:buChar char="-"/>
            </a:pPr>
            <a:r>
              <a:rPr lang="de-DE" noProof="0" dirty="0" smtClean="0"/>
              <a:t>Und ist so hervorragend dafür geeignet in Smartcards und Mobiltelefonen genutzt zu werden</a:t>
            </a:r>
            <a:endParaRPr lang="de-DE" baseline="0" noProof="0" dirty="0" smtClean="0"/>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5</a:t>
            </a:fld>
            <a:endParaRPr lang="de-DE" dirty="0"/>
          </a:p>
        </p:txBody>
      </p:sp>
    </p:spTree>
    <p:extLst>
      <p:ext uri="{BB962C8B-B14F-4D97-AF65-F5344CB8AC3E}">
        <p14:creationId xmlns:p14="http://schemas.microsoft.com/office/powerpoint/2010/main" val="416591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Erst einmal</a:t>
            </a:r>
            <a:r>
              <a:rPr lang="de-DE" baseline="0" dirty="0" smtClean="0"/>
              <a:t> ganz grundlegend was ist ein Elliptische Kurve?</a:t>
            </a:r>
            <a:endParaRPr lang="de-DE" dirty="0" smtClean="0"/>
          </a:p>
          <a:p>
            <a:pPr marL="171450" indent="-171450">
              <a:buFont typeface="Arial" panose="020B0604020202020204" pitchFamily="34" charset="0"/>
              <a:buChar char="•"/>
            </a:pPr>
            <a:r>
              <a:rPr lang="de-DE" dirty="0" smtClean="0"/>
              <a:t>Eine </a:t>
            </a:r>
            <a:r>
              <a:rPr lang="de-DE" dirty="0" smtClean="0"/>
              <a:t>elliptische Kurve ist eine ebene Kurve wie in Abbildung gezeigt. Sie wird durch eine Gleichung der Form: $y^2 = x^3 + </a:t>
            </a:r>
            <a:r>
              <a:rPr lang="de-DE" dirty="0" err="1" smtClean="0"/>
              <a:t>ax</a:t>
            </a:r>
            <a:r>
              <a:rPr lang="de-DE" dirty="0" smtClean="0"/>
              <a:t> +b$ beschrieben. Damit ist eine </a:t>
            </a:r>
            <a:r>
              <a:rPr lang="de-DE" dirty="0" smtClean="0"/>
              <a:t>Menge </a:t>
            </a:r>
            <a:r>
              <a:rPr lang="de-DE" dirty="0" smtClean="0"/>
              <a:t>aller Punkte P(x, y), die auf der elliptischen Kurve liegen, definiert. Wichtig dabei ist, dass die Kurvenparameter a und b so gewählt sind, dass die partiellen Ableitungen nach x und nach y auf keinem Punkt der Kurve gleichzeitig null sind. </a:t>
            </a:r>
          </a:p>
          <a:p>
            <a:pPr marL="171450" indent="-171450">
              <a:buFont typeface="Arial" panose="020B0604020202020204" pitchFamily="34" charset="0"/>
              <a:buChar char="•"/>
            </a:pPr>
            <a:r>
              <a:rPr lang="de-DE" dirty="0" smtClean="0"/>
              <a:t>Anders ausgedrückt: Die Kurve darf sich nicht selbst schneiden, ansonsten kann die </a:t>
            </a:r>
            <a:r>
              <a:rPr lang="de-DE" dirty="0" smtClean="0"/>
              <a:t>Additionsoperation </a:t>
            </a:r>
            <a:r>
              <a:rPr lang="de-DE" dirty="0" smtClean="0"/>
              <a:t>nicht für beliebige Punkte durchgeführt werden</a:t>
            </a:r>
            <a:r>
              <a:rPr lang="de-DE" dirty="0" smtClean="0"/>
              <a:t>.</a:t>
            </a:r>
            <a:endParaRPr lang="de-DE" dirty="0" smtClean="0"/>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a:t>
            </a:r>
            <a:r>
              <a:rPr lang="de-DE" dirty="0" smtClean="0"/>
              <a:t>allerdings nichts </a:t>
            </a:r>
            <a:r>
              <a:rPr lang="de-DE" dirty="0" smtClean="0"/>
              <a:t>mit den bekannten Operationen auf Zahlen zu tun. </a:t>
            </a:r>
            <a:r>
              <a:rPr lang="de-DE" baseline="0" dirty="0" smtClean="0"/>
              <a:t>Das Verknüpfen von zwei Punkten auf einer elliptischen Kurve ist </a:t>
            </a:r>
            <a:r>
              <a:rPr lang="de-DE" baseline="0" dirty="0" smtClean="0"/>
              <a:t>vielmehr geometrisch </a:t>
            </a:r>
            <a:r>
              <a:rPr lang="de-DE" baseline="0" dirty="0" smtClean="0"/>
              <a:t>definiert.</a:t>
            </a:r>
            <a:r>
              <a:rPr lang="de-DE" dirty="0" smtClean="0"/>
              <a:t> Es ergibt sich wieder einen Punkt, welcher ebenfalls auf der Kurve liegt</a:t>
            </a:r>
            <a:r>
              <a:rPr lang="de-DE" dirty="0" smtClean="0"/>
              <a:t>.</a:t>
            </a:r>
          </a:p>
          <a:p>
            <a:pPr marL="171450" indent="-171450">
              <a:buFont typeface="Arial" panose="020B0604020202020204" pitchFamily="34" charset="0"/>
              <a:buChar char="•"/>
            </a:pPr>
            <a:r>
              <a:rPr lang="de-DE" dirty="0" smtClean="0"/>
              <a:t>Die Addition ist wie folgt definiert: Durch die gegebenen Punkte P und Q wird eine Gerade gelegt, welche die Kurve in einem dritten Punkt R schneidet. Das ist auch immer so.</a:t>
            </a:r>
            <a:r>
              <a:rPr lang="de-DE" baseline="0" dirty="0" smtClean="0"/>
              <a:t> Diese gedachte Gerade durch zwei punkten einer elliptischen Kurve, muss diese auch wieder in einem dritten Punkt schneiden. Allerdings es gibt Spezialfälle dazu gleich mehr. </a:t>
            </a:r>
            <a:r>
              <a:rPr lang="de-DE" dirty="0" smtClean="0"/>
              <a:t>Dieser dritte Punkt</a:t>
            </a:r>
            <a:r>
              <a:rPr lang="de-DE" baseline="0" dirty="0" smtClean="0"/>
              <a:t> R </a:t>
            </a:r>
            <a:r>
              <a:rPr lang="de-DE" dirty="0" smtClean="0"/>
              <a:t>wird anschließend an der x-Achse gespiegelt. Als Ergebnis</a:t>
            </a:r>
            <a:r>
              <a:rPr lang="de-DE" baseline="0" dirty="0" smtClean="0"/>
              <a:t> </a:t>
            </a:r>
            <a:r>
              <a:rPr lang="de-DE" dirty="0" smtClean="0"/>
              <a:t>erhält man den Punkt S, welcher als Addition von P und Q bezeichnet wird.</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6</a:t>
            </a:fld>
            <a:endParaRPr lang="de-DE" dirty="0"/>
          </a:p>
        </p:txBody>
      </p:sp>
    </p:spTree>
    <p:extLst>
      <p:ext uri="{BB962C8B-B14F-4D97-AF65-F5344CB8AC3E}">
        <p14:creationId xmlns:p14="http://schemas.microsoft.com/office/powerpoint/2010/main" val="380963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a:t>
            </a:r>
            <a:r>
              <a:rPr lang="de-DE" dirty="0" err="1" smtClean="0"/>
              <a:t>Qx</a:t>
            </a:r>
            <a:r>
              <a:rPr lang="de-DE" dirty="0" smtClean="0"/>
              <a:t> </a:t>
            </a:r>
            <a:r>
              <a:rPr lang="de-DE" dirty="0" smtClean="0"/>
              <a:t>= </a:t>
            </a:r>
            <a:r>
              <a:rPr lang="de-DE" dirty="0" smtClean="0"/>
              <a:t>PX) </a:t>
            </a:r>
            <a:r>
              <a:rPr lang="de-DE" dirty="0" smtClean="0"/>
              <a:t>gilt, entsteht eine vertikale Gerade und die Kurve wird kein weiteres </a:t>
            </a:r>
            <a:r>
              <a:rPr lang="de-DE" dirty="0" smtClean="0"/>
              <a:t>mal</a:t>
            </a:r>
            <a:r>
              <a:rPr lang="de-DE" baseline="0" dirty="0" smtClean="0"/>
              <a:t> </a:t>
            </a:r>
            <a:r>
              <a:rPr lang="de-DE" dirty="0" smtClean="0"/>
              <a:t>geschnitten</a:t>
            </a:r>
            <a:r>
              <a:rPr lang="de-DE" dirty="0" smtClean="0"/>
              <a:t>.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7</a:t>
            </a:fld>
            <a:endParaRPr lang="de-DE" dirty="0"/>
          </a:p>
        </p:txBody>
      </p:sp>
    </p:spTree>
    <p:extLst>
      <p:ext uri="{BB962C8B-B14F-4D97-AF65-F5344CB8AC3E}">
        <p14:creationId xmlns:p14="http://schemas.microsoft.com/office/powerpoint/2010/main" val="144734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Um Elliptische Kurven für Asymmetrische Verschlüsselung einsetzen zu können, muss in einem endlichen Körper gerechnet werden um Rundungsfehler zu vermeiden.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8</a:t>
            </a:fld>
            <a:endParaRPr lang="de-DE" dirty="0"/>
          </a:p>
        </p:txBody>
      </p:sp>
    </p:spTree>
    <p:extLst>
      <p:ext uri="{BB962C8B-B14F-4D97-AF65-F5344CB8AC3E}">
        <p14:creationId xmlns:p14="http://schemas.microsoft.com/office/powerpoint/2010/main" val="224823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9</a:t>
            </a:fld>
            <a:endParaRPr lang="de-DE" dirty="0"/>
          </a:p>
        </p:txBody>
      </p:sp>
    </p:spTree>
    <p:extLst>
      <p:ext uri="{BB962C8B-B14F-4D97-AF65-F5344CB8AC3E}">
        <p14:creationId xmlns:p14="http://schemas.microsoft.com/office/powerpoint/2010/main" val="3079122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Zum Thema Schlüssellänge:</a:t>
            </a:r>
            <a:r>
              <a:rPr lang="de-DE" baseline="0" dirty="0" smtClean="0"/>
              <a:t> </a:t>
            </a:r>
            <a:r>
              <a:rPr lang="de-DE" dirty="0" smtClean="0"/>
              <a:t>Der </a:t>
            </a:r>
            <a:r>
              <a:rPr lang="de-DE" dirty="0" smtClean="0"/>
              <a:t>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10</a:t>
            </a:fld>
            <a:endParaRPr lang="de-DE" dirty="0"/>
          </a:p>
        </p:txBody>
      </p:sp>
    </p:spTree>
    <p:extLst>
      <p:ext uri="{BB962C8B-B14F-4D97-AF65-F5344CB8AC3E}">
        <p14:creationId xmlns:p14="http://schemas.microsoft.com/office/powerpoint/2010/main" val="127612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Wi</a:t>
            </a:r>
            <a:r>
              <a:rPr lang="de-DE" baseline="0" dirty="0" smtClean="0"/>
              <a:t>r wollen zu </a:t>
            </a:r>
            <a:r>
              <a:rPr lang="de-DE" baseline="0" dirty="0" smtClean="0"/>
              <a:t>einer </a:t>
            </a:r>
            <a:r>
              <a:rPr lang="de-DE" baseline="0" dirty="0" smtClean="0"/>
              <a:t>gegebener Basis </a:t>
            </a:r>
            <a:r>
              <a:rPr lang="de-DE" baseline="0" dirty="0" smtClean="0"/>
              <a:t>g, einem gegebenen p </a:t>
            </a:r>
            <a:r>
              <a:rPr lang="de-DE" baseline="0" dirty="0" smtClean="0"/>
              <a:t>sowie y den Exponenten x ermitteln. An das x, wie in den Grundlagen siehe Handout gezeigt kommt man mit der Logarithmus Funktion nicht ran, da wir uns hier ja in einem Körper befinden. Jetzt muss man sich Grundsätzlich Fragen was ist das x, wie setzt es sich zusammen</a:t>
            </a:r>
            <a:r>
              <a:rPr lang="de-DE" baseline="0" dirty="0" smtClean="0"/>
              <a:t>?</a:t>
            </a:r>
            <a:endParaRPr lang="de-DE" baseline="0" dirty="0" smtClean="0"/>
          </a:p>
          <a:p>
            <a:pPr marL="171450" indent="-171450">
              <a:buFontTx/>
              <a:buChar char="-"/>
            </a:pPr>
            <a:r>
              <a:rPr lang="de-DE" baseline="0" dirty="0" smtClean="0"/>
              <a:t>Wir wählen also als erstes eine Zahl t Element aus N, dann lässt sich der diskrete Logarithmus von y schreiben als …[</a:t>
            </a:r>
            <a:r>
              <a:rPr lang="de-DE" dirty="0" smtClean="0"/>
              <a:t>Diskreter-Logarithmus-Formel</a:t>
            </a:r>
            <a:r>
              <a:rPr lang="de-DE" baseline="0" dirty="0" smtClean="0"/>
              <a:t>].. Um es sich eventuell besser vorstellen zu können: Die Zahl x die wir suchen muss also ein Produkt mit einem Rest sein, da wir uns in einem Körper befinden. </a:t>
            </a:r>
          </a:p>
          <a:p>
            <a:pPr marL="171450" indent="-171450">
              <a:buFontTx/>
              <a:buChar char="-"/>
            </a:pPr>
            <a:r>
              <a:rPr lang="de-DE" baseline="0" dirty="0" smtClean="0"/>
              <a:t>Diese beiden Formeln lassen sich </a:t>
            </a:r>
            <a:r>
              <a:rPr lang="de-DE" baseline="0" dirty="0" smtClean="0"/>
              <a:t>durch </a:t>
            </a:r>
            <a:r>
              <a:rPr lang="de-DE" baseline="0" dirty="0" smtClean="0"/>
              <a:t>Einsetzung und Umformung so verändern das r und q jeweils auf der Anderen Seite stehen. Was bringt uns das nun? Wir haben fast alles gegeben. Wenn wir nun ein r und ein q finden so das diese Gleichung stimmt Dann haben wir genau das r und q gefunden womit wir den diskreten-Logarithmus mit der Formel </a:t>
            </a:r>
            <a:r>
              <a:rPr lang="de-DE" baseline="0" dirty="0" smtClean="0"/>
              <a:t>des d</a:t>
            </a:r>
            <a:r>
              <a:rPr lang="de-DE" sz="1200" dirty="0" smtClean="0"/>
              <a:t>iskreter-Logarithmus</a:t>
            </a:r>
            <a:r>
              <a:rPr lang="de-DE" baseline="0" dirty="0" smtClean="0"/>
              <a:t> </a:t>
            </a:r>
            <a:r>
              <a:rPr lang="de-DE" baseline="0" dirty="0" smtClean="0"/>
              <a:t>recht simpel errechnen können</a:t>
            </a:r>
            <a:r>
              <a:rPr lang="de-DE" baseline="0" dirty="0" smtClean="0"/>
              <a:t>.</a:t>
            </a:r>
          </a:p>
          <a:p>
            <a:pPr marL="171450" indent="-171450">
              <a:buFontTx/>
              <a:buChar char="-"/>
            </a:pPr>
            <a:r>
              <a:rPr lang="de-DE" baseline="0" dirty="0" smtClean="0"/>
              <a:t>Ziel ist es also das richtige r und q zu finden</a:t>
            </a:r>
          </a:p>
        </p:txBody>
      </p:sp>
      <p:sp>
        <p:nvSpPr>
          <p:cNvPr id="4" name="Foliennummernplatzhalter 3"/>
          <p:cNvSpPr>
            <a:spLocks noGrp="1"/>
          </p:cNvSpPr>
          <p:nvPr>
            <p:ph type="sldNum" sz="quarter" idx="10"/>
          </p:nvPr>
        </p:nvSpPr>
        <p:spPr/>
        <p:txBody>
          <a:bodyPr/>
          <a:lstStyle/>
          <a:p>
            <a:fld id="{932B0C62-07EA-4146-9798-A0A17F7FEF9F}" type="slidenum">
              <a:rPr lang="de-DE" smtClean="0"/>
              <a:pPr/>
              <a:t>11</a:t>
            </a:fld>
            <a:endParaRPr lang="de-DE" dirty="0"/>
          </a:p>
        </p:txBody>
      </p:sp>
    </p:spTree>
    <p:extLst>
      <p:ext uri="{BB962C8B-B14F-4D97-AF65-F5344CB8AC3E}">
        <p14:creationId xmlns:p14="http://schemas.microsoft.com/office/powerpoint/2010/main" val="1691532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noProof="0" dirty="0" smtClean="0"/>
              <a:t>Der Algorithmus wählt als erstes ein t womit alle Baby-</a:t>
            </a:r>
            <a:r>
              <a:rPr lang="de-DE" noProof="0" dirty="0" err="1" smtClean="0"/>
              <a:t>Steps</a:t>
            </a:r>
            <a:r>
              <a:rPr lang="de-DE" noProof="0" dirty="0" smtClean="0"/>
              <a:t> berechnet werden:</a:t>
            </a:r>
          </a:p>
          <a:p>
            <a:pPr marL="171450" indent="-171450">
              <a:buFontTx/>
              <a:buChar char="-"/>
            </a:pPr>
            <a:endParaRPr lang="de-DE" noProof="0" dirty="0" smtClean="0"/>
          </a:p>
          <a:p>
            <a:pPr marL="171450" indent="-171450">
              <a:buFontTx/>
              <a:buChar char="-"/>
            </a:pPr>
            <a:r>
              <a:rPr lang="de-DE" noProof="0" dirty="0" smtClean="0"/>
              <a:t>Die Ergebnisse von den</a:t>
            </a:r>
            <a:r>
              <a:rPr lang="de-DE" baseline="0" noProof="0" dirty="0" smtClean="0"/>
              <a:t> </a:t>
            </a:r>
            <a:r>
              <a:rPr lang="de-DE" noProof="0" dirty="0" smtClean="0"/>
              <a:t>Baby-</a:t>
            </a:r>
            <a:r>
              <a:rPr lang="de-DE" noProof="0" dirty="0" err="1" smtClean="0"/>
              <a:t>Steps</a:t>
            </a:r>
            <a:r>
              <a:rPr lang="de-DE" noProof="0" dirty="0" smtClean="0"/>
              <a:t> werden, mit dem dazugehörigen r,</a:t>
            </a:r>
            <a:r>
              <a:rPr lang="de-DE" baseline="0" noProof="0" dirty="0" smtClean="0"/>
              <a:t> </a:t>
            </a:r>
            <a:r>
              <a:rPr lang="de-DE" noProof="0" dirty="0" smtClean="0"/>
              <a:t>in einer Liste gespeichert.</a:t>
            </a:r>
          </a:p>
          <a:p>
            <a:pPr marL="171450" indent="-171450">
              <a:buFontTx/>
              <a:buChar char="-"/>
            </a:pPr>
            <a:endParaRPr lang="de-DE" noProof="0" dirty="0" smtClean="0"/>
          </a:p>
          <a:p>
            <a:pPr marL="171450" indent="-171450">
              <a:buFontTx/>
              <a:buChar char="-"/>
            </a:pPr>
            <a:r>
              <a:rPr lang="de-DE" noProof="0" dirty="0" smtClean="0"/>
              <a:t>Mit Gleichung für die Giant-</a:t>
            </a:r>
            <a:r>
              <a:rPr lang="de-DE" noProof="0" dirty="0" err="1" smtClean="0"/>
              <a:t>Steps</a:t>
            </a:r>
            <a:r>
              <a:rPr lang="de-DE" noProof="0" dirty="0" smtClean="0"/>
              <a:t> werden nun alle Ergebnisse von q berechnet.</a:t>
            </a:r>
          </a:p>
          <a:p>
            <a:pPr marL="171450" indent="-171450">
              <a:buFontTx/>
              <a:buChar char="-"/>
            </a:pPr>
            <a:endParaRPr lang="de-DE" noProof="0" dirty="0" smtClean="0"/>
          </a:p>
          <a:p>
            <a:pPr marL="171450" indent="-171450">
              <a:buFontTx/>
              <a:buChar char="-"/>
            </a:pPr>
            <a:r>
              <a:rPr lang="de-DE" noProof="0" dirty="0" smtClean="0"/>
              <a:t>Die so ermittelten Giant-</a:t>
            </a:r>
            <a:r>
              <a:rPr lang="de-DE" noProof="0" dirty="0" err="1" smtClean="0"/>
              <a:t>Steps</a:t>
            </a:r>
            <a:r>
              <a:rPr lang="de-DE" noProof="0" dirty="0" smtClean="0"/>
              <a:t> werden mit denen aus der Liste der Baby-</a:t>
            </a:r>
            <a:r>
              <a:rPr lang="de-DE" noProof="0" dirty="0" err="1" smtClean="0"/>
              <a:t>Steps</a:t>
            </a:r>
            <a:r>
              <a:rPr lang="de-DE" baseline="0" noProof="0" dirty="0" smtClean="0"/>
              <a:t> v</a:t>
            </a:r>
            <a:r>
              <a:rPr lang="de-DE" noProof="0" dirty="0" smtClean="0"/>
              <a:t>erglichen. Stimmen Baby-</a:t>
            </a:r>
            <a:r>
              <a:rPr lang="de-DE" noProof="0" dirty="0" err="1" smtClean="0"/>
              <a:t>Step</a:t>
            </a:r>
            <a:r>
              <a:rPr lang="de-DE" noProof="0" dirty="0" smtClean="0"/>
              <a:t> und Giant-</a:t>
            </a:r>
            <a:r>
              <a:rPr lang="de-DE" noProof="0" dirty="0" err="1" smtClean="0"/>
              <a:t>Step</a:t>
            </a:r>
            <a:r>
              <a:rPr lang="de-DE" noProof="0" dirty="0" smtClean="0"/>
              <a:t> überein, wurde eine Kollision gefunden und die Gleichung nach der Umformung</a:t>
            </a:r>
            <a:r>
              <a:rPr lang="de-DE" baseline="0" noProof="0" dirty="0" smtClean="0"/>
              <a:t> ist</a:t>
            </a:r>
            <a:r>
              <a:rPr lang="de-DE" noProof="0" dirty="0" smtClean="0"/>
              <a:t> erfüllt. Die so ermittelten Werte für q und r können nun in Gleichung zum</a:t>
            </a:r>
            <a:r>
              <a:rPr lang="de-DE" baseline="0" noProof="0" dirty="0" smtClean="0"/>
              <a:t> </a:t>
            </a:r>
            <a:r>
              <a:rPr lang="de-DE" sz="1200" dirty="0" smtClean="0"/>
              <a:t>Diskreter-Logarithmus</a:t>
            </a:r>
            <a:r>
              <a:rPr lang="de-DE" noProof="0" dirty="0" smtClean="0"/>
              <a:t> eingesetzt werden und man erhält so den diskreten Logarithmus von y.</a:t>
            </a:r>
            <a:endParaRPr lang="de-DE" noProof="0"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12</a:t>
            </a:fld>
            <a:endParaRPr lang="de-DE" dirty="0"/>
          </a:p>
        </p:txBody>
      </p:sp>
    </p:spTree>
    <p:extLst>
      <p:ext uri="{BB962C8B-B14F-4D97-AF65-F5344CB8AC3E}">
        <p14:creationId xmlns:p14="http://schemas.microsoft.com/office/powerpoint/2010/main" val="2357944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smtClean="0"/>
              <a:t>Diagramm durch Klicken auf Symbol hinzufügen</a:t>
            </a:r>
            <a:endParaRPr lang="en-US"/>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a:lvl1pPr>
          </a:lstStyle>
          <a:p>
            <a:r>
              <a:rPr lang="de-DE"/>
              <a:t>Seite </a:t>
            </a:r>
            <a:fld id="{B7440A9E-2DF6-49F5-A69A-7E83E654EF6F}" type="slidenum">
              <a:rPr lang="de-DE"/>
              <a:pPr/>
              <a:t>‹Nr.›</a:t>
            </a:fld>
            <a:endParaRPr lang="de-DE"/>
          </a:p>
        </p:txBody>
      </p:sp>
    </p:spTree>
    <p:extLst>
      <p:ext uri="{BB962C8B-B14F-4D97-AF65-F5344CB8AC3E}">
        <p14:creationId xmlns:p14="http://schemas.microsoft.com/office/powerpoint/2010/main" val="133013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Foliennummernplatzhalter 3"/>
          <p:cNvSpPr>
            <a:spLocks noGrp="1"/>
          </p:cNvSpPr>
          <p:nvPr>
            <p:ph type="sldNum" sz="quarter" idx="10"/>
          </p:nvPr>
        </p:nvSpPr>
        <p:spPr/>
        <p:txBody>
          <a:bodyPr/>
          <a:lstStyle>
            <a:lvl1pPr>
              <a:defRPr/>
            </a:lvl1pPr>
          </a:lstStyle>
          <a:p>
            <a:r>
              <a:rPr lang="de-DE"/>
              <a:t>Seite </a:t>
            </a:r>
            <a:fld id="{1B189BCE-72B6-4347-8C11-17284F861EDC}" type="slidenum">
              <a:rPr lang="de-DE"/>
              <a:pPr/>
              <a:t>‹Nr.›</a:t>
            </a:fld>
            <a:endParaRPr lang="de-DE"/>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a:t>Seite </a:t>
            </a:r>
            <a:fld id="{C9DF4026-A29C-4B40-902F-41C57635FD76}" type="slidenum">
              <a:rPr lang="de-DE"/>
              <a:pPr/>
              <a:t>‹Nr.›</a:t>
            </a:fld>
            <a:endParaRPr lang="de-DE"/>
          </a:p>
        </p:txBody>
      </p:sp>
    </p:spTree>
    <p:extLst>
      <p:ext uri="{BB962C8B-B14F-4D97-AF65-F5344CB8AC3E}">
        <p14:creationId xmlns:p14="http://schemas.microsoft.com/office/powerpoint/2010/main" val="27564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a:lvl1pPr>
          </a:lstStyle>
          <a:p>
            <a:r>
              <a:rPr lang="de-DE"/>
              <a:t>Seite </a:t>
            </a:r>
            <a:fld id="{9A62AABA-5C59-49CF-A516-801C5D3DCF65}" type="slidenum">
              <a:rPr lang="de-DE"/>
              <a:pPr/>
              <a:t>‹Nr.›</a:t>
            </a:fld>
            <a:endParaRPr lang="de-DE"/>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r>
              <a:rPr lang="de-DE"/>
              <a:t>Seite </a:t>
            </a:r>
            <a:fld id="{7991D8C6-CAB4-44CE-8EA5-8D04D05EBC07}" type="slidenum">
              <a:rPr lang="de-DE"/>
              <a:pPr/>
              <a:t>‹Nr.›</a:t>
            </a:fld>
            <a:endParaRPr lang="de-DE"/>
          </a:p>
        </p:txBody>
      </p:sp>
    </p:spTree>
    <p:extLst>
      <p:ext uri="{BB962C8B-B14F-4D97-AF65-F5344CB8AC3E}">
        <p14:creationId xmlns:p14="http://schemas.microsoft.com/office/powerpoint/2010/main" val="2970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oliennummernplatzhalter 3"/>
          <p:cNvSpPr>
            <a:spLocks noGrp="1"/>
          </p:cNvSpPr>
          <p:nvPr>
            <p:ph type="sldNum" sz="quarter" idx="10"/>
          </p:nvPr>
        </p:nvSpPr>
        <p:spPr/>
        <p:txBody>
          <a:bodyPr/>
          <a:lstStyle>
            <a:lvl1pPr>
              <a:defRPr/>
            </a:lvl1pPr>
          </a:lstStyle>
          <a:p>
            <a:r>
              <a:rPr lang="de-DE"/>
              <a:t>Seite </a:t>
            </a:r>
            <a:fld id="{55D2BB0D-2C4F-41CB-81FD-E9CE2EF002ED}" type="slidenum">
              <a:rPr lang="de-DE"/>
              <a:pPr/>
              <a:t>‹Nr.›</a:t>
            </a:fld>
            <a:endParaRPr lang="de-DE"/>
          </a:p>
        </p:txBody>
      </p:sp>
    </p:spTree>
    <p:extLst>
      <p:ext uri="{BB962C8B-B14F-4D97-AF65-F5344CB8AC3E}">
        <p14:creationId xmlns:p14="http://schemas.microsoft.com/office/powerpoint/2010/main" val="285117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759700" y="671513"/>
            <a:ext cx="2411413" cy="5989637"/>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522288" y="671513"/>
            <a:ext cx="7085012" cy="5989637"/>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oliennummernplatzhalter 3"/>
          <p:cNvSpPr>
            <a:spLocks noGrp="1"/>
          </p:cNvSpPr>
          <p:nvPr>
            <p:ph type="sldNum" sz="quarter" idx="10"/>
          </p:nvPr>
        </p:nvSpPr>
        <p:spPr/>
        <p:txBody>
          <a:bodyPr/>
          <a:lstStyle>
            <a:lvl1pPr>
              <a:defRPr/>
            </a:lvl1pPr>
          </a:lstStyle>
          <a:p>
            <a:r>
              <a:rPr lang="de-DE"/>
              <a:t>Seite </a:t>
            </a:r>
            <a:fld id="{8C495611-ACA6-4783-9F35-F2E84BDDE611}" type="slidenum">
              <a:rPr lang="de-DE"/>
              <a:pPr/>
              <a:t>‹Nr.›</a:t>
            </a:fld>
            <a:endParaRPr lang="de-DE"/>
          </a:p>
        </p:txBody>
      </p:sp>
    </p:spTree>
    <p:extLst>
      <p:ext uri="{BB962C8B-B14F-4D97-AF65-F5344CB8AC3E}">
        <p14:creationId xmlns:p14="http://schemas.microsoft.com/office/powerpoint/2010/main" val="379554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a:t>Seite </a:t>
            </a:r>
            <a:fld id="{40192516-3A96-4AF1-ACCE-4FA25417AC18}" type="slidenum">
              <a:rPr lang="de-DE"/>
              <a:pPr/>
              <a:t>‹Nr.›</a:t>
            </a:fld>
            <a:endParaRPr lang="de-DE"/>
          </a:p>
        </p:txBody>
      </p:sp>
    </p:spTree>
    <p:extLst>
      <p:ext uri="{BB962C8B-B14F-4D97-AF65-F5344CB8AC3E}">
        <p14:creationId xmlns:p14="http://schemas.microsoft.com/office/powerpoint/2010/main" val="64843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a:lvl1pPr>
          </a:lstStyle>
          <a:p>
            <a:r>
              <a:rPr lang="de-DE"/>
              <a:t>Seite </a:t>
            </a:r>
            <a:fld id="{F7AE973F-D322-44D2-BC6C-F98FA548D40F}" type="slidenum">
              <a:rPr lang="de-DE"/>
              <a:pPr/>
              <a:t>‹Nr.›</a:t>
            </a:fld>
            <a:endParaRPr lang="de-DE"/>
          </a:p>
        </p:txBody>
      </p:sp>
    </p:spTree>
    <p:extLst>
      <p:ext uri="{BB962C8B-B14F-4D97-AF65-F5344CB8AC3E}">
        <p14:creationId xmlns:p14="http://schemas.microsoft.com/office/powerpoint/2010/main" val="262666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a:t>Seite </a:t>
            </a:r>
            <a:fld id="{59EA8C07-EA1E-4A55-873B-B297E2C8BA10}" type="slidenum">
              <a:rPr lang="de-DE"/>
              <a:pPr/>
              <a:t>‹Nr.›</a:t>
            </a:fld>
            <a:endParaRPr lang="de-DE"/>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8" r:id="rId6"/>
    <p:sldLayoutId id="2147483659" r:id="rId7"/>
    <p:sldLayoutId id="2147483660" r:id="rId8"/>
    <p:sldLayoutId id="2147483661" r:id="rId9"/>
    <p:sldLayoutId id="2147483662" r:id="rId10"/>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17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17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17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a:t>Vorname Nachname des Referenten, </a:t>
            </a:r>
            <a:r>
              <a:rPr lang="de-DE" sz="1000" dirty="0" smtClean="0"/>
              <a:t>07.01.2016</a:t>
            </a:r>
            <a:endParaRPr lang="de-DE"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10</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smtClean="0"/>
              <a:t>Mit bestimmte Randbedingungen können Elliptischen Kurven für Asymmetrische Verschlüsselung eingesetzt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Steigende Effizienz im Rechenaufwand und beim Speicherbedarf</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9909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11</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Grundsätzliche Idee</a:t>
            </a:r>
            <a:endParaRPr lang="de-DE" sz="2400" b="0" i="1" dirty="0"/>
          </a:p>
        </p:txBody>
      </p:sp>
      <mc:AlternateContent xmlns:mc="http://schemas.openxmlformats.org/markup-compatibility/2006">
        <mc:Choice xmlns:a14="http://schemas.microsoft.com/office/drawing/2010/main" Requires="a14">
          <p:sp>
            <p:nvSpPr>
              <p:cNvPr id="9219" name="Rectangle 3"/>
              <p:cNvSpPr>
                <a:spLocks noGrp="1" noChangeArrowheads="1"/>
              </p:cNvSpPr>
              <p:nvPr>
                <p:ph type="body" idx="1"/>
              </p:nvPr>
            </p:nvSpPr>
            <p:spPr>
              <a:xfrm>
                <a:off x="512128" y="2138363"/>
                <a:ext cx="9299068" cy="4522787"/>
              </a:xfrm>
              <a:noFill/>
            </p:spPr>
            <p:txBody>
              <a:bodyPr/>
              <a:lstStyle/>
              <a:p>
                <a:r>
                  <a:rPr lang="de-DE" sz="2000" dirty="0" smtClean="0"/>
                  <a:t>Ausgangsformel: </a:t>
                </a:r>
                <a14:m>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oMath>
                </a14:m>
                <a:endParaRPr lang="de-DE" sz="2000" dirty="0" smtClean="0"/>
              </a:p>
              <a:p>
                <a:endParaRPr lang="de-DE" sz="2000" dirty="0" smtClean="0"/>
              </a:p>
              <a:p>
                <a:r>
                  <a:rPr lang="de-DE" sz="2000" dirty="0" smtClean="0"/>
                  <a:t>Diskreter-Logarithmus-Formel: </a:t>
                </a:r>
                <a14:m>
                  <m:oMath xmlns:m="http://schemas.openxmlformats.org/officeDocument/2006/math">
                    <m:r>
                      <a:rPr lang="de-DE" sz="2000" b="0" i="1" smtClean="0">
                        <a:latin typeface="Cambria Math" panose="02040503050406030204" pitchFamily="18" charset="0"/>
                      </a:rPr>
                      <m:t>𝑥</m:t>
                    </m:r>
                    <m:r>
                      <a:rPr lang="de-DE" sz="2000" b="0" i="1" smtClean="0">
                        <a:latin typeface="Cambria Math" panose="02040503050406030204" pitchFamily="18" charset="0"/>
                      </a:rPr>
                      <m:t>=</m:t>
                    </m:r>
                    <m:r>
                      <a:rPr lang="de-DE" sz="2000" b="0" i="1" smtClean="0">
                        <a:latin typeface="Cambria Math" panose="02040503050406030204" pitchFamily="18" charset="0"/>
                      </a:rPr>
                      <m:t>𝑞</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oMath>
                </a14:m>
                <a:r>
                  <a:rPr lang="de-DE" sz="2000" dirty="0" smtClean="0"/>
                  <a:t>      </a:t>
                </a:r>
                <a:r>
                  <a:rPr lang="de-DE" sz="2000" dirty="0" smtClean="0"/>
                  <a:t>(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
                      <a:rPr lang="de-DE" sz="2000" b="0" i="1" smtClean="0">
                        <a:latin typeface="Cambria Math" panose="02040503050406030204" pitchFamily="18" charset="0"/>
                        <a:ea typeface="Cambria Math" panose="02040503050406030204" pitchFamily="18" charset="0"/>
                      </a:rPr>
                      <m:t>ℕ</m:t>
                    </m:r>
                  </m:oMath>
                </a14:m>
                <a:r>
                  <a:rPr lang="de-DE" sz="2000" dirty="0" smtClean="0"/>
                  <a:t>  sodass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ad>
                      <m:radPr>
                        <m:degHide m:val="on"/>
                        <m:ctrlPr>
                          <a:rPr lang="de-DE" sz="2000" b="0" i="1" smtClean="0">
                            <a:latin typeface="Cambria Math" panose="02040503050406030204" pitchFamily="18" charset="0"/>
                            <a:ea typeface="Cambria Math" panose="02040503050406030204" pitchFamily="18" charset="0"/>
                          </a:rPr>
                        </m:ctrlPr>
                      </m:radPr>
                      <m:deg/>
                      <m:e>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−1</m:t>
                        </m:r>
                      </m:e>
                    </m:rad>
                  </m:oMath>
                </a14:m>
                <a:r>
                  <a:rPr lang="de-DE" sz="2000" dirty="0" smtClean="0"/>
                  <a:t> )</a:t>
                </a:r>
              </a:p>
              <a:p>
                <a:endParaRPr lang="de-DE" sz="2000" dirty="0" smtClean="0"/>
              </a:p>
              <a:p>
                <a:r>
                  <a:rPr lang="de-DE" sz="2000" dirty="0" smtClean="0"/>
                  <a:t>Formel nach Umformung</a:t>
                </a:r>
                <a:endParaRPr lang="en-US" dirty="0"/>
              </a:p>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𝑦</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sup>
                      </m:sSup>
                    </m:oMath>
                  </m:oMathPara>
                </a14:m>
                <a:endParaRPr lang="de-DE" sz="2000" dirty="0" smtClean="0"/>
              </a:p>
            </p:txBody>
          </p:sp>
        </mc:Choice>
        <mc:Fallback>
          <p:sp>
            <p:nvSpPr>
              <p:cNvPr id="9219" name="Rectangle 3"/>
              <p:cNvSpPr>
                <a:spLocks noGrp="1" noRot="1" noChangeAspect="1" noMove="1" noResize="1" noEditPoints="1" noAdjustHandles="1" noChangeArrowheads="1" noChangeShapeType="1" noTextEdit="1"/>
              </p:cNvSpPr>
              <p:nvPr>
                <p:ph type="body" idx="1"/>
              </p:nvPr>
            </p:nvSpPr>
            <p:spPr>
              <a:xfrm>
                <a:off x="512128" y="2138363"/>
                <a:ext cx="9299068" cy="4522787"/>
              </a:xfrm>
              <a:blipFill rotWithShape="0">
                <a:blip r:embed="rId3"/>
                <a:stretch>
                  <a:fillRect l="-1639" t="-1617"/>
                </a:stretch>
              </a:blipFill>
            </p:spPr>
            <p:txBody>
              <a:bodyPr/>
              <a:lstStyle/>
              <a:p>
                <a:r>
                  <a:rPr lang="de-DE">
                    <a:noFill/>
                  </a:rPr>
                  <a:t> </a:t>
                </a:r>
              </a:p>
            </p:txBody>
          </p:sp>
        </mc:Fallback>
      </mc:AlternateContent>
    </p:spTree>
    <p:extLst>
      <p:ext uri="{BB962C8B-B14F-4D97-AF65-F5344CB8AC3E}">
        <p14:creationId xmlns:p14="http://schemas.microsoft.com/office/powerpoint/2010/main" val="2746547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12</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Vorgehen</a:t>
            </a:r>
            <a:endParaRPr lang="de-DE" sz="2400" b="0" i="1" dirty="0"/>
          </a:p>
        </p:txBody>
      </p:sp>
      <mc:AlternateContent xmlns:mc="http://schemas.openxmlformats.org/markup-compatibility/2006">
        <mc:Choice xmlns:a14="http://schemas.microsoft.com/office/drawing/2010/main"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en-US" sz="2000" dirty="0" smtClean="0"/>
                  <a:t>Baby-Step-Formel:</a:t>
                </a:r>
              </a:p>
              <a:p>
                <a:pPr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𝐵</m:t>
                      </m:r>
                      <m:r>
                        <a:rPr lang="de-DE" sz="2000" b="0" i="1" smtClean="0">
                          <a:latin typeface="Cambria Math" panose="02040503050406030204" pitchFamily="18" charset="0"/>
                        </a:rPr>
                        <m:t>={ </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𝑥</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𝑚𝑜𝑑</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𝑟</m:t>
                          </m:r>
                        </m:e>
                      </m:d>
                      <m:r>
                        <a:rPr lang="de-DE" sz="2000" b="0" i="1" smtClean="0">
                          <a:latin typeface="Cambria Math" panose="02040503050406030204" pitchFamily="18" charset="0"/>
                          <a:ea typeface="Cambria Math" panose="02040503050406030204" pitchFamily="18" charset="0"/>
                        </a:rPr>
                        <m:t> :0 ≤</m:t>
                      </m:r>
                      <m:r>
                        <a:rPr lang="de-DE" sz="2000" b="0" i="1" smtClean="0">
                          <a:latin typeface="Cambria Math" panose="02040503050406030204" pitchFamily="18" charset="0"/>
                          <a:ea typeface="Cambria Math" panose="02040503050406030204" pitchFamily="18" charset="0"/>
                        </a:rPr>
                        <m:t>𝑟</m:t>
                      </m:r>
                      <m:r>
                        <a:rPr lang="de-DE" sz="2000" b="0" i="1" smtClean="0">
                          <a:latin typeface="Cambria Math" panose="02040503050406030204" pitchFamily="18" charset="0"/>
                          <a:ea typeface="Cambria Math" panose="02040503050406030204" pitchFamily="18" charset="0"/>
                        </a:rPr>
                        <m:t> &lt;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 }</m:t>
                      </m:r>
                    </m:oMath>
                  </m:oMathPara>
                </a14:m>
                <a:endParaRPr lang="en-US" dirty="0" smtClean="0"/>
              </a:p>
              <a:p>
                <a:pPr lvl="1" indent="0" algn="ctr">
                  <a:buNone/>
                </a:pPr>
                <a:endParaRPr lang="en-US" dirty="0"/>
              </a:p>
              <a:p>
                <a:pPr marL="285750" indent="-285750">
                  <a:buFont typeface="Arial" panose="020B0604020202020204" pitchFamily="34" charset="0"/>
                  <a:buChar char="•"/>
                </a:pPr>
                <a:r>
                  <a:rPr lang="en-US" sz="2000" dirty="0" smtClean="0"/>
                  <a:t>Giant-Step-Formel:</a:t>
                </a:r>
                <a:endParaRPr lang="en-US" sz="2000" dirty="0"/>
              </a:p>
              <a:p>
                <a:pPr marL="0"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𝐺</m:t>
                      </m:r>
                      <m:r>
                        <a:rPr lang="de-DE" sz="2000" i="1">
                          <a:latin typeface="Cambria Math" panose="02040503050406030204" pitchFamily="18" charset="0"/>
                        </a:rPr>
                        <m:t>={</m:t>
                      </m:r>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𝑞</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=1, 2, 3… }</m:t>
                      </m:r>
                    </m:oMath>
                  </m:oMathPara>
                </a14:m>
                <a:endParaRPr lang="en-US" sz="2000" dirty="0" smtClean="0"/>
              </a:p>
              <a:p>
                <a:endParaRPr lang="de-DE" sz="2000" dirty="0"/>
              </a:p>
              <a:p>
                <a:r>
                  <a:rPr lang="de-DE" sz="2000" dirty="0"/>
                  <a:t>Formel nach Umformung</a:t>
                </a:r>
                <a:endParaRPr lang="en-US" dirty="0"/>
              </a:p>
              <a:p>
                <a:pPr/>
                <a14:m>
                  <m:oMathPara xmlns:m="http://schemas.openxmlformats.org/officeDocument/2006/math">
                    <m:oMathParaPr>
                      <m:jc m:val="centerGroup"/>
                    </m:oMathParaPr>
                    <m:oMath xmlns:m="http://schemas.openxmlformats.org/officeDocument/2006/math">
                      <m:r>
                        <a:rPr lang="de-DE" sz="2000" i="1">
                          <a:latin typeface="Cambria Math" panose="02040503050406030204" pitchFamily="18" charset="0"/>
                          <a:ea typeface="Cambria Math" panose="02040503050406030204" pitchFamily="18" charset="0"/>
                        </a:rPr>
                        <m:t>𝑦</m:t>
                      </m:r>
                      <m:r>
                        <a:rPr lang="de-DE" sz="2000" i="1">
                          <a:latin typeface="Cambria Math" panose="02040503050406030204" pitchFamily="18" charset="0"/>
                          <a:ea typeface="Cambria Math" panose="02040503050406030204" pitchFamily="18" charset="0"/>
                        </a:rPr>
                        <m:t>∙</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sup>
                      </m:sSup>
                      <m:r>
                        <a:rPr lang="de-DE" sz="2000" i="1">
                          <a:latin typeface="Cambria Math" panose="02040503050406030204" pitchFamily="18" charset="0"/>
                          <a:ea typeface="Cambria Math" panose="02040503050406030204" pitchFamily="18" charset="0"/>
                        </a:rPr>
                        <m:t>= </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𝑞</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𝑡</m:t>
                          </m:r>
                        </m:sup>
                      </m:sSup>
                    </m:oMath>
                  </m:oMathPara>
                </a14:m>
                <a:endParaRPr lang="en-US" sz="2000" dirty="0" smtClean="0"/>
              </a:p>
              <a:p>
                <a:r>
                  <a:rPr lang="de-DE" sz="2000" dirty="0"/>
                  <a:t>Diskreter-Logarithmus-Formel: </a:t>
                </a:r>
                <a14:m>
                  <m:oMath xmlns:m="http://schemas.openxmlformats.org/officeDocument/2006/math">
                    <m:r>
                      <a:rPr lang="de-DE" sz="2000" i="1">
                        <a:latin typeface="Cambria Math" panose="02040503050406030204" pitchFamily="18" charset="0"/>
                      </a:rPr>
                      <m:t>𝑥</m:t>
                    </m:r>
                    <m:r>
                      <a:rPr lang="de-DE" sz="2000" i="1">
                        <a:latin typeface="Cambria Math" panose="02040503050406030204" pitchFamily="18" charset="0"/>
                      </a:rPr>
                      <m:t>=</m:t>
                    </m:r>
                    <m:r>
                      <a:rPr lang="de-DE" sz="2000" i="1">
                        <a:latin typeface="Cambria Math" panose="02040503050406030204" pitchFamily="18" charset="0"/>
                      </a:rPr>
                      <m:t>𝑞</m:t>
                    </m:r>
                    <m:r>
                      <a:rPr lang="de-DE" sz="2000" i="1">
                        <a:latin typeface="Cambria Math" panose="02040503050406030204" pitchFamily="18" charset="0"/>
                      </a:rPr>
                      <m:t> ∙</m:t>
                    </m:r>
                    <m:r>
                      <a:rPr lang="de-DE" sz="2000" i="1">
                        <a:latin typeface="Cambria Math" panose="02040503050406030204" pitchFamily="18" charset="0"/>
                        <a:ea typeface="Cambria Math" panose="02040503050406030204" pitchFamily="18" charset="0"/>
                      </a:rPr>
                      <m:t>𝑡</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oMath>
                </a14:m>
                <a:r>
                  <a:rPr lang="de-DE" sz="2000" dirty="0"/>
                  <a:t>      (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
                      <a:rPr lang="de-DE" sz="2000" i="1">
                        <a:latin typeface="Cambria Math" panose="02040503050406030204" pitchFamily="18" charset="0"/>
                        <a:ea typeface="Cambria Math" panose="02040503050406030204" pitchFamily="18" charset="0"/>
                      </a:rPr>
                      <m:t>ℕ</m:t>
                    </m:r>
                  </m:oMath>
                </a14:m>
                <a:r>
                  <a:rPr lang="de-DE" sz="2000" dirty="0"/>
                  <a:t>  sodass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ad>
                      <m:radPr>
                        <m:degHide m:val="on"/>
                        <m:ctrlPr>
                          <a:rPr lang="de-DE" sz="2000" i="1">
                            <a:latin typeface="Cambria Math" panose="02040503050406030204" pitchFamily="18" charset="0"/>
                            <a:ea typeface="Cambria Math" panose="02040503050406030204" pitchFamily="18" charset="0"/>
                          </a:rPr>
                        </m:ctrlPr>
                      </m:radPr>
                      <m:deg/>
                      <m:e>
                        <m:r>
                          <a:rPr lang="de-DE" sz="2000" i="1">
                            <a:latin typeface="Cambria Math" panose="02040503050406030204" pitchFamily="18" charset="0"/>
                            <a:ea typeface="Cambria Math" panose="02040503050406030204" pitchFamily="18" charset="0"/>
                          </a:rPr>
                          <m:t>𝑝</m:t>
                        </m:r>
                        <m:r>
                          <a:rPr lang="de-DE" sz="2000" i="1">
                            <a:latin typeface="Cambria Math" panose="02040503050406030204" pitchFamily="18" charset="0"/>
                            <a:ea typeface="Cambria Math" panose="02040503050406030204" pitchFamily="18" charset="0"/>
                          </a:rPr>
                          <m:t>−1</m:t>
                        </m:r>
                      </m:e>
                    </m:rad>
                  </m:oMath>
                </a14:m>
                <a:r>
                  <a:rPr lang="de-DE" sz="2000" dirty="0"/>
                  <a:t> )</a:t>
                </a:r>
              </a:p>
              <a:p>
                <a:pPr/>
                <a:endParaRPr lang="en-US" sz="2000" dirty="0"/>
              </a:p>
            </p:txBody>
          </p:sp>
        </mc:Choice>
        <mc:Fallback>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721" t="-1617" r="-551"/>
                </a:stretch>
              </a:blipFill>
            </p:spPr>
            <p:txBody>
              <a:bodyPr/>
              <a:lstStyle/>
              <a:p>
                <a:r>
                  <a:rPr lang="de-DE">
                    <a:noFill/>
                  </a:rPr>
                  <a:t> </a:t>
                </a:r>
              </a:p>
            </p:txBody>
          </p:sp>
        </mc:Fallback>
      </mc:AlternateContent>
    </p:spTree>
    <p:extLst>
      <p:ext uri="{BB962C8B-B14F-4D97-AF65-F5344CB8AC3E}">
        <p14:creationId xmlns:p14="http://schemas.microsoft.com/office/powerpoint/2010/main" val="3895237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13</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Fazit</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Ist nicht Praxis relevant um DLP-Verschlüsselungen zu brechen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Baby-</a:t>
                </a:r>
                <a:r>
                  <a:rPr lang="de-DE" dirty="0" err="1" smtClean="0"/>
                  <a:t>Step</a:t>
                </a:r>
                <a:r>
                  <a:rPr lang="de-DE" dirty="0" smtClean="0"/>
                  <a:t>-Giant-</a:t>
                </a:r>
                <a:r>
                  <a:rPr lang="de-DE" dirty="0" err="1" smtClean="0"/>
                  <a:t>Step</a:t>
                </a:r>
                <a:r>
                  <a:rPr lang="de-DE" dirty="0" smtClean="0"/>
                  <a:t>-Komplexität: </a:t>
                </a:r>
                <a14:m>
                  <m:oMath xmlns:m="http://schemas.openxmlformats.org/officeDocument/2006/math">
                    <m:r>
                      <a:rPr lang="de-DE" b="0" i="1" smtClean="0">
                        <a:latin typeface="Cambria Math" panose="02040503050406030204" pitchFamily="18" charset="0"/>
                      </a:rPr>
                      <m:t>𝑂</m:t>
                    </m:r>
                    <m:d>
                      <m:dPr>
                        <m:ctrlPr>
                          <a:rPr lang="de-DE" b="0" i="1" smtClean="0">
                            <a:latin typeface="Cambria Math" panose="02040503050406030204" pitchFamily="18" charset="0"/>
                          </a:rPr>
                        </m:ctrlPr>
                      </m:dPr>
                      <m:e>
                        <m:rad>
                          <m:radPr>
                            <m:degHide m:val="on"/>
                            <m:ctrlPr>
                              <a:rPr lang="de-DE" b="0" i="1" smtClean="0">
                                <a:latin typeface="Cambria Math" panose="02040503050406030204" pitchFamily="18" charset="0"/>
                                <a:ea typeface="Cambria Math" panose="02040503050406030204" pitchFamily="18" charset="0"/>
                              </a:rPr>
                            </m:ctrlPr>
                          </m:radPr>
                          <m:deg/>
                          <m:e>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e>
                        </m:rad>
                      </m:e>
                    </m:d>
                  </m:oMath>
                </a14:m>
                <a:endParaRPr lang="de-DE" b="0" dirty="0" smtClean="0">
                  <a:ea typeface="Cambria Math" panose="02040503050406030204" pitchFamily="18" charset="0"/>
                </a:endParaRPr>
              </a:p>
              <a:p>
                <a:pPr marL="285750" indent="-285750">
                  <a:buFont typeface="Arial" panose="020B0604020202020204" pitchFamily="34" charset="0"/>
                  <a:buChar char="•"/>
                </a:pPr>
                <a:endParaRPr lang="de-DE" b="0" dirty="0" smtClean="0">
                  <a:ea typeface="Cambria Math" panose="02040503050406030204" pitchFamily="18" charset="0"/>
                </a:endParaRPr>
              </a:p>
              <a:p>
                <a:pPr marL="285750" indent="-285750">
                  <a:buFont typeface="Arial" panose="020B0604020202020204" pitchFamily="34" charset="0"/>
                  <a:buChar char="•"/>
                </a:pPr>
                <a:r>
                  <a:rPr lang="de-DE" dirty="0" smtClean="0"/>
                  <a:t>Naive </a:t>
                </a:r>
                <a:r>
                  <a:rPr lang="de-DE" dirty="0"/>
                  <a:t>vollständige </a:t>
                </a:r>
                <a:r>
                  <a:rPr lang="de-DE" dirty="0" smtClean="0"/>
                  <a:t>Suche: </a:t>
                </a:r>
                <a14:m>
                  <m:oMath xmlns:m="http://schemas.openxmlformats.org/officeDocument/2006/math">
                    <m:r>
                      <a:rPr lang="de-DE" i="1">
                        <a:latin typeface="Cambria Math" panose="02040503050406030204" pitchFamily="18" charset="0"/>
                      </a:rPr>
                      <m:t>𝑂</m:t>
                    </m:r>
                    <m:d>
                      <m:dPr>
                        <m:ctrlPr>
                          <a:rPr lang="de-DE" i="1">
                            <a:latin typeface="Cambria Math" panose="02040503050406030204" pitchFamily="18" charset="0"/>
                          </a:rPr>
                        </m:ctrlPr>
                      </m:dPr>
                      <m:e>
                        <m:r>
                          <a:rPr lang="de-DE" b="0" i="1" smtClean="0">
                            <a:latin typeface="Cambria Math" panose="02040503050406030204" pitchFamily="18" charset="0"/>
                          </a:rPr>
                          <m:t>𝑝</m:t>
                        </m:r>
                        <m:r>
                          <a:rPr lang="de-DE" b="0" i="1" smtClean="0">
                            <a:latin typeface="Cambria Math" panose="02040503050406030204" pitchFamily="18" charset="0"/>
                          </a:rPr>
                          <m:t>−1</m:t>
                        </m:r>
                      </m:e>
                    </m:d>
                  </m:oMath>
                </a14:m>
                <a:endParaRPr lang="de-DE" dirty="0" smtClean="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Anmerkung: ist ein generischer Algorithmus</a:t>
                </a:r>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376" t="-1348"/>
                </a:stretch>
              </a:blipFill>
            </p:spPr>
            <p:txBody>
              <a:bodyPr/>
              <a:lstStyle/>
              <a:p>
                <a:r>
                  <a:rPr lang="de-DE">
                    <a:noFill/>
                  </a:rPr>
                  <a:t> </a:t>
                </a:r>
              </a:p>
            </p:txBody>
          </p:sp>
        </mc:Fallback>
      </mc:AlternateContent>
    </p:spTree>
    <p:extLst>
      <p:ext uri="{BB962C8B-B14F-4D97-AF65-F5344CB8AC3E}">
        <p14:creationId xmlns:p14="http://schemas.microsoft.com/office/powerpoint/2010/main" val="2526955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14</a:t>
            </a:fld>
            <a:endParaRPr lang="de-DE" dirty="0"/>
          </a:p>
        </p:txBody>
      </p:sp>
      <p:sp>
        <p:nvSpPr>
          <p:cNvPr id="9218" name="Rectangle 2"/>
          <p:cNvSpPr>
            <a:spLocks noGrp="1" noChangeArrowheads="1"/>
          </p:cNvSpPr>
          <p:nvPr>
            <p:ph type="title"/>
          </p:nvPr>
        </p:nvSpPr>
        <p:spPr/>
        <p:txBody>
          <a:bodyPr/>
          <a:lstStyle/>
          <a:p>
            <a:r>
              <a:rPr lang="de-DE" dirty="0"/>
              <a:t>Textfolie</a:t>
            </a:r>
            <a:br>
              <a:rPr lang="de-DE" dirty="0"/>
            </a:br>
            <a:r>
              <a:rPr lang="de-DE" sz="2400" b="0" i="1" dirty="0"/>
              <a:t>Hier steht die Subheadline</a:t>
            </a:r>
          </a:p>
        </p:txBody>
      </p:sp>
      <p:sp>
        <p:nvSpPr>
          <p:cNvPr id="9219" name="Rectangle 3"/>
          <p:cNvSpPr>
            <a:spLocks noGrp="1" noChangeArrowheads="1"/>
          </p:cNvSpPr>
          <p:nvPr>
            <p:ph type="body" idx="1"/>
          </p:nvPr>
        </p:nvSpPr>
        <p:spPr>
          <a:noFill/>
        </p:spPr>
        <p:txBody>
          <a:bodyPr/>
          <a:lstStyle/>
          <a:p>
            <a:r>
              <a:rPr lang="en-US" dirty="0" err="1"/>
              <a:t>Fließtext</a:t>
            </a:r>
            <a:r>
              <a:rPr lang="en-US" dirty="0"/>
              <a:t> </a:t>
            </a:r>
            <a:r>
              <a:rPr lang="en-US" dirty="0" err="1"/>
              <a:t>ohne</a:t>
            </a:r>
            <a:r>
              <a:rPr lang="en-US" dirty="0"/>
              <a:t> </a:t>
            </a:r>
            <a:r>
              <a:rPr lang="en-US" dirty="0" err="1"/>
              <a:t>Aufzählung</a:t>
            </a:r>
            <a:r>
              <a:rPr lang="en-US" dirty="0"/>
              <a:t> und </a:t>
            </a:r>
            <a:r>
              <a:rPr lang="en-US" dirty="0" err="1"/>
              <a:t>Einrückung</a:t>
            </a:r>
            <a:r>
              <a:rPr lang="en-US" dirty="0"/>
              <a:t>. </a:t>
            </a:r>
            <a:r>
              <a:rPr lang="en-US" b="1" dirty="0" err="1"/>
              <a:t>Hervorhebung</a:t>
            </a:r>
            <a:r>
              <a:rPr lang="en-US" dirty="0"/>
              <a:t> </a:t>
            </a:r>
            <a:r>
              <a:rPr lang="en-US" dirty="0" err="1"/>
              <a:t>ist</a:t>
            </a:r>
            <a:r>
              <a:rPr lang="en-US" dirty="0"/>
              <a:t> in </a:t>
            </a:r>
            <a:r>
              <a:rPr lang="en-US" dirty="0" err="1"/>
              <a:t>allen</a:t>
            </a:r>
            <a:r>
              <a:rPr lang="en-US" dirty="0"/>
              <a:t> </a:t>
            </a:r>
            <a:r>
              <a:rPr lang="en-US" dirty="0" err="1"/>
              <a:t>Ebenen</a:t>
            </a:r>
            <a:r>
              <a:rPr lang="en-US" dirty="0"/>
              <a:t> </a:t>
            </a:r>
            <a:r>
              <a:rPr lang="en-US" dirty="0" err="1"/>
              <a:t>fett</a:t>
            </a:r>
            <a:r>
              <a:rPr lang="en-US" dirty="0"/>
              <a:t>.</a:t>
            </a:r>
          </a:p>
          <a:p>
            <a:pPr lvl="1"/>
            <a:r>
              <a:rPr lang="en-US" dirty="0" err="1"/>
              <a:t>Zweite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2"/>
            <a:r>
              <a:rPr lang="en-US" dirty="0" err="1"/>
              <a:t>Dritte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3"/>
            <a:r>
              <a:rPr lang="en-US" dirty="0" err="1"/>
              <a:t>Vierte</a:t>
            </a:r>
            <a:r>
              <a:rPr lang="en-US" dirty="0"/>
              <a:t> </a:t>
            </a:r>
            <a:r>
              <a:rPr lang="en-US" dirty="0" err="1"/>
              <a:t>Ebene</a:t>
            </a:r>
            <a:r>
              <a:rPr lang="en-US" dirty="0"/>
              <a:t> </a:t>
            </a:r>
            <a:r>
              <a:rPr lang="en-US" dirty="0" err="1"/>
              <a:t>kursiv</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4"/>
            <a:r>
              <a:rPr lang="en-US" dirty="0" err="1"/>
              <a:t>Fünfte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p:txBody>
      </p:sp>
    </p:spTree>
    <p:extLst>
      <p:ext uri="{BB962C8B-B14F-4D97-AF65-F5344CB8AC3E}">
        <p14:creationId xmlns:p14="http://schemas.microsoft.com/office/powerpoint/2010/main" val="2104484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CAEED438-B660-4C04-BC25-4C23CCFBC7F4}" type="slidenum">
              <a:rPr lang="de-DE"/>
              <a:pPr/>
              <a:t>15</a:t>
            </a:fld>
            <a:endParaRPr lang="de-DE"/>
          </a:p>
        </p:txBody>
      </p:sp>
      <p:sp>
        <p:nvSpPr>
          <p:cNvPr id="14340" name="Rectangle 4"/>
          <p:cNvSpPr>
            <a:spLocks noGrp="1" noChangeArrowheads="1"/>
          </p:cNvSpPr>
          <p:nvPr>
            <p:ph type="title"/>
          </p:nvPr>
        </p:nvSpPr>
        <p:spPr/>
        <p:txBody>
          <a:bodyPr/>
          <a:lstStyle/>
          <a:p>
            <a:r>
              <a:rPr lang="en-US"/>
              <a:t>Textfolie zweispaltig</a:t>
            </a:r>
            <a:br>
              <a:rPr lang="en-US"/>
            </a:br>
            <a:r>
              <a:rPr lang="de-DE" sz="2400" b="0" i="1"/>
              <a:t>Hier steht die Subheadline</a:t>
            </a:r>
            <a:endParaRPr lang="en-US" sz="2400" b="0" i="1"/>
          </a:p>
        </p:txBody>
      </p:sp>
      <p:sp>
        <p:nvSpPr>
          <p:cNvPr id="14341" name="Rectangle 5"/>
          <p:cNvSpPr>
            <a:spLocks noGrp="1" noChangeArrowheads="1"/>
          </p:cNvSpPr>
          <p:nvPr>
            <p:ph type="body" sz="half" idx="1"/>
          </p:nvPr>
        </p:nvSpPr>
        <p:spPr/>
        <p:txBody>
          <a:bodyPr/>
          <a:lstStyle/>
          <a:p>
            <a:endParaRPr lang="en-US" sz="1700"/>
          </a:p>
        </p:txBody>
      </p:sp>
      <p:sp>
        <p:nvSpPr>
          <p:cNvPr id="14342" name="Rectangle 6"/>
          <p:cNvSpPr>
            <a:spLocks noGrp="1" noChangeArrowheads="1"/>
          </p:cNvSpPr>
          <p:nvPr>
            <p:ph type="body" sz="half" idx="2"/>
          </p:nvPr>
        </p:nvSpPr>
        <p:spPr/>
        <p:txBody>
          <a:bodyPr/>
          <a:lstStyle/>
          <a:p>
            <a:endParaRPr lang="en-US" sz="1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4D35A6D1-10F6-44CF-9111-9D0A7E046229}" type="slidenum">
              <a:rPr lang="de-DE"/>
              <a:pPr/>
              <a:t>16</a:t>
            </a:fld>
            <a:endParaRPr lang="de-DE"/>
          </a:p>
        </p:txBody>
      </p:sp>
      <p:sp>
        <p:nvSpPr>
          <p:cNvPr id="16388" name="Rectangle 4"/>
          <p:cNvSpPr>
            <a:spLocks noGrp="1" noChangeArrowheads="1"/>
          </p:cNvSpPr>
          <p:nvPr>
            <p:ph type="title"/>
          </p:nvPr>
        </p:nvSpPr>
        <p:spPr/>
        <p:txBody>
          <a:bodyPr/>
          <a:lstStyle/>
          <a:p>
            <a:r>
              <a:rPr lang="en-US"/>
              <a:t>Textfolie mit Bild</a:t>
            </a:r>
            <a:r>
              <a:rPr lang="en-US" sz="2400"/>
              <a:t/>
            </a:r>
            <a:br>
              <a:rPr lang="en-US" sz="2400"/>
            </a:br>
            <a:r>
              <a:rPr lang="de-DE" sz="2400" b="0" i="1"/>
              <a:t>Hier steht die Subheadline</a:t>
            </a:r>
            <a:endParaRPr lang="en-US" sz="2400" b="0" i="1"/>
          </a:p>
        </p:txBody>
      </p:sp>
      <p:sp>
        <p:nvSpPr>
          <p:cNvPr id="16389" name="Rectangle 5"/>
          <p:cNvSpPr>
            <a:spLocks noGrp="1" noChangeArrowheads="1"/>
          </p:cNvSpPr>
          <p:nvPr>
            <p:ph type="body" sz="half" idx="1"/>
          </p:nvPr>
        </p:nvSpPr>
        <p:spPr>
          <a:xfrm>
            <a:off x="522288" y="2138363"/>
            <a:ext cx="4464050" cy="4522787"/>
          </a:xfrm>
        </p:spPr>
        <p:txBody>
          <a:bodyPr/>
          <a:lstStyle/>
          <a:p>
            <a:endParaRPr lang="en-US"/>
          </a:p>
        </p:txBody>
      </p:sp>
      <p:pic>
        <p:nvPicPr>
          <p:cNvPr id="16394" name="Rectangle 9" descr="Andy_Spyra19062008003"/>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l="7762" r="33130"/>
          <a:stretch>
            <a:fillRect/>
          </a:stretch>
        </p:blipFill>
        <p:spPr bwMode="gray">
          <a:xfrm>
            <a:off x="5130800" y="2125663"/>
            <a:ext cx="3384550" cy="3816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77904B16-A1A9-4FCD-9130-A2400ACBA0C8}" type="slidenum">
              <a:rPr lang="de-DE"/>
              <a:pPr/>
              <a:t>17</a:t>
            </a:fld>
            <a:endParaRPr lang="de-DE"/>
          </a:p>
        </p:txBody>
      </p:sp>
      <p:sp>
        <p:nvSpPr>
          <p:cNvPr id="19458" name="Rectangle 2"/>
          <p:cNvSpPr>
            <a:spLocks noGrp="1" noChangeArrowheads="1"/>
          </p:cNvSpPr>
          <p:nvPr>
            <p:ph type="title"/>
          </p:nvPr>
        </p:nvSpPr>
        <p:spPr/>
        <p:txBody>
          <a:bodyPr/>
          <a:lstStyle/>
          <a:p>
            <a:r>
              <a:rPr lang="en-US"/>
              <a:t>Bildfolie</a:t>
            </a:r>
            <a:r>
              <a:rPr lang="en-US" sz="2400"/>
              <a:t/>
            </a:r>
            <a:br>
              <a:rPr lang="en-US" sz="2400"/>
            </a:br>
            <a:r>
              <a:rPr lang="de-DE" sz="2400" b="0" i="1"/>
              <a:t>Hier steht die Subheadline</a:t>
            </a:r>
            <a:endParaRPr lang="en-US" sz="2400" b="0" i="1"/>
          </a:p>
        </p:txBody>
      </p:sp>
      <p:sp>
        <p:nvSpPr>
          <p:cNvPr id="19459" name="Rectangle 3"/>
          <p:cNvSpPr>
            <a:spLocks noGrp="1" noChangeArrowheads="1"/>
          </p:cNvSpPr>
          <p:nvPr>
            <p:ph type="body" sz="half" idx="1"/>
          </p:nvPr>
        </p:nvSpPr>
        <p:spPr>
          <a:xfrm>
            <a:off x="522288" y="6229350"/>
            <a:ext cx="7200900" cy="576263"/>
          </a:xfrm>
        </p:spPr>
        <p:txBody>
          <a:bodyPr/>
          <a:lstStyle/>
          <a:p>
            <a:r>
              <a:rPr lang="en-US" sz="1400" b="1"/>
              <a:t>Bildunterschrift fett</a:t>
            </a:r>
          </a:p>
          <a:p>
            <a:r>
              <a:rPr lang="en-US" sz="1400"/>
              <a:t>Und zusätzlicher beschreibender Text 14 pt</a:t>
            </a:r>
          </a:p>
        </p:txBody>
      </p:sp>
      <p:pic>
        <p:nvPicPr>
          <p:cNvPr id="19462" name="Rectangle 9" descr="Andy_Spyra19062008003"/>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t="1439" b="1479"/>
          <a:stretch>
            <a:fillRect/>
          </a:stretch>
        </p:blipFill>
        <p:spPr bwMode="gray">
          <a:xfrm>
            <a:off x="522288" y="2125663"/>
            <a:ext cx="6119812" cy="39608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4"/>
          <p:cNvSpPr>
            <a:spLocks noGrp="1"/>
          </p:cNvSpPr>
          <p:nvPr>
            <p:ph type="sldNum" sz="quarter" idx="10"/>
          </p:nvPr>
        </p:nvSpPr>
        <p:spPr/>
        <p:txBody>
          <a:bodyPr/>
          <a:lstStyle/>
          <a:p>
            <a:r>
              <a:rPr lang="de-DE"/>
              <a:t>Seite </a:t>
            </a:r>
            <a:fld id="{88255D18-0AF0-4429-A96E-59C5FC24C8FC}" type="slidenum">
              <a:rPr lang="de-DE"/>
              <a:pPr/>
              <a:t>18</a:t>
            </a:fld>
            <a:endParaRPr lang="de-DE"/>
          </a:p>
        </p:txBody>
      </p:sp>
      <p:pic>
        <p:nvPicPr>
          <p:cNvPr id="20503" name="Rectangle 22" descr="Andy_Spyra19062008003"/>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l="61836" t="19646" b="43013"/>
          <a:stretch>
            <a:fillRect/>
          </a:stretch>
        </p:blipFill>
        <p:spPr bwMode="gray">
          <a:xfrm>
            <a:off x="4986338" y="2125663"/>
            <a:ext cx="3311525" cy="2160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489" name="Rectangle 7" descr="Andy_Spyra19062008003"/>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l="1155" r="42464" b="21069"/>
          <a:stretch>
            <a:fillRect/>
          </a:stretch>
        </p:blipFill>
        <p:spPr bwMode="gray">
          <a:xfrm>
            <a:off x="522288" y="2125663"/>
            <a:ext cx="4319587" cy="4032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482" name="Rectangle 2"/>
          <p:cNvSpPr>
            <a:spLocks noGrp="1" noChangeArrowheads="1"/>
          </p:cNvSpPr>
          <p:nvPr>
            <p:ph type="title"/>
          </p:nvPr>
        </p:nvSpPr>
        <p:spPr/>
        <p:txBody>
          <a:bodyPr/>
          <a:lstStyle/>
          <a:p>
            <a:r>
              <a:rPr lang="en-US"/>
              <a:t>Bildfolie mit zwei Bildern</a:t>
            </a:r>
            <a:r>
              <a:rPr lang="en-US" sz="2400"/>
              <a:t/>
            </a:r>
            <a:br>
              <a:rPr lang="en-US" sz="2400"/>
            </a:br>
            <a:r>
              <a:rPr lang="de-DE" sz="2400" b="0" i="1"/>
              <a:t>Hier steht die Subheadline</a:t>
            </a:r>
            <a:endParaRPr lang="en-US" sz="2400" b="0" i="1"/>
          </a:p>
        </p:txBody>
      </p:sp>
      <p:sp>
        <p:nvSpPr>
          <p:cNvPr id="20483" name="Rectangle 3"/>
          <p:cNvSpPr>
            <a:spLocks noGrp="1" noChangeArrowheads="1"/>
          </p:cNvSpPr>
          <p:nvPr>
            <p:ph type="body" sz="half" idx="1"/>
          </p:nvPr>
        </p:nvSpPr>
        <p:spPr>
          <a:xfrm>
            <a:off x="5059363" y="4789488"/>
            <a:ext cx="3743325" cy="1368425"/>
          </a:xfrm>
          <a:noFill/>
        </p:spPr>
        <p:txBody>
          <a:bodyPr anchor="b"/>
          <a:lstStyle/>
          <a:p>
            <a:r>
              <a:rPr lang="en-US" sz="1400" b="1"/>
              <a:t>Bildunterschrift fett</a:t>
            </a:r>
          </a:p>
          <a:p>
            <a:r>
              <a:rPr lang="en-US" sz="1400"/>
              <a:t>Und zusätzlicher beschreibender Text 14 pt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1"/>
          <p:cNvSpPr>
            <a:spLocks noGrp="1"/>
          </p:cNvSpPr>
          <p:nvPr>
            <p:ph type="sldNum" sz="quarter" idx="10"/>
          </p:nvPr>
        </p:nvSpPr>
        <p:spPr/>
        <p:txBody>
          <a:bodyPr/>
          <a:lstStyle/>
          <a:p>
            <a:r>
              <a:rPr lang="de-DE"/>
              <a:t>Seite </a:t>
            </a:r>
            <a:fld id="{1959A76B-4404-45BA-8D74-04ED350576FE}" type="slidenum">
              <a:rPr lang="de-DE"/>
              <a:pPr/>
              <a:t>19</a:t>
            </a:fld>
            <a:endParaRPr lang="de-DE"/>
          </a:p>
        </p:txBody>
      </p:sp>
      <p:pic>
        <p:nvPicPr>
          <p:cNvPr id="21506" name="Picture 2" descr="Platzhalterb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0693400" cy="7561262"/>
          </a:xfrm>
          <a:prstGeom prst="rect">
            <a:avLst/>
          </a:prstGeom>
          <a:noFill/>
          <a:extLst>
            <a:ext uri="{909E8E84-426E-40dd-AFC4-6F175D3DCCD1}">
              <a14:hiddenFill xmlns="" xmlns:a14="http://schemas.microsoft.com/office/drawing/2010/main">
                <a:solidFill>
                  <a:srgbClr val="FFFFFF"/>
                </a:solidFill>
              </a14:hiddenFill>
            </a:ext>
          </a:extLst>
        </p:spPr>
      </p:pic>
      <p:sp>
        <p:nvSpPr>
          <p:cNvPr id="21508" name="Text Box 4"/>
          <p:cNvSpPr txBox="1">
            <a:spLocks noChangeArrowheads="1"/>
          </p:cNvSpPr>
          <p:nvPr/>
        </p:nvSpPr>
        <p:spPr bwMode="auto">
          <a:xfrm>
            <a:off x="522288" y="5564188"/>
            <a:ext cx="4248150" cy="1457325"/>
          </a:xfrm>
          <a:prstGeom prst="rect">
            <a:avLst/>
          </a:prstGeom>
          <a:solidFill>
            <a:schemeClr val="accent1"/>
          </a:solidFill>
          <a:ln>
            <a:noFill/>
          </a:ln>
          <a:effectLst/>
          <a:extLst/>
        </p:spPr>
        <p:txBody>
          <a:bodyPr lIns="182880" tIns="137160" rIns="182880" bIns="137160"/>
          <a:lstStyle/>
          <a:p>
            <a:pPr algn="l"/>
            <a:r>
              <a:rPr lang="en-US"/>
              <a:t>Ficiatisti blabor sum, comnis nis sendes aut</a:t>
            </a:r>
          </a:p>
          <a:p>
            <a:pPr algn="l"/>
            <a:r>
              <a:rPr lang="en-US"/>
              <a:t>pressimus re litata saperum repelliquas ut quibus</a:t>
            </a:r>
          </a:p>
          <a:p>
            <a:pPr algn="l"/>
            <a:r>
              <a:rPr lang="en-US"/>
              <a:t>aceptatis estiis autem essitate est fugiatet int hilis</a:t>
            </a:r>
          </a:p>
          <a:p>
            <a:pPr algn="l"/>
            <a:r>
              <a:rPr lang="en-US"/>
              <a:t>doloriae ipsania vero quo dolora dolut evelique</a:t>
            </a:r>
          </a:p>
          <a:p>
            <a:pPr algn="l"/>
            <a:r>
              <a:rPr lang="en-US"/>
              <a:t>num cor auda dignisq uianda alique asimpore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r>
              <a:rPr lang="de-DE" dirty="0"/>
              <a:t>Seite </a:t>
            </a:r>
            <a:fld id="{39BC1543-AAC8-420D-BBBB-BCE8A35A375E}" type="slidenum">
              <a:rPr lang="de-DE"/>
              <a:pPr/>
              <a:t>2</a:t>
            </a:fld>
            <a:endParaRPr lang="de-DE" dirty="0"/>
          </a:p>
        </p:txBody>
      </p:sp>
      <p:sp>
        <p:nvSpPr>
          <p:cNvPr id="2050" name="Rectangle 2"/>
          <p:cNvSpPr>
            <a:spLocks noGrp="1" noChangeArrowheads="1"/>
          </p:cNvSpPr>
          <p:nvPr>
            <p:ph type="title"/>
          </p:nvPr>
        </p:nvSpPr>
        <p:spPr/>
        <p:txBody>
          <a:bodyPr/>
          <a:lstStyle/>
          <a:p>
            <a:r>
              <a:rPr lang="de-DE" dirty="0"/>
              <a:t>Inhaltsverzeichnis</a:t>
            </a:r>
            <a:endParaRPr lang="de-DE" sz="2400" i="1" dirty="0"/>
          </a:p>
        </p:txBody>
      </p:sp>
      <p:graphicFrame>
        <p:nvGraphicFramePr>
          <p:cNvPr id="2115" name="Group 67"/>
          <p:cNvGraphicFramePr>
            <a:graphicFrameLocks noGrp="1"/>
          </p:cNvGraphicFramePr>
          <p:nvPr>
            <p:ph type="tbl" idx="1"/>
          </p:nvPr>
        </p:nvGraphicFramePr>
        <p:xfrm>
          <a:off x="522288" y="2138363"/>
          <a:ext cx="8424862" cy="4522788"/>
        </p:xfrm>
        <a:graphic>
          <a:graphicData uri="http://schemas.openxmlformats.org/drawingml/2006/table">
            <a:tbl>
              <a:tblPr/>
              <a:tblGrid>
                <a:gridCol w="1439862">
                  <a:extLst>
                    <a:ext uri="{9D8B030D-6E8A-4147-A177-3AD203B41FA5}">
                      <a16:colId xmlns:a16="http://schemas.microsoft.com/office/drawing/2014/main" xmlns="" val="20000"/>
                    </a:ext>
                  </a:extLst>
                </a:gridCol>
                <a:gridCol w="5761038">
                  <a:extLst>
                    <a:ext uri="{9D8B030D-6E8A-4147-A177-3AD203B41FA5}">
                      <a16:colId xmlns:a16="http://schemas.microsoft.com/office/drawing/2014/main" xmlns="" val="20001"/>
                    </a:ext>
                  </a:extLst>
                </a:gridCol>
                <a:gridCol w="1223962">
                  <a:extLst>
                    <a:ext uri="{9D8B030D-6E8A-4147-A177-3AD203B41FA5}">
                      <a16:colId xmlns:a16="http://schemas.microsoft.com/office/drawing/2014/main" xmlns=""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2</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Kurze Beschreibung oder Auflistung</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Das Inhaltsverzeichnis ist eine Tabelle mit drei Spalten</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Kapitelnummer und Seitenzahl werden durch Umbrüche und Leerzeilen mit der Beschreibung in eine Ebene gebracht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x</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y</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liennummernplatzhalter 2"/>
          <p:cNvSpPr>
            <a:spLocks noGrp="1"/>
          </p:cNvSpPr>
          <p:nvPr>
            <p:ph type="sldNum" sz="quarter" idx="10"/>
          </p:nvPr>
        </p:nvSpPr>
        <p:spPr/>
        <p:txBody>
          <a:bodyPr/>
          <a:lstStyle/>
          <a:p>
            <a:r>
              <a:rPr lang="de-DE"/>
              <a:t>Seite </a:t>
            </a:r>
            <a:fld id="{ABA64F84-B00F-4D7A-8D8C-DC84E8EED2A7}" type="slidenum">
              <a:rPr lang="de-DE"/>
              <a:pPr/>
              <a:t>20</a:t>
            </a:fld>
            <a:endParaRPr lang="de-DE"/>
          </a:p>
        </p:txBody>
      </p:sp>
      <p:sp>
        <p:nvSpPr>
          <p:cNvPr id="22532" name="Rectangle 4"/>
          <p:cNvSpPr>
            <a:spLocks noGrp="1" noChangeArrowheads="1"/>
          </p:cNvSpPr>
          <p:nvPr>
            <p:ph type="title"/>
          </p:nvPr>
        </p:nvSpPr>
        <p:spPr/>
        <p:txBody>
          <a:bodyPr/>
          <a:lstStyle/>
          <a:p>
            <a:r>
              <a:rPr lang="en-US"/>
              <a:t>Organigramm</a:t>
            </a:r>
            <a:br>
              <a:rPr lang="en-US"/>
            </a:br>
            <a:r>
              <a:rPr lang="de-DE" sz="2400" b="0" i="1"/>
              <a:t>Hier steht die Subheadline</a:t>
            </a:r>
            <a:endParaRPr lang="en-US" sz="2400" b="0" i="1"/>
          </a:p>
        </p:txBody>
      </p:sp>
      <p:sp>
        <p:nvSpPr>
          <p:cNvPr id="22534" name="Rectangle 6"/>
          <p:cNvSpPr>
            <a:spLocks noChangeArrowheads="1"/>
          </p:cNvSpPr>
          <p:nvPr/>
        </p:nvSpPr>
        <p:spPr bwMode="auto">
          <a:xfrm>
            <a:off x="522288" y="2125663"/>
            <a:ext cx="1728787"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36" name="Rectangle 8"/>
          <p:cNvSpPr>
            <a:spLocks noChangeArrowheads="1"/>
          </p:cNvSpPr>
          <p:nvPr/>
        </p:nvSpPr>
        <p:spPr bwMode="auto">
          <a:xfrm>
            <a:off x="3041650" y="2125663"/>
            <a:ext cx="1728788"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37" name="Rectangle 9"/>
          <p:cNvSpPr>
            <a:spLocks noChangeArrowheads="1"/>
          </p:cNvSpPr>
          <p:nvPr/>
        </p:nvSpPr>
        <p:spPr bwMode="auto">
          <a:xfrm>
            <a:off x="6715125" y="2125663"/>
            <a:ext cx="1728788"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0" name="Rectangle 12"/>
          <p:cNvSpPr>
            <a:spLocks noChangeArrowheads="1"/>
          </p:cNvSpPr>
          <p:nvPr/>
        </p:nvSpPr>
        <p:spPr bwMode="auto">
          <a:xfrm>
            <a:off x="522288"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1" name="Rectangle 13"/>
          <p:cNvSpPr>
            <a:spLocks noChangeArrowheads="1"/>
          </p:cNvSpPr>
          <p:nvPr/>
        </p:nvSpPr>
        <p:spPr bwMode="auto">
          <a:xfrm>
            <a:off x="1962150"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2" name="Rectangle 14"/>
          <p:cNvSpPr>
            <a:spLocks noChangeArrowheads="1"/>
          </p:cNvSpPr>
          <p:nvPr/>
        </p:nvSpPr>
        <p:spPr bwMode="auto">
          <a:xfrm>
            <a:off x="3402013"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3" name="Rectangle 15"/>
          <p:cNvSpPr>
            <a:spLocks noChangeArrowheads="1"/>
          </p:cNvSpPr>
          <p:nvPr/>
        </p:nvSpPr>
        <p:spPr bwMode="auto">
          <a:xfrm>
            <a:off x="5634038"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4" name="Rectangle 16"/>
          <p:cNvSpPr>
            <a:spLocks noChangeArrowheads="1"/>
          </p:cNvSpPr>
          <p:nvPr/>
        </p:nvSpPr>
        <p:spPr bwMode="auto">
          <a:xfrm>
            <a:off x="7218363"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5" name="Rectangle 17"/>
          <p:cNvSpPr>
            <a:spLocks noChangeArrowheads="1"/>
          </p:cNvSpPr>
          <p:nvPr/>
        </p:nvSpPr>
        <p:spPr bwMode="auto">
          <a:xfrm>
            <a:off x="1962150" y="5149850"/>
            <a:ext cx="6553200" cy="719138"/>
          </a:xfrm>
          <a:prstGeom prst="rect">
            <a:avLst/>
          </a:prstGeom>
          <a:solidFill>
            <a:schemeClr val="accent1"/>
          </a:solidFill>
          <a:ln w="9525" algn="ctr">
            <a:noFill/>
            <a:miter lim="800000"/>
            <a:headEnd/>
            <a:tailEnd/>
          </a:ln>
          <a:effectLst/>
          <a:extLst/>
        </p:spPr>
        <p:txBody>
          <a:bodyPr wrap="none" lIns="182880" tIns="137160" rIns="182880" bIns="137160" anchor="ctr"/>
          <a:lstStyle/>
          <a:p>
            <a:r>
              <a:rPr lang="en-US"/>
              <a:t>Die Verbindungslinien sollen etwa dieLänge einer Pfeilspitze nah </a:t>
            </a:r>
          </a:p>
          <a:p>
            <a:r>
              <a:rPr lang="en-US"/>
              <a:t>an den Textfeldern platziert bzw. ausgerichtet werden</a:t>
            </a:r>
          </a:p>
        </p:txBody>
      </p:sp>
      <p:sp>
        <p:nvSpPr>
          <p:cNvPr id="22546" name="Line 18"/>
          <p:cNvSpPr>
            <a:spLocks noChangeShapeType="1"/>
          </p:cNvSpPr>
          <p:nvPr/>
        </p:nvSpPr>
        <p:spPr bwMode="auto">
          <a:xfrm>
            <a:off x="2322513" y="2413000"/>
            <a:ext cx="647700" cy="0"/>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7" name="Line 19"/>
          <p:cNvSpPr>
            <a:spLocks noChangeShapeType="1"/>
          </p:cNvSpPr>
          <p:nvPr/>
        </p:nvSpPr>
        <p:spPr bwMode="auto">
          <a:xfrm>
            <a:off x="4841875" y="2413000"/>
            <a:ext cx="1800225" cy="0"/>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8" name="Line 20"/>
          <p:cNvSpPr>
            <a:spLocks noChangeShapeType="1"/>
          </p:cNvSpPr>
          <p:nvPr/>
        </p:nvSpPr>
        <p:spPr bwMode="auto">
          <a:xfrm>
            <a:off x="7651750"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9" name="Line 21"/>
          <p:cNvSpPr>
            <a:spLocks noChangeShapeType="1"/>
          </p:cNvSpPr>
          <p:nvPr/>
        </p:nvSpPr>
        <p:spPr bwMode="auto">
          <a:xfrm>
            <a:off x="1025525"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0" name="Line 22"/>
          <p:cNvSpPr>
            <a:spLocks noChangeShapeType="1"/>
          </p:cNvSpPr>
          <p:nvPr/>
        </p:nvSpPr>
        <p:spPr bwMode="auto">
          <a:xfrm>
            <a:off x="4051300" y="4502150"/>
            <a:ext cx="0" cy="576263"/>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1" name="Line 23"/>
          <p:cNvSpPr>
            <a:spLocks noChangeShapeType="1"/>
          </p:cNvSpPr>
          <p:nvPr/>
        </p:nvSpPr>
        <p:spPr bwMode="auto">
          <a:xfrm>
            <a:off x="4051300"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2" name="Freeform 24"/>
          <p:cNvSpPr>
            <a:spLocks/>
          </p:cNvSpPr>
          <p:nvPr/>
        </p:nvSpPr>
        <p:spPr bwMode="auto">
          <a:xfrm>
            <a:off x="1023938" y="3341688"/>
            <a:ext cx="1227137" cy="655637"/>
          </a:xfrm>
          <a:custGeom>
            <a:avLst/>
            <a:gdLst>
              <a:gd name="T0" fmla="*/ 0 w 781"/>
              <a:gd name="T1" fmla="*/ 0 h 398"/>
              <a:gd name="T2" fmla="*/ 781 w 781"/>
              <a:gd name="T3" fmla="*/ 0 h 398"/>
              <a:gd name="T4" fmla="*/ 781 w 781"/>
              <a:gd name="T5" fmla="*/ 398 h 398"/>
            </a:gdLst>
            <a:ahLst/>
            <a:cxnLst>
              <a:cxn ang="0">
                <a:pos x="T0" y="T1"/>
              </a:cxn>
              <a:cxn ang="0">
                <a:pos x="T2" y="T3"/>
              </a:cxn>
              <a:cxn ang="0">
                <a:pos x="T4" y="T5"/>
              </a:cxn>
            </a:cxnLst>
            <a:rect l="0" t="0" r="r" b="b"/>
            <a:pathLst>
              <a:path w="781" h="398">
                <a:moveTo>
                  <a:pt x="0" y="0"/>
                </a:moveTo>
                <a:lnTo>
                  <a:pt x="781" y="0"/>
                </a:lnTo>
                <a:lnTo>
                  <a:pt x="781" y="398"/>
                </a:lnTo>
              </a:path>
            </a:pathLst>
          </a:custGeom>
          <a:noFill/>
          <a:ln w="6350" cap="flat" cmpd="sng">
            <a:solidFill>
              <a:schemeClr val="tx1"/>
            </a:solidFill>
            <a:prstDash val="sysDot"/>
            <a:round/>
            <a:headEnd type="none" w="lg" len="sm"/>
            <a:tailEnd type="triangle" w="lg"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4" name="Freeform 26"/>
          <p:cNvSpPr>
            <a:spLocks/>
          </p:cNvSpPr>
          <p:nvPr/>
        </p:nvSpPr>
        <p:spPr bwMode="auto">
          <a:xfrm flipH="1">
            <a:off x="6283325" y="3349625"/>
            <a:ext cx="1368425" cy="647700"/>
          </a:xfrm>
          <a:custGeom>
            <a:avLst/>
            <a:gdLst>
              <a:gd name="T0" fmla="*/ 0 w 781"/>
              <a:gd name="T1" fmla="*/ 0 h 398"/>
              <a:gd name="T2" fmla="*/ 781 w 781"/>
              <a:gd name="T3" fmla="*/ 0 h 398"/>
              <a:gd name="T4" fmla="*/ 781 w 781"/>
              <a:gd name="T5" fmla="*/ 398 h 398"/>
            </a:gdLst>
            <a:ahLst/>
            <a:cxnLst>
              <a:cxn ang="0">
                <a:pos x="T0" y="T1"/>
              </a:cxn>
              <a:cxn ang="0">
                <a:pos x="T2" y="T3"/>
              </a:cxn>
              <a:cxn ang="0">
                <a:pos x="T4" y="T5"/>
              </a:cxn>
            </a:cxnLst>
            <a:rect l="0" t="0" r="r" b="b"/>
            <a:pathLst>
              <a:path w="781" h="398">
                <a:moveTo>
                  <a:pt x="0" y="0"/>
                </a:moveTo>
                <a:lnTo>
                  <a:pt x="781" y="0"/>
                </a:lnTo>
                <a:lnTo>
                  <a:pt x="781" y="398"/>
                </a:lnTo>
              </a:path>
            </a:pathLst>
          </a:custGeom>
          <a:noFill/>
          <a:ln w="6350" cap="flat" cmpd="sng">
            <a:solidFill>
              <a:schemeClr val="tx1"/>
            </a:solidFill>
            <a:prstDash val="sysDot"/>
            <a:round/>
            <a:headEnd type="none" w="lg" len="sm"/>
            <a:tailEnd type="triangle" w="lg"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7" name="Line 29"/>
          <p:cNvSpPr>
            <a:spLocks noChangeShapeType="1"/>
          </p:cNvSpPr>
          <p:nvPr/>
        </p:nvSpPr>
        <p:spPr bwMode="auto">
          <a:xfrm>
            <a:off x="6283325" y="4502150"/>
            <a:ext cx="0" cy="576263"/>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1A0EDEF5-E59B-4A43-9F3E-607B2630313C}" type="slidenum">
              <a:rPr lang="de-DE"/>
              <a:pPr/>
              <a:t>21</a:t>
            </a:fld>
            <a:endParaRPr lang="de-DE"/>
          </a:p>
        </p:txBody>
      </p:sp>
      <p:graphicFrame>
        <p:nvGraphicFramePr>
          <p:cNvPr id="2" name="Object 4"/>
          <p:cNvGraphicFramePr>
            <a:graphicFrameLocks noGrp="1" noChangeAspect="1"/>
          </p:cNvGraphicFramePr>
          <p:nvPr>
            <p:ph type="chart" sz="half" idx="1"/>
            <p:extLst>
              <p:ext uri="{D42A27DB-BD31-4B8C-83A1-F6EECF244321}">
                <p14:modId xmlns:p14="http://schemas.microsoft.com/office/powerpoint/2010/main" val="3643135040"/>
              </p:ext>
            </p:extLst>
          </p:nvPr>
        </p:nvGraphicFramePr>
        <p:xfrm>
          <a:off x="425450" y="2190750"/>
          <a:ext cx="5021263" cy="4438650"/>
        </p:xfrm>
        <a:graphic>
          <a:graphicData uri="http://schemas.openxmlformats.org/drawingml/2006/chart">
            <c:chart xmlns:c="http://schemas.openxmlformats.org/drawingml/2006/chart" xmlns:r="http://schemas.openxmlformats.org/officeDocument/2006/relationships" r:id="rId2"/>
          </a:graphicData>
        </a:graphic>
      </p:graphicFrame>
      <p:sp>
        <p:nvSpPr>
          <p:cNvPr id="26626" name="Rectangle 2"/>
          <p:cNvSpPr>
            <a:spLocks noGrp="1" noChangeArrowheads="1"/>
          </p:cNvSpPr>
          <p:nvPr>
            <p:ph type="title"/>
          </p:nvPr>
        </p:nvSpPr>
        <p:spPr/>
        <p:txBody>
          <a:bodyPr/>
          <a:lstStyle/>
          <a:p>
            <a:r>
              <a:rPr lang="en-US"/>
              <a:t>Säulendiagramm</a:t>
            </a:r>
            <a:br>
              <a:rPr lang="en-US"/>
            </a:br>
            <a:r>
              <a:rPr lang="de-DE" sz="2400" b="0" i="1"/>
              <a:t>Hier steht die Subheadline</a:t>
            </a:r>
            <a:endParaRPr lang="en-US" sz="2400" b="0" i="1"/>
          </a:p>
        </p:txBody>
      </p:sp>
      <p:sp>
        <p:nvSpPr>
          <p:cNvPr id="26629" name="Rectangle 5"/>
          <p:cNvSpPr>
            <a:spLocks noGrp="1" noChangeArrowheads="1"/>
          </p:cNvSpPr>
          <p:nvPr>
            <p:ph type="body" sz="half" idx="2"/>
          </p:nvPr>
        </p:nvSpPr>
        <p:spPr>
          <a:xfrm>
            <a:off x="5922963" y="2895600"/>
            <a:ext cx="3024187" cy="2879725"/>
          </a:xfrm>
        </p:spPr>
        <p:txBody>
          <a:bodyPr anchor="b"/>
          <a:lstStyle/>
          <a:p>
            <a:endParaRPr 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899D31D1-3FF4-4E67-B8C1-69D719F87091}" type="slidenum">
              <a:rPr lang="de-DE"/>
              <a:pPr/>
              <a:t>22</a:t>
            </a:fld>
            <a:endParaRPr lang="de-DE"/>
          </a:p>
        </p:txBody>
      </p:sp>
      <p:graphicFrame>
        <p:nvGraphicFramePr>
          <p:cNvPr id="2" name="Object 2"/>
          <p:cNvGraphicFramePr>
            <a:graphicFrameLocks noGrp="1" noChangeAspect="1"/>
          </p:cNvGraphicFramePr>
          <p:nvPr>
            <p:ph type="chart" sz="half" idx="1"/>
            <p:extLst>
              <p:ext uri="{D42A27DB-BD31-4B8C-83A1-F6EECF244321}">
                <p14:modId xmlns:p14="http://schemas.microsoft.com/office/powerpoint/2010/main" val="3600059934"/>
              </p:ext>
            </p:extLst>
          </p:nvPr>
        </p:nvGraphicFramePr>
        <p:xfrm>
          <a:off x="312738" y="1828800"/>
          <a:ext cx="7348537" cy="3898900"/>
        </p:xfrm>
        <a:graphic>
          <a:graphicData uri="http://schemas.openxmlformats.org/drawingml/2006/chart">
            <c:chart xmlns:c="http://schemas.openxmlformats.org/drawingml/2006/chart" xmlns:r="http://schemas.openxmlformats.org/officeDocument/2006/relationships" r:id="rId2"/>
          </a:graphicData>
        </a:graphic>
      </p:graphicFrame>
      <p:sp>
        <p:nvSpPr>
          <p:cNvPr id="29700" name="Rectangle 4"/>
          <p:cNvSpPr>
            <a:spLocks noGrp="1" noChangeArrowheads="1"/>
          </p:cNvSpPr>
          <p:nvPr>
            <p:ph type="body" sz="half" idx="2"/>
          </p:nvPr>
        </p:nvSpPr>
        <p:spPr bwMode="gray">
          <a:xfrm>
            <a:off x="522288" y="6157755"/>
            <a:ext cx="7200900" cy="576263"/>
          </a:xfrm>
          <a:noFill/>
          <a:ln/>
          <a:extLst>
            <a:ext uri="{909E8E84-426E-40dd-AFC4-6F175D3DCCD1}">
              <a14:hiddenFill xmlns="" xmlns:a14="http://schemas.microsoft.com/office/drawing/2010/main">
                <a:solidFill>
                  <a:srgbClr val="FF9900"/>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400" b="1" dirty="0" err="1"/>
              <a:t>Bildunterschrift</a:t>
            </a:r>
            <a:r>
              <a:rPr lang="en-US" sz="1400" b="1" dirty="0"/>
              <a:t> </a:t>
            </a:r>
            <a:r>
              <a:rPr lang="en-US" sz="1400" b="1" dirty="0" err="1"/>
              <a:t>fett</a:t>
            </a:r>
            <a:endParaRPr lang="en-US" sz="1400" b="1" dirty="0"/>
          </a:p>
          <a:p>
            <a:r>
              <a:rPr lang="en-US" sz="1400" dirty="0"/>
              <a:t>Und </a:t>
            </a:r>
            <a:r>
              <a:rPr lang="en-US" sz="1400" dirty="0" err="1"/>
              <a:t>zusätzlicher</a:t>
            </a:r>
            <a:r>
              <a:rPr lang="en-US" sz="1400" dirty="0"/>
              <a:t> </a:t>
            </a:r>
            <a:r>
              <a:rPr lang="en-US" sz="1400" dirty="0" err="1"/>
              <a:t>beschreibender</a:t>
            </a:r>
            <a:r>
              <a:rPr lang="en-US" sz="1400" dirty="0"/>
              <a:t> Text 14 </a:t>
            </a:r>
            <a:r>
              <a:rPr lang="en-US" sz="1400" dirty="0" err="1"/>
              <a:t>pt</a:t>
            </a:r>
            <a:endParaRPr lang="en-US" sz="1400" b="1" dirty="0">
              <a:solidFill>
                <a:srgbClr val="000000"/>
              </a:solidFill>
            </a:endParaRPr>
          </a:p>
        </p:txBody>
      </p:sp>
      <p:sp>
        <p:nvSpPr>
          <p:cNvPr id="29699" name="Rectangle 3"/>
          <p:cNvSpPr>
            <a:spLocks noGrp="1" noChangeArrowheads="1"/>
          </p:cNvSpPr>
          <p:nvPr>
            <p:ph type="title"/>
          </p:nvPr>
        </p:nvSpPr>
        <p:spPr/>
        <p:txBody>
          <a:bodyPr/>
          <a:lstStyle/>
          <a:p>
            <a:r>
              <a:rPr lang="en-US"/>
              <a:t>Tortendiagramm</a:t>
            </a:r>
            <a:br>
              <a:rPr lang="en-US"/>
            </a:br>
            <a:r>
              <a:rPr lang="de-DE" sz="2400" b="0" i="1"/>
              <a:t>Hier steht die Subheadline</a:t>
            </a:r>
            <a:endParaRPr lang="en-US" sz="2400" b="0"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4"/>
          <p:cNvSpPr>
            <a:spLocks noGrp="1"/>
          </p:cNvSpPr>
          <p:nvPr>
            <p:ph type="sldNum" sz="quarter" idx="10"/>
          </p:nvPr>
        </p:nvSpPr>
        <p:spPr/>
        <p:txBody>
          <a:bodyPr/>
          <a:lstStyle/>
          <a:p>
            <a:r>
              <a:rPr lang="de-DE"/>
              <a:t>Seite </a:t>
            </a:r>
            <a:fld id="{E0DD92A3-CD9C-40B8-AD16-A19D054E677B}" type="slidenum">
              <a:rPr lang="de-DE"/>
              <a:pPr/>
              <a:t>23</a:t>
            </a:fld>
            <a:endParaRPr lang="de-DE"/>
          </a:p>
        </p:txBody>
      </p:sp>
      <p:graphicFrame>
        <p:nvGraphicFramePr>
          <p:cNvPr id="2" name="Object 2"/>
          <p:cNvGraphicFramePr>
            <a:graphicFrameLocks noGrp="1" noChangeAspect="1"/>
          </p:cNvGraphicFramePr>
          <p:nvPr>
            <p:ph type="chart" sz="half" idx="1"/>
            <p:extLst>
              <p:ext uri="{D42A27DB-BD31-4B8C-83A1-F6EECF244321}">
                <p14:modId xmlns:p14="http://schemas.microsoft.com/office/powerpoint/2010/main" val="3865801088"/>
              </p:ext>
            </p:extLst>
          </p:nvPr>
        </p:nvGraphicFramePr>
        <p:xfrm>
          <a:off x="280988" y="1827213"/>
          <a:ext cx="8612187" cy="3940175"/>
        </p:xfrm>
        <a:graphic>
          <a:graphicData uri="http://schemas.openxmlformats.org/drawingml/2006/chart">
            <c:chart xmlns:c="http://schemas.openxmlformats.org/drawingml/2006/chart" xmlns:r="http://schemas.openxmlformats.org/officeDocument/2006/relationships" r:id="rId2"/>
          </a:graphicData>
        </a:graphic>
      </p:graphicFrame>
      <p:sp>
        <p:nvSpPr>
          <p:cNvPr id="30724" name="Rectangle 4"/>
          <p:cNvSpPr>
            <a:spLocks noGrp="1" noChangeArrowheads="1"/>
          </p:cNvSpPr>
          <p:nvPr>
            <p:ph type="title"/>
          </p:nvPr>
        </p:nvSpPr>
        <p:spPr/>
        <p:txBody>
          <a:bodyPr/>
          <a:lstStyle/>
          <a:p>
            <a:r>
              <a:rPr lang="en-US"/>
              <a:t>Liniendiagramm</a:t>
            </a:r>
            <a:br>
              <a:rPr lang="en-US"/>
            </a:br>
            <a:r>
              <a:rPr lang="de-DE" sz="2400" b="0" i="1"/>
              <a:t>Hier steht die Subheadline</a:t>
            </a:r>
            <a:endParaRPr lang="en-US" sz="2400" b="0" i="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liennummernplatzhalter 3"/>
          <p:cNvSpPr>
            <a:spLocks noGrp="1"/>
          </p:cNvSpPr>
          <p:nvPr>
            <p:ph type="sldNum" sz="quarter" idx="10"/>
          </p:nvPr>
        </p:nvSpPr>
        <p:spPr/>
        <p:txBody>
          <a:bodyPr/>
          <a:lstStyle/>
          <a:p>
            <a:r>
              <a:rPr lang="de-DE"/>
              <a:t>Seite </a:t>
            </a:r>
            <a:fld id="{A6DDC716-8D86-4CF3-9BE2-6F1AC9FA8D8A}" type="slidenum">
              <a:rPr lang="de-DE"/>
              <a:pPr/>
              <a:t>24</a:t>
            </a:fld>
            <a:endParaRPr lang="de-DE"/>
          </a:p>
        </p:txBody>
      </p:sp>
      <p:sp>
        <p:nvSpPr>
          <p:cNvPr id="31746" name="Rectangle 2"/>
          <p:cNvSpPr>
            <a:spLocks noGrp="1" noChangeArrowheads="1"/>
          </p:cNvSpPr>
          <p:nvPr>
            <p:ph type="title"/>
          </p:nvPr>
        </p:nvSpPr>
        <p:spPr/>
        <p:txBody>
          <a:bodyPr/>
          <a:lstStyle/>
          <a:p>
            <a:r>
              <a:rPr lang="en-US"/>
              <a:t>Tabelle</a:t>
            </a:r>
            <a:br>
              <a:rPr lang="en-US"/>
            </a:br>
            <a:r>
              <a:rPr lang="de-DE" sz="2400" b="0" i="1"/>
              <a:t>Hier steht die Subheadline</a:t>
            </a:r>
            <a:endParaRPr lang="en-US" sz="2400" b="0" i="1"/>
          </a:p>
        </p:txBody>
      </p:sp>
      <p:graphicFrame>
        <p:nvGraphicFramePr>
          <p:cNvPr id="31920" name="Group 176"/>
          <p:cNvGraphicFramePr>
            <a:graphicFrameLocks noGrp="1"/>
          </p:cNvGraphicFramePr>
          <p:nvPr>
            <p:ph type="tbl" idx="1"/>
            <p:extLst>
              <p:ext uri="{D42A27DB-BD31-4B8C-83A1-F6EECF244321}">
                <p14:modId xmlns:p14="http://schemas.microsoft.com/office/powerpoint/2010/main" val="2199210755"/>
              </p:ext>
            </p:extLst>
          </p:nvPr>
        </p:nvGraphicFramePr>
        <p:xfrm>
          <a:off x="522288" y="2138363"/>
          <a:ext cx="7993062" cy="3730626"/>
        </p:xfrm>
        <a:graphic>
          <a:graphicData uri="http://schemas.openxmlformats.org/drawingml/2006/table">
            <a:tbl>
              <a:tblPr/>
              <a:tblGrid>
                <a:gridCol w="1998662">
                  <a:extLst>
                    <a:ext uri="{9D8B030D-6E8A-4147-A177-3AD203B41FA5}">
                      <a16:colId xmlns:a16="http://schemas.microsoft.com/office/drawing/2014/main" xmlns="" val="20000"/>
                    </a:ext>
                  </a:extLst>
                </a:gridCol>
                <a:gridCol w="1998663">
                  <a:extLst>
                    <a:ext uri="{9D8B030D-6E8A-4147-A177-3AD203B41FA5}">
                      <a16:colId xmlns:a16="http://schemas.microsoft.com/office/drawing/2014/main" xmlns="" val="20001"/>
                    </a:ext>
                  </a:extLst>
                </a:gridCol>
                <a:gridCol w="1997075">
                  <a:extLst>
                    <a:ext uri="{9D8B030D-6E8A-4147-A177-3AD203B41FA5}">
                      <a16:colId xmlns:a16="http://schemas.microsoft.com/office/drawing/2014/main" xmlns="" val="20002"/>
                    </a:ext>
                  </a:extLst>
                </a:gridCol>
                <a:gridCol w="1998662">
                  <a:extLst>
                    <a:ext uri="{9D8B030D-6E8A-4147-A177-3AD203B41FA5}">
                      <a16:colId xmlns:a16="http://schemas.microsoft.com/office/drawing/2014/main" xmlns="" val="20003"/>
                    </a:ext>
                  </a:extLst>
                </a:gridCol>
              </a:tblGrid>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1</a:t>
                      </a:r>
                    </a:p>
                  </a:txBody>
                  <a:tcPr marL="182880" marR="182880" marT="137160" marB="137160" horzOverflow="overflow">
                    <a:lnL cap="flat">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dirty="0" err="1" smtClean="0">
                          <a:ln>
                            <a:noFill/>
                          </a:ln>
                          <a:solidFill>
                            <a:schemeClr val="tx1"/>
                          </a:solidFill>
                          <a:effectLst/>
                          <a:latin typeface="Arial" charset="0"/>
                        </a:rPr>
                        <a:t>Angabe</a:t>
                      </a:r>
                      <a:r>
                        <a:rPr kumimoji="0" lang="en-US" sz="1500" b="1" i="0" u="none" strike="noStrike" cap="none" normalizeH="0" baseline="0" dirty="0" smtClean="0">
                          <a:ln>
                            <a:noFill/>
                          </a:ln>
                          <a:solidFill>
                            <a:schemeClr val="tx1"/>
                          </a:solidFill>
                          <a:effectLst/>
                          <a:latin typeface="Arial" charset="0"/>
                        </a:rPr>
                        <a:t> 2</a:t>
                      </a:r>
                    </a:p>
                  </a:txBody>
                  <a:tcPr marL="182880" marR="182880" marT="137160" marB="137160" horzOverflow="overflow">
                    <a:lnL>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3</a:t>
                      </a:r>
                    </a:p>
                  </a:txBody>
                  <a:tcPr marL="182880" marR="182880" marT="137160" marB="137160" horzOverflow="overflow">
                    <a:lnL>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4</a:t>
                      </a:r>
                    </a:p>
                  </a:txBody>
                  <a:tcPr marL="182880" marR="182880" marT="137160" marB="137160" horzOverflow="overflow">
                    <a:lnL>
                      <a:noFill/>
                    </a:lnL>
                    <a:lnR cap="flat">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531813">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1</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E weimi Kameran</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xmlns="" val="10001"/>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2</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Kisuali antux</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xmlns="" val="10002"/>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3</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xmlns="" val="10003"/>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4</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Druser ost</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xmlns="" val="10004"/>
                  </a:ext>
                </a:extLst>
              </a:tr>
              <a:tr h="531813">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5</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E weimi Kameran</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xmlns="" val="10005"/>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6</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Kisuali antux</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25</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liennummernplatzhalter 3"/>
          <p:cNvSpPr>
            <a:spLocks noGrp="1"/>
          </p:cNvSpPr>
          <p:nvPr>
            <p:ph type="sldNum" sz="quarter" idx="10"/>
          </p:nvPr>
        </p:nvSpPr>
        <p:spPr/>
        <p:txBody>
          <a:bodyPr/>
          <a:lstStyle/>
          <a:p>
            <a:r>
              <a:rPr lang="de-DE" dirty="0"/>
              <a:t>Seite </a:t>
            </a:r>
            <a:fld id="{7773432F-E653-4282-96AA-0C3662A4EB5F}" type="slidenum">
              <a:rPr lang="de-DE"/>
              <a:pPr/>
              <a:t>3</a:t>
            </a:fld>
            <a:endParaRPr lang="de-DE" dirty="0"/>
          </a:p>
        </p:txBody>
      </p:sp>
      <p:sp>
        <p:nvSpPr>
          <p:cNvPr id="13329" name="Rectangle 17"/>
          <p:cNvSpPr>
            <a:spLocks noChangeArrowheads="1"/>
          </p:cNvSpPr>
          <p:nvPr/>
        </p:nvSpPr>
        <p:spPr bwMode="auto">
          <a:xfrm>
            <a:off x="414338" y="4861545"/>
            <a:ext cx="8640762" cy="360363"/>
          </a:xfrm>
          <a:prstGeom prst="rect">
            <a:avLst/>
          </a:prstGeom>
          <a:solidFill>
            <a:schemeClr val="accent1"/>
          </a:solidFill>
          <a:ln>
            <a:noFill/>
          </a:ln>
          <a:effectLst/>
          <a:extLst/>
        </p:spPr>
        <p:txBody>
          <a:bodyPr wrap="none" anchor="ctr"/>
          <a:lstStyle/>
          <a:p>
            <a:endParaRPr lang="en-US" dirty="0"/>
          </a:p>
        </p:txBody>
      </p:sp>
      <p:sp>
        <p:nvSpPr>
          <p:cNvPr id="13314" name="Rectangle 2"/>
          <p:cNvSpPr>
            <a:spLocks noGrp="1" noChangeArrowheads="1"/>
          </p:cNvSpPr>
          <p:nvPr>
            <p:ph type="title"/>
          </p:nvPr>
        </p:nvSpPr>
        <p:spPr/>
        <p:txBody>
          <a:bodyPr/>
          <a:lstStyle/>
          <a:p>
            <a:r>
              <a:rPr lang="de-DE" dirty="0"/>
              <a:t>Kapitel 1</a:t>
            </a:r>
            <a:endParaRPr lang="de-DE" sz="2400" i="1" dirty="0"/>
          </a:p>
        </p:txBody>
      </p:sp>
      <p:graphicFrame>
        <p:nvGraphicFramePr>
          <p:cNvPr id="13316" name="Group 4"/>
          <p:cNvGraphicFramePr>
            <a:graphicFrameLocks noGrp="1"/>
          </p:cNvGraphicFramePr>
          <p:nvPr>
            <p:ph type="tbl" idx="1"/>
            <p:extLst>
              <p:ext uri="{D42A27DB-BD31-4B8C-83A1-F6EECF244321}">
                <p14:modId xmlns:p14="http://schemas.microsoft.com/office/powerpoint/2010/main" val="2030683970"/>
              </p:ext>
            </p:extLst>
          </p:nvPr>
        </p:nvGraphicFramePr>
        <p:xfrm>
          <a:off x="522288" y="1807567"/>
          <a:ext cx="8424862" cy="4522788"/>
        </p:xfrm>
        <a:graphic>
          <a:graphicData uri="http://schemas.openxmlformats.org/drawingml/2006/table">
            <a:tbl>
              <a:tblPr/>
              <a:tblGrid>
                <a:gridCol w="1439862">
                  <a:extLst>
                    <a:ext uri="{9D8B030D-6E8A-4147-A177-3AD203B41FA5}">
                      <a16:colId xmlns:a16="http://schemas.microsoft.com/office/drawing/2014/main" xmlns="" val="20000"/>
                    </a:ext>
                  </a:extLst>
                </a:gridCol>
                <a:gridCol w="5761038">
                  <a:extLst>
                    <a:ext uri="{9D8B030D-6E8A-4147-A177-3AD203B41FA5}">
                      <a16:colId xmlns:a16="http://schemas.microsoft.com/office/drawing/2014/main" xmlns="" val="20001"/>
                    </a:ext>
                  </a:extLst>
                </a:gridCol>
                <a:gridCol w="1223962">
                  <a:extLst>
                    <a:ext uri="{9D8B030D-6E8A-4147-A177-3AD203B41FA5}">
                      <a16:colId xmlns:a16="http://schemas.microsoft.com/office/drawing/2014/main" xmlns=""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Grundlagen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Algebraische Strukturen</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Halbgruppen</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Ringe</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Integritätsbereiche</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Restklassenringe in Z</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Euklidischer Algorithmus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err="1" smtClean="0">
                          <a:ln>
                            <a:noFill/>
                          </a:ln>
                          <a:solidFill>
                            <a:schemeClr val="tx1"/>
                          </a:solidFill>
                          <a:effectLst/>
                          <a:latin typeface="Arial" charset="0"/>
                        </a:rPr>
                        <a:t>Eulersche</a:t>
                      </a:r>
                      <a:r>
                        <a:rPr kumimoji="0" lang="de-DE" sz="1700" b="0" i="0" u="none" strike="noStrike" cap="none" normalizeH="0" baseline="0" dirty="0" smtClean="0">
                          <a:ln>
                            <a:noFill/>
                          </a:ln>
                          <a:solidFill>
                            <a:schemeClr val="tx1"/>
                          </a:solidFill>
                          <a:effectLst/>
                          <a:latin typeface="Arial" charset="0"/>
                        </a:rPr>
                        <a:t> </a:t>
                      </a:r>
                      <a:r>
                        <a:rPr kumimoji="0" lang="de-DE" sz="1700" b="0" i="0" u="none" strike="noStrike" cap="none" normalizeH="0" baseline="0" dirty="0" err="1" smtClean="0">
                          <a:ln>
                            <a:noFill/>
                          </a:ln>
                          <a:solidFill>
                            <a:schemeClr val="tx1"/>
                          </a:solidFill>
                          <a:effectLst/>
                          <a:latin typeface="Arial" charset="0"/>
                        </a:rPr>
                        <a:t>phi</a:t>
                      </a:r>
                      <a:r>
                        <a:rPr kumimoji="0" lang="de-DE" sz="1700" b="0" i="0" u="none" strike="noStrike" cap="none" normalizeH="0" baseline="0" dirty="0" smtClean="0">
                          <a:ln>
                            <a:noFill/>
                          </a:ln>
                          <a:solidFill>
                            <a:schemeClr val="tx1"/>
                          </a:solidFill>
                          <a:effectLst/>
                          <a:latin typeface="Arial" charset="0"/>
                        </a:rPr>
                        <a:t>-Funktion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Elliptische Kurven</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7"/>
          <p:cNvSpPr>
            <a:spLocks noChangeArrowheads="1"/>
          </p:cNvSpPr>
          <p:nvPr/>
        </p:nvSpPr>
        <p:spPr bwMode="auto">
          <a:xfrm>
            <a:off x="522288" y="1709475"/>
            <a:ext cx="8640762" cy="360363"/>
          </a:xfrm>
          <a:prstGeom prst="rect">
            <a:avLst/>
          </a:prstGeom>
          <a:solidFill>
            <a:schemeClr val="accent1"/>
          </a:solidFill>
          <a:ln>
            <a:noFill/>
          </a:ln>
          <a:effectLst/>
          <a:extLst/>
        </p:spPr>
        <p:txBody>
          <a:bodyPr wrap="none" anchor="ctr"/>
          <a:lstStyle/>
          <a:p>
            <a:endParaRPr lang="en-US"/>
          </a:p>
        </p:txBody>
      </p:sp>
      <p:sp>
        <p:nvSpPr>
          <p:cNvPr id="7" name="Rectangle 17"/>
          <p:cNvSpPr>
            <a:spLocks noChangeArrowheads="1"/>
          </p:cNvSpPr>
          <p:nvPr/>
        </p:nvSpPr>
        <p:spPr bwMode="auto">
          <a:xfrm>
            <a:off x="512030" y="5186886"/>
            <a:ext cx="8640762" cy="360363"/>
          </a:xfrm>
          <a:prstGeom prst="rect">
            <a:avLst/>
          </a:prstGeom>
          <a:solidFill>
            <a:schemeClr val="accent1"/>
          </a:solidFill>
          <a:ln>
            <a:noFill/>
          </a:ln>
          <a:effectLst/>
          <a:extLst/>
        </p:spPr>
        <p:txBody>
          <a:bodyPr wrap="none" anchor="ctr"/>
          <a:lstStyle/>
          <a:p>
            <a:endParaRPr lang="en-US"/>
          </a:p>
        </p:txBody>
      </p:sp>
      <p:sp>
        <p:nvSpPr>
          <p:cNvPr id="6" name="Rectangle 17"/>
          <p:cNvSpPr>
            <a:spLocks noChangeArrowheads="1"/>
          </p:cNvSpPr>
          <p:nvPr/>
        </p:nvSpPr>
        <p:spPr bwMode="auto">
          <a:xfrm>
            <a:off x="522288" y="5996249"/>
            <a:ext cx="8640762" cy="360363"/>
          </a:xfrm>
          <a:prstGeom prst="rect">
            <a:avLst/>
          </a:prstGeom>
          <a:solidFill>
            <a:schemeClr val="accent1"/>
          </a:solidFill>
          <a:ln>
            <a:noFill/>
          </a:ln>
          <a:effectLst/>
          <a:extLst/>
        </p:spPr>
        <p:txBody>
          <a:bodyPr wrap="none" anchor="ctr"/>
          <a:lstStyle/>
          <a:p>
            <a:endParaRPr lang="en-US"/>
          </a:p>
        </p:txBody>
      </p:sp>
      <p:sp>
        <p:nvSpPr>
          <p:cNvPr id="16" name="Foliennummernplatzhalter 3"/>
          <p:cNvSpPr>
            <a:spLocks noGrp="1"/>
          </p:cNvSpPr>
          <p:nvPr>
            <p:ph type="sldNum" sz="quarter" idx="10"/>
          </p:nvPr>
        </p:nvSpPr>
        <p:spPr/>
        <p:txBody>
          <a:bodyPr/>
          <a:lstStyle/>
          <a:p>
            <a:r>
              <a:rPr lang="de-DE"/>
              <a:t>Seite </a:t>
            </a:r>
            <a:fld id="{7773432F-E653-4282-96AA-0C3662A4EB5F}" type="slidenum">
              <a:rPr lang="de-DE"/>
              <a:pPr/>
              <a:t>4</a:t>
            </a:fld>
            <a:endParaRPr lang="de-DE"/>
          </a:p>
        </p:txBody>
      </p:sp>
      <p:sp>
        <p:nvSpPr>
          <p:cNvPr id="13314" name="Rectangle 2"/>
          <p:cNvSpPr>
            <a:spLocks noGrp="1" noChangeArrowheads="1"/>
          </p:cNvSpPr>
          <p:nvPr>
            <p:ph type="title"/>
          </p:nvPr>
        </p:nvSpPr>
        <p:spPr/>
        <p:txBody>
          <a:bodyPr/>
          <a:lstStyle/>
          <a:p>
            <a:r>
              <a:rPr lang="de-DE"/>
              <a:t>Kapitel 1</a:t>
            </a:r>
            <a:endParaRPr lang="de-DE" sz="2400" i="1"/>
          </a:p>
        </p:txBody>
      </p:sp>
      <p:graphicFrame>
        <p:nvGraphicFramePr>
          <p:cNvPr id="13316" name="Group 4"/>
          <p:cNvGraphicFramePr>
            <a:graphicFrameLocks noGrp="1"/>
          </p:cNvGraphicFramePr>
          <p:nvPr>
            <p:ph type="tbl" idx="1"/>
            <p:extLst>
              <p:ext uri="{D42A27DB-BD31-4B8C-83A1-F6EECF244321}">
                <p14:modId xmlns:p14="http://schemas.microsoft.com/office/powerpoint/2010/main" val="2566731138"/>
              </p:ext>
            </p:extLst>
          </p:nvPr>
        </p:nvGraphicFramePr>
        <p:xfrm>
          <a:off x="522288" y="1750373"/>
          <a:ext cx="8424862" cy="4559808"/>
        </p:xfrm>
        <a:graphic>
          <a:graphicData uri="http://schemas.openxmlformats.org/drawingml/2006/table">
            <a:tbl>
              <a:tblPr/>
              <a:tblGrid>
                <a:gridCol w="1439862">
                  <a:extLst>
                    <a:ext uri="{9D8B030D-6E8A-4147-A177-3AD203B41FA5}">
                      <a16:colId xmlns:a16="http://schemas.microsoft.com/office/drawing/2014/main" xmlns="" val="20000"/>
                    </a:ext>
                  </a:extLst>
                </a:gridCol>
                <a:gridCol w="5761038">
                  <a:extLst>
                    <a:ext uri="{9D8B030D-6E8A-4147-A177-3AD203B41FA5}">
                      <a16:colId xmlns:a16="http://schemas.microsoft.com/office/drawing/2014/main" xmlns="" val="20001"/>
                    </a:ext>
                  </a:extLst>
                </a:gridCol>
                <a:gridCol w="1223962">
                  <a:extLst>
                    <a:ext uri="{9D8B030D-6E8A-4147-A177-3AD203B41FA5}">
                      <a16:colId xmlns:a16="http://schemas.microsoft.com/office/drawing/2014/main" xmlns=""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Primzahlen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Primfaktorzerlegung </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Satz von Euler und Kleiner Satz von Fermat</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err="1" smtClean="0">
                          <a:ln>
                            <a:noFill/>
                          </a:ln>
                          <a:solidFill>
                            <a:schemeClr val="tx1"/>
                          </a:solidFill>
                          <a:effectLst/>
                          <a:latin typeface="Arial" charset="0"/>
                        </a:rPr>
                        <a:t>Carmichaelzahlen</a:t>
                      </a:r>
                      <a:endParaRPr kumimoji="0" lang="de-DE" sz="1700" b="0" i="0" u="none" strike="noStrike" cap="none" normalizeH="0" baseline="0" dirty="0" smtClean="0">
                        <a:ln>
                          <a:noFill/>
                        </a:ln>
                        <a:solidFill>
                          <a:schemeClr val="tx1"/>
                        </a:solidFill>
                        <a:effectLst/>
                        <a:latin typeface="Arial" charset="0"/>
                      </a:endParaRP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Sieb des Eratosthenes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Miller-Rabin-Test</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AKS-test</a:t>
                      </a:r>
                    </a:p>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Diskreter Logarithmus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Das Problem des diskreten Logarithmus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Baby-</a:t>
                      </a:r>
                      <a:r>
                        <a:rPr kumimoji="0" lang="de-DE" sz="1700" b="0" i="0" u="none" strike="noStrike" cap="none" normalizeH="0" baseline="0" dirty="0" err="1" smtClean="0">
                          <a:ln>
                            <a:noFill/>
                          </a:ln>
                          <a:solidFill>
                            <a:schemeClr val="tx1"/>
                          </a:solidFill>
                          <a:effectLst/>
                          <a:latin typeface="Arial" charset="0"/>
                        </a:rPr>
                        <a:t>Step</a:t>
                      </a:r>
                      <a:r>
                        <a:rPr kumimoji="0" lang="de-DE" sz="1700" b="0" i="0" u="none" strike="noStrike" cap="none" normalizeH="0" baseline="0" dirty="0" smtClean="0">
                          <a:ln>
                            <a:noFill/>
                          </a:ln>
                          <a:solidFill>
                            <a:schemeClr val="tx1"/>
                          </a:solidFill>
                          <a:effectLst/>
                          <a:latin typeface="Arial" charset="0"/>
                        </a:rPr>
                        <a:t>-Giant-</a:t>
                      </a:r>
                      <a:r>
                        <a:rPr kumimoji="0" lang="de-DE" sz="1700" b="0" i="0" u="none" strike="noStrike" cap="none" normalizeH="0" baseline="0" dirty="0" err="1" smtClean="0">
                          <a:ln>
                            <a:noFill/>
                          </a:ln>
                          <a:solidFill>
                            <a:schemeClr val="tx1"/>
                          </a:solidFill>
                          <a:effectLst/>
                          <a:latin typeface="Arial" charset="0"/>
                        </a:rPr>
                        <a:t>Step</a:t>
                      </a:r>
                      <a:r>
                        <a:rPr kumimoji="0" lang="de-DE" sz="1700" b="0" i="0" u="none" strike="noStrike" cap="none" normalizeH="0" baseline="0" dirty="0" smtClean="0">
                          <a:ln>
                            <a:noFill/>
                          </a:ln>
                          <a:solidFill>
                            <a:schemeClr val="tx1"/>
                          </a:solidFill>
                          <a:effectLst/>
                          <a:latin typeface="Arial" charset="0"/>
                        </a:rPr>
                        <a:t>-Algorithmus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Index-</a:t>
                      </a:r>
                      <a:r>
                        <a:rPr kumimoji="0" lang="de-DE" sz="1700" b="0" i="0" u="none" strike="noStrike" cap="none" normalizeH="0" baseline="0" dirty="0" err="1" smtClean="0">
                          <a:ln>
                            <a:noFill/>
                          </a:ln>
                          <a:solidFill>
                            <a:schemeClr val="tx1"/>
                          </a:solidFill>
                          <a:effectLst/>
                          <a:latin typeface="Arial" charset="0"/>
                        </a:rPr>
                        <a:t>Calculus</a:t>
                      </a:r>
                      <a:r>
                        <a:rPr kumimoji="0" lang="de-DE" sz="1700" b="0" i="0" u="none" strike="noStrike" cap="none" normalizeH="0" baseline="0" dirty="0" smtClean="0">
                          <a:ln>
                            <a:noFill/>
                          </a:ln>
                          <a:solidFill>
                            <a:schemeClr val="tx1"/>
                          </a:solidFill>
                          <a:effectLst/>
                          <a:latin typeface="Arial" charset="0"/>
                        </a:rPr>
                        <a:t>-Algorithmus</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Fazit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76652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5</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Gleiche Sicherheit bei kleineren Schlüssellängen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Geringer Rechenaufwand und Speicherbedarf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Kann in Smartcards und Mobiltelefonen genutzt werden</a:t>
            </a:r>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de-DE" dirty="0" smtClean="0">
                <a:solidFill>
                  <a:schemeClr val="tx1"/>
                </a:solidFill>
              </a:rPr>
              <a:t>* verglichen mit RSA-verschlüsselte Nachrichten</a:t>
            </a:r>
            <a:endParaRPr lang="de-DE"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6</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mc:AlternateContent xmlns:mc="http://schemas.openxmlformats.org/markup-compatibility/2006">
        <mc:Choice xmlns:a14="http://schemas.microsoft.com/office/drawing/2010/main" Requires="a14">
          <p:sp>
            <p:nvSpPr>
              <p:cNvPr id="9219" name="Rectangle 3"/>
              <p:cNvSpPr>
                <a:spLocks noGrp="1" noChangeArrowheads="1"/>
              </p:cNvSpPr>
              <p:nvPr>
                <p:ph type="body" idx="1"/>
              </p:nvPr>
            </p:nvSpPr>
            <p:spPr>
              <a:xfrm>
                <a:off x="522288" y="2138363"/>
                <a:ext cx="3384252"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sz="2000" dirty="0" smtClean="0"/>
                  <a:t>Gleichung </a:t>
                </a:r>
                <a:r>
                  <a:rPr lang="de-DE" sz="2000" dirty="0"/>
                  <a:t>der </a:t>
                </a:r>
                <a:r>
                  <a:rPr lang="de-DE" sz="2000" dirty="0" smtClean="0"/>
                  <a:t>Form:</a:t>
                </a:r>
              </a:p>
              <a:p>
                <a:pPr lvl="1" indent="0" algn="ctr">
                  <a:buNone/>
                </a:pPr>
                <a14:m>
                  <m:oMathPara xmlns:m="http://schemas.openxmlformats.org/officeDocument/2006/math">
                    <m:oMathParaPr>
                      <m:jc m:val="centerGroup"/>
                    </m:oMathParaPr>
                    <m:oMath xmlns:m="http://schemas.openxmlformats.org/officeDocument/2006/math">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𝑦</m:t>
                          </m:r>
                        </m:e>
                        <m:sup>
                          <m:r>
                            <a:rPr lang="de-DE" sz="2000" b="0" i="1" smtClean="0">
                              <a:latin typeface="Cambria Math" panose="02040503050406030204" pitchFamily="18" charset="0"/>
                            </a:rPr>
                            <m:t>2</m:t>
                          </m:r>
                        </m:sup>
                      </m:sSup>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𝑥</m:t>
                          </m:r>
                        </m:e>
                        <m:sup>
                          <m:r>
                            <a:rPr lang="de-DE" sz="2000" b="0" i="1" smtClean="0">
                              <a:latin typeface="Cambria Math" panose="02040503050406030204" pitchFamily="18" charset="0"/>
                            </a:rPr>
                            <m:t>3</m:t>
                          </m:r>
                        </m:sup>
                      </m:sSup>
                      <m:r>
                        <a:rPr lang="de-DE" sz="2000" b="0" i="1" smtClean="0">
                          <a:latin typeface="Cambria Math" panose="02040503050406030204" pitchFamily="18" charset="0"/>
                        </a:rPr>
                        <m:t>+</m:t>
                      </m:r>
                      <m:r>
                        <a:rPr lang="de-DE" sz="2000" b="0" i="1" smtClean="0">
                          <a:latin typeface="Cambria Math" panose="02040503050406030204" pitchFamily="18" charset="0"/>
                        </a:rPr>
                        <m:t>𝑎𝑥</m:t>
                      </m:r>
                      <m:r>
                        <a:rPr lang="de-DE" sz="2000" b="0" i="1" smtClean="0">
                          <a:latin typeface="Cambria Math" panose="02040503050406030204" pitchFamily="18" charset="0"/>
                        </a:rPr>
                        <m:t>+</m:t>
                      </m:r>
                      <m:r>
                        <a:rPr lang="de-DE" sz="2000" b="0" i="1" smtClean="0">
                          <a:latin typeface="Cambria Math" panose="02040503050406030204" pitchFamily="18" charset="0"/>
                        </a:rPr>
                        <m:t>𝑏</m:t>
                      </m:r>
                    </m:oMath>
                  </m:oMathPara>
                </a14:m>
                <a:endParaRPr lang="en-US" sz="2000" dirty="0"/>
              </a:p>
              <a:p>
                <a:pPr marL="285750" indent="-285750">
                  <a:buFont typeface="Arial" panose="020B0604020202020204" pitchFamily="34" charset="0"/>
                  <a:buChar char="•"/>
                </a:pPr>
                <a:endParaRPr lang="en-US" dirty="0"/>
              </a:p>
            </p:txBody>
          </p:sp>
        </mc:Choice>
        <mc:Fallback>
          <p:sp>
            <p:nvSpPr>
              <p:cNvPr id="9219" name="Rectangle 3"/>
              <p:cNvSpPr>
                <a:spLocks noGrp="1" noRot="1" noChangeAspect="1" noMove="1" noResize="1" noEditPoints="1" noAdjustHandles="1" noChangeArrowheads="1" noChangeShapeType="1" noTextEdit="1"/>
              </p:cNvSpPr>
              <p:nvPr>
                <p:ph type="body" idx="1"/>
              </p:nvPr>
            </p:nvSpPr>
            <p:spPr>
              <a:xfrm>
                <a:off x="522288" y="2138363"/>
                <a:ext cx="3384252" cy="4522787"/>
              </a:xfrm>
              <a:blipFill rotWithShape="0">
                <a:blip r:embed="rId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70654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7</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8856860" cy="4522787"/>
          </a:xfrm>
          <a:noFill/>
        </p:spPr>
        <p:txBody>
          <a:bodyPr/>
          <a:lstStyle/>
          <a:p>
            <a:pPr lvl="1" indent="0">
              <a:buNone/>
            </a:pPr>
            <a:r>
              <a:rPr lang="en-US" dirty="0" err="1" smtClean="0"/>
              <a:t>Spezialfälle</a:t>
            </a:r>
            <a:r>
              <a:rPr lang="en-US" dirty="0" smtClean="0"/>
              <a:t> </a:t>
            </a:r>
            <a:r>
              <a:rPr lang="en-US" dirty="0" err="1" smtClean="0"/>
              <a:t>bei</a:t>
            </a:r>
            <a:r>
              <a:rPr lang="en-US" dirty="0" smtClean="0"/>
              <a:t> der Addition:</a:t>
            </a:r>
          </a:p>
          <a:p>
            <a:pPr marL="912813" lvl="2" indent="-285750"/>
            <a:r>
              <a:rPr lang="de-DE" dirty="0" smtClean="0"/>
              <a:t>Addieren mit dem gleichen Punkt (Q = P) :</a:t>
            </a:r>
          </a:p>
          <a:p>
            <a:pPr lvl="2" indent="0" algn="ctr">
              <a:buNone/>
            </a:pPr>
            <a:r>
              <a:rPr lang="de-DE" dirty="0"/>
              <a:t>S = P + P = 2P.</a:t>
            </a:r>
          </a:p>
          <a:p>
            <a:pPr marL="912813" lvl="2" indent="-285750"/>
            <a:r>
              <a:rPr lang="de-DE" dirty="0"/>
              <a:t>Addieren mit dem gleichen X-Koordinaten </a:t>
            </a:r>
            <a:r>
              <a:rPr lang="de-DE" dirty="0" smtClean="0"/>
              <a:t>(Q</a:t>
            </a:r>
            <a:r>
              <a:rPr lang="de-DE" baseline="-25000" dirty="0" smtClean="0"/>
              <a:t>X</a:t>
            </a:r>
            <a:r>
              <a:rPr lang="de-DE" dirty="0" smtClean="0"/>
              <a:t> </a:t>
            </a:r>
            <a:r>
              <a:rPr lang="de-DE" dirty="0"/>
              <a:t>= </a:t>
            </a:r>
            <a:r>
              <a:rPr lang="de-DE" dirty="0" smtClean="0"/>
              <a:t>P</a:t>
            </a:r>
            <a:r>
              <a:rPr lang="de-DE" baseline="-25000" dirty="0" smtClean="0"/>
              <a:t>X</a:t>
            </a:r>
            <a:r>
              <a:rPr lang="de-DE" dirty="0" smtClean="0"/>
              <a:t> ):</a:t>
            </a:r>
          </a:p>
          <a:p>
            <a:pPr lvl="2" indent="0" algn="ctr">
              <a:buNone/>
            </a:pPr>
            <a:r>
              <a:rPr lang="en-US" dirty="0"/>
              <a:t>P + Q = </a:t>
            </a:r>
            <a:r>
              <a:rPr lang="en-US" sz="2800" dirty="0" smtClean="0"/>
              <a:t>∞</a:t>
            </a:r>
            <a:endParaRPr lang="en-US" dirty="0"/>
          </a:p>
          <a:p>
            <a:pPr marL="1360488" lvl="3" indent="-285750"/>
            <a:r>
              <a:rPr lang="de-DE" dirty="0"/>
              <a:t>Addieren mit </a:t>
            </a:r>
            <a:r>
              <a:rPr lang="en-US" sz="2800" dirty="0" smtClean="0"/>
              <a:t>∞</a:t>
            </a:r>
            <a:r>
              <a:rPr lang="en-US" sz="1800" dirty="0" smtClean="0"/>
              <a:t> </a:t>
            </a:r>
            <a:r>
              <a:rPr lang="de-DE" dirty="0" smtClean="0"/>
              <a:t>: </a:t>
            </a:r>
          </a:p>
          <a:p>
            <a:pPr lvl="2" indent="0" algn="ctr">
              <a:buNone/>
            </a:pPr>
            <a:r>
              <a:rPr lang="de-DE" dirty="0" smtClean="0"/>
              <a:t>P + </a:t>
            </a:r>
            <a:r>
              <a:rPr lang="en-US"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1360488" lvl="3" indent="-285750"/>
            <a:r>
              <a:rPr lang="de-DE" dirty="0" smtClean="0"/>
              <a:t>Aus </a:t>
            </a:r>
            <a:r>
              <a:rPr lang="en-US" dirty="0"/>
              <a:t>P + Q = </a:t>
            </a:r>
            <a:r>
              <a:rPr lang="en-US" sz="2800" dirty="0" smtClean="0"/>
              <a:t>∞</a:t>
            </a:r>
            <a:r>
              <a:rPr lang="en-US" dirty="0" smtClean="0"/>
              <a:t> </a:t>
            </a:r>
            <a:r>
              <a:rPr lang="en-US" dirty="0" err="1" smtClean="0"/>
              <a:t>folgt</a:t>
            </a:r>
            <a:r>
              <a:rPr lang="en-US" dirty="0" smtClean="0"/>
              <a:t>, </a:t>
            </a:r>
            <a:r>
              <a:rPr lang="en-US" dirty="0" err="1" smtClean="0"/>
              <a:t>dass</a:t>
            </a:r>
            <a:r>
              <a:rPr lang="en-US" dirty="0" smtClean="0"/>
              <a:t> </a:t>
            </a:r>
            <a:r>
              <a:rPr lang="de-DE" dirty="0"/>
              <a:t>Q das inverse Element von P ist und es </a:t>
            </a:r>
            <a:r>
              <a:rPr lang="de-DE" dirty="0" smtClean="0"/>
              <a:t>gilt:</a:t>
            </a:r>
          </a:p>
          <a:p>
            <a:pPr lvl="3" indent="0" algn="ctr">
              <a:buNone/>
            </a:pPr>
            <a:r>
              <a:rPr lang="de-DE" dirty="0" smtClean="0"/>
              <a:t>Q </a:t>
            </a:r>
            <a:r>
              <a:rPr lang="de-DE" dirty="0"/>
              <a:t>= </a:t>
            </a:r>
            <a:r>
              <a:rPr lang="de-DE" dirty="0" smtClean="0"/>
              <a:t>-</a:t>
            </a:r>
            <a:r>
              <a:rPr lang="de-DE" dirty="0"/>
              <a:t>P</a:t>
            </a:r>
            <a:endParaRPr lang="en-US" dirty="0" smtClean="0"/>
          </a:p>
          <a:p>
            <a:pPr lvl="1" indent="0">
              <a:buNone/>
            </a:pPr>
            <a:r>
              <a:rPr lang="de-DE" dirty="0" smtClean="0"/>
              <a:t>Addieren mit </a:t>
            </a:r>
            <a:r>
              <a:rPr lang="de-DE" dirty="0"/>
              <a:t>einem </a:t>
            </a:r>
            <a:r>
              <a:rPr lang="de-DE" dirty="0" smtClean="0"/>
              <a:t>Skalar:</a:t>
            </a:r>
          </a:p>
          <a:p>
            <a:pPr lvl="1" indent="0" algn="ctr">
              <a:buNone/>
            </a:pP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690" y="281642"/>
            <a:ext cx="3056480" cy="3139743"/>
          </a:xfrm>
          <a:prstGeom prst="rect">
            <a:avLst/>
          </a:prstGeom>
        </p:spPr>
      </p:pic>
    </p:spTree>
    <p:extLst>
      <p:ext uri="{BB962C8B-B14F-4D97-AF65-F5344CB8AC3E}">
        <p14:creationId xmlns:p14="http://schemas.microsoft.com/office/powerpoint/2010/main" val="183083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8</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a:t>Asymmetrische Verschlüsselung</a:t>
            </a:r>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1163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9</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Schlüsselaustausch</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555625" lvl="1"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22420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ags/tag2.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3.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4.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5.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1637</Words>
  <Application>Microsoft Office PowerPoint</Application>
  <PresentationFormat>Benutzerdefiniert</PresentationFormat>
  <Paragraphs>254</Paragraphs>
  <Slides>25</Slides>
  <Notes>10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25</vt:i4>
      </vt:variant>
    </vt:vector>
  </HeadingPairs>
  <TitlesOfParts>
    <vt:vector size="28" baseType="lpstr">
      <vt:lpstr>Arial</vt:lpstr>
      <vt:lpstr>Cambria Math</vt:lpstr>
      <vt:lpstr>Standarddesign</vt:lpstr>
      <vt:lpstr>Algorithmische Zahlentheorie</vt:lpstr>
      <vt:lpstr>Inhaltsverzeichnis</vt:lpstr>
      <vt:lpstr>Kapitel 1</vt:lpstr>
      <vt:lpstr>Kapitel 1</vt:lpstr>
      <vt:lpstr>Elliptische Kurven Motivation</vt:lpstr>
      <vt:lpstr>Elliptische Kurven Grundlagen 1 / 2</vt:lpstr>
      <vt:lpstr>Elliptische Kurven Grundlagen 2 / 2</vt:lpstr>
      <vt:lpstr>Elliptische Kurven Asymmetrische Verschlüsselung</vt:lpstr>
      <vt:lpstr>Elliptische Kurven Schlüsselaustausch</vt:lpstr>
      <vt:lpstr>Elliptische Kurven Zusammenfassung</vt:lpstr>
      <vt:lpstr>Baby-Step-Giant-Step-Algorithmus Grundsätzliche Idee</vt:lpstr>
      <vt:lpstr>Baby-Step-Giant-Step-Algorithmus Vorgehen</vt:lpstr>
      <vt:lpstr>Baby-Step-Giant-Step-Algorithmus Fazit</vt:lpstr>
      <vt:lpstr>Textfolie Hier steht die Subheadline</vt:lpstr>
      <vt:lpstr>Textfolie zweispaltig Hier steht die Subheadline</vt:lpstr>
      <vt:lpstr>Textfolie mit Bild Hier steht die Subheadline</vt:lpstr>
      <vt:lpstr>Bildfolie Hier steht die Subheadline</vt:lpstr>
      <vt:lpstr>Bildfolie mit zwei Bildern Hier steht die Subheadline</vt:lpstr>
      <vt:lpstr>PowerPoint-Präsentation</vt:lpstr>
      <vt:lpstr>Organigramm Hier steht die Subheadline</vt:lpstr>
      <vt:lpstr>Säulendiagramm Hier steht die Subheadline</vt:lpstr>
      <vt:lpstr>Tortendiagramm Hier steht die Subheadline</vt:lpstr>
      <vt:lpstr>Liniendiagramm Hier steht die Subheadline</vt:lpstr>
      <vt:lpstr>Tabelle Hier steht die Subheadline</vt:lpstr>
      <vt:lpstr>Vielen Dank für Ihre Aufmerksamkeit!</vt:lpstr>
    </vt:vector>
  </TitlesOfParts>
  <Company>in.form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Marcel</cp:lastModifiedBy>
  <cp:revision>68</cp:revision>
  <dcterms:created xsi:type="dcterms:W3CDTF">2016-01-01T12:48:27Z</dcterms:created>
  <dcterms:modified xsi:type="dcterms:W3CDTF">2016-01-05T14:42:12Z</dcterms:modified>
</cp:coreProperties>
</file>