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6" r:id="rId3"/>
    <p:sldId id="286" r:id="rId4"/>
    <p:sldId id="287" r:id="rId5"/>
    <p:sldId id="288" r:id="rId6"/>
    <p:sldId id="289" r:id="rId7"/>
    <p:sldId id="292" r:id="rId8"/>
    <p:sldId id="293" r:id="rId9"/>
    <p:sldId id="294" r:id="rId10"/>
    <p:sldId id="295" r:id="rId11"/>
    <p:sldId id="296" r:id="rId12"/>
    <p:sldId id="261" r:id="rId13"/>
    <p:sldId id="278" r:id="rId14"/>
    <p:sldId id="281" r:id="rId15"/>
    <p:sldId id="280" r:id="rId16"/>
    <p:sldId id="282" r:id="rId17"/>
    <p:sldId id="279" r:id="rId18"/>
    <p:sldId id="283" r:id="rId19"/>
    <p:sldId id="284" r:id="rId20"/>
    <p:sldId id="285" r:id="rId21"/>
    <p:sldId id="290" r:id="rId22"/>
    <p:sldId id="275" r:id="rId23"/>
    <p:sldId id="291" r:id="rId24"/>
  </p:sldIdLst>
  <p:sldSz cx="10693400" cy="7562850"/>
  <p:notesSz cx="6858000" cy="9144000"/>
  <p:custDataLst>
    <p:tags r:id="rId26"/>
  </p:custDataLst>
  <p:defaultTextStyle>
    <a:defPPr>
      <a:defRPr lang="de-DE"/>
    </a:defPPr>
    <a:lvl1pPr algn="ctr" rtl="0" fontAlgn="base">
      <a:spcBef>
        <a:spcPct val="0"/>
      </a:spcBef>
      <a:spcAft>
        <a:spcPct val="0"/>
      </a:spcAft>
      <a:defRPr sz="1400" kern="1200">
        <a:solidFill>
          <a:schemeClr val="bg1"/>
        </a:solidFill>
        <a:latin typeface="Arial" charset="0"/>
        <a:ea typeface="+mn-ea"/>
        <a:cs typeface="+mn-cs"/>
      </a:defRPr>
    </a:lvl1pPr>
    <a:lvl2pPr marL="457200" algn="ctr" rtl="0" fontAlgn="base">
      <a:spcBef>
        <a:spcPct val="0"/>
      </a:spcBef>
      <a:spcAft>
        <a:spcPct val="0"/>
      </a:spcAft>
      <a:defRPr sz="1400" kern="1200">
        <a:solidFill>
          <a:schemeClr val="bg1"/>
        </a:solidFill>
        <a:latin typeface="Arial" charset="0"/>
        <a:ea typeface="+mn-ea"/>
        <a:cs typeface="+mn-cs"/>
      </a:defRPr>
    </a:lvl2pPr>
    <a:lvl3pPr marL="914400" algn="ctr" rtl="0" fontAlgn="base">
      <a:spcBef>
        <a:spcPct val="0"/>
      </a:spcBef>
      <a:spcAft>
        <a:spcPct val="0"/>
      </a:spcAft>
      <a:defRPr sz="1400" kern="1200">
        <a:solidFill>
          <a:schemeClr val="bg1"/>
        </a:solidFill>
        <a:latin typeface="Arial" charset="0"/>
        <a:ea typeface="+mn-ea"/>
        <a:cs typeface="+mn-cs"/>
      </a:defRPr>
    </a:lvl3pPr>
    <a:lvl4pPr marL="1371600" algn="ctr" rtl="0" fontAlgn="base">
      <a:spcBef>
        <a:spcPct val="0"/>
      </a:spcBef>
      <a:spcAft>
        <a:spcPct val="0"/>
      </a:spcAft>
      <a:defRPr sz="1400" kern="1200">
        <a:solidFill>
          <a:schemeClr val="bg1"/>
        </a:solidFill>
        <a:latin typeface="Arial" charset="0"/>
        <a:ea typeface="+mn-ea"/>
        <a:cs typeface="+mn-cs"/>
      </a:defRPr>
    </a:lvl4pPr>
    <a:lvl5pPr marL="1828800" algn="ctr" rtl="0" fontAlgn="base">
      <a:spcBef>
        <a:spcPct val="0"/>
      </a:spcBef>
      <a:spcAft>
        <a:spcPct val="0"/>
      </a:spcAft>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382">
          <p15:clr>
            <a:srgbClr val="A4A3A4"/>
          </p15:clr>
        </p15:guide>
        <p15:guide id="2" orient="horz" pos="4423">
          <p15:clr>
            <a:srgbClr val="A4A3A4"/>
          </p15:clr>
        </p15:guide>
        <p15:guide id="3" orient="horz" pos="3380">
          <p15:clr>
            <a:srgbClr val="A4A3A4"/>
          </p15:clr>
        </p15:guide>
        <p15:guide id="4" orient="horz" pos="1339">
          <p15:clr>
            <a:srgbClr val="A4A3A4"/>
          </p15:clr>
        </p15:guide>
        <p15:guide id="5" orient="horz" pos="432">
          <p15:clr>
            <a:srgbClr val="A4A3A4"/>
          </p15:clr>
        </p15:guide>
        <p15:guide id="6" orient="horz" pos="4196">
          <p15:clr>
            <a:srgbClr val="A4A3A4"/>
          </p15:clr>
        </p15:guide>
        <p15:guide id="7" pos="3368">
          <p15:clr>
            <a:srgbClr val="A4A3A4"/>
          </p15:clr>
        </p15:guide>
        <p15:guide id="8" pos="1236">
          <p15:clr>
            <a:srgbClr val="A4A3A4"/>
          </p15:clr>
        </p15:guide>
        <p15:guide id="9" pos="329">
          <p15:clr>
            <a:srgbClr val="A4A3A4"/>
          </p15:clr>
        </p15:guide>
        <p15:guide id="10" pos="4865">
          <p15:clr>
            <a:srgbClr val="A4A3A4"/>
          </p15:clr>
        </p15:guide>
        <p15:guide id="11" pos="6407">
          <p15:clr>
            <a:srgbClr val="A4A3A4"/>
          </p15:clr>
        </p15:guide>
        <p15:guide id="12" pos="7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 initials="M" lastIdx="2" clrIdx="0">
    <p:extLst>
      <p:ext uri="{19B8F6BF-5375-455C-9EA6-DF929625EA0E}">
        <p15:presenceInfo xmlns:p15="http://schemas.microsoft.com/office/powerpoint/2012/main" userId="Marc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3C05"/>
    <a:srgbClr val="96BE00"/>
    <a:srgbClr val="46B48C"/>
    <a:srgbClr val="D23C96"/>
    <a:srgbClr val="1EBEEB"/>
    <a:srgbClr val="FFD200"/>
    <a:srgbClr val="FFA500"/>
    <a:srgbClr val="FFC864"/>
    <a:srgbClr val="FFDC96"/>
    <a:srgbClr val="FF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0541" autoAdjust="0"/>
  </p:normalViewPr>
  <p:slideViewPr>
    <p:cSldViewPr showGuides="1">
      <p:cViewPr varScale="1">
        <p:scale>
          <a:sx n="84" d="100"/>
          <a:sy n="84" d="100"/>
        </p:scale>
        <p:origin x="1050" y="96"/>
      </p:cViewPr>
      <p:guideLst>
        <p:guide orient="horz" pos="2382"/>
        <p:guide orient="horz" pos="4423"/>
        <p:guide orient="horz" pos="3380"/>
        <p:guide orient="horz" pos="1339"/>
        <p:guide orient="horz" pos="432"/>
        <p:guide orient="horz" pos="4196"/>
        <p:guide pos="3368"/>
        <p:guide pos="1236"/>
        <p:guide pos="329"/>
        <p:guide pos="4865"/>
        <p:guide pos="6407"/>
        <p:guide pos="7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e-DE"/>
          </a:p>
        </p:txBody>
      </p:sp>
      <p:sp>
        <p:nvSpPr>
          <p:cNvPr id="35844" name="Rectangle 4"/>
          <p:cNvSpPr>
            <a:spLocks noGrp="1" noRot="1" noChangeAspect="1" noChangeArrowheads="1" noTextEdit="1"/>
          </p:cNvSpPr>
          <p:nvPr>
            <p:ph type="sldImg" idx="2"/>
          </p:nvPr>
        </p:nvSpPr>
        <p:spPr bwMode="auto">
          <a:xfrm>
            <a:off x="1004888" y="685800"/>
            <a:ext cx="4848225"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32B0C62-07EA-4146-9798-A0A17F7FEF9F}" type="slidenum">
              <a:rPr lang="de-DE"/>
              <a:pPr/>
              <a:t>‹Nr.›</a:t>
            </a:fld>
            <a:endParaRPr lang="de-DE"/>
          </a:p>
        </p:txBody>
      </p:sp>
    </p:spTree>
    <p:extLst>
      <p:ext uri="{BB962C8B-B14F-4D97-AF65-F5344CB8AC3E}">
        <p14:creationId xmlns:p14="http://schemas.microsoft.com/office/powerpoint/2010/main" val="1770153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Es geht nur um Grundlagen</a:t>
            </a:r>
          </a:p>
          <a:p>
            <a:pPr marL="171450" indent="-171450">
              <a:buFontTx/>
              <a:buChar char="-"/>
            </a:pPr>
            <a:r>
              <a:rPr lang="de-DE" dirty="0" smtClean="0"/>
              <a:t>Das </a:t>
            </a:r>
            <a:r>
              <a:rPr lang="de-DE" dirty="0" err="1" smtClean="0"/>
              <a:t>Elliptic</a:t>
            </a:r>
            <a:r>
              <a:rPr lang="de-DE" dirty="0" smtClean="0"/>
              <a:t> </a:t>
            </a:r>
            <a:r>
              <a:rPr lang="de-DE" dirty="0" err="1" smtClean="0"/>
              <a:t>Curve</a:t>
            </a:r>
            <a:r>
              <a:rPr lang="de-DE" dirty="0" smtClean="0"/>
              <a:t> </a:t>
            </a:r>
            <a:r>
              <a:rPr lang="de-DE" dirty="0" err="1" smtClean="0"/>
              <a:t>Cryptography</a:t>
            </a:r>
            <a:r>
              <a:rPr lang="de-DE" dirty="0" smtClean="0"/>
              <a:t>, kurz ECC Verfahren</a:t>
            </a:r>
            <a:r>
              <a:rPr lang="de-DE" baseline="0" dirty="0" smtClean="0"/>
              <a:t> kann viel kürzere Schlüssellängen hervorbringen ohne das dabei die Sicherheit verringert wird. Als Beispiel ein RSA-Schlüssel mit 1024 Bit ist etwa so sicher wie ein Schlüssel aus einer elliptischen Kurve mit gerade mal ca. 160 Bit.</a:t>
            </a:r>
          </a:p>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932B0C62-07EA-4146-9798-A0A17F7FEF9F}" type="slidenum">
              <a:rPr lang="de-DE" smtClean="0"/>
              <a:pPr/>
              <a:t>12</a:t>
            </a:fld>
            <a:endParaRPr lang="de-DE" dirty="0"/>
          </a:p>
        </p:txBody>
      </p:sp>
    </p:spTree>
    <p:extLst>
      <p:ext uri="{BB962C8B-B14F-4D97-AF65-F5344CB8AC3E}">
        <p14:creationId xmlns:p14="http://schemas.microsoft.com/office/powerpoint/2010/main" val="416591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21</a:t>
            </a:fld>
            <a:endParaRPr lang="de-DE" dirty="0"/>
          </a:p>
        </p:txBody>
      </p:sp>
    </p:spTree>
    <p:extLst>
      <p:ext uri="{BB962C8B-B14F-4D97-AF65-F5344CB8AC3E}">
        <p14:creationId xmlns:p14="http://schemas.microsoft.com/office/powerpoint/2010/main" val="3966544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23</a:t>
            </a:fld>
            <a:endParaRPr lang="de-DE" dirty="0"/>
          </a:p>
        </p:txBody>
      </p:sp>
    </p:spTree>
    <p:extLst>
      <p:ext uri="{BB962C8B-B14F-4D97-AF65-F5344CB8AC3E}">
        <p14:creationId xmlns:p14="http://schemas.microsoft.com/office/powerpoint/2010/main" val="1084558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Eine elliptische Kurve ist eine ebene Kurve wie in Abbildung gezeigt. Sie wird durch eine Gleichung der Form: $y^2 = x^3 + </a:t>
            </a:r>
            <a:r>
              <a:rPr lang="de-DE" dirty="0" err="1" smtClean="0"/>
              <a:t>ax</a:t>
            </a:r>
            <a:r>
              <a:rPr lang="de-DE" dirty="0" smtClean="0"/>
              <a:t> +b$ beschrieben. Damit ist eine Menge Z aller Punkte P(x, y), die auf der elliptischen Kurve liegen, definiert. Wichtig dabei ist, dass die Kurvenparameter a und b so gewählt sind, dass die partiellen Ableitungen nach x und nach y auf keinem Punkt der Kurve gleichzeitig null sind. </a:t>
            </a:r>
          </a:p>
          <a:p>
            <a:pPr marL="0" indent="0">
              <a:buFontTx/>
              <a:buNone/>
            </a:pPr>
            <a:endParaRPr lang="de-DE" dirty="0" smtClean="0"/>
          </a:p>
          <a:p>
            <a:pPr marL="171450" indent="-171450">
              <a:buFont typeface="Arial" panose="020B0604020202020204" pitchFamily="34" charset="0"/>
              <a:buChar char="•"/>
            </a:pPr>
            <a:r>
              <a:rPr lang="de-DE" dirty="0" smtClean="0"/>
              <a:t>Anders ausgedrückt: Die Kurve darf sich nicht selbst schneiden, ansonsten kann die Additionsoperation nicht für beliebige Punkte durchgeführt werden.</a:t>
            </a:r>
          </a:p>
          <a:p>
            <a:pPr marL="171450" indent="-171450">
              <a:buFont typeface="Arial" panose="020B0604020202020204" pitchFamily="34" charset="0"/>
              <a:buChar char="•"/>
            </a:pPr>
            <a:endParaRPr lang="de-DE" dirty="0" smtClean="0"/>
          </a:p>
          <a:p>
            <a:pPr marL="171450" indent="-171450">
              <a:buFont typeface="Arial" panose="020B0604020202020204" pitchFamily="34" charset="0"/>
              <a:buChar char="•"/>
            </a:pPr>
            <a:r>
              <a:rPr lang="de-DE" dirty="0" smtClean="0"/>
              <a:t>Addition</a:t>
            </a:r>
            <a:r>
              <a:rPr lang="de-DE" baseline="0" dirty="0" smtClean="0"/>
              <a:t> ist genau das richtige Stichwort. </a:t>
            </a:r>
            <a:r>
              <a:rPr lang="de-DE" dirty="0" smtClean="0"/>
              <a:t>Mit Addition ist das Verknüpfen von zwei Punkten gemeint. Man könnte es auch als Multiplikation bezeichnen. In beiden Fällen hat es nichts mit den bekannten Operationen auf Zahlen zu tun. </a:t>
            </a:r>
            <a:r>
              <a:rPr lang="de-DE" baseline="0" dirty="0" smtClean="0"/>
              <a:t>Das Verknüpfen von zwei Punkten auf einer elliptischen Kurve ist geometrisch definiert.</a:t>
            </a:r>
            <a:r>
              <a:rPr lang="de-DE" dirty="0" smtClean="0"/>
              <a:t> Es ergibt sich wieder einen Punkt, welcher ebenfalls auf der Kurve liegt.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13</a:t>
            </a:fld>
            <a:endParaRPr lang="de-DE" dirty="0"/>
          </a:p>
        </p:txBody>
      </p:sp>
    </p:spTree>
    <p:extLst>
      <p:ext uri="{BB962C8B-B14F-4D97-AF65-F5344CB8AC3E}">
        <p14:creationId xmlns:p14="http://schemas.microsoft.com/office/powerpoint/2010/main" val="380963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Wenn für die beiden zu addierenden Punkte Q = P gilt, wird die Tangente an der Kurve im Punkt P verwendet. Dabei entsteht der Schnittpunkt mit der Kurve in R und durch Spiegelung resultiert daraus S = P + P = 2P.</a:t>
            </a:r>
          </a:p>
          <a:p>
            <a:pPr marL="171450" indent="-171450">
              <a:buFontTx/>
              <a:buChar char="-"/>
            </a:pPr>
            <a:endParaRPr lang="de-DE" dirty="0" smtClean="0"/>
          </a:p>
          <a:p>
            <a:pPr marL="171450" indent="-171450">
              <a:buFontTx/>
              <a:buChar char="-"/>
            </a:pPr>
            <a:r>
              <a:rPr lang="de-DE" dirty="0" smtClean="0"/>
              <a:t>Sollten die X-Koordinaten beider zu addierender Punkte gleich sein, sodass (Q\</a:t>
            </a:r>
            <a:r>
              <a:rPr lang="de-DE" dirty="0" err="1" smtClean="0"/>
              <a:t>myTiefstellen</a:t>
            </a:r>
            <a:r>
              <a:rPr lang="de-DE" dirty="0" smtClean="0"/>
              <a:t>{X} = P\</a:t>
            </a:r>
            <a:r>
              <a:rPr lang="de-DE" dirty="0" err="1" smtClean="0"/>
              <a:t>myTiefstellen</a:t>
            </a:r>
            <a:r>
              <a:rPr lang="de-DE" dirty="0" smtClean="0"/>
              <a:t>{X}) gilt, entsteht eine vertikale Gerade und die Kurve wird kein weiteres Mal Es gilt also: P + Q = \</a:t>
            </a:r>
            <a:r>
              <a:rPr lang="de-DE" dirty="0" err="1" smtClean="0"/>
              <a:t>myInfty</a:t>
            </a:r>
            <a:r>
              <a:rPr lang="de-DE" dirty="0" smtClean="0"/>
              <a:t> wenn die x-Koordinaten von P und Q gleich sind. </a:t>
            </a:r>
            <a:r>
              <a:rPr lang="de-DE" dirty="0" err="1" smtClean="0"/>
              <a:t>Dgeschnitten</a:t>
            </a:r>
            <a:r>
              <a:rPr lang="de-DE" dirty="0" smtClean="0"/>
              <a:t>. Für diesen Fall wird die elliptische Kurve um einen weiteren Punkt welcher im Unendlichen liegt, ergänzt. Die Addition von Punk P mit dem</a:t>
            </a:r>
            <a:r>
              <a:rPr lang="de-DE" baseline="0" dirty="0" smtClean="0"/>
              <a:t> Punkt im Unendlichem</a:t>
            </a:r>
            <a:r>
              <a:rPr lang="de-DE" dirty="0" smtClean="0"/>
              <a:t> ist so definiert, dass man wiederum P als Ergebnis erhält. Somit ist der</a:t>
            </a:r>
            <a:r>
              <a:rPr lang="de-DE" baseline="0" dirty="0" smtClean="0"/>
              <a:t> Punkt im Unendlichem</a:t>
            </a:r>
            <a:r>
              <a:rPr lang="de-DE" dirty="0" smtClean="0"/>
              <a:t> das neutrale Element der Addition. Daraus folgt, dass Q das inverse Element von P ist und es gilt: Q = -P.</a:t>
            </a:r>
          </a:p>
          <a:p>
            <a:pPr marL="171450" indent="-171450">
              <a:buFontTx/>
              <a:buChar char="-"/>
            </a:pPr>
            <a:endParaRPr lang="de-DE" dirty="0" smtClean="0"/>
          </a:p>
          <a:p>
            <a:pPr marL="171450" indent="-171450">
              <a:buFontTx/>
              <a:buChar char="-"/>
            </a:pPr>
            <a:r>
              <a:rPr lang="de-DE" dirty="0" smtClean="0"/>
              <a:t>Das Addieren eines Punktes P mit einem Skalar k \</a:t>
            </a:r>
            <a:r>
              <a:rPr lang="de-DE" dirty="0" err="1" smtClean="0"/>
              <a:t>myin</a:t>
            </a:r>
            <a:r>
              <a:rPr lang="de-DE" dirty="0" smtClean="0"/>
              <a:t> \{1, 2, 3 ...\} wird als wiederholte Addition definiert: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14</a:t>
            </a:fld>
            <a:endParaRPr lang="de-DE" dirty="0"/>
          </a:p>
        </p:txBody>
      </p:sp>
    </p:spTree>
    <p:extLst>
      <p:ext uri="{BB962C8B-B14F-4D97-AF65-F5344CB8AC3E}">
        <p14:creationId xmlns:p14="http://schemas.microsoft.com/office/powerpoint/2010/main" val="1447340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Um Elliptische Kurven für Asymmetrische Verschlüsselung einsetzen zu können, muss in einem endlichen Körper gerechnet werden um Rundungsfehler zu vermeiden.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15</a:t>
            </a:fld>
            <a:endParaRPr lang="de-DE" dirty="0"/>
          </a:p>
        </p:txBody>
      </p:sp>
    </p:spTree>
    <p:extLst>
      <p:ext uri="{BB962C8B-B14F-4D97-AF65-F5344CB8AC3E}">
        <p14:creationId xmlns:p14="http://schemas.microsoft.com/office/powerpoint/2010/main" val="2248233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16</a:t>
            </a:fld>
            <a:endParaRPr lang="de-DE" dirty="0"/>
          </a:p>
        </p:txBody>
      </p:sp>
    </p:spTree>
    <p:extLst>
      <p:ext uri="{BB962C8B-B14F-4D97-AF65-F5344CB8AC3E}">
        <p14:creationId xmlns:p14="http://schemas.microsoft.com/office/powerpoint/2010/main" val="3079122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Randbedingungen</a:t>
            </a:r>
          </a:p>
          <a:p>
            <a:pPr marL="628650" lvl="1" indent="-171450">
              <a:buFontTx/>
              <a:buChar char="-"/>
            </a:pPr>
            <a:r>
              <a:rPr lang="de-DE" dirty="0" smtClean="0"/>
              <a:t>Es muss in einem endlichen Körper gerechnet werden um Rundungsfehler zu vermeiden</a:t>
            </a:r>
          </a:p>
          <a:p>
            <a:pPr marL="628650" lvl="1" indent="-171450">
              <a:buFontTx/>
              <a:buChar char="-"/>
            </a:pPr>
            <a:r>
              <a:rPr lang="de-DE" dirty="0" smtClean="0"/>
              <a:t>Die Kurve darf sich nicht selbst schneiden, ansonsten kann die Additionsoperation nicht für beliebige Punkte durchgeführt werden</a:t>
            </a:r>
          </a:p>
          <a:p>
            <a:pPr marL="171450" indent="-171450">
              <a:buFontTx/>
              <a:buChar char="-"/>
            </a:pPr>
            <a:endParaRPr lang="de-DE" dirty="0" smtClean="0"/>
          </a:p>
          <a:p>
            <a:pPr marL="171450" indent="-171450">
              <a:buFontTx/>
              <a:buChar char="-"/>
            </a:pPr>
            <a:r>
              <a:rPr lang="de-DE" dirty="0" smtClean="0"/>
              <a:t>Der Grund für diese drastische Verkürzung der Schlüssellängen liegt in den grundlegenden Prinzipien der Algorithmen.</a:t>
            </a:r>
            <a:br>
              <a:rPr lang="de-DE" dirty="0" smtClean="0"/>
            </a:br>
            <a:r>
              <a:rPr lang="de-DE" dirty="0" smtClean="0"/>
              <a:t>Um eine RSA-verschlüsselte Nachricht zu entschlüsseln, muss man das Problem der Fakturierung einer sehr großen Zahl lösen (sie wird in ihre Primfaktoren zerlegt). Dieses Problem ist nur mit sehr aufwendigen Methoden und schwierig zu lösen. Um allerdings eine ECC-verschlüsselte Nachricht zu knacken, muss man das Problem des diskreten Logarithmus lösen. Dieses ist aber sehr viel schwerer zu lösen als die Fakturierung. Daher braucht man für die Entschlüsselung von ECC-Nachrichten bei gleicher Schlüssellänge wesentlich mehr Zeit. Entsprechend kann für das gleiche Sicherheitsniveau eines RSA-Modells ein ECC-Modell mit wesentlich kleineren Schlüsseln verwendet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17</a:t>
            </a:fld>
            <a:endParaRPr lang="de-DE" dirty="0"/>
          </a:p>
        </p:txBody>
      </p:sp>
    </p:spTree>
    <p:extLst>
      <p:ext uri="{BB962C8B-B14F-4D97-AF65-F5344CB8AC3E}">
        <p14:creationId xmlns:p14="http://schemas.microsoft.com/office/powerpoint/2010/main" val="127612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Wi</a:t>
            </a:r>
            <a:r>
              <a:rPr lang="de-DE" baseline="0" dirty="0" smtClean="0"/>
              <a:t>r wollen zu einem gegebener Basis g und p sowie y den Exponenten x ermitteln. An das x, wie in den Grundlagen siehe Handout gezeigt kommt man mit der Logarithmus Funktion nicht ran, da wir uns hier ja in einem Körper befinden. Jetzt muss man sich Grundsätzlich Fragen was ist das x, wie setzt es sich zusammen?</a:t>
            </a:r>
          </a:p>
          <a:p>
            <a:pPr marL="171450" indent="-171450">
              <a:buFontTx/>
              <a:buChar char="-"/>
            </a:pPr>
            <a:endParaRPr lang="de-DE" baseline="0" dirty="0" smtClean="0"/>
          </a:p>
          <a:p>
            <a:pPr marL="171450" indent="-171450">
              <a:buFontTx/>
              <a:buChar char="-"/>
            </a:pPr>
            <a:endParaRPr lang="de-DE" baseline="0" dirty="0" smtClean="0"/>
          </a:p>
          <a:p>
            <a:pPr marL="171450" indent="-171450">
              <a:buFontTx/>
              <a:buChar char="-"/>
            </a:pPr>
            <a:r>
              <a:rPr lang="de-DE" baseline="0" dirty="0" smtClean="0"/>
              <a:t>Wir wählen also als erstes eine Zahl t Element aus N, dann lässt sich der diskrete Logarithmus von y schreiben als …[</a:t>
            </a:r>
            <a:r>
              <a:rPr lang="de-DE" dirty="0" smtClean="0"/>
              <a:t>Diskreter-Logarithmus-Formel</a:t>
            </a:r>
            <a:r>
              <a:rPr lang="de-DE" baseline="0" dirty="0" smtClean="0"/>
              <a:t>].. Um es sich eventuell besser vorstellen zu können: Die Zahl x die wir suchen muss also ein Produkt mit einem Rest sein, da wir uns in einem Körper befinden. </a:t>
            </a:r>
          </a:p>
          <a:p>
            <a:pPr marL="171450" indent="-171450">
              <a:buFontTx/>
              <a:buChar char="-"/>
            </a:pPr>
            <a:endParaRPr lang="de-DE" baseline="0" dirty="0" smtClean="0"/>
          </a:p>
          <a:p>
            <a:pPr marL="171450" indent="-171450">
              <a:buFontTx/>
              <a:buChar char="-"/>
            </a:pPr>
            <a:r>
              <a:rPr lang="de-DE" baseline="0" dirty="0" smtClean="0"/>
              <a:t>Diese beiden Formeln lassen sich so durch Einsetzung und Umformung so verändern das r und q jeweils auf der Anderen Seite stehen. Was bringt uns das nun? Wir haben fast alles gegeben. Wenn wir nun ein r und ein q finden so das diese Gleichung stimmt Dann haben wir genau das r und q gefunden womit wir den diskreten-Logarithmus mit der Formel [TODO Zahl] recht simpel errechnen können.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18</a:t>
            </a:fld>
            <a:endParaRPr lang="de-DE" dirty="0"/>
          </a:p>
        </p:txBody>
      </p:sp>
    </p:spTree>
    <p:extLst>
      <p:ext uri="{BB962C8B-B14F-4D97-AF65-F5344CB8AC3E}">
        <p14:creationId xmlns:p14="http://schemas.microsoft.com/office/powerpoint/2010/main" val="1691532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dirty="0" err="1" smtClean="0"/>
              <a:t>Mit</a:t>
            </a:r>
            <a:r>
              <a:rPr lang="en-US" dirty="0" smtClean="0"/>
              <a:t> den </a:t>
            </a:r>
            <a:r>
              <a:rPr lang="en-US" dirty="0" err="1" smtClean="0"/>
              <a:t>ausgewählten</a:t>
            </a:r>
            <a:r>
              <a:rPr lang="en-US" dirty="0" smtClean="0"/>
              <a:t> t </a:t>
            </a:r>
            <a:r>
              <a:rPr lang="en-US" dirty="0" err="1" smtClean="0"/>
              <a:t>werden</a:t>
            </a:r>
            <a:r>
              <a:rPr lang="en-US" dirty="0" smtClean="0"/>
              <a:t> </a:t>
            </a:r>
            <a:r>
              <a:rPr lang="en-US" dirty="0" err="1" smtClean="0"/>
              <a:t>alle</a:t>
            </a:r>
            <a:r>
              <a:rPr lang="en-US" dirty="0" smtClean="0"/>
              <a:t> Baby-Steps </a:t>
            </a:r>
            <a:r>
              <a:rPr lang="en-US" dirty="0" err="1" smtClean="0"/>
              <a:t>berechnet</a:t>
            </a:r>
            <a:r>
              <a:rPr lang="en-US" dirty="0" smtClean="0"/>
              <a:t>:</a:t>
            </a:r>
          </a:p>
          <a:p>
            <a:pPr marL="171450" indent="-171450">
              <a:buFontTx/>
              <a:buChar char="-"/>
            </a:pPr>
            <a:endParaRPr lang="de-DE" dirty="0" smtClean="0"/>
          </a:p>
          <a:p>
            <a:pPr marL="171450" indent="-171450">
              <a:buFontTx/>
              <a:buChar char="-"/>
            </a:pPr>
            <a:r>
              <a:rPr lang="de-DE" dirty="0" smtClean="0"/>
              <a:t>Die Ergebnisse von (7) mit dem dazugehörigen r werden in einer Liste gespeichert.</a:t>
            </a:r>
          </a:p>
          <a:p>
            <a:pPr marL="171450" indent="-171450">
              <a:buFontTx/>
              <a:buChar char="-"/>
            </a:pPr>
            <a:endParaRPr lang="de-DE" dirty="0" smtClean="0"/>
          </a:p>
          <a:p>
            <a:pPr marL="171450" indent="-171450">
              <a:buFontTx/>
              <a:buChar char="-"/>
            </a:pPr>
            <a:r>
              <a:rPr lang="de-DE" dirty="0" smtClean="0"/>
              <a:t>Mit Gleichung (8) werden nun die Giant-</a:t>
            </a:r>
            <a:r>
              <a:rPr lang="de-DE" dirty="0" err="1" smtClean="0"/>
              <a:t>Steps</a:t>
            </a:r>
            <a:r>
              <a:rPr lang="de-DE" dirty="0" smtClean="0"/>
              <a:t> berechnet.</a:t>
            </a:r>
          </a:p>
          <a:p>
            <a:pPr marL="171450" indent="-171450">
              <a:buFontTx/>
              <a:buChar char="-"/>
            </a:pPr>
            <a:endParaRPr lang="de-DE" dirty="0" smtClean="0"/>
          </a:p>
          <a:p>
            <a:pPr marL="171450" indent="-171450">
              <a:buFontTx/>
              <a:buChar char="-"/>
            </a:pPr>
            <a:r>
              <a:rPr lang="de-DE" dirty="0" smtClean="0"/>
              <a:t>Die so ermittelten Lösungen von (8) werden mit denen aus</a:t>
            </a:r>
          </a:p>
          <a:p>
            <a:pPr marL="171450" indent="-171450">
              <a:buFontTx/>
              <a:buChar char="-"/>
            </a:pPr>
            <a:r>
              <a:rPr lang="de-DE" dirty="0" smtClean="0"/>
              <a:t>der Liste der Baby-</a:t>
            </a:r>
            <a:r>
              <a:rPr lang="de-DE" dirty="0" err="1" smtClean="0"/>
              <a:t>Steps</a:t>
            </a:r>
            <a:r>
              <a:rPr lang="de-DE" dirty="0" smtClean="0"/>
              <a:t> verglichen. Stimmen Baby-</a:t>
            </a:r>
            <a:r>
              <a:rPr lang="de-DE" dirty="0" err="1" smtClean="0"/>
              <a:t>Step</a:t>
            </a:r>
            <a:endParaRPr lang="de-DE" dirty="0" smtClean="0"/>
          </a:p>
          <a:p>
            <a:pPr marL="171450" indent="-171450">
              <a:buFontTx/>
              <a:buChar char="-"/>
            </a:pPr>
            <a:r>
              <a:rPr lang="de-DE" dirty="0" smtClean="0"/>
              <a:t>und Giant-</a:t>
            </a:r>
            <a:r>
              <a:rPr lang="de-DE" dirty="0" err="1" smtClean="0"/>
              <a:t>Step</a:t>
            </a:r>
            <a:r>
              <a:rPr lang="de-DE" dirty="0" smtClean="0"/>
              <a:t> ¨</a:t>
            </a:r>
            <a:r>
              <a:rPr lang="de-DE" dirty="0" err="1" smtClean="0"/>
              <a:t>uberein</a:t>
            </a:r>
            <a:r>
              <a:rPr lang="de-DE" dirty="0" smtClean="0"/>
              <a:t>, wurde eine Kollision gefunden und</a:t>
            </a:r>
          </a:p>
          <a:p>
            <a:pPr marL="171450" indent="-171450">
              <a:buFontTx/>
              <a:buChar char="-"/>
            </a:pPr>
            <a:r>
              <a:rPr lang="de-DE" dirty="0" smtClean="0"/>
              <a:t>die Gleichung aus (6) ist </a:t>
            </a:r>
            <a:r>
              <a:rPr lang="de-DE" dirty="0" err="1" smtClean="0"/>
              <a:t>erf¨ullt</a:t>
            </a:r>
            <a:r>
              <a:rPr lang="de-DE" dirty="0" smtClean="0"/>
              <a:t>. Die so ermittelten Werte</a:t>
            </a:r>
          </a:p>
          <a:p>
            <a:pPr marL="171450" indent="-171450">
              <a:buFontTx/>
              <a:buChar char="-"/>
            </a:pPr>
            <a:r>
              <a:rPr lang="de-DE" dirty="0" err="1" smtClean="0"/>
              <a:t>f¨ur</a:t>
            </a:r>
            <a:r>
              <a:rPr lang="de-DE" dirty="0" smtClean="0"/>
              <a:t> q und r </a:t>
            </a:r>
            <a:r>
              <a:rPr lang="de-DE" dirty="0" err="1" smtClean="0"/>
              <a:t>k¨onnen</a:t>
            </a:r>
            <a:r>
              <a:rPr lang="de-DE" dirty="0" smtClean="0"/>
              <a:t> nun in Gleichung (5) eingesetzt werden</a:t>
            </a:r>
          </a:p>
          <a:p>
            <a:pPr marL="171450" indent="-171450">
              <a:buFontTx/>
              <a:buChar char="-"/>
            </a:pPr>
            <a:r>
              <a:rPr lang="de-DE" dirty="0" smtClean="0"/>
              <a:t>und man </a:t>
            </a:r>
            <a:r>
              <a:rPr lang="de-DE" dirty="0" err="1" smtClean="0"/>
              <a:t>erh¨alt</a:t>
            </a:r>
            <a:r>
              <a:rPr lang="de-DE" dirty="0" smtClean="0"/>
              <a:t> so den diskreten Logarithmus von y.</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19</a:t>
            </a:fld>
            <a:endParaRPr lang="de-DE" dirty="0"/>
          </a:p>
        </p:txBody>
      </p:sp>
    </p:spTree>
    <p:extLst>
      <p:ext uri="{BB962C8B-B14F-4D97-AF65-F5344CB8AC3E}">
        <p14:creationId xmlns:p14="http://schemas.microsoft.com/office/powerpoint/2010/main" val="2357944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In der Praxis ist es mit diesem Algorithmus nicht </a:t>
            </a:r>
            <a:r>
              <a:rPr lang="de-DE" dirty="0" err="1" smtClean="0"/>
              <a:t>m¨oglich</a:t>
            </a:r>
            <a:r>
              <a:rPr lang="de-DE" dirty="0" smtClean="0"/>
              <a:t>,</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eine </a:t>
            </a:r>
            <a:r>
              <a:rPr lang="de-DE" dirty="0" err="1" smtClean="0"/>
              <a:t>Verschl¨usselung</a:t>
            </a:r>
            <a:r>
              <a:rPr lang="de-DE" dirty="0" smtClean="0"/>
              <a:t>, die auf dem DLP aufbaut, zu brechen.</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Die </a:t>
            </a:r>
            <a:r>
              <a:rPr lang="de-DE" dirty="0" err="1" smtClean="0"/>
              <a:t>Komplexit¨at</a:t>
            </a:r>
            <a:r>
              <a:rPr lang="de-DE" dirty="0" smtClean="0"/>
              <a:t> dieses Algorithmus liegt in O(</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p − 1) und</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ist somit schon deutlich besser, als eine naive </a:t>
            </a:r>
            <a:r>
              <a:rPr lang="de-DE" dirty="0" err="1" smtClean="0"/>
              <a:t>vollst¨andige</a:t>
            </a:r>
            <a:endParaRPr lang="de-DE" dirty="0" smtClean="0"/>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Suche, deren </a:t>
            </a:r>
            <a:r>
              <a:rPr lang="de-DE" dirty="0" err="1" smtClean="0"/>
              <a:t>Komplexit¨at</a:t>
            </a:r>
            <a:r>
              <a:rPr lang="de-DE" dirty="0" smtClean="0"/>
              <a:t> in O(p − 1) liegt, und dennoch zu</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stark von der </a:t>
            </a:r>
            <a:r>
              <a:rPr lang="de-DE" dirty="0" err="1" smtClean="0"/>
              <a:t>Gr¨oße</a:t>
            </a:r>
            <a:r>
              <a:rPr lang="de-DE" dirty="0" smtClean="0"/>
              <a:t> der zugrundeliegenden Gruppe </a:t>
            </a:r>
            <a:r>
              <a:rPr lang="de-DE" dirty="0" err="1" smtClean="0"/>
              <a:t>abh¨an</a:t>
            </a:r>
            <a:r>
              <a:rPr lang="de-DE" dirty="0" smtClean="0"/>
              <a:t>-</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err="1" smtClean="0"/>
              <a:t>gig</a:t>
            </a:r>
            <a:r>
              <a:rPr lang="de-DE" dirty="0" smtClean="0"/>
              <a:t> ist. Anzumerken ist, dass dieser Algorithmus ein </a:t>
            </a:r>
            <a:r>
              <a:rPr lang="de-DE" dirty="0" err="1" smtClean="0"/>
              <a:t>soge</a:t>
            </a:r>
            <a:r>
              <a:rPr lang="de-DE" dirty="0" smtClean="0"/>
              <a:t>-</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err="1" smtClean="0"/>
              <a:t>nannter</a:t>
            </a:r>
            <a:r>
              <a:rPr lang="de-DE" dirty="0" smtClean="0"/>
              <a:t> generischer Algorithmus ist, womit dieser </a:t>
            </a:r>
            <a:r>
              <a:rPr lang="de-DE" dirty="0" err="1" smtClean="0"/>
              <a:t>f¨ur</a:t>
            </a:r>
            <a:r>
              <a:rPr lang="de-DE" dirty="0" smtClean="0"/>
              <a:t> jede Gruppe funktioniert und nicht von einer speziellen Struktur der Gruppe abhängt.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20</a:t>
            </a:fld>
            <a:endParaRPr lang="de-DE" dirty="0"/>
          </a:p>
        </p:txBody>
      </p:sp>
    </p:spTree>
    <p:extLst>
      <p:ext uri="{BB962C8B-B14F-4D97-AF65-F5344CB8AC3E}">
        <p14:creationId xmlns:p14="http://schemas.microsoft.com/office/powerpoint/2010/main" val="16620911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Bild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006" y="684995"/>
            <a:ext cx="1374362" cy="1872260"/>
          </a:xfrm>
          <a:prstGeom prst="rect">
            <a:avLst/>
          </a:prstGeom>
        </p:spPr>
      </p:pic>
      <p:pic>
        <p:nvPicPr>
          <p:cNvPr id="2" name="Bild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3030" y="2125196"/>
            <a:ext cx="2451411" cy="4896678"/>
          </a:xfrm>
          <a:prstGeom prst="rect">
            <a:avLst/>
          </a:prstGeom>
        </p:spPr>
      </p:pic>
      <p:sp>
        <p:nvSpPr>
          <p:cNvPr id="3074" name="Rectangle 2"/>
          <p:cNvSpPr>
            <a:spLocks noGrp="1" noChangeArrowheads="1"/>
          </p:cNvSpPr>
          <p:nvPr>
            <p:ph type="ctrTitle"/>
          </p:nvPr>
        </p:nvSpPr>
        <p:spPr>
          <a:xfrm>
            <a:off x="522288" y="4718050"/>
            <a:ext cx="6985000" cy="719138"/>
          </a:xfrm>
        </p:spPr>
        <p:txBody>
          <a:bodyPr/>
          <a:lstStyle>
            <a:lvl1pPr>
              <a:defRPr sz="4000"/>
            </a:lvl1pPr>
          </a:lstStyle>
          <a:p>
            <a:pPr lvl="0"/>
            <a:r>
              <a:rPr lang="de-DE" noProof="0" smtClean="0"/>
              <a:t>Titelmasterformat durch Klicken bearbeiten</a:t>
            </a:r>
          </a:p>
        </p:txBody>
      </p:sp>
      <p:sp>
        <p:nvSpPr>
          <p:cNvPr id="3075" name="Rectangle 3"/>
          <p:cNvSpPr>
            <a:spLocks noGrp="1" noChangeArrowheads="1"/>
          </p:cNvSpPr>
          <p:nvPr>
            <p:ph type="subTitle" idx="1"/>
          </p:nvPr>
        </p:nvSpPr>
        <p:spPr>
          <a:xfrm>
            <a:off x="522288" y="5294313"/>
            <a:ext cx="6985000" cy="1008062"/>
          </a:xfrm>
        </p:spPr>
        <p:txBody>
          <a:bodyPr/>
          <a:lstStyle>
            <a:lvl1pPr>
              <a:spcAft>
                <a:spcPct val="0"/>
              </a:spcAft>
              <a:defRPr sz="2400" i="1"/>
            </a:lvl1pPr>
          </a:lstStyle>
          <a:p>
            <a:pPr lvl="0"/>
            <a:r>
              <a:rPr lang="de-DE" noProof="0" smtClean="0"/>
              <a:t>Formatvorlage des Untertitelmasters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Foliennummernplatzhalter 3"/>
          <p:cNvSpPr>
            <a:spLocks noGrp="1"/>
          </p:cNvSpPr>
          <p:nvPr>
            <p:ph type="sldNum" sz="quarter" idx="10"/>
          </p:nvPr>
        </p:nvSpPr>
        <p:spPr/>
        <p:txBody>
          <a:bodyPr/>
          <a:lstStyle>
            <a:lvl1pPr>
              <a:defRPr sz="1400"/>
            </a:lvl1pPr>
          </a:lstStyle>
          <a:p>
            <a:r>
              <a:rPr lang="de-DE" dirty="0" smtClean="0"/>
              <a:t>Seite </a:t>
            </a:r>
            <a:fld id="{1B189BCE-72B6-4347-8C11-17284F861EDC}" type="slidenum">
              <a:rPr lang="de-DE" smtClean="0"/>
              <a:pPr/>
              <a:t>‹Nr.›</a:t>
            </a:fld>
            <a:endParaRPr lang="de-DE" dirty="0"/>
          </a:p>
        </p:txBody>
      </p:sp>
    </p:spTree>
    <p:extLst>
      <p:ext uri="{BB962C8B-B14F-4D97-AF65-F5344CB8AC3E}">
        <p14:creationId xmlns:p14="http://schemas.microsoft.com/office/powerpoint/2010/main" val="251205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522288" y="2138363"/>
            <a:ext cx="4135437" cy="4522787"/>
          </a:xfrm>
        </p:spPr>
        <p:txBody>
          <a:bodyPr/>
          <a:lstStyle>
            <a:lvl1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Inhaltsplatzhalter 3"/>
          <p:cNvSpPr>
            <a:spLocks noGrp="1"/>
          </p:cNvSpPr>
          <p:nvPr>
            <p:ph sz="half" idx="2"/>
          </p:nvPr>
        </p:nvSpPr>
        <p:spPr>
          <a:xfrm>
            <a:off x="4810125" y="2138363"/>
            <a:ext cx="4137025" cy="4522787"/>
          </a:xfrm>
        </p:spPr>
        <p:txBody>
          <a:bodyPr/>
          <a:lstStyle>
            <a:lvl1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5" name="Foliennummernplatzhalter 4"/>
          <p:cNvSpPr>
            <a:spLocks noGrp="1"/>
          </p:cNvSpPr>
          <p:nvPr>
            <p:ph type="sldNum" sz="quarter" idx="10"/>
          </p:nvPr>
        </p:nvSpPr>
        <p:spPr/>
        <p:txBody>
          <a:bodyPr/>
          <a:lstStyle>
            <a:lvl1pPr>
              <a:defRPr/>
            </a:lvl1pPr>
          </a:lstStyle>
          <a:p>
            <a:r>
              <a:rPr lang="de-DE" sz="1400" dirty="0" smtClean="0"/>
              <a:t>Seite</a:t>
            </a:r>
            <a:r>
              <a:rPr lang="de-DE" dirty="0" smtClean="0"/>
              <a:t> </a:t>
            </a:r>
            <a:fld id="{C9DF4026-A29C-4B40-902F-41C57635FD76}" type="slidenum">
              <a:rPr lang="de-DE" sz="1400" smtClean="0"/>
              <a:pPr/>
              <a:t>‹Nr.›</a:t>
            </a:fld>
            <a:endParaRPr lang="de-DE" sz="1400" dirty="0"/>
          </a:p>
        </p:txBody>
      </p:sp>
    </p:spTree>
    <p:extLst>
      <p:ext uri="{BB962C8B-B14F-4D97-AF65-F5344CB8AC3E}">
        <p14:creationId xmlns:p14="http://schemas.microsoft.com/office/powerpoint/2010/main" val="27564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p:txBody>
          <a:bodyPr/>
          <a:lstStyle>
            <a:lvl1pPr>
              <a:defRPr sz="1400"/>
            </a:lvl1pPr>
          </a:lstStyle>
          <a:p>
            <a:r>
              <a:rPr lang="de-DE" dirty="0" smtClean="0"/>
              <a:t>Seite </a:t>
            </a:r>
            <a:fld id="{9A62AABA-5C59-49CF-A516-801C5D3DCF65}" type="slidenum">
              <a:rPr lang="de-DE" smtClean="0"/>
              <a:pPr/>
              <a:t>‹Nr.›</a:t>
            </a:fld>
            <a:endParaRPr lang="de-DE" dirty="0"/>
          </a:p>
        </p:txBody>
      </p:sp>
    </p:spTree>
    <p:extLst>
      <p:ext uri="{BB962C8B-B14F-4D97-AF65-F5344CB8AC3E}">
        <p14:creationId xmlns:p14="http://schemas.microsoft.com/office/powerpoint/2010/main" val="106340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sz="1400"/>
            </a:lvl1pPr>
          </a:lstStyle>
          <a:p>
            <a:r>
              <a:rPr lang="de-DE" dirty="0" smtClean="0"/>
              <a:t>Seite </a:t>
            </a:r>
            <a:fld id="{7991D8C6-CAB4-44CE-8EA5-8D04D05EBC07}" type="slidenum">
              <a:rPr lang="de-DE" smtClean="0"/>
              <a:pPr/>
              <a:t>‹Nr.›</a:t>
            </a:fld>
            <a:endParaRPr lang="de-DE" dirty="0"/>
          </a:p>
        </p:txBody>
      </p:sp>
    </p:spTree>
    <p:extLst>
      <p:ext uri="{BB962C8B-B14F-4D97-AF65-F5344CB8AC3E}">
        <p14:creationId xmlns:p14="http://schemas.microsoft.com/office/powerpoint/2010/main" val="29705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abellenplatzhalter 2"/>
          <p:cNvSpPr>
            <a:spLocks noGrp="1"/>
          </p:cNvSpPr>
          <p:nvPr>
            <p:ph type="tbl" idx="1"/>
          </p:nvPr>
        </p:nvSpPr>
        <p:spPr>
          <a:xfrm>
            <a:off x="522288" y="2138363"/>
            <a:ext cx="8424862" cy="4522787"/>
          </a:xfrm>
        </p:spPr>
        <p:txBody>
          <a:bodyPr/>
          <a:lstStyle/>
          <a:p>
            <a:r>
              <a:rPr lang="de-DE" smtClean="0"/>
              <a:t>Tabelle durch Klicken auf Symbol hinzufügen</a:t>
            </a:r>
            <a:endParaRPr lang="en-US"/>
          </a:p>
        </p:txBody>
      </p:sp>
      <p:sp>
        <p:nvSpPr>
          <p:cNvPr id="4" name="Foliennummernplatzhalter 3"/>
          <p:cNvSpPr>
            <a:spLocks noGrp="1"/>
          </p:cNvSpPr>
          <p:nvPr>
            <p:ph type="sldNum" sz="quarter" idx="10"/>
          </p:nvPr>
        </p:nvSpPr>
        <p:spPr>
          <a:xfrm>
            <a:off x="8947150" y="7165975"/>
            <a:ext cx="1223963" cy="228600"/>
          </a:xfrm>
        </p:spPr>
        <p:txBody>
          <a:bodyPr/>
          <a:lstStyle>
            <a:lvl1pPr>
              <a:defRPr/>
            </a:lvl1pPr>
          </a:lstStyle>
          <a:p>
            <a:r>
              <a:rPr lang="de-DE" sz="1400" dirty="0" smtClean="0"/>
              <a:t>Seite</a:t>
            </a:r>
            <a:r>
              <a:rPr lang="de-DE" dirty="0" smtClean="0"/>
              <a:t> </a:t>
            </a:r>
            <a:fld id="{40192516-3A96-4AF1-ACCE-4FA25417AC18}" type="slidenum">
              <a:rPr lang="de-DE" sz="1400" smtClean="0"/>
              <a:pPr/>
              <a:t>‹Nr.›</a:t>
            </a:fld>
            <a:endParaRPr lang="de-DE" sz="1400" dirty="0"/>
          </a:p>
        </p:txBody>
      </p:sp>
    </p:spTree>
    <p:extLst>
      <p:ext uri="{BB962C8B-B14F-4D97-AF65-F5344CB8AC3E}">
        <p14:creationId xmlns:p14="http://schemas.microsoft.com/office/powerpoint/2010/main" val="64843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extplatzhalter 2"/>
          <p:cNvSpPr>
            <a:spLocks noGrp="1"/>
          </p:cNvSpPr>
          <p:nvPr>
            <p:ph type="body" sz="half" idx="1"/>
          </p:nvPr>
        </p:nvSpPr>
        <p:spPr>
          <a:xfrm>
            <a:off x="522288" y="2138363"/>
            <a:ext cx="4135437" cy="4522787"/>
          </a:xfr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ClipArt-Platzhalter 3"/>
          <p:cNvSpPr>
            <a:spLocks noGrp="1"/>
          </p:cNvSpPr>
          <p:nvPr>
            <p:ph type="clipArt" sz="half" idx="2"/>
          </p:nvPr>
        </p:nvSpPr>
        <p:spPr>
          <a:xfrm>
            <a:off x="4810125" y="2138363"/>
            <a:ext cx="4137025" cy="4522787"/>
          </a:xfrm>
        </p:spPr>
        <p:txBody>
          <a:bodyPr/>
          <a:lstStyle/>
          <a:p>
            <a:r>
              <a:rPr lang="de-DE" smtClean="0"/>
              <a:t>Onlinebild durch Klicken auf das Symbol hinzufügen</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sz="1400"/>
            </a:lvl1pPr>
          </a:lstStyle>
          <a:p>
            <a:r>
              <a:rPr lang="de-DE" dirty="0" smtClean="0"/>
              <a:t>Seite </a:t>
            </a:r>
            <a:fld id="{F7AE973F-D322-44D2-BC6C-F98FA548D40F}" type="slidenum">
              <a:rPr lang="de-DE" smtClean="0"/>
              <a:pPr/>
              <a:t>‹Nr.›</a:t>
            </a:fld>
            <a:endParaRPr lang="de-DE" dirty="0"/>
          </a:p>
        </p:txBody>
      </p:sp>
    </p:spTree>
    <p:extLst>
      <p:ext uri="{BB962C8B-B14F-4D97-AF65-F5344CB8AC3E}">
        <p14:creationId xmlns:p14="http://schemas.microsoft.com/office/powerpoint/2010/main" val="262666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chartAndTx" preserve="1">
  <p:cSld name="Titel, Diagramm und Tex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Diagrammplatzhalter 2"/>
          <p:cNvSpPr>
            <a:spLocks noGrp="1"/>
          </p:cNvSpPr>
          <p:nvPr>
            <p:ph type="chart" sz="half" idx="1"/>
          </p:nvPr>
        </p:nvSpPr>
        <p:spPr>
          <a:xfrm>
            <a:off x="522288" y="2138363"/>
            <a:ext cx="4135437" cy="4522787"/>
          </a:xfrm>
        </p:spPr>
        <p:txBody>
          <a:bodyPr/>
          <a:lstStyle/>
          <a:p>
            <a:r>
              <a:rPr lang="de-DE" dirty="0" smtClean="0"/>
              <a:t>Diagramm durch Klicken auf Symbol hinzufügen</a:t>
            </a:r>
            <a:endParaRPr lang="en-US" dirty="0"/>
          </a:p>
        </p:txBody>
      </p:sp>
      <p:sp>
        <p:nvSpPr>
          <p:cNvPr id="4" name="Textplatzhalter 3"/>
          <p:cNvSpPr>
            <a:spLocks noGrp="1"/>
          </p:cNvSpPr>
          <p:nvPr>
            <p:ph type="body" sz="half" idx="2"/>
          </p:nvPr>
        </p:nvSpPr>
        <p:spPr>
          <a:xfrm>
            <a:off x="4810125" y="2138363"/>
            <a:ext cx="4137025" cy="4522787"/>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sz="1400"/>
            </a:lvl1pPr>
          </a:lstStyle>
          <a:p>
            <a:r>
              <a:rPr lang="de-DE" dirty="0" smtClean="0"/>
              <a:t>Seite </a:t>
            </a:r>
            <a:fld id="{B7440A9E-2DF6-49F5-A69A-7E83E654EF6F}" type="slidenum">
              <a:rPr lang="de-DE" smtClean="0"/>
              <a:pPr/>
              <a:t>‹Nr.›</a:t>
            </a:fld>
            <a:endParaRPr lang="de-DE" dirty="0"/>
          </a:p>
        </p:txBody>
      </p:sp>
    </p:spTree>
    <p:extLst>
      <p:ext uri="{BB962C8B-B14F-4D97-AF65-F5344CB8AC3E}">
        <p14:creationId xmlns:p14="http://schemas.microsoft.com/office/powerpoint/2010/main" val="133013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Bild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451270" y="5365645"/>
            <a:ext cx="720100" cy="1440200"/>
          </a:xfrm>
          <a:prstGeom prst="rect">
            <a:avLst/>
          </a:prstGeom>
        </p:spPr>
      </p:pic>
      <p:sp>
        <p:nvSpPr>
          <p:cNvPr id="1026" name="Rectangle 2"/>
          <p:cNvSpPr>
            <a:spLocks noGrp="1" noChangeArrowheads="1"/>
          </p:cNvSpPr>
          <p:nvPr>
            <p:ph type="title"/>
          </p:nvPr>
        </p:nvSpPr>
        <p:spPr bwMode="auto">
          <a:xfrm>
            <a:off x="522288" y="671513"/>
            <a:ext cx="9648825" cy="949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das Titelformat zu bearbeiten</a:t>
            </a:r>
          </a:p>
        </p:txBody>
      </p:sp>
      <p:sp>
        <p:nvSpPr>
          <p:cNvPr id="1027" name="Rectangle 3"/>
          <p:cNvSpPr>
            <a:spLocks noGrp="1" noChangeArrowheads="1"/>
          </p:cNvSpPr>
          <p:nvPr>
            <p:ph type="body" idx="1"/>
          </p:nvPr>
        </p:nvSpPr>
        <p:spPr bwMode="auto">
          <a:xfrm>
            <a:off x="522288" y="2138363"/>
            <a:ext cx="8424862" cy="4522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die Formate des Vorlagentextes zu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030" name="Rectangle 6"/>
          <p:cNvSpPr>
            <a:spLocks noGrp="1" noChangeArrowheads="1"/>
          </p:cNvSpPr>
          <p:nvPr>
            <p:ph type="sldNum" sz="quarter" idx="4"/>
          </p:nvPr>
        </p:nvSpPr>
        <p:spPr bwMode="auto">
          <a:xfrm>
            <a:off x="8947150" y="7165975"/>
            <a:ext cx="1223963"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1054100">
              <a:defRPr sz="1000">
                <a:solidFill>
                  <a:schemeClr val="tx1"/>
                </a:solidFill>
              </a:defRPr>
            </a:lvl1pPr>
          </a:lstStyle>
          <a:p>
            <a:r>
              <a:rPr lang="de-DE" sz="1400" dirty="0" smtClean="0"/>
              <a:t>Seite</a:t>
            </a:r>
            <a:r>
              <a:rPr lang="de-DE" dirty="0" smtClean="0"/>
              <a:t> </a:t>
            </a:r>
            <a:fld id="{59EA8C07-EA1E-4A55-873B-B297E2C8BA10}" type="slidenum">
              <a:rPr lang="de-DE" sz="1400" smtClean="0"/>
              <a:pPr/>
              <a:t>‹Nr.›</a:t>
            </a:fld>
            <a:endParaRPr lang="de-DE" sz="1400" dirty="0"/>
          </a:p>
        </p:txBody>
      </p:sp>
      <p:sp>
        <p:nvSpPr>
          <p:cNvPr id="1032" name="Text Box 8"/>
          <p:cNvSpPr txBox="1">
            <a:spLocks noChangeArrowheads="1"/>
          </p:cNvSpPr>
          <p:nvPr userDrawn="1"/>
        </p:nvSpPr>
        <p:spPr bwMode="auto">
          <a:xfrm>
            <a:off x="512763" y="7165975"/>
            <a:ext cx="7713662" cy="215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b="1" dirty="0"/>
              <a:t>Hochschule Hannover</a:t>
            </a:r>
            <a:r>
              <a:rPr lang="de-DE" sz="1000" dirty="0"/>
              <a:t>   </a:t>
            </a:r>
            <a:r>
              <a:rPr lang="de-DE" sz="1000" dirty="0" smtClean="0"/>
              <a:t>M.Reichenbach &amp; </a:t>
            </a:r>
            <a:r>
              <a:rPr lang="de-DE" sz="1000" i="1" dirty="0" err="1" smtClean="0"/>
              <a:t>M.Rohde</a:t>
            </a:r>
            <a:r>
              <a:rPr lang="de-DE" sz="1000" i="1" dirty="0" smtClean="0"/>
              <a:t>   </a:t>
            </a:r>
            <a:r>
              <a:rPr lang="de-DE" sz="1000" dirty="0" smtClean="0"/>
              <a:t>Algorithmische</a:t>
            </a:r>
            <a:r>
              <a:rPr lang="de-DE" sz="1000" baseline="0" dirty="0" smtClean="0"/>
              <a:t> Zahlentheorie</a:t>
            </a:r>
            <a:endParaRPr lang="de-DE" sz="1000" dirty="0"/>
          </a:p>
        </p:txBody>
      </p:sp>
      <p:sp>
        <p:nvSpPr>
          <p:cNvPr id="1034" name="Line 10"/>
          <p:cNvSpPr>
            <a:spLocks noChangeShapeType="1"/>
          </p:cNvSpPr>
          <p:nvPr userDrawn="1"/>
        </p:nvSpPr>
        <p:spPr bwMode="auto">
          <a:xfrm>
            <a:off x="522288" y="7021513"/>
            <a:ext cx="9648825" cy="0"/>
          </a:xfrm>
          <a:prstGeom prst="line">
            <a:avLst/>
          </a:prstGeom>
          <a:noFill/>
          <a:ln w="50800">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60" r:id="rId6"/>
    <p:sldLayoutId id="2147483661" r:id="rId7"/>
    <p:sldLayoutId id="2147483662" r:id="rId8"/>
  </p:sldLayoutIdLst>
  <p:hf hdr="0" dt="0"/>
  <p:txStyles>
    <p:titleStyle>
      <a:lvl1pPr algn="l" defTabSz="1054100" rtl="0" eaLnBrk="1" fontAlgn="base" hangingPunct="1">
        <a:spcBef>
          <a:spcPct val="0"/>
        </a:spcBef>
        <a:spcAft>
          <a:spcPct val="0"/>
        </a:spcAft>
        <a:defRPr sz="3000" b="1">
          <a:solidFill>
            <a:schemeClr val="tx2"/>
          </a:solidFill>
          <a:latin typeface="+mj-lt"/>
          <a:ea typeface="+mj-ea"/>
          <a:cs typeface="+mj-cs"/>
        </a:defRPr>
      </a:lvl1pPr>
      <a:lvl2pPr algn="l" defTabSz="1054100" rtl="0" eaLnBrk="1" fontAlgn="base" hangingPunct="1">
        <a:spcBef>
          <a:spcPct val="0"/>
        </a:spcBef>
        <a:spcAft>
          <a:spcPct val="0"/>
        </a:spcAft>
        <a:defRPr sz="3000" b="1">
          <a:solidFill>
            <a:schemeClr val="tx2"/>
          </a:solidFill>
          <a:latin typeface="Arial" charset="0"/>
        </a:defRPr>
      </a:lvl2pPr>
      <a:lvl3pPr algn="l" defTabSz="1054100" rtl="0" eaLnBrk="1" fontAlgn="base" hangingPunct="1">
        <a:spcBef>
          <a:spcPct val="0"/>
        </a:spcBef>
        <a:spcAft>
          <a:spcPct val="0"/>
        </a:spcAft>
        <a:defRPr sz="3000" b="1">
          <a:solidFill>
            <a:schemeClr val="tx2"/>
          </a:solidFill>
          <a:latin typeface="Arial" charset="0"/>
        </a:defRPr>
      </a:lvl3pPr>
      <a:lvl4pPr algn="l" defTabSz="1054100" rtl="0" eaLnBrk="1" fontAlgn="base" hangingPunct="1">
        <a:spcBef>
          <a:spcPct val="0"/>
        </a:spcBef>
        <a:spcAft>
          <a:spcPct val="0"/>
        </a:spcAft>
        <a:defRPr sz="3000" b="1">
          <a:solidFill>
            <a:schemeClr val="tx2"/>
          </a:solidFill>
          <a:latin typeface="Arial" charset="0"/>
        </a:defRPr>
      </a:lvl4pPr>
      <a:lvl5pPr algn="l" defTabSz="1054100" rtl="0" eaLnBrk="1" fontAlgn="base" hangingPunct="1">
        <a:spcBef>
          <a:spcPct val="0"/>
        </a:spcBef>
        <a:spcAft>
          <a:spcPct val="0"/>
        </a:spcAft>
        <a:defRPr sz="3000" b="1">
          <a:solidFill>
            <a:schemeClr val="tx2"/>
          </a:solidFill>
          <a:latin typeface="Arial" charset="0"/>
        </a:defRPr>
      </a:lvl5pPr>
      <a:lvl6pPr marL="457200" algn="l" defTabSz="1054100" rtl="0" eaLnBrk="1" fontAlgn="base" hangingPunct="1">
        <a:spcBef>
          <a:spcPct val="0"/>
        </a:spcBef>
        <a:spcAft>
          <a:spcPct val="0"/>
        </a:spcAft>
        <a:defRPr sz="3000" b="1">
          <a:solidFill>
            <a:schemeClr val="tx2"/>
          </a:solidFill>
          <a:latin typeface="Arial" charset="0"/>
        </a:defRPr>
      </a:lvl6pPr>
      <a:lvl7pPr marL="914400" algn="l" defTabSz="1054100" rtl="0" eaLnBrk="1" fontAlgn="base" hangingPunct="1">
        <a:spcBef>
          <a:spcPct val="0"/>
        </a:spcBef>
        <a:spcAft>
          <a:spcPct val="0"/>
        </a:spcAft>
        <a:defRPr sz="3000" b="1">
          <a:solidFill>
            <a:schemeClr val="tx2"/>
          </a:solidFill>
          <a:latin typeface="Arial" charset="0"/>
        </a:defRPr>
      </a:lvl7pPr>
      <a:lvl8pPr marL="1371600" algn="l" defTabSz="1054100" rtl="0" eaLnBrk="1" fontAlgn="base" hangingPunct="1">
        <a:spcBef>
          <a:spcPct val="0"/>
        </a:spcBef>
        <a:spcAft>
          <a:spcPct val="0"/>
        </a:spcAft>
        <a:defRPr sz="3000" b="1">
          <a:solidFill>
            <a:schemeClr val="tx2"/>
          </a:solidFill>
          <a:latin typeface="Arial" charset="0"/>
        </a:defRPr>
      </a:lvl8pPr>
      <a:lvl9pPr marL="1828800" algn="l" defTabSz="1054100" rtl="0" eaLnBrk="1" fontAlgn="base" hangingPunct="1">
        <a:spcBef>
          <a:spcPct val="0"/>
        </a:spcBef>
        <a:spcAft>
          <a:spcPct val="0"/>
        </a:spcAft>
        <a:defRPr sz="3000" b="1">
          <a:solidFill>
            <a:schemeClr val="tx2"/>
          </a:solidFill>
          <a:latin typeface="Arial" charset="0"/>
        </a:defRPr>
      </a:lvl9pPr>
    </p:titleStyle>
    <p:bodyStyle>
      <a:lvl1pPr algn="l" defTabSz="1054100" rtl="0" eaLnBrk="1" fontAlgn="base" hangingPunct="1">
        <a:lnSpc>
          <a:spcPct val="110000"/>
        </a:lnSpc>
        <a:spcBef>
          <a:spcPct val="0"/>
        </a:spcBef>
        <a:spcAft>
          <a:spcPct val="40000"/>
        </a:spcAft>
        <a:defRPr sz="2000">
          <a:solidFill>
            <a:schemeClr val="tx1"/>
          </a:solidFill>
          <a:latin typeface="+mn-lt"/>
          <a:ea typeface="+mn-ea"/>
          <a:cs typeface="+mn-cs"/>
        </a:defRPr>
      </a:lvl1pPr>
      <a:lvl2pPr marL="269875" indent="-268288" algn="l" defTabSz="1054100" rtl="0" eaLnBrk="1" fontAlgn="base" hangingPunct="1">
        <a:lnSpc>
          <a:spcPct val="110000"/>
        </a:lnSpc>
        <a:spcBef>
          <a:spcPct val="0"/>
        </a:spcBef>
        <a:spcAft>
          <a:spcPct val="40000"/>
        </a:spcAft>
        <a:buChar char="•"/>
        <a:defRPr sz="2000">
          <a:solidFill>
            <a:schemeClr val="tx1"/>
          </a:solidFill>
          <a:latin typeface="+mn-lt"/>
        </a:defRPr>
      </a:lvl2pPr>
      <a:lvl3pPr marL="627063" indent="-177800" algn="l" defTabSz="1054100" rtl="0" eaLnBrk="1" fontAlgn="base" hangingPunct="1">
        <a:lnSpc>
          <a:spcPct val="110000"/>
        </a:lnSpc>
        <a:spcBef>
          <a:spcPct val="0"/>
        </a:spcBef>
        <a:spcAft>
          <a:spcPct val="40000"/>
        </a:spcAft>
        <a:buFont typeface="Arial" charset="0"/>
        <a:buChar char="-"/>
        <a:defRPr sz="2000">
          <a:solidFill>
            <a:schemeClr val="tx1"/>
          </a:solidFill>
          <a:latin typeface="+mn-lt"/>
        </a:defRPr>
      </a:lvl3pPr>
      <a:lvl4pPr marL="1074738" indent="-174625" algn="l" defTabSz="1054100" rtl="0" eaLnBrk="1" fontAlgn="base" hangingPunct="1">
        <a:lnSpc>
          <a:spcPct val="110000"/>
        </a:lnSpc>
        <a:spcBef>
          <a:spcPct val="0"/>
        </a:spcBef>
        <a:spcAft>
          <a:spcPct val="40000"/>
        </a:spcAft>
        <a:buFont typeface="Arial" charset="0"/>
        <a:buChar char="-"/>
        <a:defRPr sz="2000" i="1">
          <a:solidFill>
            <a:schemeClr val="tx1"/>
          </a:solidFill>
          <a:latin typeface="+mn-lt"/>
        </a:defRPr>
      </a:lvl4pPr>
      <a:lvl5pPr marL="1616075" indent="-176213" algn="l" defTabSz="1054100" rtl="0" eaLnBrk="1" fontAlgn="base" hangingPunct="1">
        <a:lnSpc>
          <a:spcPct val="110000"/>
        </a:lnSpc>
        <a:spcBef>
          <a:spcPct val="0"/>
        </a:spcBef>
        <a:spcAft>
          <a:spcPct val="40000"/>
        </a:spcAft>
        <a:buFont typeface="Arial" charset="0"/>
        <a:buChar char="-"/>
        <a:defRPr sz="1800">
          <a:solidFill>
            <a:schemeClr val="tx1"/>
          </a:solidFill>
          <a:latin typeface="+mn-lt"/>
        </a:defRPr>
      </a:lvl5pPr>
      <a:lvl6pPr marL="20732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6pPr>
      <a:lvl7pPr marL="25304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7pPr>
      <a:lvl8pPr marL="29876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8pPr>
      <a:lvl9pPr marL="34448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522288" y="4718050"/>
            <a:ext cx="7272684" cy="719138"/>
          </a:xfrm>
        </p:spPr>
        <p:txBody>
          <a:bodyPr/>
          <a:lstStyle/>
          <a:p>
            <a:r>
              <a:rPr lang="de-DE" dirty="0" smtClean="0">
                <a:solidFill>
                  <a:schemeClr val="tx1"/>
                </a:solidFill>
              </a:rPr>
              <a:t>Algorithmische Zahlentheorie</a:t>
            </a:r>
            <a:endParaRPr lang="de-DE" dirty="0">
              <a:solidFill>
                <a:schemeClr val="tx1"/>
              </a:solidFill>
            </a:endParaRPr>
          </a:p>
        </p:txBody>
      </p:sp>
      <p:sp>
        <p:nvSpPr>
          <p:cNvPr id="4101" name="Rectangle 5"/>
          <p:cNvSpPr>
            <a:spLocks noGrp="1" noChangeArrowheads="1"/>
          </p:cNvSpPr>
          <p:nvPr>
            <p:ph type="subTitle" idx="1"/>
          </p:nvPr>
        </p:nvSpPr>
        <p:spPr/>
        <p:txBody>
          <a:bodyPr/>
          <a:lstStyle/>
          <a:p>
            <a:r>
              <a:rPr lang="de-DE" dirty="0" smtClean="0"/>
              <a:t>Seminararbeit </a:t>
            </a:r>
            <a:r>
              <a:rPr lang="de-DE" dirty="0"/>
              <a:t>im Masterstudiengang Angewandte </a:t>
            </a:r>
            <a:r>
              <a:rPr lang="de-DE" dirty="0" smtClean="0"/>
              <a:t>Informatik WS </a:t>
            </a:r>
            <a:r>
              <a:rPr lang="de-DE" dirty="0"/>
              <a:t>2015/16 Hochschule Hannover</a:t>
            </a:r>
          </a:p>
        </p:txBody>
      </p:sp>
      <p:sp>
        <p:nvSpPr>
          <p:cNvPr id="4102" name="Text Box 6"/>
          <p:cNvSpPr txBox="1">
            <a:spLocks noChangeArrowheads="1"/>
          </p:cNvSpPr>
          <p:nvPr/>
        </p:nvSpPr>
        <p:spPr bwMode="auto">
          <a:xfrm>
            <a:off x="522288" y="6878638"/>
            <a:ext cx="6634162" cy="215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dirty="0" smtClean="0"/>
              <a:t>M. Reichenbach, M. Rohde, </a:t>
            </a:r>
            <a:r>
              <a:rPr lang="de-DE" sz="1000" dirty="0" smtClean="0"/>
              <a:t>07.01.2016</a:t>
            </a:r>
            <a:endParaRPr lang="de-DE"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Sieb des Eratosthenes</a:t>
            </a:r>
            <a:r>
              <a:rPr lang="de-DE" b="0" dirty="0"/>
              <a:t/>
            </a:r>
            <a:br>
              <a:rPr lang="de-DE" b="0" dirty="0"/>
            </a:br>
            <a:r>
              <a:rPr lang="de-DE" b="0" dirty="0" smtClean="0"/>
              <a:t/>
            </a:r>
            <a:br>
              <a:rPr lang="de-DE" b="0" dirty="0" smtClean="0"/>
            </a:br>
            <a:endParaRPr lang="de-DE" sz="2400" b="0" i="1" dirty="0"/>
          </a:p>
        </p:txBody>
      </p:sp>
      <p:sp>
        <p:nvSpPr>
          <p:cNvPr id="5" name="Inhaltsplatzhalter 4"/>
          <p:cNvSpPr>
            <a:spLocks noGrp="1"/>
          </p:cNvSpPr>
          <p:nvPr>
            <p:ph sz="half" idx="1"/>
          </p:nvPr>
        </p:nvSpPr>
        <p:spPr/>
        <p:txBody>
          <a:bodyPr/>
          <a:lstStyle/>
          <a:p>
            <a:r>
              <a:rPr lang="de-DE" dirty="0"/>
              <a:t>Funktion: </a:t>
            </a:r>
          </a:p>
          <a:p>
            <a:r>
              <a:rPr lang="de-DE" dirty="0"/>
              <a:t>Durch Streichen von vielfachen bereits bekannter Primzahlen bleiben die nächsten Primzahlen übrig</a:t>
            </a:r>
          </a:p>
          <a:p>
            <a:r>
              <a:rPr lang="de-DE" dirty="0"/>
              <a:t>Beispiel an der Tafel</a:t>
            </a:r>
          </a:p>
          <a:p>
            <a:r>
              <a:rPr lang="de-DE" dirty="0"/>
              <a:t>Die Laufzeit beträgt 2</a:t>
            </a:r>
            <a:r>
              <a:rPr lang="de-DE" baseline="30000" dirty="0"/>
              <a:t>(log n)</a:t>
            </a:r>
            <a:r>
              <a:rPr lang="de-DE" dirty="0"/>
              <a:t> ln 2</a:t>
            </a:r>
            <a:r>
              <a:rPr lang="de-DE" baseline="30000" dirty="0"/>
              <a:t>(log n)</a:t>
            </a:r>
            <a:endParaRPr lang="de-DE" dirty="0"/>
          </a:p>
          <a:p>
            <a:endParaRPr lang="de-DE" dirty="0"/>
          </a:p>
        </p:txBody>
      </p:sp>
      <p:pic>
        <p:nvPicPr>
          <p:cNvPr id="7" name="Inhaltsplatzhalt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10125" y="2331244"/>
            <a:ext cx="4137025" cy="4137025"/>
          </a:xfrm>
        </p:spPr>
      </p:pic>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10</a:t>
            </a:fld>
            <a:endParaRPr lang="de-DE" dirty="0"/>
          </a:p>
        </p:txBody>
      </p:sp>
    </p:spTree>
    <p:extLst>
      <p:ext uri="{BB962C8B-B14F-4D97-AF65-F5344CB8AC3E}">
        <p14:creationId xmlns:p14="http://schemas.microsoft.com/office/powerpoint/2010/main" val="1604527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p:sp>
        <p:nvSpPr>
          <p:cNvPr id="3" name="Inhaltsplatzhalter 2"/>
          <p:cNvSpPr>
            <a:spLocks noGrp="1"/>
          </p:cNvSpPr>
          <p:nvPr>
            <p:ph idx="1"/>
          </p:nvPr>
        </p:nvSpPr>
        <p:spPr/>
        <p:txBody>
          <a:bodyPr/>
          <a:lstStyle/>
          <a:p>
            <a:r>
              <a:rPr lang="de-DE" dirty="0" smtClean="0"/>
              <a:t>Der Primzahltest von Miller und Rabin </a:t>
            </a:r>
            <a:r>
              <a:rPr lang="de-DE" dirty="0"/>
              <a:t>ist ein </a:t>
            </a:r>
            <a:r>
              <a:rPr lang="de-DE" dirty="0" err="1"/>
              <a:t>probabilistischer</a:t>
            </a:r>
            <a:r>
              <a:rPr lang="de-DE" dirty="0"/>
              <a:t> </a:t>
            </a:r>
            <a:r>
              <a:rPr lang="de-DE" dirty="0" smtClean="0"/>
              <a:t>Primzahltest</a:t>
            </a:r>
            <a:br>
              <a:rPr lang="de-DE" dirty="0" smtClean="0"/>
            </a:br>
            <a:r>
              <a:rPr lang="de-DE" dirty="0" smtClean="0"/>
              <a:t>und gehört zu den </a:t>
            </a:r>
            <a:r>
              <a:rPr lang="de-DE" dirty="0" err="1"/>
              <a:t>Montecarlo</a:t>
            </a:r>
            <a:r>
              <a:rPr lang="de-DE" dirty="0"/>
              <a:t>- </a:t>
            </a:r>
            <a:r>
              <a:rPr lang="de-DE" dirty="0" smtClean="0"/>
              <a:t>Algorithmen mit einseitigem Fehler.</a:t>
            </a:r>
          </a:p>
          <a:p>
            <a:r>
              <a:rPr lang="de-DE" dirty="0" smtClean="0"/>
              <a:t>D.h. der Test gibt entweder an, dass eine Zahl nicht prim ist oder er kann mit einer bestimmten Wahrscheinlichkeit sagen, dass sie prim ist.</a:t>
            </a:r>
          </a:p>
          <a:p>
            <a:endParaRPr lang="nn-NO" dirty="0" smtClean="0"/>
          </a:p>
        </p:txBody>
      </p:sp>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11</a:t>
            </a:fld>
            <a:endParaRPr lang="de-DE" dirty="0"/>
          </a:p>
        </p:txBody>
      </p:sp>
    </p:spTree>
    <p:extLst>
      <p:ext uri="{BB962C8B-B14F-4D97-AF65-F5344CB8AC3E}">
        <p14:creationId xmlns:p14="http://schemas.microsoft.com/office/powerpoint/2010/main" val="3629386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12</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Motivation</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Gleiche </a:t>
            </a:r>
            <a:r>
              <a:rPr lang="en-US" dirty="0" err="1" smtClean="0"/>
              <a:t>Sicherheit</a:t>
            </a:r>
            <a:r>
              <a:rPr lang="en-US" dirty="0" smtClean="0"/>
              <a:t> </a:t>
            </a:r>
            <a:r>
              <a:rPr lang="en-US" dirty="0" err="1" smtClean="0"/>
              <a:t>bei</a:t>
            </a:r>
            <a:r>
              <a:rPr lang="en-US" dirty="0" smtClean="0"/>
              <a:t> </a:t>
            </a:r>
            <a:r>
              <a:rPr lang="en-US" dirty="0" err="1" smtClean="0"/>
              <a:t>kleineren</a:t>
            </a:r>
            <a:r>
              <a:rPr lang="en-US" dirty="0" smtClean="0"/>
              <a:t> </a:t>
            </a:r>
            <a:r>
              <a:rPr lang="en-US" dirty="0" err="1" smtClean="0"/>
              <a:t>Schlüsselängen</a:t>
            </a:r>
            <a:r>
              <a:rPr lang="en-US" dirty="0" smtClean="0"/>
              <a: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Geringer</a:t>
            </a:r>
            <a:r>
              <a:rPr lang="en-US" dirty="0" smtClean="0"/>
              <a:t> </a:t>
            </a:r>
            <a:r>
              <a:rPr lang="en-US" dirty="0" err="1" smtClean="0"/>
              <a:t>Rechenaufwand</a:t>
            </a:r>
            <a:r>
              <a:rPr lang="en-US" dirty="0" smtClean="0"/>
              <a:t> und Speicherbedarf *</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smtClean="0"/>
              <a:t>Kann</a:t>
            </a:r>
            <a:r>
              <a:rPr lang="en-US" dirty="0" smtClean="0"/>
              <a:t> in Smartcards und </a:t>
            </a:r>
            <a:r>
              <a:rPr lang="en-US" dirty="0" err="1" smtClean="0"/>
              <a:t>Mobiltelefonen</a:t>
            </a:r>
            <a:r>
              <a:rPr lang="en-US" dirty="0" smtClean="0"/>
              <a:t> </a:t>
            </a:r>
            <a:r>
              <a:rPr lang="en-US" dirty="0" err="1" smtClean="0"/>
              <a:t>genutzt</a:t>
            </a:r>
            <a:r>
              <a:rPr lang="en-US" dirty="0" smtClean="0"/>
              <a:t> </a:t>
            </a:r>
            <a:r>
              <a:rPr lang="en-US" dirty="0" err="1" smtClean="0"/>
              <a:t>werden</a:t>
            </a:r>
            <a:endParaRPr lang="en-US" dirty="0" smtClean="0"/>
          </a:p>
          <a:p>
            <a:pPr marL="555625"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hteck 2"/>
          <p:cNvSpPr/>
          <p:nvPr/>
        </p:nvSpPr>
        <p:spPr>
          <a:xfrm>
            <a:off x="482084" y="6605785"/>
            <a:ext cx="4028667" cy="307777"/>
          </a:xfrm>
          <a:prstGeom prst="rect">
            <a:avLst/>
          </a:prstGeom>
        </p:spPr>
        <p:txBody>
          <a:bodyPr wrap="none">
            <a:spAutoFit/>
          </a:bodyPr>
          <a:lstStyle/>
          <a:p>
            <a:r>
              <a:rPr lang="en-US" dirty="0" smtClean="0">
                <a:solidFill>
                  <a:schemeClr val="tx1"/>
                </a:solidFill>
              </a:rPr>
              <a:t>* </a:t>
            </a:r>
            <a:r>
              <a:rPr lang="en-US" dirty="0" err="1" smtClean="0">
                <a:solidFill>
                  <a:schemeClr val="tx1"/>
                </a:solidFill>
              </a:rPr>
              <a:t>verglichen</a:t>
            </a:r>
            <a:r>
              <a:rPr lang="en-US" dirty="0" smtClean="0">
                <a:solidFill>
                  <a:schemeClr val="tx1"/>
                </a:solidFill>
              </a:rPr>
              <a:t> </a:t>
            </a:r>
            <a:r>
              <a:rPr lang="en-US" dirty="0" err="1">
                <a:solidFill>
                  <a:schemeClr val="tx1"/>
                </a:solidFill>
              </a:rPr>
              <a:t>mit</a:t>
            </a:r>
            <a:r>
              <a:rPr lang="en-US" dirty="0">
                <a:solidFill>
                  <a:schemeClr val="tx1"/>
                </a:solidFill>
              </a:rPr>
              <a:t> </a:t>
            </a:r>
            <a:r>
              <a:rPr lang="de-DE" dirty="0">
                <a:solidFill>
                  <a:schemeClr val="tx1"/>
                </a:solidFill>
              </a:rPr>
              <a:t>RSA-verschlüsselte </a:t>
            </a:r>
            <a:r>
              <a:rPr lang="de-DE" dirty="0" smtClean="0">
                <a:solidFill>
                  <a:schemeClr val="tx1"/>
                </a:solidFill>
              </a:rPr>
              <a:t>Nachrichten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556" y="1333153"/>
            <a:ext cx="5261501" cy="5404833"/>
          </a:xfrm>
          <a:prstGeom prst="rect">
            <a:avLst/>
          </a:prstGeom>
        </p:spPr>
      </p:pic>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13</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1 / 2</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r>
              <a:rPr lang="de-DE" dirty="0" smtClean="0"/>
              <a:t>Gleichung </a:t>
            </a:r>
            <a:r>
              <a:rPr lang="de-DE" dirty="0"/>
              <a:t>der </a:t>
            </a:r>
            <a:r>
              <a:rPr lang="de-DE" dirty="0" smtClean="0"/>
              <a:t>Form: y² = x³ + </a:t>
            </a:r>
            <a:r>
              <a:rPr lang="de-DE" dirty="0" err="1"/>
              <a:t>ax</a:t>
            </a:r>
            <a:r>
              <a:rPr lang="de-DE" dirty="0"/>
              <a:t> + b</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6542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14</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2 / 2</a:t>
            </a:r>
            <a:endParaRPr lang="de-DE" sz="2400" b="0" i="1" dirty="0"/>
          </a:p>
        </p:txBody>
      </p:sp>
      <p:sp>
        <p:nvSpPr>
          <p:cNvPr id="9219" name="Rectangle 3"/>
          <p:cNvSpPr>
            <a:spLocks noGrp="1" noChangeArrowheads="1"/>
          </p:cNvSpPr>
          <p:nvPr>
            <p:ph type="body" idx="1"/>
          </p:nvPr>
        </p:nvSpPr>
        <p:spPr>
          <a:xfrm>
            <a:off x="539520" y="1615621"/>
            <a:ext cx="8856860" cy="4522787"/>
          </a:xfrm>
          <a:noFill/>
        </p:spPr>
        <p:txBody>
          <a:bodyPr/>
          <a:lstStyle/>
          <a:p>
            <a:pPr lvl="1" indent="0">
              <a:buNone/>
            </a:pPr>
            <a:r>
              <a:rPr lang="en-US" dirty="0" err="1" smtClean="0"/>
              <a:t>Spezialfälle</a:t>
            </a:r>
            <a:r>
              <a:rPr lang="en-US" dirty="0" smtClean="0"/>
              <a:t> </a:t>
            </a:r>
            <a:r>
              <a:rPr lang="en-US" dirty="0" err="1" smtClean="0"/>
              <a:t>bei</a:t>
            </a:r>
            <a:r>
              <a:rPr lang="en-US" dirty="0" smtClean="0"/>
              <a:t> der Addition:</a:t>
            </a:r>
          </a:p>
          <a:p>
            <a:pPr marL="912813" lvl="2" indent="-285750"/>
            <a:r>
              <a:rPr lang="de-DE" dirty="0" smtClean="0"/>
              <a:t>Addieren mit dem gleichen Punkt (Q = P) :</a:t>
            </a:r>
          </a:p>
          <a:p>
            <a:pPr lvl="2" indent="0" algn="ctr">
              <a:buNone/>
            </a:pPr>
            <a:r>
              <a:rPr lang="de-DE" dirty="0"/>
              <a:t>S = P + P = 2P.</a:t>
            </a:r>
          </a:p>
          <a:p>
            <a:pPr marL="912813" lvl="2" indent="-285750"/>
            <a:r>
              <a:rPr lang="de-DE" dirty="0"/>
              <a:t>Addieren mit dem gleichen X-Koordinaten </a:t>
            </a:r>
            <a:r>
              <a:rPr lang="de-DE" dirty="0" smtClean="0"/>
              <a:t>(Q</a:t>
            </a:r>
            <a:r>
              <a:rPr lang="de-DE" baseline="-25000" dirty="0" smtClean="0"/>
              <a:t>X</a:t>
            </a:r>
            <a:r>
              <a:rPr lang="de-DE" dirty="0" smtClean="0"/>
              <a:t> </a:t>
            </a:r>
            <a:r>
              <a:rPr lang="de-DE" dirty="0"/>
              <a:t>= </a:t>
            </a:r>
            <a:r>
              <a:rPr lang="de-DE" dirty="0" smtClean="0"/>
              <a:t>P</a:t>
            </a:r>
            <a:r>
              <a:rPr lang="de-DE" baseline="-25000" dirty="0" smtClean="0"/>
              <a:t>X</a:t>
            </a:r>
            <a:r>
              <a:rPr lang="de-DE" dirty="0" smtClean="0"/>
              <a:t> ):</a:t>
            </a:r>
          </a:p>
          <a:p>
            <a:pPr lvl="2" indent="0" algn="ctr">
              <a:buNone/>
            </a:pPr>
            <a:r>
              <a:rPr lang="en-US" dirty="0"/>
              <a:t>P + Q = </a:t>
            </a:r>
            <a:r>
              <a:rPr lang="en-US" sz="2800" dirty="0" smtClean="0"/>
              <a:t>∞</a:t>
            </a:r>
            <a:endParaRPr lang="en-US" dirty="0"/>
          </a:p>
          <a:p>
            <a:pPr marL="1360488" lvl="3" indent="-285750"/>
            <a:r>
              <a:rPr lang="de-DE" dirty="0"/>
              <a:t>Addieren mit </a:t>
            </a:r>
            <a:r>
              <a:rPr lang="en-US" sz="2800" dirty="0" smtClean="0"/>
              <a:t>∞</a:t>
            </a:r>
            <a:r>
              <a:rPr lang="en-US" sz="1800" dirty="0" smtClean="0"/>
              <a:t> </a:t>
            </a:r>
            <a:r>
              <a:rPr lang="de-DE" dirty="0" smtClean="0"/>
              <a:t>: </a:t>
            </a:r>
          </a:p>
          <a:p>
            <a:pPr lvl="2" indent="0" algn="ctr">
              <a:buNone/>
            </a:pPr>
            <a:r>
              <a:rPr lang="de-DE" dirty="0" smtClean="0"/>
              <a:t>P + </a:t>
            </a:r>
            <a:r>
              <a:rPr lang="en-US" sz="2800" dirty="0" smtClean="0"/>
              <a:t>∞</a:t>
            </a:r>
            <a:r>
              <a:rPr lang="de-DE" dirty="0" smtClean="0"/>
              <a:t> = P</a:t>
            </a:r>
            <a:br>
              <a:rPr lang="de-DE" dirty="0" smtClean="0"/>
            </a:br>
            <a:r>
              <a:rPr lang="de-DE" sz="1400" dirty="0" smtClean="0"/>
              <a:t>(</a:t>
            </a:r>
            <a:r>
              <a:rPr lang="de-DE" sz="1800" dirty="0" smtClean="0"/>
              <a:t>∞</a:t>
            </a:r>
            <a:r>
              <a:rPr lang="de-DE" sz="1400" dirty="0" smtClean="0"/>
              <a:t> ist das neutrale Element der Addition )</a:t>
            </a:r>
          </a:p>
          <a:p>
            <a:pPr marL="1360488" lvl="3" indent="-285750"/>
            <a:r>
              <a:rPr lang="de-DE" dirty="0" smtClean="0"/>
              <a:t>Aus </a:t>
            </a:r>
            <a:r>
              <a:rPr lang="en-US" dirty="0"/>
              <a:t>P + Q = </a:t>
            </a:r>
            <a:r>
              <a:rPr lang="en-US" sz="2800" dirty="0" smtClean="0"/>
              <a:t>∞</a:t>
            </a:r>
            <a:r>
              <a:rPr lang="en-US" dirty="0" smtClean="0"/>
              <a:t> </a:t>
            </a:r>
            <a:r>
              <a:rPr lang="en-US" dirty="0" err="1" smtClean="0"/>
              <a:t>folgt</a:t>
            </a:r>
            <a:r>
              <a:rPr lang="en-US" dirty="0" smtClean="0"/>
              <a:t>, </a:t>
            </a:r>
            <a:r>
              <a:rPr lang="en-US" dirty="0" err="1" smtClean="0"/>
              <a:t>dass</a:t>
            </a:r>
            <a:r>
              <a:rPr lang="en-US" dirty="0" smtClean="0"/>
              <a:t> </a:t>
            </a:r>
            <a:r>
              <a:rPr lang="de-DE" dirty="0"/>
              <a:t>Q das inverse Element von P ist und es </a:t>
            </a:r>
            <a:r>
              <a:rPr lang="de-DE" dirty="0" smtClean="0"/>
              <a:t>gilt:</a:t>
            </a:r>
          </a:p>
          <a:p>
            <a:pPr lvl="3" indent="0" algn="ctr">
              <a:buNone/>
            </a:pPr>
            <a:r>
              <a:rPr lang="de-DE" dirty="0" smtClean="0"/>
              <a:t>Q </a:t>
            </a:r>
            <a:r>
              <a:rPr lang="de-DE" dirty="0"/>
              <a:t>= </a:t>
            </a:r>
            <a:r>
              <a:rPr lang="de-DE" dirty="0" smtClean="0"/>
              <a:t>-</a:t>
            </a:r>
            <a:r>
              <a:rPr lang="de-DE" dirty="0"/>
              <a:t>P</a:t>
            </a:r>
            <a:endParaRPr lang="en-US" dirty="0" smtClean="0"/>
          </a:p>
          <a:p>
            <a:pPr lvl="1" indent="0">
              <a:buNone/>
            </a:pPr>
            <a:r>
              <a:rPr lang="de-DE" dirty="0" smtClean="0"/>
              <a:t>Addieren mit </a:t>
            </a:r>
            <a:r>
              <a:rPr lang="de-DE" dirty="0"/>
              <a:t>einem </a:t>
            </a:r>
            <a:r>
              <a:rPr lang="de-DE" dirty="0" smtClean="0"/>
              <a:t>Skalar:</a:t>
            </a:r>
          </a:p>
          <a:p>
            <a:pPr lvl="1" indent="0" algn="ctr">
              <a:buNone/>
            </a:pPr>
            <a:r>
              <a:rPr lang="de-DE" dirty="0" err="1" smtClean="0"/>
              <a:t>kP</a:t>
            </a:r>
            <a:r>
              <a:rPr lang="de-DE" dirty="0" smtClean="0"/>
              <a:t> </a:t>
            </a:r>
            <a:r>
              <a:rPr lang="de-DE" dirty="0"/>
              <a:t>= P1 + P2 + ... + </a:t>
            </a:r>
            <a:r>
              <a:rPr lang="de-DE" dirty="0" err="1"/>
              <a:t>Pk</a:t>
            </a:r>
            <a:endParaRPr lang="en-US" dirty="0" smtClean="0"/>
          </a:p>
          <a:p>
            <a:pPr lvl="1" indent="0">
              <a:buNone/>
            </a:pPr>
            <a:endParaRPr lang="en-US" dirty="0"/>
          </a:p>
        </p:txBody>
      </p:sp>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3690" y="281642"/>
            <a:ext cx="3056480" cy="3139743"/>
          </a:xfrm>
          <a:prstGeom prst="rect">
            <a:avLst/>
          </a:prstGeom>
        </p:spPr>
      </p:pic>
    </p:spTree>
    <p:extLst>
      <p:ext uri="{BB962C8B-B14F-4D97-AF65-F5344CB8AC3E}">
        <p14:creationId xmlns:p14="http://schemas.microsoft.com/office/powerpoint/2010/main" val="183083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15</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a:t>Asymmetrische Verschlüsselung</a:t>
            </a:r>
          </a:p>
        </p:txBody>
      </p:sp>
      <p:sp>
        <p:nvSpPr>
          <p:cNvPr id="9219" name="Rectangle 3"/>
          <p:cNvSpPr>
            <a:spLocks noGrp="1" noChangeArrowheads="1"/>
          </p:cNvSpPr>
          <p:nvPr>
            <p:ph type="body" idx="1"/>
          </p:nvPr>
        </p:nvSpPr>
        <p:spPr>
          <a:xfrm>
            <a:off x="522288" y="2138363"/>
            <a:ext cx="8856860" cy="4522787"/>
          </a:xfrm>
          <a:noFill/>
        </p:spPr>
        <p:txBody>
          <a:bodyPr/>
          <a:lstStyle/>
          <a:p>
            <a:pPr marL="555625" lvl="1" indent="-285750">
              <a:buFont typeface="Arial" panose="020B0604020202020204" pitchFamily="34" charset="0"/>
              <a:buChar char="•"/>
            </a:pPr>
            <a:r>
              <a:rPr lang="en-US" dirty="0" smtClean="0"/>
              <a:t>Mal </a:t>
            </a:r>
            <a:r>
              <a:rPr lang="en-US" dirty="0" err="1" smtClean="0"/>
              <a:t>noch</a:t>
            </a:r>
            <a:r>
              <a:rPr lang="en-US" dirty="0" smtClean="0"/>
              <a:t> </a:t>
            </a:r>
            <a:r>
              <a:rPr lang="en-US" dirty="0" err="1" smtClean="0"/>
              <a:t>zurückstellen</a:t>
            </a:r>
            <a:r>
              <a:rPr lang="en-US" dirty="0" smtClean="0"/>
              <a:t> </a:t>
            </a:r>
            <a:r>
              <a:rPr lang="en-US" dirty="0" err="1" smtClean="0"/>
              <a:t>ob</a:t>
            </a:r>
            <a:r>
              <a:rPr lang="en-US" dirty="0" smtClean="0"/>
              <a:t> das </a:t>
            </a:r>
            <a:r>
              <a:rPr lang="en-US" dirty="0" err="1" smtClean="0"/>
              <a:t>nötig</a:t>
            </a:r>
            <a:r>
              <a:rPr lang="en-US" dirty="0" smtClean="0"/>
              <a:t> </a:t>
            </a:r>
            <a:r>
              <a:rPr lang="en-US" dirty="0" err="1" smtClean="0"/>
              <a:t>ist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71163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16</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Schlüsselaustausch</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555625" lvl="1" indent="-285750">
              <a:buFont typeface="Arial" panose="020B0604020202020204" pitchFamily="34" charset="0"/>
              <a:buChar char="•"/>
            </a:pPr>
            <a:r>
              <a:rPr lang="en-US" dirty="0" smtClean="0"/>
              <a:t>Mal </a:t>
            </a:r>
            <a:r>
              <a:rPr lang="en-US" dirty="0" err="1" smtClean="0"/>
              <a:t>noch</a:t>
            </a:r>
            <a:r>
              <a:rPr lang="en-US" dirty="0" smtClean="0"/>
              <a:t> </a:t>
            </a:r>
            <a:r>
              <a:rPr lang="en-US" dirty="0" err="1" smtClean="0"/>
              <a:t>zurückstellen</a:t>
            </a:r>
            <a:r>
              <a:rPr lang="en-US" dirty="0" smtClean="0"/>
              <a:t> </a:t>
            </a:r>
            <a:r>
              <a:rPr lang="en-US" dirty="0" err="1" smtClean="0"/>
              <a:t>ob</a:t>
            </a:r>
            <a:r>
              <a:rPr lang="en-US" dirty="0" smtClean="0"/>
              <a:t> das </a:t>
            </a:r>
            <a:r>
              <a:rPr lang="en-US" dirty="0" err="1" smtClean="0"/>
              <a:t>nötig</a:t>
            </a:r>
            <a:r>
              <a:rPr lang="en-US" dirty="0" smtClean="0"/>
              <a:t> </a:t>
            </a:r>
            <a:r>
              <a:rPr lang="en-US" dirty="0" err="1" smtClean="0"/>
              <a:t>ist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82242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17</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Zusammenfassung</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r>
              <a:rPr lang="de-DE" dirty="0" smtClean="0"/>
              <a:t>Mit </a:t>
            </a:r>
            <a:r>
              <a:rPr lang="de-DE" dirty="0"/>
              <a:t>bestimmte </a:t>
            </a:r>
            <a:r>
              <a:rPr lang="de-DE" dirty="0" smtClean="0"/>
              <a:t>Randbedingungen können Elliptischen </a:t>
            </a:r>
            <a:r>
              <a:rPr lang="de-DE" dirty="0"/>
              <a:t>Kurven </a:t>
            </a:r>
            <a:r>
              <a:rPr lang="de-DE" dirty="0" smtClean="0"/>
              <a:t>für Asymmetrische </a:t>
            </a:r>
            <a:r>
              <a:rPr lang="de-DE" dirty="0"/>
              <a:t>Verschlüsselung </a:t>
            </a:r>
            <a:r>
              <a:rPr lang="de-DE" dirty="0" smtClean="0"/>
              <a:t>eingesetzt werden</a:t>
            </a:r>
            <a:endParaRPr lang="de-DE" dirty="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a:t>Schlüsselaustausch folgt dem Prinzip des Diffie-Hellman-Schlüsselaustausch</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Steigende Effizienz im </a:t>
            </a:r>
            <a:r>
              <a:rPr lang="en-US" dirty="0" smtClean="0"/>
              <a:t>Rechenaufwand und </a:t>
            </a:r>
            <a:r>
              <a:rPr lang="en-US" dirty="0" err="1" smtClean="0"/>
              <a:t>beim</a:t>
            </a:r>
            <a:r>
              <a:rPr lang="en-US" dirty="0" smtClean="0"/>
              <a:t> Speicherbedarf</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39909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18</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Grundsätzliche Idee</a:t>
            </a:r>
            <a:endParaRPr lang="de-DE" sz="2400" b="0" i="1" dirty="0"/>
          </a:p>
        </p:txBody>
      </p:sp>
      <p:sp>
        <p:nvSpPr>
          <p:cNvPr id="9219" name="Rectangle 3"/>
          <p:cNvSpPr>
            <a:spLocks noGrp="1" noChangeArrowheads="1"/>
          </p:cNvSpPr>
          <p:nvPr>
            <p:ph type="body" idx="1"/>
          </p:nvPr>
        </p:nvSpPr>
        <p:spPr>
          <a:xfrm>
            <a:off x="512128" y="2138363"/>
            <a:ext cx="8856860" cy="4522787"/>
          </a:xfrm>
          <a:noFill/>
        </p:spPr>
        <p:txBody>
          <a:bodyPr/>
          <a:lstStyle/>
          <a:p>
            <a:r>
              <a:rPr lang="en-US" dirty="0" err="1" smtClean="0"/>
              <a:t>Ausgangsformel</a:t>
            </a:r>
            <a:r>
              <a:rPr lang="en-US" dirty="0" smtClean="0"/>
              <a:t>: y = </a:t>
            </a:r>
            <a:r>
              <a:rPr lang="en-US" dirty="0" err="1" smtClean="0"/>
              <a:t>g^x</a:t>
            </a:r>
            <a:r>
              <a:rPr lang="en-US" dirty="0" smtClean="0"/>
              <a:t> mod p</a:t>
            </a:r>
          </a:p>
          <a:p>
            <a:endParaRPr lang="en-US" dirty="0"/>
          </a:p>
          <a:p>
            <a:r>
              <a:rPr lang="de-DE" dirty="0" smtClean="0"/>
              <a:t>Diskreter-Logarithmus-Formel: x = q . t + r          (  t € N  sodass t &gt;= Wurzel p-1 gilt)</a:t>
            </a:r>
          </a:p>
          <a:p>
            <a:endParaRPr lang="de-DE" dirty="0"/>
          </a:p>
          <a:p>
            <a:r>
              <a:rPr lang="de-DE" dirty="0" smtClean="0"/>
              <a:t>Formel nach Umformung</a:t>
            </a:r>
          </a:p>
          <a:p>
            <a:r>
              <a:rPr lang="de-DE" dirty="0" smtClean="0"/>
              <a:t>y = </a:t>
            </a:r>
            <a:r>
              <a:rPr lang="de-DE" dirty="0" err="1" smtClean="0"/>
              <a:t>g^x</a:t>
            </a:r>
            <a:r>
              <a:rPr lang="de-DE" dirty="0" smtClean="0"/>
              <a:t> = g ^</a:t>
            </a:r>
            <a:r>
              <a:rPr lang="de-DE" dirty="0" err="1" smtClean="0"/>
              <a:t>q.t+r</a:t>
            </a:r>
            <a:r>
              <a:rPr lang="de-DE" dirty="0" smtClean="0"/>
              <a:t> &lt;&gt; y . g ^-r = g^q.t</a:t>
            </a:r>
          </a:p>
          <a:p>
            <a:endParaRPr lang="en-US" dirty="0"/>
          </a:p>
        </p:txBody>
      </p:sp>
    </p:spTree>
    <p:extLst>
      <p:ext uri="{BB962C8B-B14F-4D97-AF65-F5344CB8AC3E}">
        <p14:creationId xmlns:p14="http://schemas.microsoft.com/office/powerpoint/2010/main" val="2746547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19</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Vorgehen</a:t>
            </a:r>
            <a:endParaRPr lang="de-DE" sz="2400" b="0" i="1" dirty="0"/>
          </a:p>
        </p:txBody>
      </p:sp>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en-US" dirty="0" smtClean="0"/>
              <a:t>Baby-Step-Formel:</a:t>
            </a:r>
          </a:p>
          <a:p>
            <a:pPr lvl="1" indent="0" algn="ctr">
              <a:buNone/>
            </a:pPr>
            <a:r>
              <a:rPr lang="en-US" dirty="0" smtClean="0"/>
              <a:t>[Formel </a:t>
            </a:r>
            <a:r>
              <a:rPr lang="en-US" dirty="0" err="1" smtClean="0"/>
              <a:t>für</a:t>
            </a:r>
            <a:r>
              <a:rPr lang="en-US" dirty="0" smtClean="0"/>
              <a:t> Baby-Steps]</a:t>
            </a:r>
          </a:p>
          <a:p>
            <a:pPr lvl="1" indent="0" algn="ctr">
              <a:buNone/>
            </a:pPr>
            <a:endParaRPr lang="en-US" dirty="0"/>
          </a:p>
          <a:p>
            <a:pPr marL="285750" indent="-285750">
              <a:buFont typeface="Arial" panose="020B0604020202020204" pitchFamily="34" charset="0"/>
              <a:buChar char="•"/>
            </a:pPr>
            <a:r>
              <a:rPr lang="en-US" dirty="0" smtClean="0"/>
              <a:t>Giant-Step-Formel:</a:t>
            </a:r>
            <a:endParaRPr lang="en-US" dirty="0"/>
          </a:p>
          <a:p>
            <a:pPr marL="0" lvl="1" indent="0" algn="ctr">
              <a:buNone/>
            </a:pPr>
            <a:r>
              <a:rPr lang="en-US" dirty="0"/>
              <a:t>[Formel </a:t>
            </a:r>
            <a:r>
              <a:rPr lang="en-US" dirty="0" err="1"/>
              <a:t>für</a:t>
            </a:r>
            <a:r>
              <a:rPr lang="en-US" dirty="0"/>
              <a:t> </a:t>
            </a:r>
            <a:r>
              <a:rPr lang="en-US" dirty="0" smtClean="0"/>
              <a:t>Giant-Steps]</a:t>
            </a:r>
            <a:endParaRPr lang="en-US" dirty="0"/>
          </a:p>
        </p:txBody>
      </p:sp>
    </p:spTree>
    <p:extLst>
      <p:ext uri="{BB962C8B-B14F-4D97-AF65-F5344CB8AC3E}">
        <p14:creationId xmlns:p14="http://schemas.microsoft.com/office/powerpoint/2010/main" val="3895237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liennummernplatzhalter 3"/>
          <p:cNvSpPr>
            <a:spLocks noGrp="1"/>
          </p:cNvSpPr>
          <p:nvPr>
            <p:ph type="sldNum" sz="quarter" idx="10"/>
          </p:nvPr>
        </p:nvSpPr>
        <p:spPr/>
        <p:txBody>
          <a:bodyPr/>
          <a:lstStyle/>
          <a:p>
            <a:r>
              <a:rPr lang="de-DE" dirty="0"/>
              <a:t>Seite </a:t>
            </a:r>
            <a:fld id="{39BC1543-AAC8-420D-BBBB-BCE8A35A375E}" type="slidenum">
              <a:rPr lang="de-DE"/>
              <a:pPr/>
              <a:t>2</a:t>
            </a:fld>
            <a:endParaRPr lang="de-DE" dirty="0"/>
          </a:p>
        </p:txBody>
      </p:sp>
      <p:sp>
        <p:nvSpPr>
          <p:cNvPr id="2050" name="Rectangle 2"/>
          <p:cNvSpPr>
            <a:spLocks noGrp="1" noChangeArrowheads="1"/>
          </p:cNvSpPr>
          <p:nvPr>
            <p:ph type="title"/>
          </p:nvPr>
        </p:nvSpPr>
        <p:spPr/>
        <p:txBody>
          <a:bodyPr/>
          <a:lstStyle/>
          <a:p>
            <a:r>
              <a:rPr lang="de-DE" dirty="0" smtClean="0"/>
              <a:t>Überblick</a:t>
            </a:r>
            <a:endParaRPr lang="de-DE" sz="2400" i="1" dirty="0"/>
          </a:p>
        </p:txBody>
      </p:sp>
      <p:graphicFrame>
        <p:nvGraphicFramePr>
          <p:cNvPr id="2115" name="Group 67"/>
          <p:cNvGraphicFramePr>
            <a:graphicFrameLocks noGrp="1"/>
          </p:cNvGraphicFramePr>
          <p:nvPr>
            <p:ph type="tbl" idx="1"/>
            <p:extLst>
              <p:ext uri="{D42A27DB-BD31-4B8C-83A1-F6EECF244321}">
                <p14:modId xmlns:p14="http://schemas.microsoft.com/office/powerpoint/2010/main" val="3048205466"/>
              </p:ext>
            </p:extLst>
          </p:nvPr>
        </p:nvGraphicFramePr>
        <p:xfrm>
          <a:off x="522288" y="2138363"/>
          <a:ext cx="8424862" cy="3712088"/>
        </p:xfrm>
        <a:graphic>
          <a:graphicData uri="http://schemas.openxmlformats.org/drawingml/2006/table">
            <a:tbl>
              <a:tblPr/>
              <a:tblGrid>
                <a:gridCol w="1439862">
                  <a:extLst>
                    <a:ext uri="{9D8B030D-6E8A-4147-A177-3AD203B41FA5}">
                      <a16:colId xmlns:a16="http://schemas.microsoft.com/office/drawing/2014/main" val="20000"/>
                    </a:ext>
                  </a:extLst>
                </a:gridCol>
                <a:gridCol w="4896718">
                  <a:extLst>
                    <a:ext uri="{9D8B030D-6E8A-4147-A177-3AD203B41FA5}">
                      <a16:colId xmlns:a16="http://schemas.microsoft.com/office/drawing/2014/main" val="20001"/>
                    </a:ext>
                  </a:extLst>
                </a:gridCol>
                <a:gridCol w="2088282">
                  <a:extLst>
                    <a:ext uri="{9D8B030D-6E8A-4147-A177-3AD203B41FA5}">
                      <a16:colId xmlns:a16="http://schemas.microsoft.com/office/drawing/2014/main" val="20002"/>
                    </a:ext>
                  </a:extLst>
                </a:gridCol>
              </a:tblGrid>
              <a:tr h="17793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a:t>
                      </a:r>
                      <a:r>
                        <a:rPr kumimoji="0" lang="de-DE" sz="1700" b="1" i="0" u="none" strike="noStrike" cap="none" normalizeH="0" baseline="0" dirty="0" smtClean="0">
                          <a:ln>
                            <a:noFill/>
                          </a:ln>
                          <a:solidFill>
                            <a:schemeClr val="tx1"/>
                          </a:solidFill>
                          <a:effectLst/>
                          <a:latin typeface="Arial" charset="0"/>
                        </a:rPr>
                        <a:t>1</a:t>
                      </a:r>
                      <a:endParaRPr kumimoji="0" lang="de-DE" sz="1700" b="1" i="0" u="none" strike="noStrike" cap="none" normalizeH="0" baseline="0" dirty="0" smtClean="0">
                        <a:ln>
                          <a:noFill/>
                        </a:ln>
                        <a:solidFill>
                          <a:schemeClr val="tx1"/>
                        </a:solidFill>
                        <a:effectLst/>
                        <a:latin typeface="Arial" charset="0"/>
                      </a:endParaRP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Motiv und Grundlagen</a:t>
                      </a: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a:t>
                      </a:r>
                      <a:r>
                        <a:rPr kumimoji="0" lang="de-DE" sz="1700" b="0" i="1" u="none" strike="noStrike" cap="none" normalizeH="0" baseline="0" dirty="0" smtClean="0">
                          <a:ln>
                            <a:noFill/>
                          </a:ln>
                          <a:solidFill>
                            <a:schemeClr val="tx1"/>
                          </a:solidFill>
                          <a:effectLst/>
                          <a:latin typeface="Arial" charset="0"/>
                        </a:rPr>
                        <a:t>a</a:t>
                      </a: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1" i="0" u="none" strike="noStrike" cap="none" normalizeH="0" baseline="0" dirty="0" smtClean="0">
                          <a:ln>
                            <a:noFill/>
                          </a:ln>
                          <a:solidFill>
                            <a:schemeClr val="tx1"/>
                          </a:solidFill>
                          <a:effectLst/>
                          <a:latin typeface="Arial" charset="0"/>
                        </a:rPr>
                        <a:t>Kapitel 2</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Primzahlen</a:t>
                      </a:r>
                    </a:p>
                    <a:p>
                      <a:r>
                        <a:rPr lang="de-DE" sz="1800" b="0" i="0" u="none" strike="noStrike" kern="1200" baseline="0" dirty="0" smtClean="0">
                          <a:solidFill>
                            <a:schemeClr val="tx1"/>
                          </a:solidFill>
                          <a:latin typeface="+mn-lt"/>
                          <a:ea typeface="+mn-ea"/>
                          <a:cs typeface="+mn-cs"/>
                        </a:rPr>
                        <a:t>Satz von Fermat</a:t>
                      </a:r>
                    </a:p>
                    <a:p>
                      <a:r>
                        <a:rPr lang="de-DE" sz="1800" b="0" i="0" u="none" strike="noStrike" kern="1200" baseline="0" dirty="0" smtClean="0">
                          <a:solidFill>
                            <a:schemeClr val="tx1"/>
                          </a:solidFill>
                          <a:latin typeface="+mn-lt"/>
                          <a:ea typeface="+mn-ea"/>
                          <a:cs typeface="+mn-cs"/>
                        </a:rPr>
                        <a:t>Miller-Rabin-Test</a:t>
                      </a: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0" i="1" u="none" strike="noStrike" cap="none" normalizeH="0" baseline="0" dirty="0" smtClean="0">
                          <a:ln>
                            <a:noFill/>
                          </a:ln>
                          <a:solidFill>
                            <a:schemeClr val="tx1"/>
                          </a:solidFill>
                          <a:effectLst/>
                          <a:latin typeface="Arial" charset="0"/>
                        </a:rPr>
                        <a:t>Seite b</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582531537"/>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3</a:t>
                      </a:r>
                      <a:endParaRPr kumimoji="0" lang="de-DE" sz="1700" b="1" i="0" u="none" strike="noStrike" cap="none" normalizeH="0" baseline="0" dirty="0" smtClean="0">
                        <a:ln>
                          <a:noFill/>
                        </a:ln>
                        <a:solidFill>
                          <a:schemeClr val="tx1"/>
                        </a:solidFill>
                        <a:effectLst/>
                        <a:latin typeface="Arial" charset="0"/>
                      </a:endParaRP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Diskreter Logarithmus</a:t>
                      </a:r>
                    </a:p>
                    <a:p>
                      <a:r>
                        <a:rPr lang="de-DE" sz="1800" b="0" i="0" u="none" strike="noStrike" kern="1200" baseline="0" dirty="0" smtClean="0">
                          <a:solidFill>
                            <a:schemeClr val="tx1"/>
                          </a:solidFill>
                          <a:latin typeface="+mn-lt"/>
                          <a:ea typeface="+mn-ea"/>
                          <a:cs typeface="+mn-cs"/>
                        </a:rPr>
                        <a:t>Baby-</a:t>
                      </a:r>
                      <a:r>
                        <a:rPr lang="de-DE" sz="1800" b="0" i="0" u="none" strike="noStrike" kern="1200" baseline="0" dirty="0" err="1" smtClean="0">
                          <a:solidFill>
                            <a:schemeClr val="tx1"/>
                          </a:solidFill>
                          <a:latin typeface="+mn-lt"/>
                          <a:ea typeface="+mn-ea"/>
                          <a:cs typeface="+mn-cs"/>
                        </a:rPr>
                        <a:t>Step</a:t>
                      </a:r>
                      <a:r>
                        <a:rPr lang="de-DE" sz="1800" b="0" i="0" u="none" strike="noStrike" kern="1200" baseline="0" dirty="0" smtClean="0">
                          <a:solidFill>
                            <a:schemeClr val="tx1"/>
                          </a:solidFill>
                          <a:latin typeface="+mn-lt"/>
                          <a:ea typeface="+mn-ea"/>
                          <a:cs typeface="+mn-cs"/>
                        </a:rPr>
                        <a:t>/Giant-</a:t>
                      </a:r>
                      <a:r>
                        <a:rPr lang="de-DE" sz="1800" b="0" i="0" u="none" strike="noStrike" kern="1200" baseline="0" dirty="0" err="1" smtClean="0">
                          <a:solidFill>
                            <a:schemeClr val="tx1"/>
                          </a:solidFill>
                          <a:latin typeface="+mn-lt"/>
                          <a:ea typeface="+mn-ea"/>
                          <a:cs typeface="+mn-cs"/>
                        </a:rPr>
                        <a:t>Step</a:t>
                      </a:r>
                      <a:endParaRPr lang="de-DE" sz="1800" b="0" i="0" u="none" strike="noStrike" kern="1200" baseline="0" dirty="0" smtClean="0">
                        <a:solidFill>
                          <a:schemeClr val="tx1"/>
                        </a:solidFill>
                        <a:latin typeface="+mn-lt"/>
                        <a:ea typeface="+mn-ea"/>
                        <a:cs typeface="+mn-cs"/>
                      </a:endParaRP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0" i="1" u="none" strike="noStrike" cap="none" normalizeH="0" baseline="0" dirty="0" smtClean="0">
                          <a:ln>
                            <a:noFill/>
                          </a:ln>
                          <a:solidFill>
                            <a:schemeClr val="tx1"/>
                          </a:solidFill>
                          <a:effectLst/>
                          <a:latin typeface="Arial" charset="0"/>
                        </a:rPr>
                        <a:t>Seite c</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691474493"/>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4</a:t>
                      </a:r>
                      <a:endParaRPr kumimoji="0" lang="de-DE" sz="1700" b="1" i="0" u="none" strike="noStrike" cap="none" normalizeH="0" baseline="0" dirty="0" smtClean="0">
                        <a:ln>
                          <a:noFill/>
                        </a:ln>
                        <a:solidFill>
                          <a:schemeClr val="tx1"/>
                        </a:solidFill>
                        <a:effectLst/>
                        <a:latin typeface="Arial" charset="0"/>
                      </a:endParaRP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Ausblick</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d</a:t>
                      </a: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30613182"/>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20</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Fazit</a:t>
            </a:r>
            <a:endParaRPr lang="de-DE" sz="2400" b="0" i="1" dirty="0"/>
          </a:p>
        </p:txBody>
      </p:sp>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26955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21</a:t>
            </a:fld>
            <a:endParaRPr lang="de-DE" dirty="0"/>
          </a:p>
        </p:txBody>
      </p:sp>
      <p:sp>
        <p:nvSpPr>
          <p:cNvPr id="9218" name="Rectangle 2"/>
          <p:cNvSpPr>
            <a:spLocks noGrp="1" noChangeArrowheads="1"/>
          </p:cNvSpPr>
          <p:nvPr>
            <p:ph type="title"/>
          </p:nvPr>
        </p:nvSpPr>
        <p:spPr/>
        <p:txBody>
          <a:bodyPr/>
          <a:lstStyle/>
          <a:p>
            <a:r>
              <a:rPr lang="de-DE" dirty="0" smtClean="0"/>
              <a:t>Ausblick</a:t>
            </a:r>
            <a:r>
              <a:rPr lang="de-DE" dirty="0"/>
              <a:t/>
            </a:r>
            <a:br>
              <a:rPr lang="de-DE" dirty="0"/>
            </a:br>
            <a:endParaRPr lang="de-DE" sz="2400" b="0" i="1" dirty="0"/>
          </a:p>
        </p:txBody>
      </p:sp>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59067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r>
              <a:rPr lang="de-DE"/>
              <a:t>Seite </a:t>
            </a:r>
            <a:fld id="{7C825A45-7494-4182-9A4A-AB4F72FEBB3C}" type="slidenum">
              <a:rPr lang="de-DE"/>
              <a:pPr/>
              <a:t>22</a:t>
            </a:fld>
            <a:endParaRPr lang="de-DE"/>
          </a:p>
        </p:txBody>
      </p:sp>
      <p:sp>
        <p:nvSpPr>
          <p:cNvPr id="33796" name="Rectangle 4"/>
          <p:cNvSpPr>
            <a:spLocks noGrp="1" noChangeArrowheads="1"/>
          </p:cNvSpPr>
          <p:nvPr>
            <p:ph type="title"/>
          </p:nvPr>
        </p:nvSpPr>
        <p:spPr>
          <a:xfrm>
            <a:off x="522288" y="2111375"/>
            <a:ext cx="9648825" cy="949325"/>
          </a:xfrm>
        </p:spPr>
        <p:txBody>
          <a:bodyPr/>
          <a:lstStyle/>
          <a:p>
            <a:r>
              <a:rPr lang="en-US"/>
              <a:t>Vielen Dank für Ihre Aufmerksamkeit!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de-DE" dirty="0" smtClean="0"/>
              <a:t>Quellen</a:t>
            </a:r>
            <a:r>
              <a:rPr lang="de-DE" dirty="0"/>
              <a:t/>
            </a:r>
            <a:br>
              <a:rPr lang="de-DE" dirty="0"/>
            </a:br>
            <a:endParaRPr lang="de-DE" sz="2400" b="0" i="1" dirty="0"/>
          </a:p>
        </p:txBody>
      </p:sp>
      <p:sp>
        <p:nvSpPr>
          <p:cNvPr id="9219" name="Rectangle 3"/>
          <p:cNvSpPr>
            <a:spLocks noGrp="1" noChangeArrowheads="1"/>
          </p:cNvSpPr>
          <p:nvPr>
            <p:ph idx="1"/>
          </p:nvPr>
        </p:nvSpPr>
        <p:spPr>
          <a:noFill/>
        </p:spPr>
        <p:txBody>
          <a:bodyPr/>
          <a:lstStyle/>
          <a:p>
            <a:pPr lvl="1"/>
            <a:r>
              <a:rPr lang="de-DE" dirty="0"/>
              <a:t>Töpfer, A. / Mehdorn, H.: Total Quality Management.  </a:t>
            </a:r>
            <a:r>
              <a:rPr lang="de-DE" dirty="0" err="1"/>
              <a:t>Luchterhand</a:t>
            </a:r>
            <a:r>
              <a:rPr lang="de-DE" dirty="0"/>
              <a:t> Verlag, Berlin (1994)</a:t>
            </a:r>
          </a:p>
          <a:p>
            <a:pPr marL="285750" indent="-285750">
              <a:buFont typeface="Arial" panose="020B0604020202020204" pitchFamily="34" charset="0"/>
              <a:buChar char="•"/>
            </a:pPr>
            <a:endParaRPr lang="en-US" dirty="0"/>
          </a:p>
        </p:txBody>
      </p:sp>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23</a:t>
            </a:fld>
            <a:endParaRPr lang="de-DE" dirty="0"/>
          </a:p>
        </p:txBody>
      </p:sp>
    </p:spTree>
    <p:extLst>
      <p:ext uri="{BB962C8B-B14F-4D97-AF65-F5344CB8AC3E}">
        <p14:creationId xmlns:p14="http://schemas.microsoft.com/office/powerpoint/2010/main" val="2642092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Motivation dieser Arbeit</a:t>
            </a:r>
          </a:p>
        </p:txBody>
      </p:sp>
      <p:sp>
        <p:nvSpPr>
          <p:cNvPr id="6" name="Inhaltsplatzhalter 5"/>
          <p:cNvSpPr>
            <a:spLocks noGrp="1"/>
          </p:cNvSpPr>
          <p:nvPr>
            <p:ph idx="1"/>
          </p:nvPr>
        </p:nvSpPr>
        <p:spPr/>
        <p:txBody>
          <a:bodyPr/>
          <a:lstStyle/>
          <a:p>
            <a:r>
              <a:rPr lang="de-DE" dirty="0"/>
              <a:t>Algorithmische Zahlentheorie ist die wichtigste mathematische Disziplin in Bezug auf die Kryptographie</a:t>
            </a:r>
          </a:p>
          <a:p>
            <a:pPr lvl="1"/>
            <a:r>
              <a:rPr lang="de-DE" dirty="0"/>
              <a:t>Seit tausenden Jahren untersuchter Bereich, mit immer noch vielen ungeklärten Fragen(!)</a:t>
            </a:r>
          </a:p>
          <a:p>
            <a:pPr lvl="1"/>
            <a:r>
              <a:rPr lang="de-DE" dirty="0"/>
              <a:t>Primzahlen bilden die Grundlage für die Kryptographie</a:t>
            </a:r>
          </a:p>
          <a:p>
            <a:pPr lvl="1"/>
            <a:r>
              <a:rPr lang="de-DE" dirty="0"/>
              <a:t>Die diskrete Exponentialfunktion dient als Einwegfunktion(!)</a:t>
            </a:r>
          </a:p>
          <a:p>
            <a:pPr lvl="1"/>
            <a:r>
              <a:rPr lang="de-DE" dirty="0"/>
              <a:t>Der Diskrete Logarithmus </a:t>
            </a:r>
            <a:r>
              <a:rPr lang="de-DE" dirty="0" smtClean="0"/>
              <a:t>und die Primfaktorzerlegung sind </a:t>
            </a:r>
            <a:r>
              <a:rPr lang="de-DE" dirty="0"/>
              <a:t>schwierig zu </a:t>
            </a:r>
            <a:r>
              <a:rPr lang="de-DE" dirty="0" smtClean="0"/>
              <a:t>berechnen</a:t>
            </a:r>
            <a:endParaRPr lang="de-DE" dirty="0"/>
          </a:p>
        </p:txBody>
      </p:sp>
      <p:sp>
        <p:nvSpPr>
          <p:cNvPr id="4" name="Foliennummernplatzhalter 3"/>
          <p:cNvSpPr>
            <a:spLocks noGrp="1"/>
          </p:cNvSpPr>
          <p:nvPr>
            <p:ph type="sldNum" sz="quarter" idx="10"/>
          </p:nvPr>
        </p:nvSpPr>
        <p:spPr/>
        <p:txBody>
          <a:bodyPr/>
          <a:lstStyle/>
          <a:p>
            <a:r>
              <a:rPr lang="de-DE" sz="1400" smtClean="0"/>
              <a:t>Seite</a:t>
            </a:r>
            <a:r>
              <a:rPr lang="de-DE" smtClean="0"/>
              <a:t> </a:t>
            </a:r>
            <a:fld id="{40192516-3A96-4AF1-ACCE-4FA25417AC18}" type="slidenum">
              <a:rPr lang="de-DE" sz="1400" smtClean="0"/>
              <a:pPr/>
              <a:t>3</a:t>
            </a:fld>
            <a:endParaRPr lang="de-DE" sz="1400" dirty="0"/>
          </a:p>
        </p:txBody>
      </p:sp>
    </p:spTree>
    <p:extLst>
      <p:ext uri="{BB962C8B-B14F-4D97-AF65-F5344CB8AC3E}">
        <p14:creationId xmlns:p14="http://schemas.microsoft.com/office/powerpoint/2010/main" val="1152964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Grundlagen </a:t>
            </a:r>
            <a:r>
              <a:rPr lang="de-DE" dirty="0" err="1"/>
              <a:t>Zusammefassung</a:t>
            </a:r>
            <a:r>
              <a:rPr lang="de-DE" dirty="0"/>
              <a:t/>
            </a:r>
            <a:br>
              <a:rPr lang="de-DE" dirty="0"/>
            </a:br>
            <a:r>
              <a:rPr lang="de-DE" sz="2400" b="0" i="1" dirty="0"/>
              <a:t>Gruppen, Ringe, Körper</a:t>
            </a:r>
          </a:p>
        </p:txBody>
      </p:sp>
      <p:sp>
        <p:nvSpPr>
          <p:cNvPr id="3" name="Inhaltsplatzhalter 2"/>
          <p:cNvSpPr>
            <a:spLocks noGrp="1"/>
          </p:cNvSpPr>
          <p:nvPr>
            <p:ph idx="1"/>
          </p:nvPr>
        </p:nvSpPr>
        <p:spPr/>
        <p:txBody>
          <a:bodyPr/>
          <a:lstStyle/>
          <a:p>
            <a:endParaRPr lang="de-DE"/>
          </a:p>
        </p:txBody>
      </p:sp>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4</a:t>
            </a:fld>
            <a:endParaRPr lang="de-DE" dirty="0"/>
          </a:p>
        </p:txBody>
      </p:sp>
    </p:spTree>
    <p:extLst>
      <p:ext uri="{BB962C8B-B14F-4D97-AF65-F5344CB8AC3E}">
        <p14:creationId xmlns:p14="http://schemas.microsoft.com/office/powerpoint/2010/main" val="4025039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el 1"/>
              <p:cNvSpPr>
                <a:spLocks noGrp="1"/>
              </p:cNvSpPr>
              <p:nvPr>
                <p:ph type="title"/>
              </p:nvPr>
            </p:nvSpPr>
            <p:spPr/>
            <p:txBody>
              <a:bodyPr/>
              <a:lstStyle/>
              <a:p>
                <a:r>
                  <a:rPr lang="de-DE" dirty="0"/>
                  <a:t>Grundlagen </a:t>
                </a:r>
                <a:r>
                  <a:rPr lang="de-DE" dirty="0" err="1"/>
                  <a:t>Zusammefassung</a:t>
                </a:r>
                <a:r>
                  <a:rPr lang="de-DE" dirty="0"/>
                  <a:t/>
                </a:r>
                <a:br>
                  <a:rPr lang="de-DE" dirty="0"/>
                </a:br>
                <a:r>
                  <a:rPr lang="de-DE" sz="2400" b="0" i="1" dirty="0"/>
                  <a:t>Restklassenring </a:t>
                </a:r>
                <a14:m>
                  <m:oMath xmlns:m="http://schemas.openxmlformats.org/officeDocument/2006/math">
                    <m:r>
                      <a:rPr lang="de-DE" sz="2400" b="0" i="1" dirty="0" smtClean="0">
                        <a:latin typeface="Cambria Math" panose="02040503050406030204" pitchFamily="18" charset="0"/>
                        <a:ea typeface="Cambria Math" panose="02040503050406030204" pitchFamily="18" charset="0"/>
                      </a:rPr>
                      <m:t>ℤ</m:t>
                    </m:r>
                  </m:oMath>
                </a14:m>
                <a:r>
                  <a:rPr lang="de-DE" sz="2400" b="0" i="1" dirty="0"/>
                  <a:t>, </a:t>
                </a:r>
                <a:r>
                  <a:rPr lang="de-DE" sz="2400" b="0" i="1" dirty="0" err="1"/>
                  <a:t>ggT</a:t>
                </a:r>
                <a:r>
                  <a:rPr lang="de-DE" sz="2400" b="0" i="1" dirty="0"/>
                  <a:t>, Phi-Funktion,</a:t>
                </a:r>
              </a:p>
            </p:txBody>
          </p:sp>
        </mc:Choice>
        <mc:Fallback>
          <p:sp>
            <p:nvSpPr>
              <p:cNvPr id="2" name="Titel 1"/>
              <p:cNvSpPr>
                <a:spLocks noGrp="1" noRot="1" noChangeAspect="1" noMove="1" noResize="1" noEditPoints="1" noAdjustHandles="1" noChangeArrowheads="1" noChangeShapeType="1" noTextEdit="1"/>
              </p:cNvSpPr>
              <p:nvPr>
                <p:ph type="title"/>
              </p:nvPr>
            </p:nvSpPr>
            <p:spPr>
              <a:blipFill>
                <a:blip r:embed="rId2"/>
                <a:stretch>
                  <a:fillRect l="-2465" t="-12821" b="-7051"/>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r>
                  <a:rPr lang="de-DE" dirty="0" smtClean="0"/>
                  <a:t>Restklassenring in </a:t>
                </a:r>
                <a14:m>
                  <m:oMath xmlns:m="http://schemas.openxmlformats.org/officeDocument/2006/math">
                    <m:r>
                      <a:rPr lang="de-DE" i="1" dirty="0">
                        <a:latin typeface="Cambria Math" panose="02040503050406030204" pitchFamily="18" charset="0"/>
                        <a:ea typeface="Cambria Math" panose="02040503050406030204" pitchFamily="18" charset="0"/>
                      </a:rPr>
                      <m:t>ℤ</m:t>
                    </m:r>
                  </m:oMath>
                </a14:m>
                <a:endParaRPr lang="de-DE" dirty="0"/>
              </a:p>
              <a:p>
                <a:pPr lvl="1"/>
                <a:r>
                  <a:rPr lang="de-DE" dirty="0"/>
                  <a:t>Anzahl der Restklassen </a:t>
                </a:r>
                <a:r>
                  <a:rPr lang="de-DE" dirty="0" smtClean="0"/>
                  <a:t>=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ℕ</m:t>
                    </m:r>
                  </m:oMath>
                </a14:m>
                <a:endParaRPr lang="de-DE" dirty="0"/>
              </a:p>
              <a:p>
                <a:pPr lvl="1"/>
                <a:r>
                  <a:rPr lang="de-DE" dirty="0"/>
                  <a:t>Bezeichnet mit </a:t>
                </a:r>
                <a14:m>
                  <m:oMath xmlns:m="http://schemas.openxmlformats.org/officeDocument/2006/math">
                    <m:r>
                      <a:rPr lang="de-DE" i="1" dirty="0">
                        <a:latin typeface="Cambria Math" panose="02040503050406030204" pitchFamily="18" charset="0"/>
                        <a:ea typeface="Cambria Math" panose="02040503050406030204" pitchFamily="18" charset="0"/>
                      </a:rPr>
                      <m:t>ℤ</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𝑚</m:t>
                    </m:r>
                    <m:r>
                      <a:rPr lang="de-DE" i="1" dirty="0">
                        <a:latin typeface="Cambria Math" panose="02040503050406030204" pitchFamily="18" charset="0"/>
                        <a:ea typeface="Cambria Math" panose="02040503050406030204" pitchFamily="18" charset="0"/>
                      </a:rPr>
                      <m:t>ℤ</m:t>
                    </m:r>
                  </m:oMath>
                </a14:m>
                <a:r>
                  <a:rPr lang="de-DE" dirty="0"/>
                  <a:t> bzw. </a:t>
                </a:r>
                <a14:m>
                  <m:oMath xmlns:m="http://schemas.openxmlformats.org/officeDocument/2006/math">
                    <m:r>
                      <a:rPr lang="de-DE" i="1" dirty="0">
                        <a:latin typeface="Cambria Math" panose="02040503050406030204" pitchFamily="18" charset="0"/>
                        <a:ea typeface="Cambria Math" panose="02040503050406030204" pitchFamily="18" charset="0"/>
                      </a:rPr>
                      <m:t>ℤ</m:t>
                    </m:r>
                    <m:r>
                      <a:rPr lang="de-DE" b="0" i="1" dirty="0" smtClean="0">
                        <a:latin typeface="Cambria Math" panose="02040503050406030204" pitchFamily="18" charset="0"/>
                        <a:ea typeface="Cambria Math" panose="02040503050406030204" pitchFamily="18" charset="0"/>
                      </a:rPr>
                      <m:t>𝑚</m:t>
                    </m:r>
                  </m:oMath>
                </a14:m>
                <a:endParaRPr lang="de-DE" dirty="0"/>
              </a:p>
              <a:p>
                <a:pPr lvl="1">
                  <a:buFont typeface="Arial" panose="020B0604020202020204" pitchFamily="34" charset="0"/>
                  <a:buChar char="•"/>
                </a:pPr>
                <a:r>
                  <a:rPr lang="de-DE" dirty="0"/>
                  <a:t>Kongruenz </a:t>
                </a:r>
                <a:r>
                  <a:rPr lang="de-DE" dirty="0" smtClean="0"/>
                  <a:t>: </a:t>
                </a:r>
                <a14:m>
                  <m:oMath xmlns:m="http://schemas.openxmlformats.org/officeDocument/2006/math">
                    <m:r>
                      <a:rPr lang="de-DE" b="0" i="1" smtClean="0">
                        <a:latin typeface="+mj-lt"/>
                      </a:rPr>
                      <m:t>𝑎</m:t>
                    </m:r>
                    <m:r>
                      <a:rPr lang="de-DE" b="0" i="1" smtClean="0">
                        <a:latin typeface="+mj-lt"/>
                      </a:rPr>
                      <m:t> ≡ </m:t>
                    </m:r>
                    <m:r>
                      <a:rPr lang="de-DE" b="0" i="1" smtClean="0">
                        <a:latin typeface="+mj-lt"/>
                      </a:rPr>
                      <m:t>𝑏</m:t>
                    </m:r>
                    <m:r>
                      <a:rPr lang="de-DE" b="0" i="1" smtClean="0">
                        <a:latin typeface="+mj-lt"/>
                      </a:rPr>
                      <m:t> </m:t>
                    </m:r>
                    <m:r>
                      <a:rPr lang="de-DE" b="0" i="1" smtClean="0">
                        <a:latin typeface="+mj-lt"/>
                      </a:rPr>
                      <m:t>𝑚𝑜𝑑</m:t>
                    </m:r>
                    <m:r>
                      <a:rPr lang="de-DE" b="0" i="1" smtClean="0">
                        <a:latin typeface="+mj-lt"/>
                      </a:rPr>
                      <m:t> </m:t>
                    </m:r>
                    <m:r>
                      <a:rPr lang="de-DE" b="0" i="1" smtClean="0">
                        <a:latin typeface="+mj-lt"/>
                      </a:rPr>
                      <m:t>𝑚</m:t>
                    </m:r>
                  </m:oMath>
                </a14:m>
                <a:endParaRPr lang="de-DE" i="1" dirty="0">
                  <a:latin typeface="+mj-lt"/>
                </a:endParaRPr>
              </a:p>
              <a:p>
                <a:r>
                  <a:rPr lang="de-DE" dirty="0" smtClean="0"/>
                  <a:t>GGT</a:t>
                </a:r>
              </a:p>
              <a:p>
                <a:pPr marL="342900" indent="-342900">
                  <a:buFont typeface="Arial" panose="020B0604020202020204" pitchFamily="34" charset="0"/>
                  <a:buChar char="•"/>
                </a:pPr>
                <a14:m>
                  <m:oMath xmlns:m="http://schemas.openxmlformats.org/officeDocument/2006/math">
                    <m:r>
                      <a:rPr lang="de-DE" b="0" i="1" smtClean="0">
                        <a:latin typeface="Cambria Math" panose="02040503050406030204" pitchFamily="18" charset="0"/>
                      </a:rPr>
                      <m:t>𝑔𝑔𝑇</m:t>
                    </m:r>
                    <m:d>
                      <m:dPr>
                        <m:ctrlPr>
                          <a:rPr lang="de-DE" b="0" i="1" smtClean="0">
                            <a:latin typeface="Cambria Math" panose="02040503050406030204" pitchFamily="18" charset="0"/>
                          </a:rPr>
                        </m:ctrlPr>
                      </m:dPr>
                      <m:e>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rPr>
                          <m:t>𝑚</m:t>
                        </m:r>
                      </m:e>
                    </m:d>
                    <m:r>
                      <a:rPr lang="de-DE" b="0" i="0" smtClean="0">
                        <a:latin typeface="Cambria Math" panose="02040503050406030204" pitchFamily="18" charset="0"/>
                      </a:rPr>
                      <m:t>=</m:t>
                    </m:r>
                    <m:r>
                      <m:rPr>
                        <m:sty m:val="p"/>
                      </m:rPr>
                      <a:rPr lang="de-DE" b="0" i="0" smtClean="0">
                        <a:latin typeface="Cambria Math" panose="02040503050406030204" pitchFamily="18" charset="0"/>
                      </a:rPr>
                      <m:t>ggT</m:t>
                    </m:r>
                    <m:d>
                      <m:dPr>
                        <m:ctrlPr>
                          <a:rPr lang="de-DE" b="0" i="0" smtClean="0">
                            <a:latin typeface="Cambria Math" panose="02040503050406030204" pitchFamily="18" charset="0"/>
                          </a:rPr>
                        </m:ctrlPr>
                      </m:dPr>
                      <m:e>
                        <m:r>
                          <m:rPr>
                            <m:sty m:val="p"/>
                          </m:rPr>
                          <a:rPr lang="de-DE" b="0" i="0" smtClean="0">
                            <a:latin typeface="Cambria Math" panose="02040503050406030204" pitchFamily="18" charset="0"/>
                          </a:rPr>
                          <m:t>n</m:t>
                        </m:r>
                        <m:r>
                          <a:rPr lang="de-DE" b="0" i="0" smtClean="0">
                            <a:latin typeface="Cambria Math" panose="02040503050406030204" pitchFamily="18" charset="0"/>
                          </a:rPr>
                          <m:t> </m:t>
                        </m:r>
                        <m:r>
                          <m:rPr>
                            <m:sty m:val="p"/>
                          </m:rPr>
                          <a:rPr lang="de-DE" b="0" i="0" smtClean="0">
                            <a:latin typeface="Cambria Math" panose="02040503050406030204" pitchFamily="18" charset="0"/>
                          </a:rPr>
                          <m:t>mod</m:t>
                        </m:r>
                        <m:r>
                          <a:rPr lang="de-DE" b="0" i="0" smtClean="0">
                            <a:latin typeface="Cambria Math" panose="02040503050406030204" pitchFamily="18" charset="0"/>
                          </a:rPr>
                          <m:t> </m:t>
                        </m:r>
                        <m:r>
                          <m:rPr>
                            <m:sty m:val="p"/>
                          </m:rPr>
                          <a:rPr lang="de-DE" b="0" i="0" smtClean="0">
                            <a:latin typeface="Cambria Math" panose="02040503050406030204" pitchFamily="18" charset="0"/>
                          </a:rPr>
                          <m:t>m</m:t>
                        </m:r>
                        <m:r>
                          <a:rPr lang="de-DE" b="0" i="0" smtClean="0">
                            <a:latin typeface="Cambria Math" panose="02040503050406030204" pitchFamily="18" charset="0"/>
                          </a:rPr>
                          <m:t>, </m:t>
                        </m:r>
                        <m:r>
                          <m:rPr>
                            <m:sty m:val="p"/>
                          </m:rPr>
                          <a:rPr lang="de-DE" b="0" i="0" smtClean="0">
                            <a:latin typeface="Cambria Math" panose="02040503050406030204" pitchFamily="18" charset="0"/>
                          </a:rPr>
                          <m:t>m</m:t>
                        </m:r>
                      </m:e>
                    </m:d>
                    <m:r>
                      <a:rPr lang="de-DE" b="0" i="0" smtClean="0">
                        <a:latin typeface="Cambria Math" panose="02040503050406030204" pitchFamily="18" charset="0"/>
                      </a:rPr>
                      <m:t>, </m:t>
                    </m:r>
                    <m:r>
                      <m:rPr>
                        <m:sty m:val="p"/>
                      </m:rPr>
                      <a:rPr lang="de-DE" b="0" i="0" smtClean="0">
                        <a:latin typeface="Cambria Math" panose="02040503050406030204" pitchFamily="18" charset="0"/>
                      </a:rPr>
                      <m:t>mit</m:t>
                    </m:r>
                    <m:r>
                      <a:rPr lang="de-DE" b="0" i="0" smtClean="0">
                        <a:latin typeface="Cambria Math" panose="02040503050406030204" pitchFamily="18" charset="0"/>
                      </a:rPr>
                      <m:t> </m:t>
                    </m:r>
                    <m:r>
                      <m:rPr>
                        <m:sty m:val="p"/>
                      </m:rPr>
                      <a:rPr lang="de-DE" b="0" i="0" smtClean="0">
                        <a:latin typeface="Cambria Math" panose="02040503050406030204" pitchFamily="18" charset="0"/>
                      </a:rPr>
                      <m:t>m</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𝑛</m:t>
                    </m:r>
                    <m:r>
                      <a:rPr lang="de-DE" b="0" i="1" dirty="0" smtClean="0">
                        <a:latin typeface="Cambria Math" panose="02040503050406030204" pitchFamily="18" charset="0"/>
                        <a:ea typeface="Cambria Math" panose="02040503050406030204" pitchFamily="18" charset="0"/>
                      </a:rPr>
                      <m:t>, </m:t>
                    </m:r>
                    <m:r>
                      <a:rPr lang="de-DE" b="0" i="1" dirty="0" smtClean="0">
                        <a:latin typeface="Cambria Math" panose="02040503050406030204" pitchFamily="18" charset="0"/>
                        <a:ea typeface="Cambria Math" panose="02040503050406030204" pitchFamily="18" charset="0"/>
                      </a:rPr>
                      <m:t>𝑚</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𝑛</m:t>
                    </m:r>
                  </m:oMath>
                </a14:m>
                <a:endParaRPr lang="de-DE" dirty="0"/>
              </a:p>
              <a:p>
                <a:r>
                  <a:rPr lang="de-DE" dirty="0" err="1"/>
                  <a:t>Eulersche</a:t>
                </a:r>
                <a:r>
                  <a:rPr lang="de-DE" dirty="0"/>
                  <a:t> </a:t>
                </a:r>
                <a:r>
                  <a:rPr lang="el-GR" dirty="0"/>
                  <a:t>φ-</a:t>
                </a:r>
                <a:r>
                  <a:rPr lang="de-DE" dirty="0" smtClean="0"/>
                  <a:t>Funktion</a:t>
                </a:r>
              </a:p>
              <a:p>
                <a:pPr marL="342900" indent="-342900">
                  <a:buFont typeface="Arial" panose="020B0604020202020204" pitchFamily="34" charset="0"/>
                  <a:buChar char="•"/>
                </a:pPr>
                <a14:m>
                  <m:oMath xmlns:m="http://schemas.openxmlformats.org/officeDocument/2006/math">
                    <m:r>
                      <a:rPr lang="el-GR" i="1" smtClean="0">
                        <a:latin typeface="Cambria Math" panose="02040503050406030204" pitchFamily="18" charset="0"/>
                        <a:ea typeface="Cambria Math" panose="02040503050406030204" pitchFamily="18" charset="0"/>
                      </a:rPr>
                      <m:t>𝜑</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𝑚</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𝐶𝑎𝑟𝑑</m:t>
                    </m:r>
                    <m:r>
                      <a:rPr lang="de-DE" b="0" i="1" smtClean="0">
                        <a:latin typeface="Cambria Math" panose="02040503050406030204" pitchFamily="18" charset="0"/>
                        <a:ea typeface="Cambria Math" panose="02040503050406030204" pitchFamily="18" charset="0"/>
                      </a:rPr>
                      <m:t>(</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m:t>
                    </m:r>
                  </m:oMath>
                </a14:m>
                <a:endParaRPr lang="de-DE" dirty="0" smtClean="0"/>
              </a:p>
              <a:p>
                <a:pPr marL="342900" indent="-342900">
                  <a:buFont typeface="Arial" panose="020B0604020202020204" pitchFamily="34" charset="0"/>
                  <a:buChar char="•"/>
                </a:pPr>
                <a14:m>
                  <m:oMath xmlns:m="http://schemas.openxmlformats.org/officeDocument/2006/math">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ℤ</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𝑚</m:t>
                        </m:r>
                        <m:r>
                          <a:rPr lang="de-DE" i="1">
                            <a:latin typeface="Cambria Math" panose="02040503050406030204" pitchFamily="18" charset="0"/>
                            <a:ea typeface="Cambria Math" panose="02040503050406030204" pitchFamily="18" charset="0"/>
                          </a:rPr>
                          <m:t>ℤ</m:t>
                        </m:r>
                        <m:r>
                          <a:rPr lang="de-DE" i="1">
                            <a:latin typeface="Cambria Math" panose="02040503050406030204" pitchFamily="18" charset="0"/>
                            <a:ea typeface="Cambria Math" panose="02040503050406030204" pitchFamily="18" charset="0"/>
                          </a:rPr>
                          <m:t>)</m:t>
                        </m:r>
                      </m:e>
                      <m:sup>
                        <m:r>
                          <a:rPr lang="de-DE" i="1">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m:t>
                    </m:r>
                    <m:d>
                      <m:dPr>
                        <m:begChr m:val="{"/>
                        <m:endChr m:val="|"/>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𝑎</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e>
                    </m:d>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𝑔𝑔𝑇</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e>
                    </m:d>
                    <m:r>
                      <a:rPr lang="de-DE" b="0" i="1" smtClean="0">
                        <a:latin typeface="Cambria Math" panose="02040503050406030204" pitchFamily="18" charset="0"/>
                        <a:ea typeface="Cambria Math" panose="02040503050406030204" pitchFamily="18" charset="0"/>
                      </a:rPr>
                      <m:t>=1}</m:t>
                    </m:r>
                  </m:oMath>
                </a14:m>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3"/>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5</a:t>
            </a:fld>
            <a:endParaRPr lang="de-DE" dirty="0"/>
          </a:p>
        </p:txBody>
      </p:sp>
    </p:spTree>
    <p:extLst>
      <p:ext uri="{BB962C8B-B14F-4D97-AF65-F5344CB8AC3E}">
        <p14:creationId xmlns:p14="http://schemas.microsoft.com/office/powerpoint/2010/main" val="2615761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a:t>Definition, Fundamentalsatz der Zahlentheorie</a:t>
            </a:r>
            <a:r>
              <a:rPr lang="de-DE" b="0" dirty="0"/>
              <a:t/>
            </a:r>
            <a:br>
              <a:rPr lang="de-DE" b="0" dirty="0"/>
            </a:br>
            <a:endParaRPr lang="de-DE" sz="2400" b="0" i="1"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r>
                  <a:rPr lang="nn-NO" dirty="0" smtClean="0"/>
                  <a:t>Definition Primelement für Integritätsbereiche:</a:t>
                </a:r>
              </a:p>
              <a:p>
                <a:pPr lvl="1"/>
                <a:r>
                  <a:rPr lang="nn-NO" dirty="0" smtClean="0"/>
                  <a:t>Ein Element </a:t>
                </a:r>
                <a14:m>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r>
                      <a:rPr lang="de-DE" b="0" i="1" smtClean="0">
                        <a:latin typeface="Cambria Math" panose="02040503050406030204" pitchFamily="18" charset="0"/>
                        <a:ea typeface="Cambria Math" panose="02040503050406030204" pitchFamily="18" charset="0"/>
                      </a:rPr>
                      <m:t> \</m:t>
                    </m:r>
                    <m:r>
                      <m:rPr>
                        <m:lit/>
                      </m:rPr>
                      <a:rPr lang="de-DE" b="0" i="1" smtClean="0">
                        <a:latin typeface="Cambria Math" panose="02040503050406030204" pitchFamily="18" charset="0"/>
                        <a:ea typeface="Cambria Math" panose="02040503050406030204" pitchFamily="18" charset="0"/>
                      </a:rPr>
                      <m:t>(</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𝑅</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∪{0})</m:t>
                    </m:r>
                    <m:r>
                      <m:rPr>
                        <m:lit/>
                      </m:rPr>
                      <a:rPr lang="de-DE" b="0" i="1" smtClean="0">
                        <a:latin typeface="Cambria Math" panose="02040503050406030204" pitchFamily="18" charset="0"/>
                        <a:ea typeface="Cambria Math" panose="02040503050406030204" pitchFamily="18" charset="0"/>
                      </a:rPr>
                      <m:t> </m:t>
                    </m:r>
                  </m:oMath>
                </a14:m>
                <a:r>
                  <a:rPr lang="nn-NO" dirty="0" smtClean="0"/>
                  <a:t>heißt </a:t>
                </a:r>
                <a:r>
                  <a:rPr lang="nn-NO" dirty="0"/>
                  <a:t>prim oder Primelement</a:t>
                </a:r>
                <a:r>
                  <a:rPr lang="nn-NO" dirty="0" smtClean="0"/>
                  <a:t>,</a:t>
                </a:r>
                <a:br>
                  <a:rPr lang="nn-NO" dirty="0" smtClean="0"/>
                </a:br>
                <a:r>
                  <a:rPr lang="de-DE" dirty="0" smtClean="0"/>
                  <a:t>wenn für </a:t>
                </a:r>
                <a:r>
                  <a:rPr lang="de-DE" dirty="0"/>
                  <a:t>alle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rPr>
                      <m:t>,</m:t>
                    </m:r>
                    <m:r>
                      <a:rPr lang="de-DE" b="0" i="1" smtClean="0">
                        <a:latin typeface="Cambria Math" panose="02040503050406030204" pitchFamily="18" charset="0"/>
                      </a:rPr>
                      <m:t>𝑏</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oMath>
                </a14:m>
                <a:r>
                  <a:rPr lang="de-DE" dirty="0">
                    <a:ea typeface="Cambria Math" panose="02040503050406030204" pitchFamily="18" charset="0"/>
                  </a:rPr>
                  <a:t> </a:t>
                </a:r>
                <a14:m>
                  <m:oMath xmlns:m="http://schemas.openxmlformats.org/officeDocument/2006/math">
                    <m:r>
                      <a:rPr lang="de-DE" i="1">
                        <a:latin typeface="Cambria Math" panose="02040503050406030204" pitchFamily="18" charset="0"/>
                        <a:ea typeface="Cambria Math" panose="02040503050406030204" pitchFamily="18" charset="0"/>
                      </a:rPr>
                      <m:t>\{0}</m:t>
                    </m:r>
                    <m:r>
                      <m:rPr>
                        <m:lit/>
                      </m:rPr>
                      <a:rPr lang="de-DE" i="1">
                        <a:latin typeface="Cambria Math" panose="02040503050406030204" pitchFamily="18" charset="0"/>
                        <a:ea typeface="Cambria Math" panose="02040503050406030204" pitchFamily="18" charset="0"/>
                      </a:rPr>
                      <m:t> </m:t>
                    </m:r>
                  </m:oMath>
                </a14:m>
                <a:r>
                  <a:rPr lang="de-DE" dirty="0"/>
                  <a:t>gilt:</a:t>
                </a:r>
                <a:endParaRPr lang="de-DE" dirty="0" smtClean="0"/>
              </a:p>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rPr>
                        <m:t> </m:t>
                      </m:r>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r>
                            <a:rPr lang="de-DE" b="0" i="1" smtClean="0">
                              <a:latin typeface="Cambria Math" panose="02040503050406030204" pitchFamily="18" charset="0"/>
                            </a:rPr>
                            <m:t>𝑎𝑏</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e>
                      </m:d>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𝑜𝑑𝑒𝑟</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𝑏</m:t>
                      </m:r>
                    </m:oMath>
                  </m:oMathPara>
                </a14:m>
                <a:endParaRPr lang="de-DE" dirty="0"/>
              </a:p>
              <a:p>
                <a:r>
                  <a:rPr lang="de-DE" dirty="0" smtClean="0"/>
                  <a:t>Primfaktorzerlegung </a:t>
                </a:r>
                <a:r>
                  <a:rPr lang="de-DE" dirty="0"/>
                  <a:t>(!)</a:t>
                </a:r>
              </a:p>
              <a:p>
                <a:pPr lvl="1"/>
                <a:r>
                  <a:rPr lang="de-DE" dirty="0"/>
                  <a:t>Eine </a:t>
                </a:r>
                <a:r>
                  <a:rPr lang="de-DE" dirty="0" smtClean="0"/>
                  <a:t>Primfaktorzerlegung </a:t>
                </a:r>
                <a:r>
                  <a:rPr lang="pt-BR" dirty="0" smtClean="0"/>
                  <a:t>wird </a:t>
                </a:r>
                <a:r>
                  <a:rPr lang="pt-BR" dirty="0"/>
                  <a:t>mit </a:t>
                </a:r>
                <a14:m>
                  <m:oMath xmlns:m="http://schemas.openxmlformats.org/officeDocument/2006/math">
                    <m:r>
                      <a:rPr lang="de-DE" b="0" i="1" smtClean="0">
                        <a:latin typeface="Cambria Math" panose="02040503050406030204" pitchFamily="18" charset="0"/>
                      </a:rPr>
                      <m:t>𝑥</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oMath>
                </a14:m>
                <a:r>
                  <a:rPr lang="pt-BR" dirty="0"/>
                  <a:t>, </a:t>
                </a:r>
                <a14:m>
                  <m:oMath xmlns:m="http://schemas.openxmlformats.org/officeDocument/2006/math">
                    <m:r>
                      <m:rPr>
                        <m:sty m:val="p"/>
                      </m:rPr>
                      <a:rPr lang="de-DE" b="0" i="0" smtClean="0">
                        <a:latin typeface="Cambria Math" panose="02040503050406030204" pitchFamily="18" charset="0"/>
                        <a:ea typeface="Cambria Math" panose="02040503050406030204" pitchFamily="18" charset="0"/>
                      </a:rPr>
                      <m:t>u</m:t>
                    </m:r>
                    <m:r>
                      <a:rPr lang="de-DE" i="1">
                        <a:latin typeface="Cambria Math" panose="02040503050406030204" pitchFamily="18" charset="0"/>
                        <a:ea typeface="Cambria Math" panose="02040503050406030204" pitchFamily="18" charset="0"/>
                      </a:rPr>
                      <m:t>∈</m:t>
                    </m:r>
                    <m:sSup>
                      <m:sSupPr>
                        <m:ctrlPr>
                          <a:rPr lang="de-DE"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𝑅</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 </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𝑒</m:t>
                        </m:r>
                      </m:e>
                      <m:sub>
                        <m:r>
                          <a:rPr lang="de-DE" i="1">
                            <a:latin typeface="Cambria Math" panose="02040503050406030204" pitchFamily="18" charset="0"/>
                            <a:ea typeface="Cambria Math" panose="02040503050406030204" pitchFamily="18" charset="0"/>
                          </a:rPr>
                          <m:t>1</m:t>
                        </m:r>
                        <m:r>
                          <a:rPr lang="de-DE" i="1" smtClean="0">
                            <a:latin typeface="Cambria Math" panose="02040503050406030204" pitchFamily="18" charset="0"/>
                            <a:ea typeface="Cambria Math" panose="02040503050406030204" pitchFamily="18" charset="0"/>
                          </a:rPr>
                          <m:t> </m:t>
                        </m:r>
                      </m:sub>
                    </m:sSub>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𝑒</m:t>
                        </m:r>
                      </m:e>
                      <m:sub>
                        <m:r>
                          <a:rPr lang="de-DE" b="0" i="1" smtClean="0">
                            <a:latin typeface="Cambria Math" panose="02040503050406030204" pitchFamily="18" charset="0"/>
                            <a:ea typeface="Cambria Math" panose="02040503050406030204" pitchFamily="18" charset="0"/>
                          </a:rPr>
                          <m:t>2</m:t>
                        </m:r>
                      </m:sub>
                    </m:sSub>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𝑒</m:t>
                        </m:r>
                      </m:e>
                      <m:sub>
                        <m:r>
                          <a:rPr lang="de-DE" b="0" i="1" smtClean="0">
                            <a:latin typeface="Cambria Math" panose="02040503050406030204" pitchFamily="18" charset="0"/>
                            <a:ea typeface="Cambria Math" panose="02040503050406030204" pitchFamily="18" charset="0"/>
                          </a:rPr>
                          <m:t>𝑚</m:t>
                        </m:r>
                      </m:sub>
                    </m:sSub>
                    <m:r>
                      <a:rPr lang="de-DE" i="1">
                        <a:latin typeface="Cambria Math" panose="02040503050406030204" pitchFamily="18" charset="0"/>
                        <a:ea typeface="Cambria Math" panose="02040503050406030204" pitchFamily="18" charset="0"/>
                      </a:rPr>
                      <m:t>∈</m:t>
                    </m:r>
                    <m:r>
                      <a:rPr lang="de-DE"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𝑅</m:t>
                    </m:r>
                  </m:oMath>
                </a14:m>
                <a:r>
                  <a:rPr lang="pt-BR" dirty="0" smtClean="0"/>
                  <a:t> ist euklidisch, </a:t>
                </a:r>
                <a:r>
                  <a:rPr lang="de-DE" dirty="0" smtClean="0"/>
                  <a:t>wie </a:t>
                </a:r>
                <a:r>
                  <a:rPr lang="de-DE" dirty="0"/>
                  <a:t>folgt </a:t>
                </a:r>
                <a:r>
                  <a:rPr lang="de-DE" dirty="0" smtClean="0"/>
                  <a:t>definiert</a:t>
                </a:r>
                <a:r>
                  <a:rPr lang="de-DE" dirty="0"/>
                  <a:t>:</a:t>
                </a:r>
              </a:p>
              <a:p>
                <a:pPr algn="ctr"/>
                <a14:m>
                  <m:oMath xmlns:m="http://schemas.openxmlformats.org/officeDocument/2006/math">
                    <m:r>
                      <a:rPr lang="de-DE" b="0" i="1" smtClean="0">
                        <a:latin typeface="Cambria Math" panose="02040503050406030204" pitchFamily="18" charset="0"/>
                      </a:rPr>
                      <m:t>𝑥</m:t>
                    </m:r>
                    <m:r>
                      <a:rPr lang="de-DE" b="0" i="1" smtClean="0">
                        <a:latin typeface="Cambria Math" panose="02040503050406030204" pitchFamily="18" charset="0"/>
                      </a:rPr>
                      <m:t>=</m:t>
                    </m:r>
                    <m:r>
                      <a:rPr lang="de-DE" b="0" i="1" smtClean="0">
                        <a:latin typeface="Cambria Math" panose="02040503050406030204" pitchFamily="18" charset="0"/>
                      </a:rPr>
                      <m:t>𝑢</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sSubSup>
                      <m:sSubSupPr>
                        <m:ctrlPr>
                          <a:rPr lang="de-DE" b="0" i="1" smtClean="0">
                            <a:latin typeface="Cambria Math" panose="02040503050406030204" pitchFamily="18" charset="0"/>
                          </a:rPr>
                        </m:ctrlPr>
                      </m:sSubSupPr>
                      <m:e>
                        <m:r>
                          <a:rPr lang="de-DE" b="0" i="1" smtClean="0">
                            <a:latin typeface="Cambria Math" panose="02040503050406030204" pitchFamily="18" charset="0"/>
                          </a:rPr>
                          <m:t>𝑝</m:t>
                        </m:r>
                      </m:e>
                      <m:sub>
                        <m:r>
                          <a:rPr lang="de-DE" b="0" i="1" smtClean="0">
                            <a:latin typeface="Cambria Math" panose="02040503050406030204" pitchFamily="18" charset="0"/>
                          </a:rPr>
                          <m:t>1</m:t>
                        </m:r>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1</m:t>
                            </m:r>
                          </m:sub>
                        </m:sSub>
                      </m:sup>
                    </m:sSubSup>
                    <m:r>
                      <a:rPr lang="de-DE" b="0" i="1" smtClean="0">
                        <a:latin typeface="Cambria Math" panose="02040503050406030204" pitchFamily="18" charset="0"/>
                        <a:ea typeface="Cambria Math" panose="02040503050406030204" pitchFamily="18" charset="0"/>
                      </a:rPr>
                      <m:t>∙</m:t>
                    </m:r>
                    <m:sSubSup>
                      <m:sSubSupPr>
                        <m:ctrlPr>
                          <a:rPr lang="de-DE" i="1">
                            <a:latin typeface="Cambria Math" panose="02040503050406030204" pitchFamily="18" charset="0"/>
                          </a:rPr>
                        </m:ctrlPr>
                      </m:sSubSupPr>
                      <m:e>
                        <m:r>
                          <a:rPr lang="de-DE" i="1">
                            <a:latin typeface="Cambria Math" panose="02040503050406030204" pitchFamily="18" charset="0"/>
                          </a:rPr>
                          <m:t>𝑝</m:t>
                        </m:r>
                      </m:e>
                      <m:sub>
                        <m:r>
                          <a:rPr lang="de-DE" i="1">
                            <a:latin typeface="Cambria Math" panose="02040503050406030204" pitchFamily="18" charset="0"/>
                          </a:rPr>
                          <m:t>1</m:t>
                        </m:r>
                      </m:sub>
                      <m:sup>
                        <m:sSub>
                          <m:sSubPr>
                            <m:ctrlPr>
                              <a:rPr lang="de-DE" i="1">
                                <a:latin typeface="Cambria Math" panose="02040503050406030204" pitchFamily="18" charset="0"/>
                              </a:rPr>
                            </m:ctrlPr>
                          </m:sSubPr>
                          <m:e>
                            <m:r>
                              <a:rPr lang="de-DE" i="1">
                                <a:latin typeface="Cambria Math" panose="02040503050406030204" pitchFamily="18" charset="0"/>
                              </a:rPr>
                              <m:t>𝑒</m:t>
                            </m:r>
                          </m:e>
                          <m:sub>
                            <m:r>
                              <a:rPr lang="de-DE" b="0" i="1" smtClean="0">
                                <a:latin typeface="Cambria Math" panose="02040503050406030204" pitchFamily="18" charset="0"/>
                              </a:rPr>
                              <m:t>2</m:t>
                            </m:r>
                          </m:sub>
                        </m:sSub>
                      </m:sup>
                    </m:sSub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sSubSup>
                      <m:sSubSupPr>
                        <m:ctrlPr>
                          <a:rPr lang="de-DE" i="1">
                            <a:latin typeface="Cambria Math" panose="02040503050406030204" pitchFamily="18" charset="0"/>
                          </a:rPr>
                        </m:ctrlPr>
                      </m:sSubSupPr>
                      <m:e>
                        <m:r>
                          <a:rPr lang="de-DE" i="1">
                            <a:latin typeface="Cambria Math" panose="02040503050406030204" pitchFamily="18" charset="0"/>
                          </a:rPr>
                          <m:t>𝑝</m:t>
                        </m:r>
                      </m:e>
                      <m:sub>
                        <m:r>
                          <a:rPr lang="de-DE" b="0" i="1" smtClean="0">
                            <a:latin typeface="Cambria Math" panose="02040503050406030204" pitchFamily="18" charset="0"/>
                          </a:rPr>
                          <m:t>𝑚</m:t>
                        </m:r>
                      </m:sub>
                      <m:sup>
                        <m:sSub>
                          <m:sSubPr>
                            <m:ctrlPr>
                              <a:rPr lang="de-DE"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𝑚</m:t>
                            </m:r>
                          </m:sub>
                        </m:sSub>
                      </m:sup>
                    </m:sSubSup>
                  </m:oMath>
                </a14:m>
                <a:r>
                  <a:rPr lang="de-DE" dirty="0" smtClean="0"/>
                  <a:t>,</a:t>
                </a:r>
                <a:endParaRPr lang="de-DE" dirty="0"/>
              </a:p>
              <a:p>
                <a:pPr marL="358775" lvl="2" indent="0">
                  <a:buNone/>
                </a:pPr>
                <a:r>
                  <a:rPr lang="de-DE" dirty="0"/>
                  <a:t>wobei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1</m:t>
                        </m:r>
                      </m:sub>
                    </m:sSub>
                    <m:r>
                      <a:rPr lang="de-DE" b="0" i="1" smtClean="0">
                        <a:latin typeface="Cambria Math" panose="02040503050406030204" pitchFamily="18" charset="0"/>
                      </a:rPr>
                      <m:t>&lt;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2</m:t>
                        </m:r>
                      </m:sub>
                    </m:sSub>
                    <m:r>
                      <a:rPr lang="de-DE" b="0" i="1" smtClean="0">
                        <a:latin typeface="Cambria Math" panose="02040503050406030204" pitchFamily="18" charset="0"/>
                      </a:rPr>
                      <m:t>&lt; … </m:t>
                    </m:r>
                    <m:r>
                      <a:rPr lang="de-DE" i="1">
                        <a:latin typeface="Cambria Math" panose="02040503050406030204" pitchFamily="18" charset="0"/>
                      </a:rPr>
                      <m:t>&lt;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𝑚</m:t>
                        </m:r>
                      </m:sub>
                    </m:sSub>
                  </m:oMath>
                </a14:m>
                <a:r>
                  <a:rPr lang="de-DE" sz="800" dirty="0" smtClean="0"/>
                  <a:t> </a:t>
                </a:r>
                <a:r>
                  <a:rPr lang="de-DE" dirty="0"/>
                  <a:t>Primelemente sind.</a:t>
                </a:r>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6</a:t>
            </a:fld>
            <a:endParaRPr lang="de-DE" dirty="0"/>
          </a:p>
        </p:txBody>
      </p:sp>
    </p:spTree>
    <p:extLst>
      <p:ext uri="{BB962C8B-B14F-4D97-AF65-F5344CB8AC3E}">
        <p14:creationId xmlns:p14="http://schemas.microsoft.com/office/powerpoint/2010/main" val="1598991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smtClean="0"/>
              <a:t>Satz von Euler und Fermat</a:t>
            </a:r>
            <a:r>
              <a:rPr lang="de-DE" b="0" dirty="0"/>
              <a:t/>
            </a:r>
            <a:br>
              <a:rPr lang="de-DE" b="0" dirty="0"/>
            </a:br>
            <a:endParaRPr lang="de-DE" sz="2400" b="0" i="1"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r>
                  <a:rPr lang="de-DE" dirty="0" smtClean="0"/>
                  <a:t>Primzahltest nach den Sätzen von Euler und Fermat:</a:t>
                </a:r>
              </a:p>
              <a:p>
                <a:pPr lvl="1"/>
                <a:r>
                  <a:rPr lang="de-DE" dirty="0" smtClean="0"/>
                  <a:t>Der Satz von </a:t>
                </a:r>
                <a:r>
                  <a:rPr lang="de-DE" dirty="0"/>
                  <a:t>Euler:</a:t>
                </a:r>
                <a:br>
                  <a:rPr lang="de-DE" dirty="0"/>
                </a:br>
                <a:r>
                  <a:rPr lang="de-DE" dirty="0" smtClean="0"/>
                  <a:t>Sei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rPr>
                      <m:t> ≥2∈</m:t>
                    </m:r>
                    <m:r>
                      <a:rPr lang="de-DE" b="0" i="1" smtClean="0">
                        <a:latin typeface="Cambria Math" panose="02040503050406030204" pitchFamily="18" charset="0"/>
                        <a:ea typeface="Cambria Math" panose="02040503050406030204" pitchFamily="18" charset="0"/>
                      </a:rPr>
                      <m:t>ℕ</m:t>
                    </m:r>
                  </m:oMath>
                </a14:m>
                <a:r>
                  <a:rPr lang="de-DE" dirty="0"/>
                  <a:t>. Dann gilt </a:t>
                </a:r>
                <a:r>
                  <a:rPr lang="de-DE" dirty="0" smtClean="0"/>
                  <a:t>f</a:t>
                </a:r>
                <a:r>
                  <a:rPr lang="de-DE" dirty="0"/>
                  <a:t>ü</a:t>
                </a:r>
                <a:r>
                  <a:rPr lang="de-DE" dirty="0" smtClean="0"/>
                  <a:t>r </a:t>
                </a:r>
                <a:r>
                  <a:rPr lang="de-DE" dirty="0"/>
                  <a:t>jede zu m teilerfremde </a:t>
                </a:r>
                <a:r>
                  <a:rPr lang="de-DE" dirty="0" smtClean="0"/>
                  <a:t>Zahl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ℕ</m:t>
                    </m:r>
                  </m:oMath>
                </a14:m>
                <a:r>
                  <a:rPr lang="de-DE" b="0" dirty="0" smtClean="0">
                    <a:ea typeface="Cambria Math" panose="02040503050406030204" pitchFamily="18" charset="0"/>
                  </a:rPr>
                  <a:t/>
                </a:r>
                <a:br>
                  <a:rPr lang="de-DE" b="0" dirty="0" smtClean="0">
                    <a:ea typeface="Cambria Math" panose="02040503050406030204" pitchFamily="18" charset="0"/>
                  </a:rPr>
                </a:br>
                <a14:m>
                  <m:oMath xmlns:m="http://schemas.openxmlformats.org/officeDocument/2006/math">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𝑎</m:t>
                        </m:r>
                      </m:e>
                      <m:sup>
                        <m:r>
                          <a:rPr lang="de-DE" b="0" i="1" smtClean="0">
                            <a:latin typeface="Cambria Math" panose="02040503050406030204" pitchFamily="18" charset="0"/>
                            <a:ea typeface="Cambria Math" panose="02040503050406030204" pitchFamily="18" charset="0"/>
                          </a:rPr>
                          <m:t>𝜑</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oMath>
                </a14:m>
                <a:endParaRPr lang="de-DE" dirty="0" smtClean="0"/>
              </a:p>
              <a:p>
                <a:pPr lvl="1"/>
                <a:r>
                  <a:rPr lang="de-DE" dirty="0" smtClean="0"/>
                  <a:t>Der Satz ergibt sich aus dem gruppentheoretischen Satz von Lagrange:</a:t>
                </a:r>
              </a:p>
              <a:p>
                <a:pPr marL="1587" lvl="1" indent="0" algn="ctr">
                  <a:buNone/>
                </a:pPr>
                <a14:m>
                  <m:oMathPara xmlns:m="http://schemas.openxmlformats.org/officeDocument/2006/math">
                    <m:oMathParaPr>
                      <m:jc m:val="centerGroup"/>
                    </m:oMathParaPr>
                    <m:oMath xmlns:m="http://schemas.openxmlformats.org/officeDocument/2006/math">
                      <m:sSup>
                        <m:sSupPr>
                          <m:ctrlPr>
                            <a:rPr lang="de-DE" b="0"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𝑂𝑟𝑑</m:t>
                          </m:r>
                          <m:r>
                            <a:rPr lang="de-DE" b="0" i="1" smtClean="0">
                              <a:latin typeface="Cambria Math" panose="02040503050406030204" pitchFamily="18" charset="0"/>
                            </a:rPr>
                            <m:t>(</m:t>
                          </m:r>
                          <m:r>
                            <a:rPr lang="de-DE" b="0" i="1" smtClean="0">
                              <a:latin typeface="Cambria Math" panose="02040503050406030204" pitchFamily="18" charset="0"/>
                            </a:rPr>
                            <m:t>𝐺</m:t>
                          </m:r>
                          <m:r>
                            <a:rPr lang="de-DE" b="0" i="1" smtClean="0">
                              <a:latin typeface="Cambria Math" panose="02040503050406030204" pitchFamily="18" charset="0"/>
                            </a:rPr>
                            <m:t>)</m:t>
                          </m:r>
                        </m:sup>
                      </m:sSup>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𝑎</m:t>
                          </m:r>
                        </m:e>
                        <m:sup>
                          <m:d>
                            <m:dPr>
                              <m:ctrlPr>
                                <a:rPr lang="de-DE" b="0" i="1" smtClean="0">
                                  <a:latin typeface="Cambria Math" panose="02040503050406030204" pitchFamily="18" charset="0"/>
                                </a:rPr>
                              </m:ctrlPr>
                            </m:dPr>
                            <m:e>
                              <m:r>
                                <a:rPr lang="de-DE" b="0" i="1" smtClean="0">
                                  <a:latin typeface="Cambria Math" panose="02040503050406030204" pitchFamily="18" charset="0"/>
                                </a:rPr>
                                <m:t>𝑂𝑟𝑑</m:t>
                              </m:r>
                              <m:d>
                                <m:dPr>
                                  <m:ctrlPr>
                                    <a:rPr lang="de-DE" b="0" i="1" smtClean="0">
                                      <a:latin typeface="Cambria Math" panose="02040503050406030204" pitchFamily="18" charset="0"/>
                                    </a:rPr>
                                  </m:ctrlPr>
                                </m:dPr>
                                <m:e>
                                  <m:r>
                                    <a:rPr lang="de-DE" b="0" i="1" smtClean="0">
                                      <a:latin typeface="Cambria Math" panose="02040503050406030204" pitchFamily="18" charset="0"/>
                                    </a:rPr>
                                    <m:t>𝑎</m:t>
                                  </m:r>
                                </m:e>
                              </m:d>
                            </m:e>
                          </m:d>
                          <m:r>
                            <a:rPr lang="de-DE" b="0" i="1" smtClean="0">
                              <a:latin typeface="Cambria Math" panose="02040503050406030204" pitchFamily="18" charset="0"/>
                            </a:rPr>
                            <m:t>𝑟</m:t>
                          </m:r>
                        </m:sup>
                      </m:sSup>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𝑒</m:t>
                          </m:r>
                        </m:e>
                        <m:sup>
                          <m:r>
                            <a:rPr lang="de-DE" b="0" i="1" smtClean="0">
                              <a:latin typeface="Cambria Math" panose="02040503050406030204" pitchFamily="18" charset="0"/>
                            </a:rPr>
                            <m:t>𝑟</m:t>
                          </m:r>
                        </m:sup>
                      </m:sSup>
                      <m:r>
                        <a:rPr lang="de-DE" b="0" i="1" smtClean="0">
                          <a:latin typeface="Cambria Math" panose="02040503050406030204" pitchFamily="18" charset="0"/>
                        </a:rPr>
                        <m:t>=</m:t>
                      </m:r>
                      <m:r>
                        <a:rPr lang="de-DE" b="0" i="1" smtClean="0">
                          <a:latin typeface="Cambria Math" panose="02040503050406030204" pitchFamily="18" charset="0"/>
                        </a:rPr>
                        <m:t>𝑒</m:t>
                      </m:r>
                    </m:oMath>
                  </m:oMathPara>
                </a14:m>
                <a:r>
                  <a:rPr lang="de-DE" dirty="0" smtClean="0"/>
                  <a:t/>
                </a:r>
                <a:br>
                  <a:rPr lang="de-DE" dirty="0" smtClean="0"/>
                </a:br>
                <a:endParaRPr lang="de-DE" dirty="0" smtClean="0"/>
              </a:p>
              <a:p>
                <a:pPr marL="358775" lvl="2" indent="0">
                  <a:buNone/>
                </a:pPr>
                <a:r>
                  <a:rPr lang="de-DE" dirty="0" smtClean="0"/>
                  <a:t>wobei G eine endliche </a:t>
                </a:r>
                <a:r>
                  <a:rPr lang="de-DE" dirty="0" err="1" smtClean="0"/>
                  <a:t>abelsche</a:t>
                </a:r>
                <a:r>
                  <a:rPr lang="de-DE" dirty="0" smtClean="0"/>
                  <a:t> Gruppe ist,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𝐺</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𝑟</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𝑒</m:t>
                    </m:r>
                  </m:oMath>
                </a14:m>
                <a:r>
                  <a:rPr lang="de-DE" dirty="0" smtClean="0"/>
                  <a:t> Neutrales Element</a:t>
                </a:r>
              </a:p>
              <a:p>
                <a:pPr lvl="1"/>
                <a:r>
                  <a:rPr lang="de-DE" dirty="0" smtClean="0"/>
                  <a:t>Es ist schwer die </a:t>
                </a:r>
                <a:r>
                  <a:rPr lang="de-DE" dirty="0" err="1"/>
                  <a:t>E</a:t>
                </a:r>
                <a:r>
                  <a:rPr lang="de-DE" dirty="0" err="1" smtClean="0"/>
                  <a:t>ulersche</a:t>
                </a:r>
                <a:r>
                  <a:rPr lang="de-DE" dirty="0" smtClean="0"/>
                  <a:t> Phi-Funktion zu berechnen!</a:t>
                </a:r>
                <a:endParaRPr lang="de-DE" dirty="0"/>
              </a:p>
              <a:p>
                <a:pPr marL="1587" lvl="1" indent="0">
                  <a:buNone/>
                </a:pPr>
                <a:endParaRPr lang="de-DE" dirty="0"/>
              </a:p>
              <a:p>
                <a:endParaRPr lang="nn-NO"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r="-579"/>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7</a:t>
            </a:fld>
            <a:endParaRPr lang="de-DE" dirty="0"/>
          </a:p>
        </p:txBody>
      </p:sp>
    </p:spTree>
    <p:extLst>
      <p:ext uri="{BB962C8B-B14F-4D97-AF65-F5344CB8AC3E}">
        <p14:creationId xmlns:p14="http://schemas.microsoft.com/office/powerpoint/2010/main" val="3416820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smtClean="0"/>
              <a:t>Satz von Euler und Fermat</a:t>
            </a:r>
            <a:r>
              <a:rPr lang="de-DE" b="0" dirty="0"/>
              <a:t/>
            </a:r>
            <a:br>
              <a:rPr lang="de-DE" b="0" dirty="0"/>
            </a:br>
            <a:endParaRPr lang="de-DE" sz="2400" b="0" i="1"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r>
                  <a:rPr lang="de-DE" dirty="0" smtClean="0"/>
                  <a:t>Der kleine Satz von Fermat ergibt sich mit</a:t>
                </a:r>
              </a:p>
              <a:p>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ea typeface="Cambria Math" panose="02040503050406030204" pitchFamily="18" charset="0"/>
                        </a:rPr>
                        <m:t>𝜑</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𝑝</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𝐶𝑎𝑟𝑑</m:t>
                      </m:r>
                      <m:d>
                        <m:dPr>
                          <m:ctrlPr>
                            <a:rPr lang="de-DE" b="0" i="1" smtClean="0">
                              <a:latin typeface="Cambria Math" panose="02040503050406030204" pitchFamily="18" charset="0"/>
                              <a:ea typeface="Cambria Math" panose="02040503050406030204" pitchFamily="18" charset="0"/>
                            </a:rPr>
                          </m:ctrlPr>
                        </m:dPr>
                        <m:e>
                          <m:sSup>
                            <m:sSupPr>
                              <m:ctrlPr>
                                <a:rPr lang="de-DE" b="0" i="1" smtClean="0">
                                  <a:latin typeface="Cambria Math" panose="02040503050406030204" pitchFamily="18" charset="0"/>
                                  <a:ea typeface="Cambria Math" panose="02040503050406030204" pitchFamily="18" charset="0"/>
                                </a:rPr>
                              </m:ctrlPr>
                            </m:sSupPr>
                            <m:e>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ℤ</m:t>
                                  </m:r>
                                </m:e>
                              </m:d>
                            </m:e>
                            <m:sup>
                              <m:r>
                                <a:rPr lang="de-DE" b="0" i="1" smtClean="0">
                                  <a:latin typeface="Cambria Math" panose="02040503050406030204" pitchFamily="18" charset="0"/>
                                  <a:ea typeface="Cambria Math" panose="02040503050406030204" pitchFamily="18" charset="0"/>
                                </a:rPr>
                                <m:t>∗</m:t>
                              </m:r>
                            </m:sup>
                          </m:sSup>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−1</m:t>
                      </m:r>
                    </m:oMath>
                  </m:oMathPara>
                </a14:m>
                <a:endParaRPr lang="de-DE" dirty="0" smtClean="0"/>
              </a:p>
              <a:p>
                <a:r>
                  <a:rPr lang="de-DE" dirty="0" smtClean="0"/>
                  <a:t>zu</a:t>
                </a:r>
              </a:p>
              <a:p>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𝑝</m:t>
                          </m:r>
                          <m:r>
                            <a:rPr lang="de-DE" b="0" i="1" smtClean="0">
                              <a:latin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oMath>
                  </m:oMathPara>
                </a14:m>
                <a:endParaRPr lang="de-DE" dirty="0" smtClean="0"/>
              </a:p>
              <a:p>
                <a:endParaRPr lang="de-DE" dirty="0" smtClean="0"/>
              </a:p>
              <a:p>
                <a:r>
                  <a:rPr lang="de-DE" dirty="0" smtClean="0"/>
                  <a:t>Mit </a:t>
                </a:r>
                <a:r>
                  <a:rPr lang="de-DE" dirty="0"/>
                  <a:t>diesem Kriterium kann nun gezeigt werden, dass eine Zahl </a:t>
                </a:r>
                <a:r>
                  <a:rPr lang="de-DE" u="sng" dirty="0"/>
                  <a:t>nicht</a:t>
                </a:r>
                <a:r>
                  <a:rPr lang="de-DE" dirty="0"/>
                  <a:t> prim ist</a:t>
                </a:r>
                <a:r>
                  <a:rPr lang="de-DE" dirty="0" smtClean="0"/>
                  <a:t>!</a:t>
                </a:r>
              </a:p>
              <a:p>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𝑚</m:t>
                          </m:r>
                          <m:r>
                            <a:rPr lang="de-DE" b="0" i="1" smtClean="0">
                              <a:latin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𝑛𝑖𝑐h𝑡</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𝑝𝑟𝑖𝑚</m:t>
                      </m:r>
                    </m:oMath>
                  </m:oMathPara>
                </a14:m>
                <a:endParaRPr lang="de-DE" dirty="0"/>
              </a:p>
              <a:p>
                <a:pPr marL="1587" lvl="1" indent="0">
                  <a:buNone/>
                </a:pPr>
                <a:endParaRPr lang="de-DE" dirty="0"/>
              </a:p>
              <a:p>
                <a:endParaRPr lang="nn-NO"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8</a:t>
            </a:fld>
            <a:endParaRPr lang="de-DE" dirty="0"/>
          </a:p>
        </p:txBody>
      </p:sp>
    </p:spTree>
    <p:extLst>
      <p:ext uri="{BB962C8B-B14F-4D97-AF65-F5344CB8AC3E}">
        <p14:creationId xmlns:p14="http://schemas.microsoft.com/office/powerpoint/2010/main" val="771193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err="1" smtClean="0"/>
              <a:t>Carmichaelzahlen</a:t>
            </a:r>
            <a:r>
              <a:rPr lang="de-DE" b="0" dirty="0" smtClean="0"/>
              <a:t/>
            </a:r>
            <a:br>
              <a:rPr lang="de-DE" b="0" dirty="0" smtClean="0"/>
            </a:br>
            <a:endParaRPr lang="de-DE" sz="2400" b="0" i="1"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r>
                  <a:rPr lang="de-DE" dirty="0" smtClean="0"/>
                  <a:t>Der Primzahltest nach Fermat kann die </a:t>
                </a:r>
                <a:r>
                  <a:rPr lang="de-DE" dirty="0" err="1"/>
                  <a:t>Primheit</a:t>
                </a:r>
                <a:r>
                  <a:rPr lang="de-DE" dirty="0"/>
                  <a:t> nicht gewährleisten! </a:t>
                </a:r>
              </a:p>
              <a:p>
                <a:r>
                  <a:rPr lang="de-DE" dirty="0"/>
                  <a:t>Es gibt Zahlen die für jede Basis kongruent 1 </a:t>
                </a:r>
                <a:r>
                  <a:rPr lang="de-DE" dirty="0" err="1"/>
                  <a:t>modulo</a:t>
                </a:r>
                <a:r>
                  <a:rPr lang="de-DE" dirty="0"/>
                  <a:t> m </a:t>
                </a:r>
                <a:r>
                  <a:rPr lang="de-DE" dirty="0" smtClean="0"/>
                  <a:t>sind, die </a:t>
                </a:r>
                <a:r>
                  <a:rPr lang="de-DE" dirty="0"/>
                  <a:t>sogenannten </a:t>
                </a:r>
                <a:r>
                  <a:rPr lang="de-DE" dirty="0" err="1"/>
                  <a:t>Carmichaelzahlen</a:t>
                </a:r>
                <a:endParaRPr lang="de-DE" dirty="0"/>
              </a:p>
              <a:p>
                <a:pPr lvl="1"/>
                <a:r>
                  <a:rPr lang="de-DE" dirty="0"/>
                  <a:t>561 (3 * 11 * 17) ist die kleinste </a:t>
                </a:r>
                <a:r>
                  <a:rPr lang="de-DE" dirty="0" err="1"/>
                  <a:t>Carmichaelzahl</a:t>
                </a:r>
                <a:endParaRPr lang="de-DE" dirty="0"/>
              </a:p>
              <a:p>
                <a:pPr lvl="1"/>
                <a:r>
                  <a:rPr lang="de-DE" dirty="0" smtClean="0"/>
                  <a:t>Definition:</a:t>
                </a:r>
                <a:br>
                  <a:rPr lang="de-DE" dirty="0" smtClean="0"/>
                </a:br>
                <a:r>
                  <a:rPr lang="de-DE" dirty="0" smtClean="0"/>
                  <a:t>Eine </a:t>
                </a:r>
                <a:r>
                  <a:rPr lang="de-DE" dirty="0"/>
                  <a:t>zusammengesetzte Zahl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≥3</m:t>
                    </m:r>
                  </m:oMath>
                </a14:m>
                <a:r>
                  <a:rPr lang="de-DE" dirty="0"/>
                  <a:t>, </a:t>
                </a:r>
                <a:r>
                  <a:rPr lang="de-DE" dirty="0" smtClean="0"/>
                  <a:t>heißt </a:t>
                </a:r>
                <a:r>
                  <a:rPr lang="de-DE" dirty="0" err="1" smtClean="0"/>
                  <a:t>Carmichaelzahl</a:t>
                </a:r>
                <a:r>
                  <a:rPr lang="de-DE" dirty="0" smtClean="0"/>
                  <a:t> genau </a:t>
                </a:r>
                <a:r>
                  <a:rPr lang="de-DE" dirty="0"/>
                  <a:t>dann, wenn </a:t>
                </a:r>
                <a:r>
                  <a:rPr lang="de-DE" dirty="0" smtClean="0"/>
                  <a:t>für </a:t>
                </a:r>
                <a:r>
                  <a:rPr lang="de-DE" dirty="0"/>
                  <a:t>alle Basen a mit </a:t>
                </a:r>
                <a:r>
                  <a:rPr lang="de-DE" dirty="0" err="1"/>
                  <a:t>ggT</a:t>
                </a:r>
                <a:r>
                  <a:rPr lang="de-DE" dirty="0"/>
                  <a:t>(m, a</a:t>
                </a:r>
                <a:r>
                  <a:rPr lang="de-DE" dirty="0" smtClean="0"/>
                  <a:t>) = </a:t>
                </a:r>
                <a:r>
                  <a:rPr lang="de-DE" dirty="0"/>
                  <a:t>1 gilt</a:t>
                </a:r>
                <a:r>
                  <a:rPr lang="de-DE" dirty="0" smtClean="0"/>
                  <a:t>:</a:t>
                </a:r>
                <a:br>
                  <a:rPr lang="de-DE" dirty="0" smtClean="0"/>
                </a:br>
                <a14:m>
                  <m:oMath xmlns:m="http://schemas.openxmlformats.org/officeDocument/2006/math">
                    <m:sSup>
                      <m:sSupPr>
                        <m:ctrlPr>
                          <a:rPr lang="de-DE"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𝑎</m:t>
                        </m:r>
                      </m:e>
                      <m:sup>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1 </m:t>
                    </m:r>
                    <m:r>
                      <a:rPr lang="de-DE" i="1">
                        <a:latin typeface="Cambria Math" panose="02040503050406030204" pitchFamily="18" charset="0"/>
                        <a:ea typeface="Cambria Math" panose="02040503050406030204" pitchFamily="18" charset="0"/>
                      </a:rPr>
                      <m:t>𝑚𝑜𝑑</m:t>
                    </m:r>
                    <m:r>
                      <a:rPr lang="de-DE" i="1">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oMath>
                </a14:m>
                <a:endParaRPr lang="de-DE" dirty="0" smtClean="0"/>
              </a:p>
              <a:p>
                <a:pPr lvl="1"/>
                <a:r>
                  <a:rPr lang="de-DE" dirty="0" smtClean="0"/>
                  <a:t>Zwei weitere Eigenschaften sind:</a:t>
                </a:r>
              </a:p>
              <a:p>
                <a:pPr lvl="2"/>
                <a:r>
                  <a:rPr lang="de-DE" dirty="0" smtClean="0"/>
                  <a:t>Die Primfaktoren sind Quadratfrei d.h. alle sind in der Form </a:t>
                </a:r>
                <a14:m>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𝑝</m:t>
                        </m:r>
                      </m:e>
                      <m:sup>
                        <m:r>
                          <a:rPr lang="de-DE" b="0" i="1" smtClean="0">
                            <a:latin typeface="Cambria Math" panose="02040503050406030204" pitchFamily="18" charset="0"/>
                          </a:rPr>
                          <m:t>1</m:t>
                        </m:r>
                      </m:sup>
                    </m:sSup>
                  </m:oMath>
                </a14:m>
                <a:endParaRPr lang="de-DE" dirty="0" smtClean="0"/>
              </a:p>
              <a:p>
                <a:pPr lvl="2"/>
                <a:r>
                  <a:rPr lang="de-DE" dirty="0" smtClean="0"/>
                  <a:t>Für jeden Primfaktor </a:t>
                </a:r>
                <a14:m>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rPr>
                      <m:t> | </m:t>
                    </m:r>
                    <m:r>
                      <a:rPr lang="de-DE" b="0" i="1" smtClean="0">
                        <a:latin typeface="Cambria Math" panose="02040503050406030204" pitchFamily="18" charset="0"/>
                      </a:rPr>
                      <m:t>𝑚</m:t>
                    </m:r>
                    <m:r>
                      <a:rPr lang="de-DE" b="0" i="1" smtClean="0">
                        <a:latin typeface="Cambria Math" panose="02040503050406030204" pitchFamily="18" charset="0"/>
                      </a:rPr>
                      <m:t> </m:t>
                    </m:r>
                  </m:oMath>
                </a14:m>
                <a:r>
                  <a:rPr lang="de-DE" dirty="0" smtClean="0"/>
                  <a:t>gilt auch </a:t>
                </a:r>
                <a14:m>
                  <m:oMath xmlns:m="http://schemas.openxmlformats.org/officeDocument/2006/math">
                    <m:r>
                      <a:rPr lang="de-DE" i="1">
                        <a:latin typeface="Cambria Math" panose="02040503050406030204" pitchFamily="18" charset="0"/>
                      </a:rPr>
                      <m:t>𝑝</m:t>
                    </m:r>
                    <m:r>
                      <a:rPr lang="de-DE" b="0" i="1" smtClean="0">
                        <a:latin typeface="Cambria Math" panose="02040503050406030204" pitchFamily="18" charset="0"/>
                      </a:rPr>
                      <m:t>−1</m:t>
                    </m:r>
                    <m:r>
                      <a:rPr lang="de-DE" i="1">
                        <a:latin typeface="Cambria Math" panose="02040503050406030204" pitchFamily="18" charset="0"/>
                      </a:rPr>
                      <m:t> | </m:t>
                    </m:r>
                    <m:r>
                      <a:rPr lang="de-DE" i="1">
                        <a:latin typeface="Cambria Math" panose="02040503050406030204" pitchFamily="18" charset="0"/>
                      </a:rPr>
                      <m:t>𝑚</m:t>
                    </m:r>
                    <m:r>
                      <a:rPr lang="de-DE" b="0" i="1" smtClean="0">
                        <a:latin typeface="Cambria Math" panose="02040503050406030204" pitchFamily="18" charset="0"/>
                      </a:rPr>
                      <m:t>−1</m:t>
                    </m:r>
                    <m:r>
                      <a:rPr lang="de-DE" i="1">
                        <a:latin typeface="Cambria Math" panose="02040503050406030204" pitchFamily="18" charset="0"/>
                      </a:rPr>
                      <m:t> </m:t>
                    </m:r>
                  </m:oMath>
                </a14:m>
                <a:endParaRPr lang="de-DE" dirty="0"/>
              </a:p>
              <a:p>
                <a:endParaRPr lang="nn-NO"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b="-539"/>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9</a:t>
            </a:fld>
            <a:endParaRPr lang="de-DE" dirty="0"/>
          </a:p>
        </p:txBody>
      </p:sp>
    </p:spTree>
    <p:extLst>
      <p:ext uri="{BB962C8B-B14F-4D97-AF65-F5344CB8AC3E}">
        <p14:creationId xmlns:p14="http://schemas.microsoft.com/office/powerpoint/2010/main" val="29056149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PALETTEDESIGNATOR" val="HsH"/>
</p:tagLst>
</file>

<file path=ppt/theme/theme1.xml><?xml version="1.0" encoding="utf-8"?>
<a:theme xmlns:a="http://schemas.openxmlformats.org/drawingml/2006/main" name="Standarddesign">
  <a:themeElements>
    <a:clrScheme name="Benutzerdefiniert 5">
      <a:dk1>
        <a:srgbClr val="000000"/>
      </a:dk1>
      <a:lt1>
        <a:srgbClr val="FFFFFF"/>
      </a:lt1>
      <a:dk2>
        <a:srgbClr val="000000"/>
      </a:dk2>
      <a:lt2>
        <a:srgbClr val="D23C96"/>
      </a:lt2>
      <a:accent1>
        <a:srgbClr val="DC3C05"/>
      </a:accent1>
      <a:accent2>
        <a:srgbClr val="1EBEEB"/>
      </a:accent2>
      <a:accent3>
        <a:srgbClr val="FFFFFF"/>
      </a:accent3>
      <a:accent4>
        <a:srgbClr val="000000"/>
      </a:accent4>
      <a:accent5>
        <a:srgbClr val="FFCAAA"/>
      </a:accent5>
      <a:accent6>
        <a:srgbClr val="1AACD5"/>
      </a:accent6>
      <a:hlink>
        <a:srgbClr val="46B48C"/>
      </a:hlink>
      <a:folHlink>
        <a:srgbClr val="FFD2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lnDef>
  </a:objectDefaults>
  <a:extraClrSchemeLst>
    <a:extraClrScheme>
      <a:clrScheme name="Standarddesign 1">
        <a:dk1>
          <a:srgbClr val="000000"/>
        </a:dk1>
        <a:lt1>
          <a:srgbClr val="FFFFFF"/>
        </a:lt1>
        <a:dk2>
          <a:srgbClr val="000000"/>
        </a:dk2>
        <a:lt2>
          <a:srgbClr val="D23C96"/>
        </a:lt2>
        <a:accent1>
          <a:srgbClr val="FF9900"/>
        </a:accent1>
        <a:accent2>
          <a:srgbClr val="1EBEEB"/>
        </a:accent2>
        <a:accent3>
          <a:srgbClr val="FFFFFF"/>
        </a:accent3>
        <a:accent4>
          <a:srgbClr val="000000"/>
        </a:accent4>
        <a:accent5>
          <a:srgbClr val="FFCAAA"/>
        </a:accent5>
        <a:accent6>
          <a:srgbClr val="1AACD5"/>
        </a:accent6>
        <a:hlink>
          <a:srgbClr val="46B48C"/>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HsH_WI_2007-2013</Template>
  <TotalTime>0</TotalTime>
  <Words>1414</Words>
  <Application>Microsoft Office PowerPoint</Application>
  <PresentationFormat>Benutzerdefiniert</PresentationFormat>
  <Paragraphs>213</Paragraphs>
  <Slides>23</Slides>
  <Notes>11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23</vt:i4>
      </vt:variant>
    </vt:vector>
  </HeadingPairs>
  <TitlesOfParts>
    <vt:vector size="26" baseType="lpstr">
      <vt:lpstr>Arial</vt:lpstr>
      <vt:lpstr>Cambria Math</vt:lpstr>
      <vt:lpstr>Standarddesign</vt:lpstr>
      <vt:lpstr>Algorithmische Zahlentheorie</vt:lpstr>
      <vt:lpstr>Überblick</vt:lpstr>
      <vt:lpstr>Motivation dieser Arbeit</vt:lpstr>
      <vt:lpstr>Grundlagen Zusammefassung Gruppen, Ringe, Körper</vt:lpstr>
      <vt:lpstr>Grundlagen Zusammefassung Restklassenring Z, ggT, Phi-Funktion,</vt:lpstr>
      <vt:lpstr>Primzahlen Definition, Fundamentalsatz der Zahlentheorie </vt:lpstr>
      <vt:lpstr>Primzahlen Satz von Euler und Fermat </vt:lpstr>
      <vt:lpstr>Primzahlen Satz von Euler und Fermat </vt:lpstr>
      <vt:lpstr>Primzahlen Carmichaelzahlen </vt:lpstr>
      <vt:lpstr>Primzahlen Sieb des Eratosthenes  </vt:lpstr>
      <vt:lpstr>Primzahlen Miller-Rabin-Primzahltest  </vt:lpstr>
      <vt:lpstr>Elliptische Kurven Motivation</vt:lpstr>
      <vt:lpstr>Elliptische Kurven Grundlagen 1 / 2</vt:lpstr>
      <vt:lpstr>Elliptische Kurven Grundlagen 2 / 2</vt:lpstr>
      <vt:lpstr>Elliptische Kurven Asymmetrische Verschlüsselung</vt:lpstr>
      <vt:lpstr>Elliptische Kurven Schlüsselaustausch</vt:lpstr>
      <vt:lpstr>Elliptische Kurven Zusammenfassung</vt:lpstr>
      <vt:lpstr>Baby-Step-Giant-Step-Algorithmus Grundsätzliche Idee</vt:lpstr>
      <vt:lpstr>Baby-Step-Giant-Step-Algorithmus Vorgehen</vt:lpstr>
      <vt:lpstr>Baby-Step-Giant-Step-Algorithmus Fazit</vt:lpstr>
      <vt:lpstr>Ausblick </vt:lpstr>
      <vt:lpstr>Vielen Dank für Ihre Aufmerksamkeit!</vt:lpstr>
      <vt:lpstr>Quellen </vt:lpstr>
    </vt:vector>
  </TitlesOfParts>
  <Company>in.form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Algorithmische Zahlentheorie</dc:title>
  <dc:creator>Marcel</dc:creator>
  <cp:lastModifiedBy>Marius</cp:lastModifiedBy>
  <cp:revision>67</cp:revision>
  <dcterms:created xsi:type="dcterms:W3CDTF">2016-01-01T12:48:27Z</dcterms:created>
  <dcterms:modified xsi:type="dcterms:W3CDTF">2016-01-05T16:24:33Z</dcterms:modified>
</cp:coreProperties>
</file>