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6" r:id="rId3"/>
    <p:sldId id="262" r:id="rId4"/>
    <p:sldId id="276" r:id="rId5"/>
    <p:sldId id="261" r:id="rId6"/>
    <p:sldId id="278" r:id="rId7"/>
    <p:sldId id="281" r:id="rId8"/>
    <p:sldId id="280" r:id="rId9"/>
    <p:sldId id="282" r:id="rId10"/>
    <p:sldId id="279" r:id="rId11"/>
    <p:sldId id="283" r:id="rId12"/>
    <p:sldId id="284" r:id="rId13"/>
    <p:sldId id="285" r:id="rId14"/>
    <p:sldId id="277" r:id="rId15"/>
    <p:sldId id="263" r:id="rId16"/>
    <p:sldId id="264" r:id="rId17"/>
    <p:sldId id="265" r:id="rId18"/>
    <p:sldId id="266" r:id="rId19"/>
    <p:sldId id="267" r:id="rId20"/>
    <p:sldId id="268" r:id="rId21"/>
    <p:sldId id="270" r:id="rId22"/>
    <p:sldId id="272" r:id="rId23"/>
    <p:sldId id="273" r:id="rId24"/>
    <p:sldId id="274" r:id="rId25"/>
    <p:sldId id="275" r:id="rId26"/>
  </p:sldIdLst>
  <p:sldSz cx="10693400" cy="7562850"/>
  <p:notesSz cx="6858000" cy="9144000"/>
  <p:custDataLst>
    <p:tags r:id="rId28"/>
  </p:custDataLst>
  <p:defaultTextStyle>
    <a:defPPr>
      <a:defRPr lang="de-DE"/>
    </a:defPPr>
    <a:lvl1pPr algn="ctr" rtl="0" fontAlgn="base">
      <a:spcBef>
        <a:spcPct val="0"/>
      </a:spcBef>
      <a:spcAft>
        <a:spcPct val="0"/>
      </a:spcAft>
      <a:defRPr sz="1400" kern="1200">
        <a:solidFill>
          <a:schemeClr val="bg1"/>
        </a:solidFill>
        <a:latin typeface="Arial" charset="0"/>
        <a:ea typeface="+mn-ea"/>
        <a:cs typeface="+mn-cs"/>
      </a:defRPr>
    </a:lvl1pPr>
    <a:lvl2pPr marL="457200" algn="ctr" rtl="0" fontAlgn="base">
      <a:spcBef>
        <a:spcPct val="0"/>
      </a:spcBef>
      <a:spcAft>
        <a:spcPct val="0"/>
      </a:spcAft>
      <a:defRPr sz="1400" kern="1200">
        <a:solidFill>
          <a:schemeClr val="bg1"/>
        </a:solidFill>
        <a:latin typeface="Arial" charset="0"/>
        <a:ea typeface="+mn-ea"/>
        <a:cs typeface="+mn-cs"/>
      </a:defRPr>
    </a:lvl2pPr>
    <a:lvl3pPr marL="914400" algn="ctr" rtl="0" fontAlgn="base">
      <a:spcBef>
        <a:spcPct val="0"/>
      </a:spcBef>
      <a:spcAft>
        <a:spcPct val="0"/>
      </a:spcAft>
      <a:defRPr sz="1400" kern="1200">
        <a:solidFill>
          <a:schemeClr val="bg1"/>
        </a:solidFill>
        <a:latin typeface="Arial" charset="0"/>
        <a:ea typeface="+mn-ea"/>
        <a:cs typeface="+mn-cs"/>
      </a:defRPr>
    </a:lvl3pPr>
    <a:lvl4pPr marL="1371600" algn="ctr" rtl="0" fontAlgn="base">
      <a:spcBef>
        <a:spcPct val="0"/>
      </a:spcBef>
      <a:spcAft>
        <a:spcPct val="0"/>
      </a:spcAft>
      <a:defRPr sz="1400" kern="1200">
        <a:solidFill>
          <a:schemeClr val="bg1"/>
        </a:solidFill>
        <a:latin typeface="Arial" charset="0"/>
        <a:ea typeface="+mn-ea"/>
        <a:cs typeface="+mn-cs"/>
      </a:defRPr>
    </a:lvl4pPr>
    <a:lvl5pPr marL="1828800" algn="ctr" rtl="0" fontAlgn="base">
      <a:spcBef>
        <a:spcPct val="0"/>
      </a:spcBef>
      <a:spcAft>
        <a:spcPct val="0"/>
      </a:spcAft>
      <a:defRPr sz="1400" kern="1200">
        <a:solidFill>
          <a:schemeClr val="bg1"/>
        </a:solidFill>
        <a:latin typeface="Arial" charset="0"/>
        <a:ea typeface="+mn-ea"/>
        <a:cs typeface="+mn-cs"/>
      </a:defRPr>
    </a:lvl5pPr>
    <a:lvl6pPr marL="2286000" algn="l" defTabSz="914400" rtl="0" eaLnBrk="1" latinLnBrk="0" hangingPunct="1">
      <a:defRPr sz="1400" kern="1200">
        <a:solidFill>
          <a:schemeClr val="bg1"/>
        </a:solidFill>
        <a:latin typeface="Arial" charset="0"/>
        <a:ea typeface="+mn-ea"/>
        <a:cs typeface="+mn-cs"/>
      </a:defRPr>
    </a:lvl6pPr>
    <a:lvl7pPr marL="2743200" algn="l" defTabSz="914400" rtl="0" eaLnBrk="1" latinLnBrk="0" hangingPunct="1">
      <a:defRPr sz="1400" kern="1200">
        <a:solidFill>
          <a:schemeClr val="bg1"/>
        </a:solidFill>
        <a:latin typeface="Arial" charset="0"/>
        <a:ea typeface="+mn-ea"/>
        <a:cs typeface="+mn-cs"/>
      </a:defRPr>
    </a:lvl7pPr>
    <a:lvl8pPr marL="3200400" algn="l" defTabSz="914400" rtl="0" eaLnBrk="1" latinLnBrk="0" hangingPunct="1">
      <a:defRPr sz="1400" kern="1200">
        <a:solidFill>
          <a:schemeClr val="bg1"/>
        </a:solidFill>
        <a:latin typeface="Arial" charset="0"/>
        <a:ea typeface="+mn-ea"/>
        <a:cs typeface="+mn-cs"/>
      </a:defRPr>
    </a:lvl8pPr>
    <a:lvl9pPr marL="3657600" algn="l" defTabSz="914400" rtl="0" eaLnBrk="1" latinLnBrk="0" hangingPunct="1">
      <a:defRPr sz="1400" kern="1200">
        <a:solidFill>
          <a:schemeClr val="bg1"/>
        </a:solidFill>
        <a:latin typeface="Arial" charset="0"/>
        <a:ea typeface="+mn-ea"/>
        <a:cs typeface="+mn-cs"/>
      </a:defRPr>
    </a:lvl9pPr>
  </p:defaultTextStyle>
  <p:extLst>
    <p:ext uri="{EFAFB233-063F-42B5-8137-9DF3F51BA10A}">
      <p15:sldGuideLst xmlns:p15="http://schemas.microsoft.com/office/powerpoint/2012/main">
        <p15:guide id="1" orient="horz" pos="2382">
          <p15:clr>
            <a:srgbClr val="A4A3A4"/>
          </p15:clr>
        </p15:guide>
        <p15:guide id="2" orient="horz" pos="4423">
          <p15:clr>
            <a:srgbClr val="A4A3A4"/>
          </p15:clr>
        </p15:guide>
        <p15:guide id="3" orient="horz" pos="3380">
          <p15:clr>
            <a:srgbClr val="A4A3A4"/>
          </p15:clr>
        </p15:guide>
        <p15:guide id="4" orient="horz" pos="1339">
          <p15:clr>
            <a:srgbClr val="A4A3A4"/>
          </p15:clr>
        </p15:guide>
        <p15:guide id="5" orient="horz" pos="432">
          <p15:clr>
            <a:srgbClr val="A4A3A4"/>
          </p15:clr>
        </p15:guide>
        <p15:guide id="6" orient="horz" pos="4196">
          <p15:clr>
            <a:srgbClr val="A4A3A4"/>
          </p15:clr>
        </p15:guide>
        <p15:guide id="7" pos="3368">
          <p15:clr>
            <a:srgbClr val="A4A3A4"/>
          </p15:clr>
        </p15:guide>
        <p15:guide id="8" pos="1236">
          <p15:clr>
            <a:srgbClr val="A4A3A4"/>
          </p15:clr>
        </p15:guide>
        <p15:guide id="9" pos="329">
          <p15:clr>
            <a:srgbClr val="A4A3A4"/>
          </p15:clr>
        </p15:guide>
        <p15:guide id="10" pos="4865">
          <p15:clr>
            <a:srgbClr val="A4A3A4"/>
          </p15:clr>
        </p15:guide>
        <p15:guide id="11" pos="6407">
          <p15:clr>
            <a:srgbClr val="A4A3A4"/>
          </p15:clr>
        </p15:guide>
        <p15:guide id="12" pos="73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el" initials="M" lastIdx="2" clrIdx="0">
    <p:extLst>
      <p:ext uri="{19B8F6BF-5375-455C-9EA6-DF929625EA0E}">
        <p15:presenceInfo xmlns:p15="http://schemas.microsoft.com/office/powerpoint/2012/main" userId="Marc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3C05"/>
    <a:srgbClr val="96BE00"/>
    <a:srgbClr val="46B48C"/>
    <a:srgbClr val="D23C96"/>
    <a:srgbClr val="1EBEEB"/>
    <a:srgbClr val="FFD200"/>
    <a:srgbClr val="FFA500"/>
    <a:srgbClr val="FFC864"/>
    <a:srgbClr val="FFDC96"/>
    <a:srgbClr val="FFF0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0541" autoAdjust="0"/>
  </p:normalViewPr>
  <p:slideViewPr>
    <p:cSldViewPr showGuides="1">
      <p:cViewPr>
        <p:scale>
          <a:sx n="50" d="100"/>
          <a:sy n="50" d="100"/>
        </p:scale>
        <p:origin x="168" y="486"/>
      </p:cViewPr>
      <p:guideLst>
        <p:guide orient="horz" pos="2382"/>
        <p:guide orient="horz" pos="4423"/>
        <p:guide orient="horz" pos="3380"/>
        <p:guide orient="horz" pos="1339"/>
        <p:guide orient="horz" pos="432"/>
        <p:guide orient="horz" pos="4196"/>
        <p:guide pos="3368"/>
        <p:guide pos="1236"/>
        <p:guide pos="329"/>
        <p:guide pos="4865"/>
        <p:guide pos="6407"/>
        <p:guide pos="73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4714828897338399E-2"/>
          <c:y val="2.5806451612903201E-2"/>
          <c:w val="0.95437262357414498"/>
          <c:h val="0.78709677419354795"/>
        </c:manualLayout>
      </c:layout>
      <c:barChart>
        <c:barDir val="col"/>
        <c:grouping val="clustered"/>
        <c:varyColors val="0"/>
        <c:ser>
          <c:idx val="0"/>
          <c:order val="0"/>
          <c:tx>
            <c:strRef>
              <c:f>Sheet1!$A$2</c:f>
              <c:strCache>
                <c:ptCount val="1"/>
                <c:pt idx="0">
                  <c:v>East</c:v>
                </c:pt>
              </c:strCache>
            </c:strRef>
          </c:tx>
          <c:spPr>
            <a:solidFill>
              <a:schemeClr val="accent1"/>
            </a:solidFill>
            <a:ln w="25485">
              <a:noFill/>
            </a:ln>
          </c:spPr>
          <c:invertIfNegative val="0"/>
          <c:dPt>
            <c:idx val="1"/>
            <c:invertIfNegative val="0"/>
            <c:bubble3D val="0"/>
            <c:spPr>
              <a:solidFill>
                <a:schemeClr val="accent1">
                  <a:lumMod val="40000"/>
                  <a:lumOff val="60000"/>
                </a:schemeClr>
              </a:solidFill>
              <a:ln w="25485">
                <a:noFill/>
              </a:ln>
            </c:spPr>
            <c:extLst xmlns:c16r2="http://schemas.microsoft.com/office/drawing/2015/06/chart">
              <c:ext xmlns:c16="http://schemas.microsoft.com/office/drawing/2014/chart" uri="{C3380CC4-5D6E-409C-BE32-E72D297353CC}">
                <c16:uniqueId val="{00000001-33D6-4D65-AFA7-6FF568E97C3A}"/>
              </c:ext>
            </c:extLst>
          </c:dPt>
          <c:cat>
            <c:numRef>
              <c:f>Sheet1!$B$1:$F$1</c:f>
              <c:numCache>
                <c:formatCode>General</c:formatCode>
                <c:ptCount val="5"/>
                <c:pt idx="0">
                  <c:v>17</c:v>
                </c:pt>
                <c:pt idx="1">
                  <c:v>27</c:v>
                </c:pt>
                <c:pt idx="2">
                  <c:v>32</c:v>
                </c:pt>
                <c:pt idx="3">
                  <c:v>20</c:v>
                </c:pt>
                <c:pt idx="4">
                  <c:v>15</c:v>
                </c:pt>
              </c:numCache>
            </c:numRef>
          </c:cat>
          <c:val>
            <c:numRef>
              <c:f>Sheet1!$B$2:$F$2</c:f>
              <c:numCache>
                <c:formatCode>General</c:formatCode>
                <c:ptCount val="5"/>
                <c:pt idx="0">
                  <c:v>17</c:v>
                </c:pt>
                <c:pt idx="1">
                  <c:v>27</c:v>
                </c:pt>
                <c:pt idx="2">
                  <c:v>32</c:v>
                </c:pt>
                <c:pt idx="3">
                  <c:v>20</c:v>
                </c:pt>
                <c:pt idx="4">
                  <c:v>15</c:v>
                </c:pt>
              </c:numCache>
            </c:numRef>
          </c:val>
          <c:extLst xmlns:c16r2="http://schemas.microsoft.com/office/drawing/2015/06/chart">
            <c:ext xmlns:c16="http://schemas.microsoft.com/office/drawing/2014/chart" uri="{C3380CC4-5D6E-409C-BE32-E72D297353CC}">
              <c16:uniqueId val="{00000002-33D6-4D65-AFA7-6FF568E97C3A}"/>
            </c:ext>
          </c:extLst>
        </c:ser>
        <c:dLbls>
          <c:showLegendKey val="0"/>
          <c:showVal val="0"/>
          <c:showCatName val="0"/>
          <c:showSerName val="0"/>
          <c:showPercent val="0"/>
          <c:showBubbleSize val="0"/>
        </c:dLbls>
        <c:gapWidth val="150"/>
        <c:axId val="1504949184"/>
        <c:axId val="1504955168"/>
      </c:barChart>
      <c:catAx>
        <c:axId val="1504949184"/>
        <c:scaling>
          <c:orientation val="minMax"/>
        </c:scaling>
        <c:delete val="0"/>
        <c:axPos val="b"/>
        <c:numFmt formatCode="General" sourceLinked="1"/>
        <c:majorTickMark val="none"/>
        <c:minorTickMark val="none"/>
        <c:tickLblPos val="low"/>
        <c:spPr>
          <a:ln w="38227">
            <a:solidFill>
              <a:schemeClr val="tx1"/>
            </a:solidFill>
            <a:prstDash val="solid"/>
          </a:ln>
        </c:spPr>
        <c:txPr>
          <a:bodyPr rot="0" vert="horz"/>
          <a:lstStyle/>
          <a:p>
            <a:pPr>
              <a:defRPr sz="1706" b="1" i="0" u="none" strike="noStrike" baseline="0">
                <a:solidFill>
                  <a:schemeClr val="tx2"/>
                </a:solidFill>
                <a:latin typeface="Arial"/>
                <a:ea typeface="Arial"/>
                <a:cs typeface="Arial"/>
              </a:defRPr>
            </a:pPr>
            <a:endParaRPr lang="de-DE"/>
          </a:p>
        </c:txPr>
        <c:crossAx val="1504955168"/>
        <c:crosses val="autoZero"/>
        <c:auto val="1"/>
        <c:lblAlgn val="ctr"/>
        <c:lblOffset val="100"/>
        <c:tickLblSkip val="1"/>
        <c:tickMarkSkip val="1"/>
        <c:noMultiLvlLbl val="0"/>
      </c:catAx>
      <c:valAx>
        <c:axId val="1504955168"/>
        <c:scaling>
          <c:orientation val="minMax"/>
        </c:scaling>
        <c:delete val="1"/>
        <c:axPos val="l"/>
        <c:numFmt formatCode="General" sourceLinked="1"/>
        <c:majorTickMark val="out"/>
        <c:minorTickMark val="none"/>
        <c:tickLblPos val="nextTo"/>
        <c:crossAx val="1504949184"/>
        <c:crosses val="autoZero"/>
        <c:crossBetween val="between"/>
      </c:valAx>
      <c:spPr>
        <a:noFill/>
        <a:ln w="25485">
          <a:noFill/>
        </a:ln>
      </c:spPr>
    </c:plotArea>
    <c:plotVisOnly val="1"/>
    <c:dispBlanksAs val="gap"/>
    <c:showDLblsOverMax val="0"/>
  </c:chart>
  <c:spPr>
    <a:noFill/>
    <a:ln>
      <a:noFill/>
    </a:ln>
  </c:spPr>
  <c:txPr>
    <a:bodyPr/>
    <a:lstStyle/>
    <a:p>
      <a:pPr>
        <a:defRPr sz="1706" b="1" i="0" u="none" strike="noStrike" baseline="0">
          <a:solidFill>
            <a:schemeClr val="tx1"/>
          </a:solidFill>
          <a:latin typeface="Arial"/>
          <a:ea typeface="Arial"/>
          <a:cs typeface="Arial"/>
        </a:defRPr>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28497409326401"/>
          <c:y val="7.0731707317073206E-2"/>
          <c:w val="0.44170984455958501"/>
          <c:h val="0.83170731707317103"/>
        </c:manualLayout>
      </c:layout>
      <c:pieChart>
        <c:varyColors val="1"/>
        <c:ser>
          <c:idx val="0"/>
          <c:order val="0"/>
          <c:tx>
            <c:strRef>
              <c:f>Sheet1!$A$2</c:f>
              <c:strCache>
                <c:ptCount val="1"/>
                <c:pt idx="0">
                  <c:v>East</c:v>
                </c:pt>
              </c:strCache>
            </c:strRef>
          </c:tx>
          <c:spPr>
            <a:solidFill>
              <a:schemeClr val="accent1"/>
            </a:solidFill>
            <a:ln w="25396">
              <a:noFill/>
            </a:ln>
          </c:spPr>
          <c:dPt>
            <c:idx val="0"/>
            <c:bubble3D val="0"/>
            <c:extLst xmlns:c16r2="http://schemas.microsoft.com/office/drawing/2015/06/chart">
              <c:ext xmlns:c16="http://schemas.microsoft.com/office/drawing/2014/chart" uri="{C3380CC4-5D6E-409C-BE32-E72D297353CC}">
                <c16:uniqueId val="{00000000-B7E5-4D33-ABD9-EBE0C229A760}"/>
              </c:ext>
            </c:extLst>
          </c:dPt>
          <c:dPt>
            <c:idx val="1"/>
            <c:bubble3D val="0"/>
            <c:spPr>
              <a:solidFill>
                <a:srgbClr val="FFB932"/>
              </a:solidFill>
              <a:ln w="25396">
                <a:noFill/>
              </a:ln>
            </c:spPr>
            <c:extLst xmlns:c16r2="http://schemas.microsoft.com/office/drawing/2015/06/chart">
              <c:ext xmlns:c16="http://schemas.microsoft.com/office/drawing/2014/chart" uri="{C3380CC4-5D6E-409C-BE32-E72D297353CC}">
                <c16:uniqueId val="{00000002-B7E5-4D33-ABD9-EBE0C229A760}"/>
              </c:ext>
            </c:extLst>
          </c:dPt>
          <c:dPt>
            <c:idx val="2"/>
            <c:bubble3D val="0"/>
            <c:spPr>
              <a:solidFill>
                <a:srgbClr val="FFC864"/>
              </a:solidFill>
              <a:ln w="25396">
                <a:noFill/>
              </a:ln>
            </c:spPr>
            <c:extLst xmlns:c16r2="http://schemas.microsoft.com/office/drawing/2015/06/chart">
              <c:ext xmlns:c16="http://schemas.microsoft.com/office/drawing/2014/chart" uri="{C3380CC4-5D6E-409C-BE32-E72D297353CC}">
                <c16:uniqueId val="{00000004-B7E5-4D33-ABD9-EBE0C229A760}"/>
              </c:ext>
            </c:extLst>
          </c:dPt>
          <c:dPt>
            <c:idx val="3"/>
            <c:bubble3D val="0"/>
            <c:spPr>
              <a:solidFill>
                <a:srgbClr val="FFDC96"/>
              </a:solidFill>
              <a:ln w="25396">
                <a:noFill/>
              </a:ln>
            </c:spPr>
            <c:extLst xmlns:c16r2="http://schemas.microsoft.com/office/drawing/2015/06/chart">
              <c:ext xmlns:c16="http://schemas.microsoft.com/office/drawing/2014/chart" uri="{C3380CC4-5D6E-409C-BE32-E72D297353CC}">
                <c16:uniqueId val="{00000006-B7E5-4D33-ABD9-EBE0C229A760}"/>
              </c:ext>
            </c:extLst>
          </c:dPt>
          <c:dPt>
            <c:idx val="4"/>
            <c:bubble3D val="0"/>
            <c:spPr>
              <a:solidFill>
                <a:srgbClr val="FFF0CD"/>
              </a:solidFill>
              <a:ln w="25396">
                <a:noFill/>
              </a:ln>
            </c:spPr>
            <c:extLst xmlns:c16r2="http://schemas.microsoft.com/office/drawing/2015/06/chart">
              <c:ext xmlns:c16="http://schemas.microsoft.com/office/drawing/2014/chart" uri="{C3380CC4-5D6E-409C-BE32-E72D297353CC}">
                <c16:uniqueId val="{00000008-B7E5-4D33-ABD9-EBE0C229A760}"/>
              </c:ext>
            </c:extLst>
          </c:dPt>
          <c:dLbls>
            <c:dLbl>
              <c:idx val="0"/>
              <c:layout>
                <c:manualLayout>
                  <c:x val="0.124523222306247"/>
                  <c:y val="5.3179977592178899E-2"/>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0-B7E5-4D33-ABD9-EBE0C229A760}"/>
                </c:ext>
                <c:ext xmlns:c15="http://schemas.microsoft.com/office/drawing/2012/chart" uri="{CE6537A1-D6FC-4f65-9D91-7224C49458BB}"/>
              </c:extLst>
            </c:dLbl>
            <c:dLbl>
              <c:idx val="1"/>
              <c:layout>
                <c:manualLayout>
                  <c:x val="4.81137357486957E-2"/>
                  <c:y val="6.0252998187731499E-2"/>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2-B7E5-4D33-ABD9-EBE0C229A760}"/>
                </c:ext>
                <c:ext xmlns:c15="http://schemas.microsoft.com/office/drawing/2012/chart" uri="{CE6537A1-D6FC-4f65-9D91-7224C49458BB}"/>
              </c:extLst>
            </c:dLbl>
            <c:dLbl>
              <c:idx val="2"/>
              <c:layout>
                <c:manualLayout>
                  <c:x val="-0.13656124355586299"/>
                  <c:y val="-0.13194712204630599"/>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4-B7E5-4D33-ABD9-EBE0C229A760}"/>
                </c:ext>
                <c:ext xmlns:c15="http://schemas.microsoft.com/office/drawing/2012/chart" uri="{CE6537A1-D6FC-4f65-9D91-7224C49458BB}"/>
              </c:extLst>
            </c:dLbl>
            <c:dLbl>
              <c:idx val="3"/>
              <c:layout>
                <c:manualLayout>
                  <c:x val="-1.39162467854683E-2"/>
                  <c:y val="1.32001208596046E-2"/>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6-B7E5-4D33-ABD9-EBE0C229A760}"/>
                </c:ext>
                <c:ext xmlns:c15="http://schemas.microsoft.com/office/drawing/2012/chart" uri="{CE6537A1-D6FC-4f65-9D91-7224C49458BB}"/>
              </c:extLst>
            </c:dLbl>
            <c:dLbl>
              <c:idx val="4"/>
              <c:layout>
                <c:manualLayout>
                  <c:x val="-0.142280529193855"/>
                  <c:y val="4.4377469817941197E-2"/>
                </c:manualLayout>
              </c:layout>
              <c:dLblPos val="bestFit"/>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8-B7E5-4D33-ABD9-EBE0C229A760}"/>
                </c:ext>
                <c:ext xmlns:c15="http://schemas.microsoft.com/office/drawing/2012/chart" uri="{CE6537A1-D6FC-4f65-9D91-7224C49458BB}"/>
              </c:extLst>
            </c:dLbl>
            <c:numFmt formatCode="0%" sourceLinked="0"/>
            <c:spPr>
              <a:noFill/>
              <a:ln w="25396">
                <a:noFill/>
              </a:ln>
            </c:spPr>
            <c:txPr>
              <a:bodyPr/>
              <a:lstStyle/>
              <a:p>
                <a:pPr>
                  <a:defRPr sz="1700" b="1" i="0" u="none" strike="noStrike" baseline="0">
                    <a:solidFill>
                      <a:srgbClr val="000000"/>
                    </a:solidFill>
                    <a:latin typeface="Arial"/>
                    <a:ea typeface="Arial"/>
                    <a:cs typeface="Arial"/>
                  </a:defRPr>
                </a:pPr>
                <a:endParaRPr lang="de-DE"/>
              </a:p>
            </c:txPr>
            <c:showLegendKey val="0"/>
            <c:showVal val="0"/>
            <c:showCatName val="0"/>
            <c:showSerName val="0"/>
            <c:showPercent val="1"/>
            <c:showBubbleSize val="0"/>
            <c:showLeaderLines val="0"/>
            <c:extLst xmlns:c16r2="http://schemas.microsoft.com/office/drawing/2015/06/chart">
              <c:ext xmlns:c15="http://schemas.microsoft.com/office/drawing/2012/chart" uri="{CE6537A1-D6FC-4f65-9D91-7224C49458BB}"/>
            </c:extLst>
          </c:dLbls>
          <c:cat>
            <c:strRef>
              <c:f>Sheet1!$B$1:$F$1</c:f>
              <c:strCache>
                <c:ptCount val="5"/>
                <c:pt idx="0">
                  <c:v>Angabe 1</c:v>
                </c:pt>
                <c:pt idx="1">
                  <c:v>Angabe 2</c:v>
                </c:pt>
                <c:pt idx="2">
                  <c:v>Angabe 3</c:v>
                </c:pt>
                <c:pt idx="3">
                  <c:v>Angabe 4</c:v>
                </c:pt>
                <c:pt idx="4">
                  <c:v>Angabe 5</c:v>
                </c:pt>
              </c:strCache>
            </c:strRef>
          </c:cat>
          <c:val>
            <c:numRef>
              <c:f>Sheet1!$B$2:$F$2</c:f>
              <c:numCache>
                <c:formatCode>General</c:formatCode>
                <c:ptCount val="5"/>
                <c:pt idx="0">
                  <c:v>17</c:v>
                </c:pt>
                <c:pt idx="1">
                  <c:v>27</c:v>
                </c:pt>
                <c:pt idx="2">
                  <c:v>32</c:v>
                </c:pt>
                <c:pt idx="3">
                  <c:v>20</c:v>
                </c:pt>
                <c:pt idx="4">
                  <c:v>15</c:v>
                </c:pt>
              </c:numCache>
            </c:numRef>
          </c:val>
          <c:extLst xmlns:c16r2="http://schemas.microsoft.com/office/drawing/2015/06/chart">
            <c:ext xmlns:c16="http://schemas.microsoft.com/office/drawing/2014/chart" uri="{C3380CC4-5D6E-409C-BE32-E72D297353CC}">
              <c16:uniqueId val="{00000009-B7E5-4D33-ABD9-EBE0C229A760}"/>
            </c:ext>
          </c:extLst>
        </c:ser>
        <c:dLbls>
          <c:showLegendKey val="0"/>
          <c:showVal val="0"/>
          <c:showCatName val="0"/>
          <c:showSerName val="0"/>
          <c:showPercent val="0"/>
          <c:showBubbleSize val="0"/>
          <c:showLeaderLines val="0"/>
        </c:dLbls>
        <c:firstSliceAng val="0"/>
      </c:pieChart>
      <c:spPr>
        <a:noFill/>
        <a:ln w="25396">
          <a:noFill/>
        </a:ln>
      </c:spPr>
    </c:plotArea>
    <c:legend>
      <c:legendPos val="r"/>
      <c:layout>
        <c:manualLayout>
          <c:xMode val="edge"/>
          <c:yMode val="edge"/>
          <c:x val="0.73704663212435195"/>
          <c:y val="4.3902439024390297E-2"/>
          <c:w val="0.15673575129533701"/>
          <c:h val="0.40243902439024398"/>
        </c:manualLayout>
      </c:layout>
      <c:overlay val="0"/>
      <c:spPr>
        <a:solidFill>
          <a:schemeClr val="bg1"/>
        </a:solidFill>
        <a:ln w="25396">
          <a:noFill/>
        </a:ln>
      </c:spPr>
      <c:txPr>
        <a:bodyPr/>
        <a:lstStyle/>
        <a:p>
          <a:pPr>
            <a:defRPr sz="1285" b="0" i="0" u="none" strike="noStrike" baseline="0">
              <a:solidFill>
                <a:schemeClr val="tx1"/>
              </a:solidFill>
              <a:latin typeface="Arial"/>
              <a:ea typeface="Arial"/>
              <a:cs typeface="Arial"/>
            </a:defRPr>
          </a:pPr>
          <a:endParaRPr lang="de-DE"/>
        </a:p>
      </c:txPr>
    </c:legend>
    <c:plotVisOnly val="1"/>
    <c:dispBlanksAs val="zero"/>
    <c:showDLblsOverMax val="0"/>
  </c:chart>
  <c:spPr>
    <a:noFill/>
    <a:ln>
      <a:noFill/>
    </a:ln>
  </c:spPr>
  <c:txPr>
    <a:bodyPr/>
    <a:lstStyle/>
    <a:p>
      <a:pPr>
        <a:defRPr sz="1400" b="0" i="0" u="none" strike="noStrike" baseline="0">
          <a:solidFill>
            <a:schemeClr val="tx1"/>
          </a:solidFill>
          <a:latin typeface="Arial"/>
          <a:ea typeface="Arial"/>
          <a:cs typeface="Arial"/>
        </a:defRPr>
      </a:pPr>
      <a:endParaRPr lang="de-DE"/>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627494456762804E-2"/>
          <c:y val="0.11138014527845"/>
          <c:w val="0.71175166297117498"/>
          <c:h val="0.78450363196125905"/>
        </c:manualLayout>
      </c:layout>
      <c:lineChart>
        <c:grouping val="standard"/>
        <c:varyColors val="0"/>
        <c:ser>
          <c:idx val="0"/>
          <c:order val="0"/>
          <c:tx>
            <c:strRef>
              <c:f>Sheet1!$A$2</c:f>
              <c:strCache>
                <c:ptCount val="1"/>
                <c:pt idx="0">
                  <c:v>Angabe 1</c:v>
                </c:pt>
              </c:strCache>
            </c:strRef>
          </c:tx>
          <c:spPr>
            <a:ln w="38215">
              <a:solidFill>
                <a:srgbClr val="96BE00"/>
              </a:solidFill>
              <a:prstDash val="lgDash"/>
            </a:ln>
          </c:spPr>
          <c:marker>
            <c:symbol val="none"/>
          </c:marker>
          <c:dPt>
            <c:idx val="1"/>
            <c:bubble3D val="0"/>
            <c:spPr>
              <a:ln w="38215">
                <a:solidFill>
                  <a:srgbClr val="96BE00"/>
                </a:solidFill>
                <a:prstDash val="lgDash"/>
              </a:ln>
            </c:spPr>
            <c:extLst xmlns:c16r2="http://schemas.microsoft.com/office/drawing/2015/06/chart">
              <c:ext xmlns:c16="http://schemas.microsoft.com/office/drawing/2014/chart" uri="{C3380CC4-5D6E-409C-BE32-E72D297353CC}">
                <c16:uniqueId val="{00000001-D7A8-4134-8B2B-E1954010A13D}"/>
              </c:ext>
            </c:extLst>
          </c:dPt>
          <c:dPt>
            <c:idx val="2"/>
            <c:bubble3D val="0"/>
            <c:spPr>
              <a:ln w="38215">
                <a:solidFill>
                  <a:srgbClr val="96BE00"/>
                </a:solidFill>
                <a:prstDash val="lgDash"/>
              </a:ln>
            </c:spPr>
            <c:extLst xmlns:c16r2="http://schemas.microsoft.com/office/drawing/2015/06/chart">
              <c:ext xmlns:c16="http://schemas.microsoft.com/office/drawing/2014/chart" uri="{C3380CC4-5D6E-409C-BE32-E72D297353CC}">
                <c16:uniqueId val="{00000003-D7A8-4134-8B2B-E1954010A13D}"/>
              </c:ext>
            </c:extLst>
          </c:dPt>
          <c:dPt>
            <c:idx val="3"/>
            <c:bubble3D val="0"/>
            <c:spPr>
              <a:ln w="38215">
                <a:solidFill>
                  <a:srgbClr val="96BE00"/>
                </a:solidFill>
                <a:prstDash val="lgDash"/>
              </a:ln>
            </c:spPr>
            <c:extLst xmlns:c16r2="http://schemas.microsoft.com/office/drawing/2015/06/chart">
              <c:ext xmlns:c16="http://schemas.microsoft.com/office/drawing/2014/chart" uri="{C3380CC4-5D6E-409C-BE32-E72D297353CC}">
                <c16:uniqueId val="{00000005-D7A8-4134-8B2B-E1954010A13D}"/>
              </c:ext>
            </c:extLst>
          </c:dPt>
          <c:dPt>
            <c:idx val="4"/>
            <c:bubble3D val="0"/>
            <c:spPr>
              <a:ln w="38215">
                <a:solidFill>
                  <a:srgbClr val="96BE00"/>
                </a:solidFill>
                <a:prstDash val="lgDash"/>
              </a:ln>
            </c:spPr>
            <c:extLst xmlns:c16r2="http://schemas.microsoft.com/office/drawing/2015/06/chart">
              <c:ext xmlns:c16="http://schemas.microsoft.com/office/drawing/2014/chart" uri="{C3380CC4-5D6E-409C-BE32-E72D297353CC}">
                <c16:uniqueId val="{00000007-D7A8-4134-8B2B-E1954010A13D}"/>
              </c:ext>
            </c:extLst>
          </c:dPt>
          <c:cat>
            <c:numRef>
              <c:f>Sheet1!$B$1:$F$1</c:f>
              <c:numCache>
                <c:formatCode>General</c:formatCode>
                <c:ptCount val="5"/>
                <c:pt idx="0">
                  <c:v>2008</c:v>
                </c:pt>
                <c:pt idx="1">
                  <c:v>2009</c:v>
                </c:pt>
                <c:pt idx="2">
                  <c:v>2010</c:v>
                </c:pt>
                <c:pt idx="3">
                  <c:v>2011</c:v>
                </c:pt>
                <c:pt idx="4">
                  <c:v>2012</c:v>
                </c:pt>
              </c:numCache>
            </c:numRef>
          </c:cat>
          <c:val>
            <c:numRef>
              <c:f>Sheet1!$B$2:$F$2</c:f>
              <c:numCache>
                <c:formatCode>General</c:formatCode>
                <c:ptCount val="5"/>
                <c:pt idx="0">
                  <c:v>17</c:v>
                </c:pt>
                <c:pt idx="1">
                  <c:v>27</c:v>
                </c:pt>
                <c:pt idx="2">
                  <c:v>32</c:v>
                </c:pt>
                <c:pt idx="3">
                  <c:v>20</c:v>
                </c:pt>
                <c:pt idx="4">
                  <c:v>15</c:v>
                </c:pt>
              </c:numCache>
            </c:numRef>
          </c:val>
          <c:smooth val="0"/>
          <c:extLst xmlns:c16r2="http://schemas.microsoft.com/office/drawing/2015/06/chart">
            <c:ext xmlns:c16="http://schemas.microsoft.com/office/drawing/2014/chart" uri="{C3380CC4-5D6E-409C-BE32-E72D297353CC}">
              <c16:uniqueId val="{00000008-D7A8-4134-8B2B-E1954010A13D}"/>
            </c:ext>
          </c:extLst>
        </c:ser>
        <c:ser>
          <c:idx val="1"/>
          <c:order val="1"/>
          <c:tx>
            <c:strRef>
              <c:f>Sheet1!$A$3</c:f>
              <c:strCache>
                <c:ptCount val="1"/>
                <c:pt idx="0">
                  <c:v>Angabe 2</c:v>
                </c:pt>
              </c:strCache>
            </c:strRef>
          </c:tx>
          <c:spPr>
            <a:ln w="38215">
              <a:solidFill>
                <a:schemeClr val="accent1"/>
              </a:solidFill>
              <a:prstDash val="solid"/>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Sheet1!$B$3:$F$3</c:f>
              <c:numCache>
                <c:formatCode>General</c:formatCode>
                <c:ptCount val="5"/>
                <c:pt idx="0">
                  <c:v>23</c:v>
                </c:pt>
                <c:pt idx="1">
                  <c:v>43</c:v>
                </c:pt>
                <c:pt idx="2">
                  <c:v>45</c:v>
                </c:pt>
                <c:pt idx="3">
                  <c:v>65</c:v>
                </c:pt>
                <c:pt idx="4">
                  <c:v>43</c:v>
                </c:pt>
              </c:numCache>
            </c:numRef>
          </c:val>
          <c:smooth val="0"/>
          <c:extLst xmlns:c16r2="http://schemas.microsoft.com/office/drawing/2015/06/chart">
            <c:ext xmlns:c16="http://schemas.microsoft.com/office/drawing/2014/chart" uri="{C3380CC4-5D6E-409C-BE32-E72D297353CC}">
              <c16:uniqueId val="{00000009-D7A8-4134-8B2B-E1954010A13D}"/>
            </c:ext>
          </c:extLst>
        </c:ser>
        <c:ser>
          <c:idx val="2"/>
          <c:order val="2"/>
          <c:tx>
            <c:strRef>
              <c:f>Sheet1!$A$4</c:f>
              <c:strCache>
                <c:ptCount val="1"/>
                <c:pt idx="0">
                  <c:v>Angabe 3</c:v>
                </c:pt>
              </c:strCache>
            </c:strRef>
          </c:tx>
          <c:spPr>
            <a:ln w="38215">
              <a:solidFill>
                <a:srgbClr val="000000"/>
              </a:solidFill>
              <a:prstDash val="lgDash"/>
            </a:ln>
          </c:spPr>
          <c:marker>
            <c:symbol val="none"/>
          </c:marker>
          <c:cat>
            <c:numRef>
              <c:f>Sheet1!$B$1:$F$1</c:f>
              <c:numCache>
                <c:formatCode>General</c:formatCode>
                <c:ptCount val="5"/>
                <c:pt idx="0">
                  <c:v>2008</c:v>
                </c:pt>
                <c:pt idx="1">
                  <c:v>2009</c:v>
                </c:pt>
                <c:pt idx="2">
                  <c:v>2010</c:v>
                </c:pt>
                <c:pt idx="3">
                  <c:v>2011</c:v>
                </c:pt>
                <c:pt idx="4">
                  <c:v>2012</c:v>
                </c:pt>
              </c:numCache>
            </c:numRef>
          </c:cat>
          <c:val>
            <c:numRef>
              <c:f>Sheet1!$B$4:$F$4</c:f>
              <c:numCache>
                <c:formatCode>General</c:formatCode>
                <c:ptCount val="5"/>
                <c:pt idx="0">
                  <c:v>12</c:v>
                </c:pt>
                <c:pt idx="1">
                  <c:v>21</c:v>
                </c:pt>
                <c:pt idx="2">
                  <c:v>23</c:v>
                </c:pt>
                <c:pt idx="3">
                  <c:v>21</c:v>
                </c:pt>
                <c:pt idx="4">
                  <c:v>34</c:v>
                </c:pt>
              </c:numCache>
            </c:numRef>
          </c:val>
          <c:smooth val="0"/>
          <c:extLst xmlns:c16r2="http://schemas.microsoft.com/office/drawing/2015/06/chart">
            <c:ext xmlns:c16="http://schemas.microsoft.com/office/drawing/2014/chart" uri="{C3380CC4-5D6E-409C-BE32-E72D297353CC}">
              <c16:uniqueId val="{0000000A-D7A8-4134-8B2B-E1954010A13D}"/>
            </c:ext>
          </c:extLst>
        </c:ser>
        <c:dLbls>
          <c:showLegendKey val="0"/>
          <c:showVal val="0"/>
          <c:showCatName val="0"/>
          <c:showSerName val="0"/>
          <c:showPercent val="0"/>
          <c:showBubbleSize val="0"/>
        </c:dLbls>
        <c:smooth val="0"/>
        <c:axId val="1504956256"/>
        <c:axId val="1504956800"/>
      </c:lineChart>
      <c:catAx>
        <c:axId val="1504956256"/>
        <c:scaling>
          <c:orientation val="minMax"/>
        </c:scaling>
        <c:delete val="0"/>
        <c:axPos val="b"/>
        <c:numFmt formatCode="General" sourceLinked="1"/>
        <c:majorTickMark val="none"/>
        <c:minorTickMark val="none"/>
        <c:tickLblPos val="nextTo"/>
        <c:spPr>
          <a:ln w="38215">
            <a:solidFill>
              <a:schemeClr val="tx1"/>
            </a:solidFill>
            <a:prstDash val="solid"/>
          </a:ln>
        </c:spPr>
        <c:txPr>
          <a:bodyPr rot="0" vert="horz"/>
          <a:lstStyle/>
          <a:p>
            <a:pPr>
              <a:defRPr sz="1404" b="1" i="0" u="none" strike="noStrike" baseline="0">
                <a:solidFill>
                  <a:schemeClr val="accent1"/>
                </a:solidFill>
                <a:latin typeface="Arial"/>
                <a:ea typeface="Arial"/>
                <a:cs typeface="Arial"/>
              </a:defRPr>
            </a:pPr>
            <a:endParaRPr lang="de-DE"/>
          </a:p>
        </c:txPr>
        <c:crossAx val="1504956800"/>
        <c:crosses val="autoZero"/>
        <c:auto val="1"/>
        <c:lblAlgn val="ctr"/>
        <c:lblOffset val="100"/>
        <c:tickLblSkip val="1"/>
        <c:tickMarkSkip val="1"/>
        <c:noMultiLvlLbl val="0"/>
      </c:catAx>
      <c:valAx>
        <c:axId val="1504956800"/>
        <c:scaling>
          <c:orientation val="minMax"/>
        </c:scaling>
        <c:delete val="0"/>
        <c:axPos val="l"/>
        <c:majorGridlines>
          <c:spPr>
            <a:ln w="3185">
              <a:solidFill>
                <a:schemeClr val="tx1"/>
              </a:solidFill>
              <a:prstDash val="solid"/>
            </a:ln>
          </c:spPr>
        </c:majorGridlines>
        <c:numFmt formatCode="General" sourceLinked="1"/>
        <c:majorTickMark val="out"/>
        <c:minorTickMark val="none"/>
        <c:tickLblPos val="nextTo"/>
        <c:spPr>
          <a:ln w="9554">
            <a:noFill/>
          </a:ln>
        </c:spPr>
        <c:txPr>
          <a:bodyPr rot="0" vert="horz"/>
          <a:lstStyle/>
          <a:p>
            <a:pPr>
              <a:defRPr sz="1404" b="1" i="0" u="none" strike="noStrike" baseline="0">
                <a:solidFill>
                  <a:srgbClr val="000000"/>
                </a:solidFill>
                <a:latin typeface="Arial"/>
                <a:ea typeface="Arial"/>
                <a:cs typeface="Arial"/>
              </a:defRPr>
            </a:pPr>
            <a:endParaRPr lang="de-DE"/>
          </a:p>
        </c:txPr>
        <c:crossAx val="1504956256"/>
        <c:crosses val="autoZero"/>
        <c:crossBetween val="between"/>
      </c:valAx>
      <c:spPr>
        <a:noFill/>
        <a:ln w="25476">
          <a:noFill/>
        </a:ln>
      </c:spPr>
    </c:plotArea>
    <c:legend>
      <c:legendPos val="r"/>
      <c:layout>
        <c:manualLayout>
          <c:xMode val="edge"/>
          <c:yMode val="edge"/>
          <c:x val="0.825942350332594"/>
          <c:y val="7.5060532687651296E-2"/>
          <c:w val="0.174057649667406"/>
          <c:h val="0.305084745762712"/>
        </c:manualLayout>
      </c:layout>
      <c:overlay val="0"/>
      <c:spPr>
        <a:solidFill>
          <a:schemeClr val="bg1"/>
        </a:solidFill>
        <a:ln w="25476">
          <a:noFill/>
        </a:ln>
      </c:spPr>
      <c:txPr>
        <a:bodyPr/>
        <a:lstStyle/>
        <a:p>
          <a:pPr>
            <a:defRPr sz="1289" b="0" i="0" u="none" strike="noStrike" baseline="0">
              <a:solidFill>
                <a:schemeClr val="tx1"/>
              </a:solidFill>
              <a:latin typeface="Arial"/>
              <a:ea typeface="Arial"/>
              <a:cs typeface="Arial"/>
            </a:defRPr>
          </a:pPr>
          <a:endParaRPr lang="de-DE"/>
        </a:p>
      </c:txPr>
    </c:legend>
    <c:plotVisOnly val="1"/>
    <c:dispBlanksAs val="gap"/>
    <c:showDLblsOverMax val="0"/>
  </c:chart>
  <c:spPr>
    <a:noFill/>
    <a:ln>
      <a:noFill/>
    </a:ln>
  </c:spPr>
  <c:txPr>
    <a:bodyPr/>
    <a:lstStyle/>
    <a:p>
      <a:pPr>
        <a:defRPr sz="1404" b="0" i="0" u="none" strike="noStrike" baseline="0">
          <a:solidFill>
            <a:schemeClr val="tx1"/>
          </a:solidFill>
          <a:latin typeface="Arial"/>
          <a:ea typeface="Arial"/>
          <a:cs typeface="Arial"/>
        </a:defRPr>
      </a:pPr>
      <a:endParaRPr lang="de-DE"/>
    </a:p>
  </c:txPr>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1" dt="2016-01-01T15:22:38.838" idx="2">
    <p:pos x="1956" y="1105"/>
    <p:text>Jenachdem was du in diesem Kapitel Behandlen möchtest</p:text>
    <p:extLst>
      <p:ext uri="{C676402C-5697-4E1C-873F-D02D1690AC5C}">
        <p15:threadingInfo xmlns:p15="http://schemas.microsoft.com/office/powerpoint/2012/main" timeZoneBias="-60"/>
      </p:ext>
    </p:extLst>
  </p:cm>
</p:cmLst>
</file>

<file path=ppt/drawings/drawing1.xml><?xml version="1.0" encoding="utf-8"?>
<c:userShapes xmlns:c="http://schemas.openxmlformats.org/drawingml/2006/chart">
  <cdr:relSizeAnchor xmlns:cdr="http://schemas.openxmlformats.org/drawingml/2006/chartDrawing">
    <cdr:from>
      <cdr:x>0.0945</cdr:x>
      <cdr:y>0.4575</cdr:y>
    </cdr:from>
    <cdr:to>
      <cdr:x>0.11525</cdr:x>
      <cdr:y>0.4575</cdr:y>
    </cdr:to>
    <cdr:sp macro="" textlink="">
      <cdr:nvSpPr>
        <cdr:cNvPr id="1025" name="Line 1"/>
        <cdr:cNvSpPr>
          <a:spLocks xmlns:a="http://schemas.openxmlformats.org/drawingml/2006/main" noChangeShapeType="1"/>
        </cdr:cNvSpPr>
      </cdr:nvSpPr>
      <cdr:spPr bwMode="auto">
        <a:xfrm xmlns:a="http://schemas.openxmlformats.org/drawingml/2006/main">
          <a:off x="694887" y="1786652"/>
          <a:ext cx="15258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0.0945</cdr:x>
      <cdr:y>0.13725</cdr:y>
    </cdr:from>
    <cdr:to>
      <cdr:x>0.20725</cdr:x>
      <cdr:y>0.13725</cdr:y>
    </cdr:to>
    <cdr:sp macro="" textlink="">
      <cdr:nvSpPr>
        <cdr:cNvPr id="1026" name="Line 2"/>
        <cdr:cNvSpPr>
          <a:spLocks xmlns:a="http://schemas.openxmlformats.org/drawingml/2006/main" noChangeShapeType="1"/>
        </cdr:cNvSpPr>
      </cdr:nvSpPr>
      <cdr:spPr bwMode="auto">
        <a:xfrm xmlns:a="http://schemas.openxmlformats.org/drawingml/2006/main">
          <a:off x="694437" y="535124"/>
          <a:ext cx="828547"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0.455</cdr:x>
      <cdr:y>0.13725</cdr:y>
    </cdr:from>
    <cdr:to>
      <cdr:x>0.56825</cdr:x>
      <cdr:y>0.13725</cdr:y>
    </cdr:to>
    <cdr:sp macro="" textlink="">
      <cdr:nvSpPr>
        <cdr:cNvPr id="1027" name="Line 3"/>
        <cdr:cNvSpPr>
          <a:spLocks xmlns:a="http://schemas.openxmlformats.org/drawingml/2006/main" noChangeShapeType="1"/>
        </cdr:cNvSpPr>
      </cdr:nvSpPr>
      <cdr:spPr bwMode="auto">
        <a:xfrm xmlns:a="http://schemas.openxmlformats.org/drawingml/2006/main">
          <a:off x="3345752" y="535996"/>
          <a:ext cx="832761"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0.53325</cdr:x>
      <cdr:y>0.65725</cdr:y>
    </cdr:from>
    <cdr:to>
      <cdr:x>0.61475</cdr:x>
      <cdr:y>0.65725</cdr:y>
    </cdr:to>
    <cdr:sp macro="" textlink="">
      <cdr:nvSpPr>
        <cdr:cNvPr id="1028" name="Line 4"/>
        <cdr:cNvSpPr>
          <a:spLocks xmlns:a="http://schemas.openxmlformats.org/drawingml/2006/main" noChangeShapeType="1"/>
        </cdr:cNvSpPr>
      </cdr:nvSpPr>
      <cdr:spPr bwMode="auto">
        <a:xfrm xmlns:a="http://schemas.openxmlformats.org/drawingml/2006/main" flipV="1">
          <a:off x="3921147" y="2566726"/>
          <a:ext cx="599294"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dr:relSizeAnchor xmlns:cdr="http://schemas.openxmlformats.org/drawingml/2006/chartDrawing">
    <cdr:from>
      <cdr:x>0.14925</cdr:x>
      <cdr:y>0.84425</cdr:y>
    </cdr:from>
    <cdr:to>
      <cdr:x>0.2315</cdr:x>
      <cdr:y>0.84425</cdr:y>
    </cdr:to>
    <cdr:sp macro="" textlink="">
      <cdr:nvSpPr>
        <cdr:cNvPr id="1029" name="Line 5"/>
        <cdr:cNvSpPr>
          <a:spLocks xmlns:a="http://schemas.openxmlformats.org/drawingml/2006/main" noChangeShapeType="1"/>
        </cdr:cNvSpPr>
      </cdr:nvSpPr>
      <cdr:spPr bwMode="auto">
        <a:xfrm xmlns:a="http://schemas.openxmlformats.org/drawingml/2006/main" flipV="1">
          <a:off x="1097480" y="3297007"/>
          <a:ext cx="604809" cy="0"/>
        </a:xfrm>
        <a:prstGeom xmlns:a="http://schemas.openxmlformats.org/drawingml/2006/main" prst="line">
          <a:avLst/>
        </a:prstGeom>
        <a:noFill xmlns:a="http://schemas.openxmlformats.org/drawingml/2006/main"/>
        <a:ln xmlns:a="http://schemas.openxmlformats.org/drawingml/2006/main" w="6350">
          <a:solidFill>
            <a:srgbClr xmlns:mc="http://schemas.openxmlformats.org/markup-compatibility/2006" xmlns:a14="http://schemas.microsoft.com/office/drawing/2010/main" val="000000" mc:Ignorable="a14" a14:legacySpreadsheetColorIndex="77"/>
          </a:solidFill>
          <a:prstDash val="sysDash"/>
          <a:round/>
          <a:headEnd/>
          <a:tailEnd/>
        </a:ln>
        <a:extLst xmlns:a="http://schemas.openxmlformats.org/drawingml/2006/main">
          <a:ext uri="{909E8E84-426E-40dd-AFC4-6F175D3DCCD1}">
            <a14:hiddenFill xmlns:a14="http://schemas.microsoft.com/office/drawing/2010/main" xmlns="">
              <a:noFill/>
            </a14:hiddenFill>
          </a:ext>
        </a:extLst>
      </cdr:spPr>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de-DE"/>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35844" name="Rectangle 4"/>
          <p:cNvSpPr>
            <a:spLocks noGrp="1" noRot="1" noChangeAspect="1" noChangeArrowheads="1" noTextEdit="1"/>
          </p:cNvSpPr>
          <p:nvPr>
            <p:ph type="sldImg" idx="2"/>
          </p:nvPr>
        </p:nvSpPr>
        <p:spPr bwMode="auto">
          <a:xfrm>
            <a:off x="1004888" y="685800"/>
            <a:ext cx="4848225"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de-DE"/>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932B0C62-07EA-4146-9798-A0A17F7FEF9F}" type="slidenum">
              <a:rPr lang="de-DE"/>
              <a:pPr/>
              <a:t>‹Nr.›</a:t>
            </a:fld>
            <a:endParaRPr lang="de-DE"/>
          </a:p>
        </p:txBody>
      </p:sp>
    </p:spTree>
    <p:extLst>
      <p:ext uri="{BB962C8B-B14F-4D97-AF65-F5344CB8AC3E}">
        <p14:creationId xmlns:p14="http://schemas.microsoft.com/office/powerpoint/2010/main" val="17701530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3</a:t>
            </a:fld>
            <a:endParaRPr lang="de-DE"/>
          </a:p>
        </p:txBody>
      </p:sp>
    </p:spTree>
    <p:extLst>
      <p:ext uri="{BB962C8B-B14F-4D97-AF65-F5344CB8AC3E}">
        <p14:creationId xmlns:p14="http://schemas.microsoft.com/office/powerpoint/2010/main" val="4230285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de-DE" dirty="0" smtClean="0"/>
              <a:t>In der Praxis ist es mit diesem Algorithmus nicht möglich, eine Verschlüsselung, die auf dem DLP aufbaut, zu brechen. Die Komplexität dieses Algorithmus liegt in O(√p − 1) und</a:t>
            </a:r>
            <a:r>
              <a:rPr lang="de-DE" baseline="0" dirty="0" smtClean="0"/>
              <a:t> </a:t>
            </a:r>
            <a:r>
              <a:rPr lang="de-DE" dirty="0" smtClean="0"/>
              <a:t>ist somit schon deutlich besser, als eine naive vollständige Suche, deren Komplexität in O(p − 1) liegt, </a:t>
            </a:r>
            <a:r>
              <a:rPr lang="de-DE" dirty="0" smtClean="0"/>
              <a:t>aber dennoch </a:t>
            </a:r>
            <a:r>
              <a:rPr lang="de-DE" dirty="0" smtClean="0"/>
              <a:t>zu stark von der Größe der zugrundeliegenden Gruppe abhängig ist. Anzumerken ist, dass dieser Algorithmus ein sogenannter generischer Algorithmus ist, womit dieser für jede Gruppe funktioniert und nicht von einer speziellen Struktur der Gruppe abhängt.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13</a:t>
            </a:fld>
            <a:endParaRPr lang="de-DE" dirty="0"/>
          </a:p>
        </p:txBody>
      </p:sp>
    </p:spTree>
    <p:extLst>
      <p:ext uri="{BB962C8B-B14F-4D97-AF65-F5344CB8AC3E}">
        <p14:creationId xmlns:p14="http://schemas.microsoft.com/office/powerpoint/2010/main" val="1662091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Es geht nur um Grundlagen</a:t>
            </a:r>
          </a:p>
          <a:p>
            <a:pPr marL="171450" indent="-171450">
              <a:buFontTx/>
              <a:buChar char="-"/>
            </a:pPr>
            <a:r>
              <a:rPr lang="de-DE" dirty="0" smtClean="0"/>
              <a:t>Das </a:t>
            </a:r>
            <a:r>
              <a:rPr lang="de-DE" dirty="0" err="1" smtClean="0"/>
              <a:t>Elliptic</a:t>
            </a:r>
            <a:r>
              <a:rPr lang="de-DE" dirty="0" smtClean="0"/>
              <a:t> </a:t>
            </a:r>
            <a:r>
              <a:rPr lang="de-DE" dirty="0" err="1" smtClean="0"/>
              <a:t>Curve</a:t>
            </a:r>
            <a:r>
              <a:rPr lang="de-DE" dirty="0" smtClean="0"/>
              <a:t> </a:t>
            </a:r>
            <a:r>
              <a:rPr lang="de-DE" dirty="0" err="1" smtClean="0"/>
              <a:t>Cryptography</a:t>
            </a:r>
            <a:r>
              <a:rPr lang="de-DE" dirty="0" smtClean="0"/>
              <a:t>, kurz ECC Verfahren</a:t>
            </a:r>
            <a:r>
              <a:rPr lang="de-DE" baseline="0" dirty="0" smtClean="0"/>
              <a:t> kann viel kürzere Schlüssellängen hervorbringen ohne das dabei die Sicherheit verringert wird. Als Beispiel ein RSA-Schlüssel mit 1024 Bit ist etwa so sicher wie ein Schlüssel aus einer elliptischen Kurve mit gerade mal ca. 160 Bit.</a:t>
            </a:r>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932B0C62-07EA-4146-9798-A0A17F7FEF9F}" type="slidenum">
              <a:rPr lang="de-DE" smtClean="0"/>
              <a:pPr/>
              <a:t>5</a:t>
            </a:fld>
            <a:endParaRPr lang="de-DE" dirty="0"/>
          </a:p>
        </p:txBody>
      </p:sp>
    </p:spTree>
    <p:extLst>
      <p:ext uri="{BB962C8B-B14F-4D97-AF65-F5344CB8AC3E}">
        <p14:creationId xmlns:p14="http://schemas.microsoft.com/office/powerpoint/2010/main" val="4165918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smtClean="0"/>
              <a:t>Eine elliptische Kurve ist eine ebene Kurve wie in Abbildung gezeigt. Sie wird durch eine Gleichung der Form: $y^2 = x^3 + </a:t>
            </a:r>
            <a:r>
              <a:rPr lang="de-DE" dirty="0" err="1" smtClean="0"/>
              <a:t>ax</a:t>
            </a:r>
            <a:r>
              <a:rPr lang="de-DE" dirty="0" smtClean="0"/>
              <a:t> +b$ beschrieben. Damit ist eine Menge Z aller Punkte P(x, y), die auf der elliptischen Kurve liegen, definiert. Wichtig dabei ist, dass die Kurvenparameter a und b so gewählt sind, dass die partiellen Ableitungen nach x und nach y auf keinem Punkt der Kurve gleichzeitig null sind. </a:t>
            </a:r>
          </a:p>
          <a:p>
            <a:pPr marL="0" indent="0">
              <a:buFontTx/>
              <a:buNone/>
            </a:pPr>
            <a:endParaRPr lang="de-DE" dirty="0" smtClean="0"/>
          </a:p>
          <a:p>
            <a:pPr marL="171450" indent="-171450">
              <a:buFont typeface="Arial" panose="020B0604020202020204" pitchFamily="34" charset="0"/>
              <a:buChar char="•"/>
            </a:pPr>
            <a:r>
              <a:rPr lang="de-DE" dirty="0" smtClean="0"/>
              <a:t>Anders ausgedrückt: Die Kurve darf sich nicht selbst schneiden, ansonsten kann die Additionsoperation nicht für beliebige Punkte durchgeführt werden.</a:t>
            </a:r>
          </a:p>
          <a:p>
            <a:pPr marL="171450" indent="-171450">
              <a:buFont typeface="Arial" panose="020B0604020202020204" pitchFamily="34" charset="0"/>
              <a:buChar char="•"/>
            </a:pPr>
            <a:endParaRPr lang="de-DE" dirty="0" smtClean="0"/>
          </a:p>
          <a:p>
            <a:pPr marL="171450" indent="-171450">
              <a:buFont typeface="Arial" panose="020B0604020202020204" pitchFamily="34" charset="0"/>
              <a:buChar char="•"/>
            </a:pPr>
            <a:r>
              <a:rPr lang="de-DE" dirty="0" smtClean="0"/>
              <a:t>Addition</a:t>
            </a:r>
            <a:r>
              <a:rPr lang="de-DE" baseline="0" dirty="0" smtClean="0"/>
              <a:t> ist genau das richtige Stichwort. </a:t>
            </a:r>
            <a:r>
              <a:rPr lang="de-DE" dirty="0" smtClean="0"/>
              <a:t>Mit Addition ist das Verknüpfen von zwei Punkten gemeint. Man könnte es auch als Multiplikation bezeichnen. In beiden Fällen hat es nichts mit den bekannten Operationen auf Zahlen zu tun. </a:t>
            </a:r>
            <a:r>
              <a:rPr lang="de-DE" baseline="0" dirty="0" smtClean="0"/>
              <a:t>Das Verknüpfen von zwei Punkten auf einer elliptischen Kurve ist geometrisch definiert.</a:t>
            </a:r>
            <a:r>
              <a:rPr lang="de-DE" dirty="0" smtClean="0"/>
              <a:t> Es ergibt sich wieder einen Punkt, welcher ebenfalls auf der Kurve liegt.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6</a:t>
            </a:fld>
            <a:endParaRPr lang="de-DE" dirty="0"/>
          </a:p>
        </p:txBody>
      </p:sp>
    </p:spTree>
    <p:extLst>
      <p:ext uri="{BB962C8B-B14F-4D97-AF65-F5344CB8AC3E}">
        <p14:creationId xmlns:p14="http://schemas.microsoft.com/office/powerpoint/2010/main" val="3809636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Wenn für die beiden zu addierenden Punkte Q = P gilt, wird die Tangente an der Kurve im Punkt P verwendet. Dabei entsteht der Schnittpunkt mit der Kurve in R und durch Spiegelung resultiert daraus S = P + P = 2P.</a:t>
            </a:r>
          </a:p>
          <a:p>
            <a:pPr marL="171450" indent="-171450">
              <a:buFontTx/>
              <a:buChar char="-"/>
            </a:pPr>
            <a:endParaRPr lang="de-DE" dirty="0" smtClean="0"/>
          </a:p>
          <a:p>
            <a:pPr marL="171450" indent="-171450">
              <a:buFontTx/>
              <a:buChar char="-"/>
            </a:pPr>
            <a:r>
              <a:rPr lang="de-DE" dirty="0" smtClean="0"/>
              <a:t>Sollten die X-Koordinaten beider zu addierender Punkte gleich sein, sodass (Q\</a:t>
            </a:r>
            <a:r>
              <a:rPr lang="de-DE" dirty="0" err="1" smtClean="0"/>
              <a:t>myTiefstellen</a:t>
            </a:r>
            <a:r>
              <a:rPr lang="de-DE" dirty="0" smtClean="0"/>
              <a:t>{X} = P\</a:t>
            </a:r>
            <a:r>
              <a:rPr lang="de-DE" dirty="0" err="1" smtClean="0"/>
              <a:t>myTiefstellen</a:t>
            </a:r>
            <a:r>
              <a:rPr lang="de-DE" dirty="0" smtClean="0"/>
              <a:t>{X}) gilt, entsteht eine vertikale Gerade und die Kurve wird kein weiteres Mal Es gilt also: P + Q = \</a:t>
            </a:r>
            <a:r>
              <a:rPr lang="de-DE" dirty="0" err="1" smtClean="0"/>
              <a:t>myInfty</a:t>
            </a:r>
            <a:r>
              <a:rPr lang="de-DE" dirty="0" smtClean="0"/>
              <a:t> wenn die x-Koordinaten von P und Q gleich sind. </a:t>
            </a:r>
            <a:r>
              <a:rPr lang="de-DE" dirty="0" err="1" smtClean="0"/>
              <a:t>Dgeschnitten</a:t>
            </a:r>
            <a:r>
              <a:rPr lang="de-DE" dirty="0" smtClean="0"/>
              <a:t>. Für diesen Fall wird die elliptische Kurve um einen weiteren Punkt welcher im Unendlichen liegt, ergänzt. Die Addition von Punk P mit dem</a:t>
            </a:r>
            <a:r>
              <a:rPr lang="de-DE" baseline="0" dirty="0" smtClean="0"/>
              <a:t> Punkt im Unendlichem</a:t>
            </a:r>
            <a:r>
              <a:rPr lang="de-DE" dirty="0" smtClean="0"/>
              <a:t> ist so definiert, dass man wiederum P als Ergebnis erhält. Somit ist der</a:t>
            </a:r>
            <a:r>
              <a:rPr lang="de-DE" baseline="0" dirty="0" smtClean="0"/>
              <a:t> Punkt im Unendlichem</a:t>
            </a:r>
            <a:r>
              <a:rPr lang="de-DE" dirty="0" smtClean="0"/>
              <a:t> das neutrale Element der Addition. Daraus folgt, dass Q das inverse Element von P ist und es gilt: Q = -P.</a:t>
            </a:r>
          </a:p>
          <a:p>
            <a:pPr marL="171450" indent="-171450">
              <a:buFontTx/>
              <a:buChar char="-"/>
            </a:pPr>
            <a:endParaRPr lang="de-DE" dirty="0" smtClean="0"/>
          </a:p>
          <a:p>
            <a:pPr marL="171450" indent="-171450">
              <a:buFontTx/>
              <a:buChar char="-"/>
            </a:pPr>
            <a:r>
              <a:rPr lang="de-DE" dirty="0" smtClean="0"/>
              <a:t>Das Addieren eines Punktes P mit einem Skalar k \</a:t>
            </a:r>
            <a:r>
              <a:rPr lang="de-DE" dirty="0" err="1" smtClean="0"/>
              <a:t>myin</a:t>
            </a:r>
            <a:r>
              <a:rPr lang="de-DE" dirty="0" smtClean="0"/>
              <a:t> \{1, 2, 3 ...\} wird als wiederholte Addition definiert:</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7</a:t>
            </a:fld>
            <a:endParaRPr lang="de-DE" dirty="0"/>
          </a:p>
        </p:txBody>
      </p:sp>
    </p:spTree>
    <p:extLst>
      <p:ext uri="{BB962C8B-B14F-4D97-AF65-F5344CB8AC3E}">
        <p14:creationId xmlns:p14="http://schemas.microsoft.com/office/powerpoint/2010/main" val="144734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Um Elliptische Kurven für Asymmetrische Verschlüsselung einsetzen zu können, muss in einem endlichen Körper gerechnet werden um Rundungsfehler zu vermeiden.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8</a:t>
            </a:fld>
            <a:endParaRPr lang="de-DE" dirty="0"/>
          </a:p>
        </p:txBody>
      </p:sp>
    </p:spTree>
    <p:extLst>
      <p:ext uri="{BB962C8B-B14F-4D97-AF65-F5344CB8AC3E}">
        <p14:creationId xmlns:p14="http://schemas.microsoft.com/office/powerpoint/2010/main" val="2248233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9</a:t>
            </a:fld>
            <a:endParaRPr lang="de-DE" dirty="0"/>
          </a:p>
        </p:txBody>
      </p:sp>
    </p:spTree>
    <p:extLst>
      <p:ext uri="{BB962C8B-B14F-4D97-AF65-F5344CB8AC3E}">
        <p14:creationId xmlns:p14="http://schemas.microsoft.com/office/powerpoint/2010/main" val="3079122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Randbedingungen</a:t>
            </a:r>
          </a:p>
          <a:p>
            <a:pPr marL="628650" lvl="1" indent="-171450">
              <a:buFontTx/>
              <a:buChar char="-"/>
            </a:pPr>
            <a:r>
              <a:rPr lang="de-DE" dirty="0" smtClean="0"/>
              <a:t>Es muss in einem endlichen Körper gerechnet werden um Rundungsfehler zu vermeiden</a:t>
            </a:r>
          </a:p>
          <a:p>
            <a:pPr marL="628650" lvl="1" indent="-171450">
              <a:buFontTx/>
              <a:buChar char="-"/>
            </a:pPr>
            <a:r>
              <a:rPr lang="de-DE" dirty="0" smtClean="0"/>
              <a:t>Die Kurve darf sich nicht selbst schneiden, ansonsten kann die Additionsoperation nicht für beliebige Punkte durchgeführt werden</a:t>
            </a:r>
          </a:p>
          <a:p>
            <a:pPr marL="171450" indent="-171450">
              <a:buFontTx/>
              <a:buChar char="-"/>
            </a:pPr>
            <a:endParaRPr lang="de-DE" dirty="0" smtClean="0"/>
          </a:p>
          <a:p>
            <a:pPr marL="171450" indent="-171450">
              <a:buFontTx/>
              <a:buChar char="-"/>
            </a:pPr>
            <a:r>
              <a:rPr lang="de-DE" dirty="0" smtClean="0"/>
              <a:t>Der Grund für diese drastische Verkürzung der Schlüssellängen liegt in den grundlegenden Prinzipien der Algorithmen.</a:t>
            </a:r>
            <a:br>
              <a:rPr lang="de-DE" dirty="0" smtClean="0"/>
            </a:br>
            <a:r>
              <a:rPr lang="de-DE" dirty="0" smtClean="0"/>
              <a:t>Um eine RSA-verschlüsselte Nachricht zu entschlüsseln, muss man das Problem der Fakturierung einer sehr großen Zahl lösen (sie wird in ihre Primfaktoren zerlegt). Dieses Problem ist nur mit sehr aufwendigen Methoden und schwierig zu lösen. Um allerdings eine ECC-verschlüsselte Nachricht zu knacken, muss man das Problem des diskreten Logarithmus lösen. Dieses ist aber sehr viel schwerer zu lösen als die Fakturierung. Daher braucht man für die Entschlüsselung von ECC-Nachrichten bei gleicher Schlüssellänge wesentlich mehr Zeit. Entsprechend kann für das gleiche Sicherheitsniveau eines RSA-Modells ein ECC-Modell mit wesentlich kleineren Schlüsseln verwendet werden.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10</a:t>
            </a:fld>
            <a:endParaRPr lang="de-DE" dirty="0"/>
          </a:p>
        </p:txBody>
      </p:sp>
    </p:spTree>
    <p:extLst>
      <p:ext uri="{BB962C8B-B14F-4D97-AF65-F5344CB8AC3E}">
        <p14:creationId xmlns:p14="http://schemas.microsoft.com/office/powerpoint/2010/main" val="127612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Wi</a:t>
            </a:r>
            <a:r>
              <a:rPr lang="de-DE" baseline="0" dirty="0" smtClean="0"/>
              <a:t>r wollen zu einem gegebener Basis g und p sowie y den Exponenten x ermitteln. An das x, wie in den Grundlagen siehe Handout gezeigt kommt man mit der Logarithmus Funktion nicht ran, da wir uns hier ja in einem Körper befinden. Jetzt muss man sich Grundsätzlich Fragen was ist das x, wie setzt es sich zusammen?</a:t>
            </a:r>
          </a:p>
          <a:p>
            <a:pPr marL="171450" indent="-171450">
              <a:buFontTx/>
              <a:buChar char="-"/>
            </a:pPr>
            <a:endParaRPr lang="de-DE" baseline="0" dirty="0" smtClean="0"/>
          </a:p>
          <a:p>
            <a:pPr marL="171450" indent="-171450">
              <a:buFontTx/>
              <a:buChar char="-"/>
            </a:pPr>
            <a:endParaRPr lang="de-DE" baseline="0" dirty="0" smtClean="0"/>
          </a:p>
          <a:p>
            <a:pPr marL="171450" indent="-171450">
              <a:buFontTx/>
              <a:buChar char="-"/>
            </a:pPr>
            <a:r>
              <a:rPr lang="de-DE" baseline="0" dirty="0" smtClean="0"/>
              <a:t>Wir wählen also als erstes eine Zahl t Element aus N, dann lässt sich der diskrete Logarithmus von y schreiben als …[</a:t>
            </a:r>
            <a:r>
              <a:rPr lang="de-DE" dirty="0" smtClean="0"/>
              <a:t>Diskreter-Logarithmus-Formel</a:t>
            </a:r>
            <a:r>
              <a:rPr lang="de-DE" baseline="0" dirty="0" smtClean="0"/>
              <a:t>].. Um es sich eventuell besser vorstellen zu können: Die Zahl x die wir suchen muss also ein Produkt mit einem Rest sein, da wir uns in einem Körper befinden. </a:t>
            </a:r>
          </a:p>
          <a:p>
            <a:pPr marL="171450" indent="-171450">
              <a:buFontTx/>
              <a:buChar char="-"/>
            </a:pPr>
            <a:endParaRPr lang="de-DE" baseline="0" dirty="0" smtClean="0"/>
          </a:p>
          <a:p>
            <a:pPr marL="171450" indent="-171450">
              <a:buFontTx/>
              <a:buChar char="-"/>
            </a:pPr>
            <a:r>
              <a:rPr lang="de-DE" baseline="0" dirty="0" smtClean="0"/>
              <a:t>Diese beiden Formeln lassen sich so durch Einsetzung und Umformung so verändern das r und q jeweils auf der Anderen Seite stehen. Was bringt uns das nun? Wir haben fast alles gegeben. Wenn wir nun ein r und ein q finden so das diese Gleichung stimmt Dann haben wir genau das r und q gefunden womit wir den diskreten-Logarithmus mit der Formel [TODO Zahl] recht simpel errechnen können.</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11</a:t>
            </a:fld>
            <a:endParaRPr lang="de-DE" dirty="0"/>
          </a:p>
        </p:txBody>
      </p:sp>
    </p:spTree>
    <p:extLst>
      <p:ext uri="{BB962C8B-B14F-4D97-AF65-F5344CB8AC3E}">
        <p14:creationId xmlns:p14="http://schemas.microsoft.com/office/powerpoint/2010/main" val="1691532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1" fontAlgn="base" latinLnBrk="0" hangingPunct="1">
              <a:lnSpc>
                <a:spcPct val="100000"/>
              </a:lnSpc>
              <a:spcBef>
                <a:spcPct val="30000"/>
              </a:spcBef>
              <a:spcAft>
                <a:spcPct val="0"/>
              </a:spcAft>
              <a:buClrTx/>
              <a:buSzTx/>
              <a:buFontTx/>
              <a:buChar char="-"/>
              <a:tabLst/>
              <a:defRPr/>
            </a:pPr>
            <a:r>
              <a:rPr lang="en-US" dirty="0" err="1" smtClean="0"/>
              <a:t>Mit</a:t>
            </a:r>
            <a:r>
              <a:rPr lang="en-US" dirty="0" smtClean="0"/>
              <a:t> den </a:t>
            </a:r>
            <a:r>
              <a:rPr lang="en-US" dirty="0" err="1" smtClean="0"/>
              <a:t>ausgewählten</a:t>
            </a:r>
            <a:r>
              <a:rPr lang="en-US" dirty="0" smtClean="0"/>
              <a:t> t </a:t>
            </a:r>
            <a:r>
              <a:rPr lang="en-US" dirty="0" err="1" smtClean="0"/>
              <a:t>werden</a:t>
            </a:r>
            <a:r>
              <a:rPr lang="en-US" dirty="0" smtClean="0"/>
              <a:t> </a:t>
            </a:r>
            <a:r>
              <a:rPr lang="en-US" dirty="0" err="1" smtClean="0"/>
              <a:t>alle</a:t>
            </a:r>
            <a:r>
              <a:rPr lang="en-US" dirty="0" smtClean="0"/>
              <a:t> Baby-Steps </a:t>
            </a:r>
            <a:r>
              <a:rPr lang="en-US" dirty="0" err="1" smtClean="0"/>
              <a:t>berechnet</a:t>
            </a:r>
            <a:r>
              <a:rPr lang="en-US" dirty="0" smtClean="0"/>
              <a:t>:</a:t>
            </a:r>
          </a:p>
          <a:p>
            <a:pPr marL="171450" indent="-171450">
              <a:buFontTx/>
              <a:buChar char="-"/>
            </a:pPr>
            <a:endParaRPr lang="de-DE" dirty="0" smtClean="0"/>
          </a:p>
          <a:p>
            <a:pPr marL="171450" indent="-171450">
              <a:buFontTx/>
              <a:buChar char="-"/>
            </a:pPr>
            <a:r>
              <a:rPr lang="de-DE" dirty="0" smtClean="0"/>
              <a:t>Die Ergebnisse von (7) mit dem dazugehörigen r werden in einer Liste gespeichert.</a:t>
            </a:r>
          </a:p>
          <a:p>
            <a:pPr marL="171450" indent="-171450">
              <a:buFontTx/>
              <a:buChar char="-"/>
            </a:pPr>
            <a:endParaRPr lang="de-DE" dirty="0" smtClean="0"/>
          </a:p>
          <a:p>
            <a:pPr marL="171450" indent="-171450">
              <a:buFontTx/>
              <a:buChar char="-"/>
            </a:pPr>
            <a:r>
              <a:rPr lang="de-DE" dirty="0" smtClean="0"/>
              <a:t>Mit Gleichung (8) werden nun die Giant-</a:t>
            </a:r>
            <a:r>
              <a:rPr lang="de-DE" dirty="0" err="1" smtClean="0"/>
              <a:t>Steps</a:t>
            </a:r>
            <a:r>
              <a:rPr lang="de-DE" dirty="0" smtClean="0"/>
              <a:t> berechnet.</a:t>
            </a:r>
          </a:p>
          <a:p>
            <a:pPr marL="171450" indent="-171450">
              <a:buFontTx/>
              <a:buChar char="-"/>
            </a:pPr>
            <a:endParaRPr lang="de-DE" dirty="0" smtClean="0"/>
          </a:p>
          <a:p>
            <a:pPr marL="171450" indent="-171450">
              <a:buFontTx/>
              <a:buChar char="-"/>
            </a:pPr>
            <a:r>
              <a:rPr lang="de-DE" dirty="0" smtClean="0"/>
              <a:t>Die so ermittelten Lösungen von (8) werden mit denen </a:t>
            </a:r>
            <a:r>
              <a:rPr lang="de-DE" dirty="0" smtClean="0"/>
              <a:t>aus der </a:t>
            </a:r>
            <a:r>
              <a:rPr lang="de-DE" dirty="0" smtClean="0"/>
              <a:t>Liste der </a:t>
            </a:r>
            <a:r>
              <a:rPr lang="de-DE" dirty="0" smtClean="0"/>
              <a:t>Baby-</a:t>
            </a:r>
            <a:r>
              <a:rPr lang="de-DE" dirty="0" err="1" smtClean="0"/>
              <a:t>Steps</a:t>
            </a:r>
            <a:r>
              <a:rPr lang="de-DE" baseline="0" dirty="0" smtClean="0"/>
              <a:t> v</a:t>
            </a:r>
            <a:r>
              <a:rPr lang="de-DE" dirty="0" smtClean="0"/>
              <a:t>erglichen</a:t>
            </a:r>
            <a:r>
              <a:rPr lang="de-DE" dirty="0" smtClean="0"/>
              <a:t>. Stimmen </a:t>
            </a:r>
            <a:r>
              <a:rPr lang="de-DE" dirty="0" smtClean="0"/>
              <a:t>Baby-</a:t>
            </a:r>
            <a:r>
              <a:rPr lang="de-DE" dirty="0" err="1" smtClean="0"/>
              <a:t>Step</a:t>
            </a:r>
            <a:r>
              <a:rPr lang="de-DE" dirty="0" smtClean="0"/>
              <a:t> und Giant-</a:t>
            </a:r>
            <a:r>
              <a:rPr lang="de-DE" dirty="0" err="1" smtClean="0"/>
              <a:t>Stepüberein</a:t>
            </a:r>
            <a:r>
              <a:rPr lang="de-DE" dirty="0" smtClean="0"/>
              <a:t>, wurde eine Kollision gefunden </a:t>
            </a:r>
            <a:r>
              <a:rPr lang="de-DE" dirty="0" smtClean="0"/>
              <a:t>und die </a:t>
            </a:r>
            <a:r>
              <a:rPr lang="de-DE" dirty="0" smtClean="0"/>
              <a:t>Gleichung aus (6) ist </a:t>
            </a:r>
            <a:r>
              <a:rPr lang="de-DE" dirty="0" smtClean="0"/>
              <a:t>erfüllt</a:t>
            </a:r>
            <a:r>
              <a:rPr lang="de-DE" dirty="0" smtClean="0"/>
              <a:t>. Die so ermittelten </a:t>
            </a:r>
            <a:r>
              <a:rPr lang="de-DE" dirty="0" smtClean="0"/>
              <a:t>Werte für </a:t>
            </a:r>
            <a:r>
              <a:rPr lang="de-DE" dirty="0" smtClean="0"/>
              <a:t>q und r </a:t>
            </a:r>
            <a:r>
              <a:rPr lang="de-DE" dirty="0" smtClean="0"/>
              <a:t>können </a:t>
            </a:r>
            <a:r>
              <a:rPr lang="de-DE" dirty="0" smtClean="0"/>
              <a:t>nun in Gleichung (5) eingesetzt </a:t>
            </a:r>
            <a:r>
              <a:rPr lang="de-DE" dirty="0" smtClean="0"/>
              <a:t>werden und </a:t>
            </a:r>
            <a:r>
              <a:rPr lang="de-DE" dirty="0" smtClean="0"/>
              <a:t>man </a:t>
            </a:r>
            <a:r>
              <a:rPr lang="de-DE" dirty="0" smtClean="0"/>
              <a:t>erhält </a:t>
            </a:r>
            <a:r>
              <a:rPr lang="de-DE" dirty="0" smtClean="0"/>
              <a:t>so den diskreten Logarithmus von y.</a:t>
            </a:r>
            <a:endParaRPr lang="de-DE" dirty="0"/>
          </a:p>
        </p:txBody>
      </p:sp>
      <p:sp>
        <p:nvSpPr>
          <p:cNvPr id="4" name="Foliennummernplatzhalter 3"/>
          <p:cNvSpPr>
            <a:spLocks noGrp="1"/>
          </p:cNvSpPr>
          <p:nvPr>
            <p:ph type="sldNum" sz="quarter" idx="10"/>
          </p:nvPr>
        </p:nvSpPr>
        <p:spPr/>
        <p:txBody>
          <a:bodyPr/>
          <a:lstStyle/>
          <a:p>
            <a:fld id="{932B0C62-07EA-4146-9798-A0A17F7FEF9F}" type="slidenum">
              <a:rPr lang="de-DE" smtClean="0"/>
              <a:pPr/>
              <a:t>12</a:t>
            </a:fld>
            <a:endParaRPr lang="de-DE" dirty="0"/>
          </a:p>
        </p:txBody>
      </p:sp>
    </p:spTree>
    <p:extLst>
      <p:ext uri="{BB962C8B-B14F-4D97-AF65-F5344CB8AC3E}">
        <p14:creationId xmlns:p14="http://schemas.microsoft.com/office/powerpoint/2010/main" val="2357944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3" name="Bild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57006" y="684995"/>
            <a:ext cx="1374362" cy="1872260"/>
          </a:xfrm>
          <a:prstGeom prst="rect">
            <a:avLst/>
          </a:prstGeom>
        </p:spPr>
      </p:pic>
      <p:pic>
        <p:nvPicPr>
          <p:cNvPr id="2" name="Bild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723030" y="2125196"/>
            <a:ext cx="2451411" cy="4896678"/>
          </a:xfrm>
          <a:prstGeom prst="rect">
            <a:avLst/>
          </a:prstGeom>
        </p:spPr>
      </p:pic>
      <p:sp>
        <p:nvSpPr>
          <p:cNvPr id="3074" name="Rectangle 2"/>
          <p:cNvSpPr>
            <a:spLocks noGrp="1" noChangeArrowheads="1"/>
          </p:cNvSpPr>
          <p:nvPr>
            <p:ph type="ctrTitle"/>
          </p:nvPr>
        </p:nvSpPr>
        <p:spPr>
          <a:xfrm>
            <a:off x="522288" y="4718050"/>
            <a:ext cx="6985000" cy="719138"/>
          </a:xfrm>
        </p:spPr>
        <p:txBody>
          <a:bodyPr/>
          <a:lstStyle>
            <a:lvl1pPr>
              <a:defRPr sz="4000"/>
            </a:lvl1pPr>
          </a:lstStyle>
          <a:p>
            <a:pPr lvl="0"/>
            <a:r>
              <a:rPr lang="de-DE" noProof="0" smtClean="0"/>
              <a:t>Titelmasterformat durch Klicken bearbeiten</a:t>
            </a:r>
          </a:p>
        </p:txBody>
      </p:sp>
      <p:sp>
        <p:nvSpPr>
          <p:cNvPr id="3075" name="Rectangle 3"/>
          <p:cNvSpPr>
            <a:spLocks noGrp="1" noChangeArrowheads="1"/>
          </p:cNvSpPr>
          <p:nvPr>
            <p:ph type="subTitle" idx="1"/>
          </p:nvPr>
        </p:nvSpPr>
        <p:spPr>
          <a:xfrm>
            <a:off x="522288" y="5294313"/>
            <a:ext cx="6985000" cy="1008062"/>
          </a:xfrm>
        </p:spPr>
        <p:txBody>
          <a:bodyPr/>
          <a:lstStyle>
            <a:lvl1pPr>
              <a:spcAft>
                <a:spcPct val="0"/>
              </a:spcAft>
              <a:defRPr sz="2400" i="1"/>
            </a:lvl1pPr>
          </a:lstStyle>
          <a:p>
            <a:pPr lvl="0"/>
            <a:r>
              <a:rPr lang="de-DE" noProof="0" smtClean="0"/>
              <a:t>Formatvorlage des Untertitelmasters durch Klicken bearbeiten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chartAndTx" preserve="1">
  <p:cSld name="Titel, Diagramm und Tex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Diagrammplatzhalter 2"/>
          <p:cNvSpPr>
            <a:spLocks noGrp="1"/>
          </p:cNvSpPr>
          <p:nvPr>
            <p:ph type="chart" sz="half" idx="1"/>
          </p:nvPr>
        </p:nvSpPr>
        <p:spPr>
          <a:xfrm>
            <a:off x="522288" y="2138363"/>
            <a:ext cx="4135437" cy="4522787"/>
          </a:xfrm>
        </p:spPr>
        <p:txBody>
          <a:bodyPr/>
          <a:lstStyle/>
          <a:p>
            <a:r>
              <a:rPr lang="de-DE" smtClean="0"/>
              <a:t>Diagramm durch Klicken auf Symbol hinzufügen</a:t>
            </a:r>
            <a:endParaRPr lang="en-US"/>
          </a:p>
        </p:txBody>
      </p:sp>
      <p:sp>
        <p:nvSpPr>
          <p:cNvPr id="4" name="Textplatzhalter 3"/>
          <p:cNvSpPr>
            <a:spLocks noGrp="1"/>
          </p:cNvSpPr>
          <p:nvPr>
            <p:ph type="body" sz="half" idx="2"/>
          </p:nvPr>
        </p:nvSpPr>
        <p:spPr>
          <a:xfrm>
            <a:off x="4810125" y="2138363"/>
            <a:ext cx="4137025"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B7440A9E-2DF6-49F5-A69A-7E83E654EF6F}" type="slidenum">
              <a:rPr lang="de-DE"/>
              <a:pPr/>
              <a:t>‹Nr.›</a:t>
            </a:fld>
            <a:endParaRPr lang="de-DE"/>
          </a:p>
        </p:txBody>
      </p:sp>
    </p:spTree>
    <p:extLst>
      <p:ext uri="{BB962C8B-B14F-4D97-AF65-F5344CB8AC3E}">
        <p14:creationId xmlns:p14="http://schemas.microsoft.com/office/powerpoint/2010/main" val="1330131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Foliennummernplatzhalter 3"/>
          <p:cNvSpPr>
            <a:spLocks noGrp="1"/>
          </p:cNvSpPr>
          <p:nvPr>
            <p:ph type="sldNum" sz="quarter" idx="10"/>
          </p:nvPr>
        </p:nvSpPr>
        <p:spPr/>
        <p:txBody>
          <a:bodyPr/>
          <a:lstStyle>
            <a:lvl1pPr>
              <a:defRPr/>
            </a:lvl1pPr>
          </a:lstStyle>
          <a:p>
            <a:r>
              <a:rPr lang="de-DE"/>
              <a:t>Seite </a:t>
            </a:r>
            <a:fld id="{1B189BCE-72B6-4347-8C11-17284F861EDC}" type="slidenum">
              <a:rPr lang="de-DE"/>
              <a:pPr/>
              <a:t>‹Nr.›</a:t>
            </a:fld>
            <a:endParaRPr lang="de-DE"/>
          </a:p>
        </p:txBody>
      </p:sp>
    </p:spTree>
    <p:extLst>
      <p:ext uri="{BB962C8B-B14F-4D97-AF65-F5344CB8AC3E}">
        <p14:creationId xmlns:p14="http://schemas.microsoft.com/office/powerpoint/2010/main" val="251205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522288" y="2138363"/>
            <a:ext cx="4135437"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Inhaltsplatzhalter 3"/>
          <p:cNvSpPr>
            <a:spLocks noGrp="1"/>
          </p:cNvSpPr>
          <p:nvPr>
            <p:ph sz="half" idx="2"/>
          </p:nvPr>
        </p:nvSpPr>
        <p:spPr>
          <a:xfrm>
            <a:off x="4810125" y="2138363"/>
            <a:ext cx="4137025" cy="4522787"/>
          </a:xfrm>
        </p:spPr>
        <p:txBody>
          <a:bodyPr/>
          <a:lstStyle>
            <a:lvl1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1pPr>
            <a:lvl2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2pPr>
            <a:lvl3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3pPr>
            <a:lvl4pPr algn="l" defTabSz="1054100" rtl="0" fontAlgn="base">
              <a:lnSpc>
                <a:spcPct val="110000"/>
              </a:lnSpc>
              <a:spcBef>
                <a:spcPct val="0"/>
              </a:spcBef>
              <a:spcAft>
                <a:spcPct val="40000"/>
              </a:spcAft>
              <a:defRPr lang="de-DE" sz="1700" dirty="0" smtClean="0">
                <a:solidFill>
                  <a:schemeClr val="tx1"/>
                </a:solidFill>
                <a:latin typeface="+mn-lt"/>
                <a:ea typeface="+mn-ea"/>
                <a:cs typeface="+mn-cs"/>
              </a:defRPr>
            </a:lvl4pPr>
            <a:lvl5pPr algn="l" defTabSz="1054100" rtl="0" fontAlgn="base">
              <a:lnSpc>
                <a:spcPct val="110000"/>
              </a:lnSpc>
              <a:spcBef>
                <a:spcPct val="0"/>
              </a:spcBef>
              <a:spcAft>
                <a:spcPct val="40000"/>
              </a:spcAft>
              <a:defRPr lang="en-US" sz="1700" dirty="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Foliennummernplatzhalter 4"/>
          <p:cNvSpPr>
            <a:spLocks noGrp="1"/>
          </p:cNvSpPr>
          <p:nvPr>
            <p:ph type="sldNum" sz="quarter" idx="10"/>
          </p:nvPr>
        </p:nvSpPr>
        <p:spPr/>
        <p:txBody>
          <a:bodyPr/>
          <a:lstStyle>
            <a:lvl1pPr>
              <a:defRPr/>
            </a:lvl1pPr>
          </a:lstStyle>
          <a:p>
            <a:r>
              <a:rPr lang="de-DE"/>
              <a:t>Seite </a:t>
            </a:r>
            <a:fld id="{C9DF4026-A29C-4B40-902F-41C57635FD76}" type="slidenum">
              <a:rPr lang="de-DE"/>
              <a:pPr/>
              <a:t>‹Nr.›</a:t>
            </a:fld>
            <a:endParaRPr lang="de-DE"/>
          </a:p>
        </p:txBody>
      </p:sp>
    </p:spTree>
    <p:extLst>
      <p:ext uri="{BB962C8B-B14F-4D97-AF65-F5344CB8AC3E}">
        <p14:creationId xmlns:p14="http://schemas.microsoft.com/office/powerpoint/2010/main" val="27564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p:txBody>
          <a:bodyPr/>
          <a:lstStyle>
            <a:lvl1pPr>
              <a:defRPr/>
            </a:lvl1pPr>
          </a:lstStyle>
          <a:p>
            <a:r>
              <a:rPr lang="de-DE"/>
              <a:t>Seite </a:t>
            </a:r>
            <a:fld id="{9A62AABA-5C59-49CF-A516-801C5D3DCF65}" type="slidenum">
              <a:rPr lang="de-DE"/>
              <a:pPr/>
              <a:t>‹Nr.›</a:t>
            </a:fld>
            <a:endParaRPr lang="de-DE"/>
          </a:p>
        </p:txBody>
      </p:sp>
    </p:spTree>
    <p:extLst>
      <p:ext uri="{BB962C8B-B14F-4D97-AF65-F5344CB8AC3E}">
        <p14:creationId xmlns:p14="http://schemas.microsoft.com/office/powerpoint/2010/main" val="1063405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lvl1pPr>
              <a:defRPr/>
            </a:lvl1pPr>
          </a:lstStyle>
          <a:p>
            <a:r>
              <a:rPr lang="de-DE"/>
              <a:t>Seite </a:t>
            </a:r>
            <a:fld id="{7991D8C6-CAB4-44CE-8EA5-8D04D05EBC07}" type="slidenum">
              <a:rPr lang="de-DE"/>
              <a:pPr/>
              <a:t>‹Nr.›</a:t>
            </a:fld>
            <a:endParaRPr lang="de-DE"/>
          </a:p>
        </p:txBody>
      </p:sp>
    </p:spTree>
    <p:extLst>
      <p:ext uri="{BB962C8B-B14F-4D97-AF65-F5344CB8AC3E}">
        <p14:creationId xmlns:p14="http://schemas.microsoft.com/office/powerpoint/2010/main" val="29705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55D2BB0D-2C4F-41CB-81FD-E9CE2EF002ED}" type="slidenum">
              <a:rPr lang="de-DE"/>
              <a:pPr/>
              <a:t>‹Nr.›</a:t>
            </a:fld>
            <a:endParaRPr lang="de-DE"/>
          </a:p>
        </p:txBody>
      </p:sp>
    </p:spTree>
    <p:extLst>
      <p:ext uri="{BB962C8B-B14F-4D97-AF65-F5344CB8AC3E}">
        <p14:creationId xmlns:p14="http://schemas.microsoft.com/office/powerpoint/2010/main" val="285117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759700" y="671513"/>
            <a:ext cx="2411413" cy="5989637"/>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522288" y="671513"/>
            <a:ext cx="7085012" cy="5989637"/>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Foliennummernplatzhalter 3"/>
          <p:cNvSpPr>
            <a:spLocks noGrp="1"/>
          </p:cNvSpPr>
          <p:nvPr>
            <p:ph type="sldNum" sz="quarter" idx="10"/>
          </p:nvPr>
        </p:nvSpPr>
        <p:spPr/>
        <p:txBody>
          <a:bodyPr/>
          <a:lstStyle>
            <a:lvl1pPr>
              <a:defRPr/>
            </a:lvl1pPr>
          </a:lstStyle>
          <a:p>
            <a:r>
              <a:rPr lang="de-DE"/>
              <a:t>Seite </a:t>
            </a:r>
            <a:fld id="{8C495611-ACA6-4783-9F35-F2E84BDDE611}" type="slidenum">
              <a:rPr lang="de-DE"/>
              <a:pPr/>
              <a:t>‹Nr.›</a:t>
            </a:fld>
            <a:endParaRPr lang="de-DE"/>
          </a:p>
        </p:txBody>
      </p:sp>
    </p:spTree>
    <p:extLst>
      <p:ext uri="{BB962C8B-B14F-4D97-AF65-F5344CB8AC3E}">
        <p14:creationId xmlns:p14="http://schemas.microsoft.com/office/powerpoint/2010/main" val="3795543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abellenplatzhalter 2"/>
          <p:cNvSpPr>
            <a:spLocks noGrp="1"/>
          </p:cNvSpPr>
          <p:nvPr>
            <p:ph type="tbl" idx="1"/>
          </p:nvPr>
        </p:nvSpPr>
        <p:spPr>
          <a:xfrm>
            <a:off x="522288" y="2138363"/>
            <a:ext cx="8424862" cy="4522787"/>
          </a:xfrm>
        </p:spPr>
        <p:txBody>
          <a:bodyPr/>
          <a:lstStyle/>
          <a:p>
            <a:r>
              <a:rPr lang="de-DE" smtClean="0"/>
              <a:t>Tabelle durch Klicken auf Symbol hinzufügen</a:t>
            </a:r>
            <a:endParaRPr lang="en-US"/>
          </a:p>
        </p:txBody>
      </p:sp>
      <p:sp>
        <p:nvSpPr>
          <p:cNvPr id="4" name="Foliennummernplatzhalter 3"/>
          <p:cNvSpPr>
            <a:spLocks noGrp="1"/>
          </p:cNvSpPr>
          <p:nvPr>
            <p:ph type="sldNum" sz="quarter" idx="10"/>
          </p:nvPr>
        </p:nvSpPr>
        <p:spPr>
          <a:xfrm>
            <a:off x="8947150" y="7165975"/>
            <a:ext cx="1223963" cy="228600"/>
          </a:xfrm>
        </p:spPr>
        <p:txBody>
          <a:bodyPr/>
          <a:lstStyle>
            <a:lvl1pPr>
              <a:defRPr/>
            </a:lvl1pPr>
          </a:lstStyle>
          <a:p>
            <a:r>
              <a:rPr lang="de-DE"/>
              <a:t>Seite </a:t>
            </a:r>
            <a:fld id="{40192516-3A96-4AF1-ACCE-4FA25417AC18}" type="slidenum">
              <a:rPr lang="de-DE"/>
              <a:pPr/>
              <a:t>‹Nr.›</a:t>
            </a:fld>
            <a:endParaRPr lang="de-DE"/>
          </a:p>
        </p:txBody>
      </p:sp>
    </p:spTree>
    <p:extLst>
      <p:ext uri="{BB962C8B-B14F-4D97-AF65-F5344CB8AC3E}">
        <p14:creationId xmlns:p14="http://schemas.microsoft.com/office/powerpoint/2010/main" val="64843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ClipArt" preserve="1">
  <p:cSld name="Titel, Text und ClipArt">
    <p:spTree>
      <p:nvGrpSpPr>
        <p:cNvPr id="1" name=""/>
        <p:cNvGrpSpPr/>
        <p:nvPr/>
      </p:nvGrpSpPr>
      <p:grpSpPr>
        <a:xfrm>
          <a:off x="0" y="0"/>
          <a:ext cx="0" cy="0"/>
          <a:chOff x="0" y="0"/>
          <a:chExt cx="0" cy="0"/>
        </a:xfrm>
      </p:grpSpPr>
      <p:sp>
        <p:nvSpPr>
          <p:cNvPr id="2" name="Titel 1"/>
          <p:cNvSpPr>
            <a:spLocks noGrp="1"/>
          </p:cNvSpPr>
          <p:nvPr>
            <p:ph type="title"/>
          </p:nvPr>
        </p:nvSpPr>
        <p:spPr>
          <a:xfrm>
            <a:off x="522288" y="671513"/>
            <a:ext cx="9648825" cy="949325"/>
          </a:xfrm>
        </p:spPr>
        <p:txBody>
          <a:bodyPr/>
          <a:lstStyle/>
          <a:p>
            <a:r>
              <a:rPr lang="de-DE" smtClean="0"/>
              <a:t>Titelmasterformat durch Klicken bearbeiten</a:t>
            </a:r>
            <a:endParaRPr lang="en-US"/>
          </a:p>
        </p:txBody>
      </p:sp>
      <p:sp>
        <p:nvSpPr>
          <p:cNvPr id="3" name="Textplatzhalter 2"/>
          <p:cNvSpPr>
            <a:spLocks noGrp="1"/>
          </p:cNvSpPr>
          <p:nvPr>
            <p:ph type="body" sz="half" idx="1"/>
          </p:nvPr>
        </p:nvSpPr>
        <p:spPr>
          <a:xfrm>
            <a:off x="522288" y="2138363"/>
            <a:ext cx="4135437" cy="4522787"/>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ClipArt-Platzhalter 3"/>
          <p:cNvSpPr>
            <a:spLocks noGrp="1"/>
          </p:cNvSpPr>
          <p:nvPr>
            <p:ph type="clipArt" sz="half" idx="2"/>
          </p:nvPr>
        </p:nvSpPr>
        <p:spPr>
          <a:xfrm>
            <a:off x="4810125" y="2138363"/>
            <a:ext cx="4137025" cy="4522787"/>
          </a:xfrm>
        </p:spPr>
        <p:txBody>
          <a:bodyPr/>
          <a:lstStyle/>
          <a:p>
            <a:r>
              <a:rPr lang="de-DE" smtClean="0"/>
              <a:t>Onlinebild durch Klicken auf das Symbol hinzufügen</a:t>
            </a:r>
            <a:endParaRPr lang="en-US"/>
          </a:p>
        </p:txBody>
      </p:sp>
      <p:sp>
        <p:nvSpPr>
          <p:cNvPr id="5" name="Foliennummernplatzhalter 4"/>
          <p:cNvSpPr>
            <a:spLocks noGrp="1"/>
          </p:cNvSpPr>
          <p:nvPr>
            <p:ph type="sldNum" sz="quarter" idx="10"/>
          </p:nvPr>
        </p:nvSpPr>
        <p:spPr>
          <a:xfrm>
            <a:off x="8947150" y="7165975"/>
            <a:ext cx="1223963" cy="228600"/>
          </a:xfrm>
        </p:spPr>
        <p:txBody>
          <a:bodyPr/>
          <a:lstStyle>
            <a:lvl1pPr>
              <a:defRPr/>
            </a:lvl1pPr>
          </a:lstStyle>
          <a:p>
            <a:r>
              <a:rPr lang="de-DE"/>
              <a:t>Seite </a:t>
            </a:r>
            <a:fld id="{F7AE973F-D322-44D2-BC6C-F98FA548D40F}" type="slidenum">
              <a:rPr lang="de-DE"/>
              <a:pPr/>
              <a:t>‹Nr.›</a:t>
            </a:fld>
            <a:endParaRPr lang="de-DE"/>
          </a:p>
        </p:txBody>
      </p:sp>
    </p:spTree>
    <p:extLst>
      <p:ext uri="{BB962C8B-B14F-4D97-AF65-F5344CB8AC3E}">
        <p14:creationId xmlns:p14="http://schemas.microsoft.com/office/powerpoint/2010/main" val="2626667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ild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9451270" y="5365645"/>
            <a:ext cx="720100" cy="1440200"/>
          </a:xfrm>
          <a:prstGeom prst="rect">
            <a:avLst/>
          </a:prstGeom>
        </p:spPr>
      </p:pic>
      <p:sp>
        <p:nvSpPr>
          <p:cNvPr id="1026" name="Rectangle 2"/>
          <p:cNvSpPr>
            <a:spLocks noGrp="1" noChangeArrowheads="1"/>
          </p:cNvSpPr>
          <p:nvPr>
            <p:ph type="title"/>
          </p:nvPr>
        </p:nvSpPr>
        <p:spPr bwMode="auto">
          <a:xfrm>
            <a:off x="522288" y="671513"/>
            <a:ext cx="9648825" cy="9493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das Titelformat zu bearbeiten</a:t>
            </a:r>
          </a:p>
        </p:txBody>
      </p:sp>
      <p:sp>
        <p:nvSpPr>
          <p:cNvPr id="1027" name="Rectangle 3"/>
          <p:cNvSpPr>
            <a:spLocks noGrp="1" noChangeArrowheads="1"/>
          </p:cNvSpPr>
          <p:nvPr>
            <p:ph type="body" idx="1"/>
          </p:nvPr>
        </p:nvSpPr>
        <p:spPr bwMode="auto">
          <a:xfrm>
            <a:off x="522288" y="2138363"/>
            <a:ext cx="8424862" cy="4522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de-DE" dirty="0" smtClean="0"/>
              <a:t>Klicken Sie, um die Formate des Vorlagentextes zu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p>
        </p:txBody>
      </p:sp>
      <p:sp>
        <p:nvSpPr>
          <p:cNvPr id="1030" name="Rectangle 6"/>
          <p:cNvSpPr>
            <a:spLocks noGrp="1" noChangeArrowheads="1"/>
          </p:cNvSpPr>
          <p:nvPr>
            <p:ph type="sldNum" sz="quarter" idx="4"/>
          </p:nvPr>
        </p:nvSpPr>
        <p:spPr bwMode="auto">
          <a:xfrm>
            <a:off x="8947150" y="7165975"/>
            <a:ext cx="1223963" cy="22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1054100">
              <a:defRPr sz="1000">
                <a:solidFill>
                  <a:schemeClr val="tx1"/>
                </a:solidFill>
              </a:defRPr>
            </a:lvl1pPr>
          </a:lstStyle>
          <a:p>
            <a:r>
              <a:rPr lang="de-DE"/>
              <a:t>Seite </a:t>
            </a:r>
            <a:fld id="{59EA8C07-EA1E-4A55-873B-B297E2C8BA10}" type="slidenum">
              <a:rPr lang="de-DE"/>
              <a:pPr/>
              <a:t>‹Nr.›</a:t>
            </a:fld>
            <a:endParaRPr lang="de-DE"/>
          </a:p>
        </p:txBody>
      </p:sp>
      <p:sp>
        <p:nvSpPr>
          <p:cNvPr id="1032" name="Text Box 8"/>
          <p:cNvSpPr txBox="1">
            <a:spLocks noChangeArrowheads="1"/>
          </p:cNvSpPr>
          <p:nvPr userDrawn="1"/>
        </p:nvSpPr>
        <p:spPr bwMode="auto">
          <a:xfrm>
            <a:off x="512763" y="7165975"/>
            <a:ext cx="77136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b="1" dirty="0"/>
              <a:t>Hochschule Hannover</a:t>
            </a:r>
            <a:r>
              <a:rPr lang="de-DE" sz="1000" dirty="0"/>
              <a:t>   </a:t>
            </a:r>
            <a:r>
              <a:rPr lang="de-DE" sz="1000" dirty="0" smtClean="0"/>
              <a:t>M.Reichenbach &amp; </a:t>
            </a:r>
            <a:r>
              <a:rPr lang="de-DE" sz="1000" i="1" dirty="0" err="1" smtClean="0"/>
              <a:t>M.Rohde</a:t>
            </a:r>
            <a:r>
              <a:rPr lang="de-DE" sz="1000" i="1" dirty="0" smtClean="0"/>
              <a:t>   </a:t>
            </a:r>
            <a:r>
              <a:rPr lang="de-DE" sz="1000" dirty="0" smtClean="0"/>
              <a:t>Algorithmische</a:t>
            </a:r>
            <a:r>
              <a:rPr lang="de-DE" sz="1000" baseline="0" dirty="0" smtClean="0"/>
              <a:t> Zahlentheorie</a:t>
            </a:r>
            <a:endParaRPr lang="de-DE" sz="1000" dirty="0"/>
          </a:p>
        </p:txBody>
      </p:sp>
      <p:sp>
        <p:nvSpPr>
          <p:cNvPr id="1034" name="Line 10"/>
          <p:cNvSpPr>
            <a:spLocks noChangeShapeType="1"/>
          </p:cNvSpPr>
          <p:nvPr userDrawn="1"/>
        </p:nvSpPr>
        <p:spPr bwMode="auto">
          <a:xfrm>
            <a:off x="522288" y="7021513"/>
            <a:ext cx="9648825" cy="0"/>
          </a:xfrm>
          <a:prstGeom prst="line">
            <a:avLst/>
          </a:prstGeom>
          <a:noFill/>
          <a:ln w="50800">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8" r:id="rId6"/>
    <p:sldLayoutId id="2147483659" r:id="rId7"/>
    <p:sldLayoutId id="2147483660" r:id="rId8"/>
    <p:sldLayoutId id="2147483661" r:id="rId9"/>
    <p:sldLayoutId id="2147483662" r:id="rId10"/>
  </p:sldLayoutIdLst>
  <p:hf hdr="0" dt="0"/>
  <p:txStyles>
    <p:titleStyle>
      <a:lvl1pPr algn="l" defTabSz="1054100" rtl="0" eaLnBrk="1" fontAlgn="base" hangingPunct="1">
        <a:spcBef>
          <a:spcPct val="0"/>
        </a:spcBef>
        <a:spcAft>
          <a:spcPct val="0"/>
        </a:spcAft>
        <a:defRPr sz="3000" b="1">
          <a:solidFill>
            <a:schemeClr val="tx2"/>
          </a:solidFill>
          <a:latin typeface="+mj-lt"/>
          <a:ea typeface="+mj-ea"/>
          <a:cs typeface="+mj-cs"/>
        </a:defRPr>
      </a:lvl1pPr>
      <a:lvl2pPr algn="l" defTabSz="1054100" rtl="0" eaLnBrk="1" fontAlgn="base" hangingPunct="1">
        <a:spcBef>
          <a:spcPct val="0"/>
        </a:spcBef>
        <a:spcAft>
          <a:spcPct val="0"/>
        </a:spcAft>
        <a:defRPr sz="3000" b="1">
          <a:solidFill>
            <a:schemeClr val="tx2"/>
          </a:solidFill>
          <a:latin typeface="Arial" charset="0"/>
        </a:defRPr>
      </a:lvl2pPr>
      <a:lvl3pPr algn="l" defTabSz="1054100" rtl="0" eaLnBrk="1" fontAlgn="base" hangingPunct="1">
        <a:spcBef>
          <a:spcPct val="0"/>
        </a:spcBef>
        <a:spcAft>
          <a:spcPct val="0"/>
        </a:spcAft>
        <a:defRPr sz="3000" b="1">
          <a:solidFill>
            <a:schemeClr val="tx2"/>
          </a:solidFill>
          <a:latin typeface="Arial" charset="0"/>
        </a:defRPr>
      </a:lvl3pPr>
      <a:lvl4pPr algn="l" defTabSz="1054100" rtl="0" eaLnBrk="1" fontAlgn="base" hangingPunct="1">
        <a:spcBef>
          <a:spcPct val="0"/>
        </a:spcBef>
        <a:spcAft>
          <a:spcPct val="0"/>
        </a:spcAft>
        <a:defRPr sz="3000" b="1">
          <a:solidFill>
            <a:schemeClr val="tx2"/>
          </a:solidFill>
          <a:latin typeface="Arial" charset="0"/>
        </a:defRPr>
      </a:lvl4pPr>
      <a:lvl5pPr algn="l" defTabSz="1054100" rtl="0" eaLnBrk="1" fontAlgn="base" hangingPunct="1">
        <a:spcBef>
          <a:spcPct val="0"/>
        </a:spcBef>
        <a:spcAft>
          <a:spcPct val="0"/>
        </a:spcAft>
        <a:defRPr sz="3000" b="1">
          <a:solidFill>
            <a:schemeClr val="tx2"/>
          </a:solidFill>
          <a:latin typeface="Arial" charset="0"/>
        </a:defRPr>
      </a:lvl5pPr>
      <a:lvl6pPr marL="457200" algn="l" defTabSz="1054100" rtl="0" eaLnBrk="1" fontAlgn="base" hangingPunct="1">
        <a:spcBef>
          <a:spcPct val="0"/>
        </a:spcBef>
        <a:spcAft>
          <a:spcPct val="0"/>
        </a:spcAft>
        <a:defRPr sz="3000" b="1">
          <a:solidFill>
            <a:schemeClr val="tx2"/>
          </a:solidFill>
          <a:latin typeface="Arial" charset="0"/>
        </a:defRPr>
      </a:lvl6pPr>
      <a:lvl7pPr marL="914400" algn="l" defTabSz="1054100" rtl="0" eaLnBrk="1" fontAlgn="base" hangingPunct="1">
        <a:spcBef>
          <a:spcPct val="0"/>
        </a:spcBef>
        <a:spcAft>
          <a:spcPct val="0"/>
        </a:spcAft>
        <a:defRPr sz="3000" b="1">
          <a:solidFill>
            <a:schemeClr val="tx2"/>
          </a:solidFill>
          <a:latin typeface="Arial" charset="0"/>
        </a:defRPr>
      </a:lvl7pPr>
      <a:lvl8pPr marL="1371600" algn="l" defTabSz="1054100" rtl="0" eaLnBrk="1" fontAlgn="base" hangingPunct="1">
        <a:spcBef>
          <a:spcPct val="0"/>
        </a:spcBef>
        <a:spcAft>
          <a:spcPct val="0"/>
        </a:spcAft>
        <a:defRPr sz="3000" b="1">
          <a:solidFill>
            <a:schemeClr val="tx2"/>
          </a:solidFill>
          <a:latin typeface="Arial" charset="0"/>
        </a:defRPr>
      </a:lvl8pPr>
      <a:lvl9pPr marL="1828800" algn="l" defTabSz="1054100" rtl="0" eaLnBrk="1" fontAlgn="base" hangingPunct="1">
        <a:spcBef>
          <a:spcPct val="0"/>
        </a:spcBef>
        <a:spcAft>
          <a:spcPct val="0"/>
        </a:spcAft>
        <a:defRPr sz="3000" b="1">
          <a:solidFill>
            <a:schemeClr val="tx2"/>
          </a:solidFill>
          <a:latin typeface="Arial" charset="0"/>
        </a:defRPr>
      </a:lvl9pPr>
    </p:titleStyle>
    <p:bodyStyle>
      <a:lvl1pPr algn="l" defTabSz="1054100" rtl="0" eaLnBrk="1" fontAlgn="base" hangingPunct="1">
        <a:lnSpc>
          <a:spcPct val="110000"/>
        </a:lnSpc>
        <a:spcBef>
          <a:spcPct val="0"/>
        </a:spcBef>
        <a:spcAft>
          <a:spcPct val="40000"/>
        </a:spcAft>
        <a:defRPr sz="1700">
          <a:solidFill>
            <a:schemeClr val="tx1"/>
          </a:solidFill>
          <a:latin typeface="+mn-lt"/>
          <a:ea typeface="+mn-ea"/>
          <a:cs typeface="+mn-cs"/>
        </a:defRPr>
      </a:lvl1pPr>
      <a:lvl2pPr marL="269875" indent="-268288" algn="l" defTabSz="1054100" rtl="0" eaLnBrk="1" fontAlgn="base" hangingPunct="1">
        <a:lnSpc>
          <a:spcPct val="110000"/>
        </a:lnSpc>
        <a:spcBef>
          <a:spcPct val="0"/>
        </a:spcBef>
        <a:spcAft>
          <a:spcPct val="40000"/>
        </a:spcAft>
        <a:buChar char="•"/>
        <a:defRPr sz="1700">
          <a:solidFill>
            <a:schemeClr val="tx1"/>
          </a:solidFill>
          <a:latin typeface="+mn-lt"/>
        </a:defRPr>
      </a:lvl2pPr>
      <a:lvl3pPr marL="627063" indent="-177800"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3pPr>
      <a:lvl4pPr marL="1074738" indent="-174625" algn="l" defTabSz="1054100" rtl="0" eaLnBrk="1" fontAlgn="base" hangingPunct="1">
        <a:lnSpc>
          <a:spcPct val="110000"/>
        </a:lnSpc>
        <a:spcBef>
          <a:spcPct val="0"/>
        </a:spcBef>
        <a:spcAft>
          <a:spcPct val="40000"/>
        </a:spcAft>
        <a:buFont typeface="Arial" charset="0"/>
        <a:buChar char="-"/>
        <a:defRPr sz="1700" i="1">
          <a:solidFill>
            <a:schemeClr val="tx1"/>
          </a:solidFill>
          <a:latin typeface="+mn-lt"/>
        </a:defRPr>
      </a:lvl4pPr>
      <a:lvl5pPr marL="16160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5pPr>
      <a:lvl6pPr marL="20732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6pPr>
      <a:lvl7pPr marL="25304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7pPr>
      <a:lvl8pPr marL="29876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8pPr>
      <a:lvl9pPr marL="3444875" indent="-176213" algn="l" defTabSz="1054100" rtl="0" eaLnBrk="1" fontAlgn="base" hangingPunct="1">
        <a:lnSpc>
          <a:spcPct val="110000"/>
        </a:lnSpc>
        <a:spcBef>
          <a:spcPct val="0"/>
        </a:spcBef>
        <a:spcAft>
          <a:spcPct val="40000"/>
        </a:spcAft>
        <a:buFont typeface="Arial" charset="0"/>
        <a:buChar char="-"/>
        <a:defRPr sz="17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9.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9.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2.jpeg"/><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522288" y="4718050"/>
            <a:ext cx="7272684" cy="719138"/>
          </a:xfrm>
        </p:spPr>
        <p:txBody>
          <a:bodyPr/>
          <a:lstStyle/>
          <a:p>
            <a:r>
              <a:rPr lang="de-DE" dirty="0" smtClean="0">
                <a:solidFill>
                  <a:schemeClr val="tx1"/>
                </a:solidFill>
              </a:rPr>
              <a:t>Algorithmische Zahlentheorie</a:t>
            </a:r>
            <a:endParaRPr lang="de-DE" dirty="0">
              <a:solidFill>
                <a:schemeClr val="tx1"/>
              </a:solidFill>
            </a:endParaRPr>
          </a:p>
        </p:txBody>
      </p:sp>
      <p:sp>
        <p:nvSpPr>
          <p:cNvPr id="4101" name="Rectangle 5"/>
          <p:cNvSpPr>
            <a:spLocks noGrp="1" noChangeArrowheads="1"/>
          </p:cNvSpPr>
          <p:nvPr>
            <p:ph type="subTitle" idx="1"/>
          </p:nvPr>
        </p:nvSpPr>
        <p:spPr/>
        <p:txBody>
          <a:bodyPr/>
          <a:lstStyle/>
          <a:p>
            <a:r>
              <a:rPr lang="de-DE" dirty="0" smtClean="0"/>
              <a:t>Seminararbeit </a:t>
            </a:r>
            <a:r>
              <a:rPr lang="de-DE" dirty="0"/>
              <a:t>im Masterstudiengang Angewandte </a:t>
            </a:r>
            <a:r>
              <a:rPr lang="de-DE" dirty="0" smtClean="0"/>
              <a:t>Informatik WS </a:t>
            </a:r>
            <a:r>
              <a:rPr lang="de-DE" dirty="0"/>
              <a:t>2015/16 Hochschule Hannover</a:t>
            </a:r>
          </a:p>
        </p:txBody>
      </p:sp>
      <p:sp>
        <p:nvSpPr>
          <p:cNvPr id="4102" name="Text Box 6"/>
          <p:cNvSpPr txBox="1">
            <a:spLocks noChangeArrowheads="1"/>
          </p:cNvSpPr>
          <p:nvPr/>
        </p:nvSpPr>
        <p:spPr bwMode="auto">
          <a:xfrm>
            <a:off x="522288" y="6878638"/>
            <a:ext cx="6634162"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0" tIns="0" rIns="0" bIns="0"/>
          <a:lstStyle>
            <a:lvl1pPr algn="l" defTabSz="1054100">
              <a:defRPr sz="2400">
                <a:solidFill>
                  <a:schemeClr val="tx1"/>
                </a:solidFill>
                <a:latin typeface="Arial" charset="0"/>
              </a:defRPr>
            </a:lvl1pPr>
            <a:lvl2pPr marL="527050" algn="l" defTabSz="1054100">
              <a:defRPr sz="2400">
                <a:solidFill>
                  <a:schemeClr val="tx1"/>
                </a:solidFill>
                <a:latin typeface="Arial" charset="0"/>
              </a:defRPr>
            </a:lvl2pPr>
            <a:lvl3pPr marL="1054100" algn="l" defTabSz="1054100">
              <a:defRPr sz="2400">
                <a:solidFill>
                  <a:schemeClr val="tx1"/>
                </a:solidFill>
                <a:latin typeface="Arial" charset="0"/>
              </a:defRPr>
            </a:lvl3pPr>
            <a:lvl4pPr marL="1581150" algn="l" defTabSz="1054100">
              <a:defRPr sz="2400">
                <a:solidFill>
                  <a:schemeClr val="tx1"/>
                </a:solidFill>
                <a:latin typeface="Arial" charset="0"/>
              </a:defRPr>
            </a:lvl4pPr>
            <a:lvl5pPr marL="2106613" algn="l" defTabSz="1054100">
              <a:defRPr sz="2400">
                <a:solidFill>
                  <a:schemeClr val="tx1"/>
                </a:solidFill>
                <a:latin typeface="Arial" charset="0"/>
              </a:defRPr>
            </a:lvl5pPr>
            <a:lvl6pPr marL="2563813" defTabSz="1054100" fontAlgn="base">
              <a:spcBef>
                <a:spcPct val="0"/>
              </a:spcBef>
              <a:spcAft>
                <a:spcPct val="0"/>
              </a:spcAft>
              <a:defRPr sz="2400">
                <a:solidFill>
                  <a:schemeClr val="tx1"/>
                </a:solidFill>
                <a:latin typeface="Arial" charset="0"/>
              </a:defRPr>
            </a:lvl6pPr>
            <a:lvl7pPr marL="3021013" defTabSz="1054100" fontAlgn="base">
              <a:spcBef>
                <a:spcPct val="0"/>
              </a:spcBef>
              <a:spcAft>
                <a:spcPct val="0"/>
              </a:spcAft>
              <a:defRPr sz="2400">
                <a:solidFill>
                  <a:schemeClr val="tx1"/>
                </a:solidFill>
                <a:latin typeface="Arial" charset="0"/>
              </a:defRPr>
            </a:lvl7pPr>
            <a:lvl8pPr marL="3478213" defTabSz="1054100" fontAlgn="base">
              <a:spcBef>
                <a:spcPct val="0"/>
              </a:spcBef>
              <a:spcAft>
                <a:spcPct val="0"/>
              </a:spcAft>
              <a:defRPr sz="2400">
                <a:solidFill>
                  <a:schemeClr val="tx1"/>
                </a:solidFill>
                <a:latin typeface="Arial" charset="0"/>
              </a:defRPr>
            </a:lvl8pPr>
            <a:lvl9pPr marL="3935413" defTabSz="1054100" fontAlgn="base">
              <a:spcBef>
                <a:spcPct val="0"/>
              </a:spcBef>
              <a:spcAft>
                <a:spcPct val="0"/>
              </a:spcAft>
              <a:defRPr sz="2400">
                <a:solidFill>
                  <a:schemeClr val="tx1"/>
                </a:solidFill>
                <a:latin typeface="Arial" charset="0"/>
              </a:defRPr>
            </a:lvl9pPr>
          </a:lstStyle>
          <a:p>
            <a:r>
              <a:rPr lang="de-DE" sz="1000" dirty="0"/>
              <a:t>Vorname Nachname des Referenten, </a:t>
            </a:r>
            <a:r>
              <a:rPr lang="de-DE" sz="1000" dirty="0" smtClean="0"/>
              <a:t>07.01.2016</a:t>
            </a:r>
            <a:endParaRPr lang="de-DE"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10</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Zusammenfassung</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de-DE" dirty="0" smtClean="0"/>
              <a:t>Mit </a:t>
            </a:r>
            <a:r>
              <a:rPr lang="de-DE" dirty="0"/>
              <a:t>bestimmte </a:t>
            </a:r>
            <a:r>
              <a:rPr lang="de-DE" dirty="0" smtClean="0"/>
              <a:t>Randbedingungen können Elliptischen </a:t>
            </a:r>
            <a:r>
              <a:rPr lang="de-DE" dirty="0"/>
              <a:t>Kurven </a:t>
            </a:r>
            <a:r>
              <a:rPr lang="de-DE" dirty="0" smtClean="0"/>
              <a:t>für Asymmetrische </a:t>
            </a:r>
            <a:r>
              <a:rPr lang="de-DE" dirty="0"/>
              <a:t>Verschlüsselung </a:t>
            </a:r>
            <a:r>
              <a:rPr lang="de-DE" dirty="0" smtClean="0"/>
              <a:t>eingesetzt werden</a:t>
            </a:r>
            <a:endParaRPr lang="de-DE" dirty="0"/>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a:t>Schlüsselaustausch folgt dem Prinzip des Diffie-Hellman-Schlüsselaustausch</a:t>
            </a:r>
          </a:p>
          <a:p>
            <a:pPr marL="285750" indent="-285750">
              <a:buFont typeface="Arial" panose="020B0604020202020204" pitchFamily="34" charset="0"/>
              <a:buChar char="•"/>
            </a:pPr>
            <a:endParaRPr lang="de-DE" dirty="0" smtClean="0"/>
          </a:p>
          <a:p>
            <a:pPr marL="285750" indent="-285750">
              <a:buFont typeface="Arial" panose="020B0604020202020204" pitchFamily="34" charset="0"/>
              <a:buChar char="•"/>
            </a:pPr>
            <a:r>
              <a:rPr lang="de-DE" dirty="0" smtClean="0"/>
              <a:t>Steigende Effizienz im </a:t>
            </a:r>
            <a:r>
              <a:rPr lang="en-US" dirty="0" smtClean="0"/>
              <a:t>Rechenaufwand und </a:t>
            </a:r>
            <a:r>
              <a:rPr lang="en-US" dirty="0" err="1" smtClean="0"/>
              <a:t>beim</a:t>
            </a:r>
            <a:r>
              <a:rPr lang="en-US" dirty="0" smtClean="0"/>
              <a:t> Speicherbedarf</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03990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11</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Grundsätzliche Idee</a:t>
            </a:r>
            <a:endParaRPr lang="de-DE" sz="2400" b="0" i="1" dirty="0"/>
          </a:p>
        </p:txBody>
      </p:sp>
      <mc:AlternateContent xmlns:mc="http://schemas.openxmlformats.org/markup-compatibility/2006">
        <mc:Choice xmlns:a14="http://schemas.microsoft.com/office/drawing/2010/main" Requires="a14">
          <p:sp>
            <p:nvSpPr>
              <p:cNvPr id="9219" name="Rectangle 3"/>
              <p:cNvSpPr>
                <a:spLocks noGrp="1" noChangeArrowheads="1"/>
              </p:cNvSpPr>
              <p:nvPr>
                <p:ph type="body" idx="1"/>
              </p:nvPr>
            </p:nvSpPr>
            <p:spPr>
              <a:xfrm>
                <a:off x="512128" y="2138363"/>
                <a:ext cx="8856860" cy="4522787"/>
              </a:xfrm>
              <a:noFill/>
            </p:spPr>
            <p:txBody>
              <a:bodyPr/>
              <a:lstStyle/>
              <a:p>
                <a:r>
                  <a:rPr lang="de-DE" sz="2000" dirty="0" smtClean="0"/>
                  <a:t>Ausgangsformel: </a:t>
                </a:r>
                <a14:m>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oMath>
                </a14:m>
                <a:endParaRPr lang="de-DE" sz="2000" dirty="0" smtClean="0"/>
              </a:p>
              <a:p>
                <a:endParaRPr lang="de-DE" sz="2000" dirty="0" smtClean="0"/>
              </a:p>
              <a:p>
                <a:r>
                  <a:rPr lang="de-DE" sz="2000" dirty="0" smtClean="0"/>
                  <a:t>Diskreter-Logarithmus-Formel: </a:t>
                </a:r>
                <a14:m>
                  <m:oMath xmlns:m="http://schemas.openxmlformats.org/officeDocument/2006/math">
                    <m:r>
                      <a:rPr lang="de-DE" sz="2000" b="0" i="1" smtClean="0">
                        <a:latin typeface="Cambria Math" panose="02040503050406030204" pitchFamily="18" charset="0"/>
                      </a:rPr>
                      <m:t>𝑥</m:t>
                    </m:r>
                    <m:r>
                      <a:rPr lang="de-DE" sz="2000" b="0" i="1" smtClean="0">
                        <a:latin typeface="Cambria Math" panose="02040503050406030204" pitchFamily="18" charset="0"/>
                      </a:rPr>
                      <m:t>=</m:t>
                    </m:r>
                    <m:r>
                      <a:rPr lang="de-DE" sz="2000" b="0" i="1" smtClean="0">
                        <a:latin typeface="Cambria Math" panose="02040503050406030204" pitchFamily="18" charset="0"/>
                      </a:rPr>
                      <m:t>𝑞</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oMath>
                </a14:m>
                <a:r>
                  <a:rPr lang="de-DE" sz="2000" dirty="0" smtClean="0"/>
                  <a:t>      (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
                      <a:rPr lang="de-DE" sz="2000" b="0" i="1" smtClean="0">
                        <a:latin typeface="Cambria Math" panose="02040503050406030204" pitchFamily="18" charset="0"/>
                        <a:ea typeface="Cambria Math" panose="02040503050406030204" pitchFamily="18" charset="0"/>
                      </a:rPr>
                      <m:t>ℕ</m:t>
                    </m:r>
                  </m:oMath>
                </a14:m>
                <a:r>
                  <a:rPr lang="de-DE" sz="2000" dirty="0" smtClean="0"/>
                  <a:t>  sodass </a:t>
                </a:r>
                <a14:m>
                  <m:oMath xmlns:m="http://schemas.openxmlformats.org/officeDocument/2006/math">
                    <m:r>
                      <a:rPr lang="de-DE" sz="2000" b="0" i="1" smtClean="0">
                        <a:latin typeface="Cambria Math" panose="02040503050406030204" pitchFamily="18" charset="0"/>
                      </a:rPr>
                      <m:t>𝑡</m:t>
                    </m:r>
                    <m:r>
                      <a:rPr lang="de-DE" sz="2000" b="0" i="1" smtClean="0">
                        <a:latin typeface="Cambria Math" panose="02040503050406030204" pitchFamily="18" charset="0"/>
                      </a:rPr>
                      <m:t> ≥ </m:t>
                    </m:r>
                    <m:rad>
                      <m:radPr>
                        <m:degHide m:val="on"/>
                        <m:ctrlPr>
                          <a:rPr lang="de-DE" sz="2000" b="0" i="1" smtClean="0">
                            <a:latin typeface="Cambria Math" panose="02040503050406030204" pitchFamily="18" charset="0"/>
                            <a:ea typeface="Cambria Math" panose="02040503050406030204" pitchFamily="18" charset="0"/>
                          </a:rPr>
                        </m:ctrlPr>
                      </m:radPr>
                      <m:deg/>
                      <m:e>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−1</m:t>
                        </m:r>
                      </m:e>
                    </m:rad>
                  </m:oMath>
                </a14:m>
                <a:r>
                  <a:rPr lang="de-DE" sz="2000" dirty="0" smtClean="0"/>
                  <a:t> )</a:t>
                </a:r>
              </a:p>
              <a:p>
                <a:endParaRPr lang="de-DE" sz="2000" dirty="0" smtClean="0"/>
              </a:p>
              <a:p>
                <a:r>
                  <a:rPr lang="de-DE" sz="2000" dirty="0" smtClean="0"/>
                  <a:t>Formel nach Umformung</a:t>
                </a:r>
                <a:endParaRPr lang="en-US" dirty="0"/>
              </a:p>
              <a:p>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𝑦</m:t>
                      </m:r>
                      <m:r>
                        <a:rPr lang="de-DE" sz="2000" b="0" i="1" smtClean="0">
                          <a:latin typeface="Cambria Math" panose="02040503050406030204" pitchFamily="18" charset="0"/>
                        </a:rPr>
                        <m:t>=</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𝑥</m:t>
                          </m:r>
                        </m:sup>
                      </m:sSup>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𝑦</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𝑡</m:t>
                          </m:r>
                        </m:sup>
                      </m:sSup>
                    </m:oMath>
                  </m:oMathPara>
                </a14:m>
                <a:endParaRPr lang="de-DE" sz="2000" dirty="0" smtClean="0"/>
              </a:p>
            </p:txBody>
          </p:sp>
        </mc:Choice>
        <mc:Fallback>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721" t="-1617" r="-551"/>
                </a:stretch>
              </a:blipFill>
            </p:spPr>
            <p:txBody>
              <a:bodyPr/>
              <a:lstStyle/>
              <a:p>
                <a:r>
                  <a:rPr lang="de-DE">
                    <a:noFill/>
                  </a:rPr>
                  <a:t> </a:t>
                </a:r>
              </a:p>
            </p:txBody>
          </p:sp>
        </mc:Fallback>
      </mc:AlternateContent>
    </p:spTree>
    <p:extLst>
      <p:ext uri="{BB962C8B-B14F-4D97-AF65-F5344CB8AC3E}">
        <p14:creationId xmlns:p14="http://schemas.microsoft.com/office/powerpoint/2010/main" val="274654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12</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Vorgehen</a:t>
            </a:r>
            <a:endParaRPr lang="de-DE" sz="2400" b="0" i="1" dirty="0"/>
          </a:p>
        </p:txBody>
      </p:sp>
      <mc:AlternateContent xmlns:mc="http://schemas.openxmlformats.org/markup-compatibility/2006">
        <mc:Choice xmlns:a14="http://schemas.microsoft.com/office/drawing/2010/main"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en-US" sz="2000" dirty="0" smtClean="0"/>
                  <a:t>Baby-Step-Formel:</a:t>
                </a:r>
              </a:p>
              <a:p>
                <a:pPr lvl="1" indent="0" algn="ctr">
                  <a:buNone/>
                </a:pPr>
                <a14:m>
                  <m:oMath xmlns:m="http://schemas.openxmlformats.org/officeDocument/2006/math">
                    <m:r>
                      <a:rPr lang="de-DE" sz="2000" b="0" i="1" smtClean="0">
                        <a:latin typeface="Cambria Math" panose="02040503050406030204" pitchFamily="18" charset="0"/>
                      </a:rPr>
                      <m:t>𝐵</m:t>
                    </m:r>
                    <m:r>
                      <a:rPr lang="de-DE" sz="2000" b="0" i="1" smtClean="0">
                        <a:latin typeface="Cambria Math" panose="02040503050406030204" pitchFamily="18" charset="0"/>
                      </a:rPr>
                      <m:t>={ </m:t>
                    </m:r>
                    <m:d>
                      <m:dPr>
                        <m:ctrlPr>
                          <a:rPr lang="de-DE" sz="2000" b="0" i="1" smtClean="0">
                            <a:latin typeface="Cambria Math" panose="02040503050406030204" pitchFamily="18" charset="0"/>
                          </a:rPr>
                        </m:ctrlPr>
                      </m:dPr>
                      <m:e>
                        <m:r>
                          <a:rPr lang="de-DE" sz="2000" b="0" i="1" smtClean="0">
                            <a:latin typeface="Cambria Math" panose="02040503050406030204" pitchFamily="18" charset="0"/>
                          </a:rPr>
                          <m:t>𝑥</m:t>
                        </m:r>
                        <m:r>
                          <a:rPr lang="de-DE" sz="2000" b="0" i="1" smtClean="0">
                            <a:latin typeface="Cambria Math" panose="02040503050406030204" pitchFamily="18" charset="0"/>
                            <a:ea typeface="Cambria Math" panose="02040503050406030204" pitchFamily="18" charset="0"/>
                          </a:rPr>
                          <m:t>∙</m:t>
                        </m:r>
                        <m:sSup>
                          <m:sSupPr>
                            <m:ctrlPr>
                              <a:rPr lang="de-DE" sz="2000" b="0" i="1" smtClean="0">
                                <a:latin typeface="Cambria Math" panose="02040503050406030204" pitchFamily="18" charset="0"/>
                                <a:ea typeface="Cambria Math" panose="02040503050406030204" pitchFamily="18" charset="0"/>
                              </a:rPr>
                            </m:ctrlPr>
                          </m:sSupPr>
                          <m:e>
                            <m:r>
                              <a:rPr lang="de-DE" sz="2000" b="0" i="1" smtClean="0">
                                <a:latin typeface="Cambria Math" panose="02040503050406030204" pitchFamily="18" charset="0"/>
                                <a:ea typeface="Cambria Math" panose="02040503050406030204" pitchFamily="18" charset="0"/>
                              </a:rPr>
                              <m:t>𝑔</m:t>
                            </m:r>
                          </m:e>
                          <m:sup>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𝑟</m:t>
                            </m:r>
                          </m:sup>
                        </m:sSup>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𝑚𝑜𝑑</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𝑝</m:t>
                        </m:r>
                        <m:r>
                          <a:rPr lang="de-DE" sz="2000" b="0" i="1" smtClean="0">
                            <a:latin typeface="Cambria Math" panose="02040503050406030204" pitchFamily="18" charset="0"/>
                            <a:ea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𝑟</m:t>
                        </m:r>
                      </m:e>
                    </m:d>
                    <m:r>
                      <a:rPr lang="de-DE" sz="2000" b="0" i="1" smtClean="0">
                        <a:latin typeface="Cambria Math" panose="02040503050406030204" pitchFamily="18" charset="0"/>
                        <a:ea typeface="Cambria Math" panose="02040503050406030204" pitchFamily="18" charset="0"/>
                      </a:rPr>
                      <m:t> :0 ≤</m:t>
                    </m:r>
                    <m:r>
                      <a:rPr lang="de-DE" sz="2000" b="0" i="1" smtClean="0">
                        <a:latin typeface="Cambria Math" panose="02040503050406030204" pitchFamily="18" charset="0"/>
                        <a:ea typeface="Cambria Math" panose="02040503050406030204" pitchFamily="18" charset="0"/>
                      </a:rPr>
                      <m:t>𝑟</m:t>
                    </m:r>
                    <m:r>
                      <a:rPr lang="de-DE" sz="2000" b="0" i="1" smtClean="0">
                        <a:latin typeface="Cambria Math" panose="02040503050406030204" pitchFamily="18" charset="0"/>
                        <a:ea typeface="Cambria Math" panose="02040503050406030204" pitchFamily="18" charset="0"/>
                      </a:rPr>
                      <m:t> &lt;</m:t>
                    </m:r>
                    <m:r>
                      <a:rPr lang="de-DE" sz="2000" b="0" i="1" smtClean="0">
                        <a:latin typeface="Cambria Math" panose="02040503050406030204" pitchFamily="18" charset="0"/>
                        <a:ea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 }</m:t>
                    </m:r>
                  </m:oMath>
                </a14:m>
                <a:r>
                  <a:rPr lang="en-US" sz="2000" dirty="0" smtClean="0"/>
                  <a:t>	(?GL-NR.?)</a:t>
                </a:r>
                <a:endParaRPr lang="en-US" sz="2000" dirty="0" smtClean="0"/>
              </a:p>
              <a:p>
                <a:pPr lvl="1" indent="0" algn="ctr">
                  <a:buNone/>
                </a:pPr>
                <a:endParaRPr lang="en-US" dirty="0"/>
              </a:p>
              <a:p>
                <a:pPr marL="285750" indent="-285750">
                  <a:buFont typeface="Arial" panose="020B0604020202020204" pitchFamily="34" charset="0"/>
                  <a:buChar char="•"/>
                </a:pPr>
                <a:r>
                  <a:rPr lang="en-US" sz="2000" dirty="0" smtClean="0"/>
                  <a:t>Giant-Step-Formel:</a:t>
                </a:r>
                <a:endParaRPr lang="en-US" sz="2000" dirty="0"/>
              </a:p>
              <a:p>
                <a:pPr marL="0" lvl="1" indent="0" algn="ctr">
                  <a:buNone/>
                </a:pPr>
                <a14:m>
                  <m:oMath xmlns:m="http://schemas.openxmlformats.org/officeDocument/2006/math">
                    <m:r>
                      <a:rPr lang="de-DE" sz="2000" b="0" i="1" smtClean="0">
                        <a:latin typeface="Cambria Math" panose="02040503050406030204" pitchFamily="18" charset="0"/>
                      </a:rPr>
                      <m:t>𝐺</m:t>
                    </m:r>
                    <m:r>
                      <a:rPr lang="de-DE" sz="2000" i="1">
                        <a:latin typeface="Cambria Math" panose="02040503050406030204" pitchFamily="18" charset="0"/>
                      </a:rPr>
                      <m:t>={</m:t>
                    </m:r>
                    <m:r>
                      <a:rPr lang="de-DE" sz="2000" b="0" i="1" smtClean="0">
                        <a:latin typeface="Cambria Math" panose="02040503050406030204" pitchFamily="18" charset="0"/>
                      </a:rPr>
                      <m:t> </m:t>
                    </m:r>
                    <m:sSup>
                      <m:sSupPr>
                        <m:ctrlPr>
                          <a:rPr lang="de-DE" sz="2000" b="0" i="1" smtClean="0">
                            <a:latin typeface="Cambria Math" panose="02040503050406030204" pitchFamily="18" charset="0"/>
                          </a:rPr>
                        </m:ctrlPr>
                      </m:sSupPr>
                      <m:e>
                        <m:r>
                          <a:rPr lang="de-DE" sz="2000" b="0" i="1" smtClean="0">
                            <a:latin typeface="Cambria Math" panose="02040503050406030204" pitchFamily="18" charset="0"/>
                          </a:rPr>
                          <m:t>𝑔</m:t>
                        </m:r>
                      </m:e>
                      <m:sup>
                        <m:r>
                          <a:rPr lang="de-DE" sz="2000" b="0" i="1" smtClean="0">
                            <a:latin typeface="Cambria Math" panose="02040503050406030204" pitchFamily="18" charset="0"/>
                          </a:rPr>
                          <m:t>𝑡</m:t>
                        </m:r>
                        <m:r>
                          <a:rPr lang="de-DE" sz="2000" b="0" i="1" smtClean="0">
                            <a:latin typeface="Cambria Math" panose="02040503050406030204" pitchFamily="18" charset="0"/>
                            <a:ea typeface="Cambria Math" panose="02040503050406030204" pitchFamily="18" charset="0"/>
                          </a:rPr>
                          <m:t>∙</m:t>
                        </m:r>
                        <m:r>
                          <a:rPr lang="de-DE" sz="2000" b="0" i="1" smtClean="0">
                            <a:latin typeface="Cambria Math" panose="02040503050406030204" pitchFamily="18" charset="0"/>
                            <a:ea typeface="Cambria Math" panose="02040503050406030204" pitchFamily="18" charset="0"/>
                          </a:rPr>
                          <m:t>𝑞</m:t>
                        </m:r>
                      </m:sup>
                    </m:sSup>
                    <m:r>
                      <a:rPr lang="de-DE" sz="2000" b="0" i="1" smtClean="0">
                        <a:latin typeface="Cambria Math" panose="02040503050406030204" pitchFamily="18" charset="0"/>
                      </a:rPr>
                      <m:t> </m:t>
                    </m:r>
                    <m:r>
                      <a:rPr lang="de-DE" sz="2000" b="0" i="1" smtClean="0">
                        <a:latin typeface="Cambria Math" panose="02040503050406030204" pitchFamily="18" charset="0"/>
                      </a:rPr>
                      <m:t>𝑚𝑜𝑑</m:t>
                    </m:r>
                    <m:r>
                      <a:rPr lang="de-DE" sz="2000" b="0" i="1" smtClean="0">
                        <a:latin typeface="Cambria Math" panose="02040503050406030204" pitchFamily="18" charset="0"/>
                      </a:rPr>
                      <m:t> </m:t>
                    </m:r>
                    <m:r>
                      <a:rPr lang="de-DE" sz="2000" b="0" i="1" smtClean="0">
                        <a:latin typeface="Cambria Math" panose="02040503050406030204" pitchFamily="18" charset="0"/>
                      </a:rPr>
                      <m:t>𝑝</m:t>
                    </m:r>
                    <m:r>
                      <a:rPr lang="de-DE" sz="2000" b="0" i="1" smtClean="0">
                        <a:latin typeface="Cambria Math" panose="02040503050406030204" pitchFamily="18" charset="0"/>
                      </a:rPr>
                      <m:t> :</m:t>
                    </m:r>
                    <m:r>
                      <a:rPr lang="de-DE" sz="2000" b="0" i="1" smtClean="0">
                        <a:latin typeface="Cambria Math" panose="02040503050406030204" pitchFamily="18" charset="0"/>
                        <a:ea typeface="Cambria Math" panose="02040503050406030204" pitchFamily="18" charset="0"/>
                      </a:rPr>
                      <m:t>𝑞</m:t>
                    </m:r>
                    <m:r>
                      <a:rPr lang="de-DE" sz="2000" b="0" i="1" smtClean="0">
                        <a:latin typeface="Cambria Math" panose="02040503050406030204" pitchFamily="18" charset="0"/>
                        <a:ea typeface="Cambria Math" panose="02040503050406030204" pitchFamily="18" charset="0"/>
                      </a:rPr>
                      <m:t>=1, 2, 3… }</m:t>
                    </m:r>
                  </m:oMath>
                </a14:m>
                <a:r>
                  <a:rPr lang="en-US" sz="2000" dirty="0" smtClean="0"/>
                  <a:t>	(</a:t>
                </a:r>
                <a:r>
                  <a:rPr lang="en-US" sz="2000" dirty="0"/>
                  <a:t>?GL-NR.?</a:t>
                </a:r>
                <a:r>
                  <a:rPr lang="en-US" sz="2000" dirty="0" smtClean="0"/>
                  <a:t>)</a:t>
                </a:r>
                <a:endParaRPr lang="en-US" sz="2000" dirty="0"/>
              </a:p>
            </p:txBody>
          </p:sp>
        </mc:Choice>
        <mc:Fallback>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652" t="-1617"/>
                </a:stretch>
              </a:blipFill>
            </p:spPr>
            <p:txBody>
              <a:bodyPr/>
              <a:lstStyle/>
              <a:p>
                <a:r>
                  <a:rPr lang="de-DE">
                    <a:noFill/>
                  </a:rPr>
                  <a:t> </a:t>
                </a:r>
              </a:p>
            </p:txBody>
          </p:sp>
        </mc:Fallback>
      </mc:AlternateContent>
    </p:spTree>
    <p:extLst>
      <p:ext uri="{BB962C8B-B14F-4D97-AF65-F5344CB8AC3E}">
        <p14:creationId xmlns:p14="http://schemas.microsoft.com/office/powerpoint/2010/main" val="3895237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13</a:t>
            </a:fld>
            <a:endParaRPr lang="de-DE" dirty="0"/>
          </a:p>
        </p:txBody>
      </p:sp>
      <p:sp>
        <p:nvSpPr>
          <p:cNvPr id="9218" name="Rectangle 2"/>
          <p:cNvSpPr>
            <a:spLocks noGrp="1" noChangeArrowheads="1"/>
          </p:cNvSpPr>
          <p:nvPr>
            <p:ph type="title"/>
          </p:nvPr>
        </p:nvSpPr>
        <p:spPr/>
        <p:txBody>
          <a:bodyPr/>
          <a:lstStyle/>
          <a:p>
            <a:r>
              <a:rPr lang="de-DE" dirty="0"/>
              <a:t>Baby-</a:t>
            </a:r>
            <a:r>
              <a:rPr lang="de-DE" dirty="0" err="1"/>
              <a:t>Step</a:t>
            </a:r>
            <a:r>
              <a:rPr lang="de-DE" dirty="0"/>
              <a:t>-Giant-</a:t>
            </a:r>
            <a:r>
              <a:rPr lang="de-DE" dirty="0" err="1"/>
              <a:t>Step</a:t>
            </a:r>
            <a:r>
              <a:rPr lang="de-DE" dirty="0"/>
              <a:t>-Algorithmus</a:t>
            </a:r>
            <a:br>
              <a:rPr lang="de-DE" dirty="0"/>
            </a:br>
            <a:r>
              <a:rPr lang="de-DE" sz="2400" b="0" i="1" dirty="0" smtClean="0"/>
              <a:t>Fazit</a:t>
            </a:r>
            <a:endParaRPr lang="de-DE" sz="2400" b="0" i="1" dirty="0"/>
          </a:p>
        </p:txBody>
      </p:sp>
      <mc:AlternateContent xmlns:mc="http://schemas.openxmlformats.org/markup-compatibility/2006">
        <mc:Choice xmlns:a14="http://schemas.microsoft.com/office/drawing/2010/main" Requires="a14">
          <p:sp>
            <p:nvSpPr>
              <p:cNvPr id="9219" name="Rectangle 3"/>
              <p:cNvSpPr>
                <a:spLocks noGrp="1" noChangeArrowheads="1"/>
              </p:cNvSpPr>
              <p:nvPr>
                <p:ph type="body" idx="1"/>
              </p:nvPr>
            </p:nvSpPr>
            <p:spPr>
              <a:xfrm>
                <a:off x="512128" y="2138363"/>
                <a:ext cx="8856860" cy="4522787"/>
              </a:xfrm>
              <a:noFill/>
            </p:spPr>
            <p:txBody>
              <a:bodyPr/>
              <a:lstStyle/>
              <a:p>
                <a:pPr marL="285750" indent="-285750">
                  <a:buFont typeface="Arial" panose="020B0604020202020204" pitchFamily="34" charset="0"/>
                  <a:buChar char="•"/>
                </a:pPr>
                <a:r>
                  <a:rPr lang="de-DE" dirty="0" smtClean="0"/>
                  <a:t>Ist</a:t>
                </a:r>
                <a:r>
                  <a:rPr lang="de-DE" dirty="0" smtClean="0"/>
                  <a:t> nicht </a:t>
                </a:r>
                <a:r>
                  <a:rPr lang="de-DE" dirty="0" smtClean="0"/>
                  <a:t>Praxis relevant </a:t>
                </a:r>
                <a:r>
                  <a:rPr lang="de-DE" dirty="0" smtClean="0"/>
                  <a:t>um DLP-Verschlüsselungen zu brechen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Baby-</a:t>
                </a:r>
                <a:r>
                  <a:rPr lang="de-DE" dirty="0" err="1" smtClean="0"/>
                  <a:t>Step</a:t>
                </a:r>
                <a:r>
                  <a:rPr lang="de-DE" dirty="0" smtClean="0"/>
                  <a:t>-Giant-</a:t>
                </a:r>
                <a:r>
                  <a:rPr lang="de-DE" dirty="0" err="1" smtClean="0"/>
                  <a:t>Step</a:t>
                </a:r>
                <a:r>
                  <a:rPr lang="de-DE" dirty="0" smtClean="0"/>
                  <a:t>-</a:t>
                </a:r>
                <a:r>
                  <a:rPr lang="de-DE" dirty="0" smtClean="0"/>
                  <a:t>Komplexität</a:t>
                </a:r>
                <a:r>
                  <a:rPr lang="de-DE" dirty="0" smtClean="0"/>
                  <a:t>: </a:t>
                </a:r>
                <a14:m>
                  <m:oMath xmlns:m="http://schemas.openxmlformats.org/officeDocument/2006/math">
                    <m:r>
                      <a:rPr lang="de-DE" b="0" i="1" smtClean="0">
                        <a:latin typeface="Cambria Math" panose="02040503050406030204" pitchFamily="18" charset="0"/>
                      </a:rPr>
                      <m:t>𝑂</m:t>
                    </m:r>
                    <m:d>
                      <m:dPr>
                        <m:ctrlPr>
                          <a:rPr lang="de-DE" b="0" i="1" smtClean="0">
                            <a:latin typeface="Cambria Math" panose="02040503050406030204" pitchFamily="18" charset="0"/>
                          </a:rPr>
                        </m:ctrlPr>
                      </m:dPr>
                      <m:e>
                        <m:rad>
                          <m:radPr>
                            <m:degHide m:val="on"/>
                            <m:ctrlPr>
                              <a:rPr lang="de-DE" b="0" i="1" smtClean="0">
                                <a:latin typeface="Cambria Math" panose="02040503050406030204" pitchFamily="18" charset="0"/>
                                <a:ea typeface="Cambria Math" panose="02040503050406030204" pitchFamily="18" charset="0"/>
                              </a:rPr>
                            </m:ctrlPr>
                          </m:radPr>
                          <m:deg/>
                          <m:e>
                            <m:r>
                              <a:rPr lang="de-DE" b="0" i="1" smtClean="0">
                                <a:latin typeface="Cambria Math" panose="02040503050406030204" pitchFamily="18" charset="0"/>
                                <a:ea typeface="Cambria Math" panose="02040503050406030204" pitchFamily="18" charset="0"/>
                              </a:rPr>
                              <m:t>𝑝</m:t>
                            </m:r>
                            <m:r>
                              <a:rPr lang="de-DE" b="0" i="1" smtClean="0">
                                <a:latin typeface="Cambria Math" panose="02040503050406030204" pitchFamily="18" charset="0"/>
                                <a:ea typeface="Cambria Math" panose="02040503050406030204" pitchFamily="18" charset="0"/>
                              </a:rPr>
                              <m:t>−1</m:t>
                            </m:r>
                          </m:e>
                        </m:rad>
                      </m:e>
                    </m:d>
                  </m:oMath>
                </a14:m>
                <a:endParaRPr lang="de-DE" b="0" dirty="0" smtClean="0">
                  <a:ea typeface="Cambria Math" panose="02040503050406030204" pitchFamily="18" charset="0"/>
                </a:endParaRPr>
              </a:p>
              <a:p>
                <a:pPr marL="285750" indent="-285750">
                  <a:buFont typeface="Arial" panose="020B0604020202020204" pitchFamily="34" charset="0"/>
                  <a:buChar char="•"/>
                </a:pPr>
                <a:endParaRPr lang="de-DE" b="0" dirty="0" smtClean="0">
                  <a:ea typeface="Cambria Math" panose="02040503050406030204" pitchFamily="18" charset="0"/>
                </a:endParaRPr>
              </a:p>
              <a:p>
                <a:pPr marL="285750" indent="-285750">
                  <a:buFont typeface="Arial" panose="020B0604020202020204" pitchFamily="34" charset="0"/>
                  <a:buChar char="•"/>
                </a:pPr>
                <a:r>
                  <a:rPr lang="de-DE" dirty="0" smtClean="0"/>
                  <a:t>Naive </a:t>
                </a:r>
                <a:r>
                  <a:rPr lang="de-DE" dirty="0"/>
                  <a:t>vollständige </a:t>
                </a:r>
                <a:r>
                  <a:rPr lang="de-DE" dirty="0" smtClean="0"/>
                  <a:t>Suche: </a:t>
                </a:r>
                <a14:m>
                  <m:oMath xmlns:m="http://schemas.openxmlformats.org/officeDocument/2006/math">
                    <m:r>
                      <a:rPr lang="de-DE" i="1">
                        <a:latin typeface="Cambria Math" panose="02040503050406030204" pitchFamily="18" charset="0"/>
                      </a:rPr>
                      <m:t>𝑂</m:t>
                    </m:r>
                    <m:d>
                      <m:dPr>
                        <m:ctrlPr>
                          <a:rPr lang="de-DE" i="1">
                            <a:latin typeface="Cambria Math" panose="02040503050406030204" pitchFamily="18" charset="0"/>
                          </a:rPr>
                        </m:ctrlPr>
                      </m:dPr>
                      <m:e>
                        <m:r>
                          <a:rPr lang="de-DE" b="0" i="1" smtClean="0">
                            <a:latin typeface="Cambria Math" panose="02040503050406030204" pitchFamily="18" charset="0"/>
                          </a:rPr>
                          <m:t>𝑝</m:t>
                        </m:r>
                        <m:r>
                          <a:rPr lang="de-DE" b="0" i="1" smtClean="0">
                            <a:latin typeface="Cambria Math" panose="02040503050406030204" pitchFamily="18" charset="0"/>
                          </a:rPr>
                          <m:t>−1</m:t>
                        </m:r>
                      </m:e>
                    </m:d>
                  </m:oMath>
                </a14:m>
                <a:endParaRPr lang="de-DE" dirty="0" smtClean="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smtClean="0"/>
                  <a:t>Anmerkung</a:t>
                </a:r>
                <a:r>
                  <a:rPr lang="de-DE" dirty="0" smtClean="0"/>
                  <a:t>: ist ein generischer Algorithmus</a:t>
                </a:r>
                <a:endParaRPr lang="de-DE" dirty="0" smtClean="0"/>
              </a:p>
              <a:p>
                <a:pPr marL="285750" indent="-285750">
                  <a:buFont typeface="Arial" panose="020B0604020202020204" pitchFamily="34" charset="0"/>
                  <a:buChar char="•"/>
                </a:pPr>
                <a:endParaRPr lang="en-US" dirty="0"/>
              </a:p>
            </p:txBody>
          </p:sp>
        </mc:Choice>
        <mc:Fallback>
          <p:sp>
            <p:nvSpPr>
              <p:cNvPr id="9219" name="Rectangle 3"/>
              <p:cNvSpPr>
                <a:spLocks noGrp="1" noRot="1" noChangeAspect="1" noMove="1" noResize="1" noEditPoints="1" noAdjustHandles="1" noChangeArrowheads="1" noChangeShapeType="1" noTextEdit="1"/>
              </p:cNvSpPr>
              <p:nvPr>
                <p:ph type="body" idx="1"/>
              </p:nvPr>
            </p:nvSpPr>
            <p:spPr>
              <a:xfrm>
                <a:off x="512128" y="2138363"/>
                <a:ext cx="8856860" cy="4522787"/>
              </a:xfrm>
              <a:blipFill rotWithShape="0">
                <a:blip r:embed="rId3"/>
                <a:stretch>
                  <a:fillRect l="-1376" t="-1348"/>
                </a:stretch>
              </a:blipFill>
            </p:spPr>
            <p:txBody>
              <a:bodyPr/>
              <a:lstStyle/>
              <a:p>
                <a:r>
                  <a:rPr lang="de-DE">
                    <a:noFill/>
                  </a:rPr>
                  <a:t> </a:t>
                </a:r>
              </a:p>
            </p:txBody>
          </p:sp>
        </mc:Fallback>
      </mc:AlternateContent>
    </p:spTree>
    <p:extLst>
      <p:ext uri="{BB962C8B-B14F-4D97-AF65-F5344CB8AC3E}">
        <p14:creationId xmlns:p14="http://schemas.microsoft.com/office/powerpoint/2010/main" val="25269550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14</a:t>
            </a:fld>
            <a:endParaRPr lang="de-DE" dirty="0"/>
          </a:p>
        </p:txBody>
      </p:sp>
      <p:sp>
        <p:nvSpPr>
          <p:cNvPr id="9218" name="Rectangle 2"/>
          <p:cNvSpPr>
            <a:spLocks noGrp="1" noChangeArrowheads="1"/>
          </p:cNvSpPr>
          <p:nvPr>
            <p:ph type="title"/>
          </p:nvPr>
        </p:nvSpPr>
        <p:spPr/>
        <p:txBody>
          <a:bodyPr/>
          <a:lstStyle/>
          <a:p>
            <a:r>
              <a:rPr lang="de-DE" dirty="0"/>
              <a:t>Textfolie</a:t>
            </a:r>
            <a:br>
              <a:rPr lang="de-DE" dirty="0"/>
            </a:br>
            <a:r>
              <a:rPr lang="de-DE" sz="2400" b="0" i="1" dirty="0"/>
              <a:t>Hier steht die Subheadline</a:t>
            </a:r>
          </a:p>
        </p:txBody>
      </p:sp>
      <p:sp>
        <p:nvSpPr>
          <p:cNvPr id="9219" name="Rectangle 3"/>
          <p:cNvSpPr>
            <a:spLocks noGrp="1" noChangeArrowheads="1"/>
          </p:cNvSpPr>
          <p:nvPr>
            <p:ph type="body" idx="1"/>
          </p:nvPr>
        </p:nvSpPr>
        <p:spPr>
          <a:noFill/>
        </p:spPr>
        <p:txBody>
          <a:bodyPr/>
          <a:lstStyle/>
          <a:p>
            <a:r>
              <a:rPr lang="en-US" dirty="0" err="1"/>
              <a:t>Fließtext</a:t>
            </a:r>
            <a:r>
              <a:rPr lang="en-US" dirty="0"/>
              <a:t> </a:t>
            </a:r>
            <a:r>
              <a:rPr lang="en-US" dirty="0" err="1"/>
              <a:t>ohne</a:t>
            </a:r>
            <a:r>
              <a:rPr lang="en-US" dirty="0"/>
              <a:t> </a:t>
            </a:r>
            <a:r>
              <a:rPr lang="en-US" dirty="0" err="1"/>
              <a:t>Aufzählung</a:t>
            </a:r>
            <a:r>
              <a:rPr lang="en-US" dirty="0"/>
              <a:t> und </a:t>
            </a:r>
            <a:r>
              <a:rPr lang="en-US" dirty="0" err="1"/>
              <a:t>Einrückung</a:t>
            </a:r>
            <a:r>
              <a:rPr lang="en-US" dirty="0"/>
              <a:t>. </a:t>
            </a:r>
            <a:r>
              <a:rPr lang="en-US" b="1" dirty="0" err="1"/>
              <a:t>Hervorhebung</a:t>
            </a:r>
            <a:r>
              <a:rPr lang="en-US" dirty="0"/>
              <a:t> </a:t>
            </a:r>
            <a:r>
              <a:rPr lang="en-US" dirty="0" err="1"/>
              <a:t>ist</a:t>
            </a:r>
            <a:r>
              <a:rPr lang="en-US" dirty="0"/>
              <a:t> in </a:t>
            </a:r>
            <a:r>
              <a:rPr lang="en-US" dirty="0" err="1"/>
              <a:t>allen</a:t>
            </a:r>
            <a:r>
              <a:rPr lang="en-US" dirty="0"/>
              <a:t> </a:t>
            </a:r>
            <a:r>
              <a:rPr lang="en-US" dirty="0" err="1"/>
              <a:t>Ebenen</a:t>
            </a:r>
            <a:r>
              <a:rPr lang="en-US" dirty="0"/>
              <a:t> </a:t>
            </a:r>
            <a:r>
              <a:rPr lang="en-US" dirty="0" err="1"/>
              <a:t>fett</a:t>
            </a:r>
            <a:r>
              <a:rPr lang="en-US" dirty="0"/>
              <a:t>.</a:t>
            </a:r>
          </a:p>
          <a:p>
            <a:pPr lvl="1"/>
            <a:r>
              <a:rPr lang="en-US" dirty="0" err="1"/>
              <a:t>Zweite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2"/>
            <a:r>
              <a:rPr lang="en-US" dirty="0" err="1"/>
              <a:t>Dritte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3"/>
            <a:r>
              <a:rPr lang="en-US" dirty="0" err="1"/>
              <a:t>Vierte</a:t>
            </a:r>
            <a:r>
              <a:rPr lang="en-US" dirty="0"/>
              <a:t> </a:t>
            </a:r>
            <a:r>
              <a:rPr lang="en-US" dirty="0" err="1"/>
              <a:t>Ebene</a:t>
            </a:r>
            <a:r>
              <a:rPr lang="en-US" dirty="0"/>
              <a:t> </a:t>
            </a:r>
            <a:r>
              <a:rPr lang="en-US" dirty="0" err="1"/>
              <a:t>kursiv</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a:p>
            <a:pPr lvl="4"/>
            <a:r>
              <a:rPr lang="en-US" dirty="0" err="1"/>
              <a:t>Fünfte</a:t>
            </a:r>
            <a:r>
              <a:rPr lang="en-US" dirty="0"/>
              <a:t> </a:t>
            </a:r>
            <a:r>
              <a:rPr lang="en-US" dirty="0" err="1"/>
              <a:t>Ebene</a:t>
            </a:r>
            <a:r>
              <a:rPr lang="en-US" dirty="0"/>
              <a:t> </a:t>
            </a:r>
            <a:r>
              <a:rPr lang="en-US" dirty="0" err="1"/>
              <a:t>mit</a:t>
            </a:r>
            <a:r>
              <a:rPr lang="en-US" dirty="0"/>
              <a:t> </a:t>
            </a:r>
            <a:r>
              <a:rPr lang="en-US" dirty="0" err="1"/>
              <a:t>Einrückung</a:t>
            </a:r>
            <a:r>
              <a:rPr lang="en-US" dirty="0"/>
              <a:t> und </a:t>
            </a:r>
            <a:r>
              <a:rPr lang="en-US" dirty="0" err="1"/>
              <a:t>Aufzählungszeichen</a:t>
            </a:r>
            <a:endParaRPr lang="en-US" dirty="0"/>
          </a:p>
        </p:txBody>
      </p:sp>
    </p:spTree>
    <p:extLst>
      <p:ext uri="{BB962C8B-B14F-4D97-AF65-F5344CB8AC3E}">
        <p14:creationId xmlns:p14="http://schemas.microsoft.com/office/powerpoint/2010/main" val="2104484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CAEED438-B660-4C04-BC25-4C23CCFBC7F4}" type="slidenum">
              <a:rPr lang="de-DE"/>
              <a:pPr/>
              <a:t>15</a:t>
            </a:fld>
            <a:endParaRPr lang="de-DE"/>
          </a:p>
        </p:txBody>
      </p:sp>
      <p:sp>
        <p:nvSpPr>
          <p:cNvPr id="14340" name="Rectangle 4"/>
          <p:cNvSpPr>
            <a:spLocks noGrp="1" noChangeArrowheads="1"/>
          </p:cNvSpPr>
          <p:nvPr>
            <p:ph type="title"/>
          </p:nvPr>
        </p:nvSpPr>
        <p:spPr/>
        <p:txBody>
          <a:bodyPr/>
          <a:lstStyle/>
          <a:p>
            <a:r>
              <a:rPr lang="en-US"/>
              <a:t>Textfolie zweispaltig</a:t>
            </a:r>
            <a:br>
              <a:rPr lang="en-US"/>
            </a:br>
            <a:r>
              <a:rPr lang="de-DE" sz="2400" b="0" i="1"/>
              <a:t>Hier steht die Subheadline</a:t>
            </a:r>
            <a:endParaRPr lang="en-US" sz="2400" b="0" i="1"/>
          </a:p>
        </p:txBody>
      </p:sp>
      <p:sp>
        <p:nvSpPr>
          <p:cNvPr id="14341" name="Rectangle 5"/>
          <p:cNvSpPr>
            <a:spLocks noGrp="1" noChangeArrowheads="1"/>
          </p:cNvSpPr>
          <p:nvPr>
            <p:ph type="body" sz="half" idx="1"/>
          </p:nvPr>
        </p:nvSpPr>
        <p:spPr/>
        <p:txBody>
          <a:bodyPr/>
          <a:lstStyle/>
          <a:p>
            <a:endParaRPr lang="en-US" sz="1700"/>
          </a:p>
        </p:txBody>
      </p:sp>
      <p:sp>
        <p:nvSpPr>
          <p:cNvPr id="14342" name="Rectangle 6"/>
          <p:cNvSpPr>
            <a:spLocks noGrp="1" noChangeArrowheads="1"/>
          </p:cNvSpPr>
          <p:nvPr>
            <p:ph type="body" sz="half" idx="2"/>
          </p:nvPr>
        </p:nvSpPr>
        <p:spPr/>
        <p:txBody>
          <a:bodyPr/>
          <a:lstStyle/>
          <a:p>
            <a:endParaRPr lang="en-US" sz="17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4D35A6D1-10F6-44CF-9111-9D0A7E046229}" type="slidenum">
              <a:rPr lang="de-DE"/>
              <a:pPr/>
              <a:t>16</a:t>
            </a:fld>
            <a:endParaRPr lang="de-DE"/>
          </a:p>
        </p:txBody>
      </p:sp>
      <p:sp>
        <p:nvSpPr>
          <p:cNvPr id="16388" name="Rectangle 4"/>
          <p:cNvSpPr>
            <a:spLocks noGrp="1" noChangeArrowheads="1"/>
          </p:cNvSpPr>
          <p:nvPr>
            <p:ph type="title"/>
          </p:nvPr>
        </p:nvSpPr>
        <p:spPr/>
        <p:txBody>
          <a:bodyPr/>
          <a:lstStyle/>
          <a:p>
            <a:r>
              <a:rPr lang="en-US"/>
              <a:t>Textfolie mit Bild</a:t>
            </a:r>
            <a:r>
              <a:rPr lang="en-US" sz="2400"/>
              <a:t/>
            </a:r>
            <a:br>
              <a:rPr lang="en-US" sz="2400"/>
            </a:br>
            <a:r>
              <a:rPr lang="de-DE" sz="2400" b="0" i="1"/>
              <a:t>Hier steht die Subheadline</a:t>
            </a:r>
            <a:endParaRPr lang="en-US" sz="2400" b="0" i="1"/>
          </a:p>
        </p:txBody>
      </p:sp>
      <p:sp>
        <p:nvSpPr>
          <p:cNvPr id="16389" name="Rectangle 5"/>
          <p:cNvSpPr>
            <a:spLocks noGrp="1" noChangeArrowheads="1"/>
          </p:cNvSpPr>
          <p:nvPr>
            <p:ph type="body" sz="half" idx="1"/>
          </p:nvPr>
        </p:nvSpPr>
        <p:spPr>
          <a:xfrm>
            <a:off x="522288" y="2138363"/>
            <a:ext cx="4464050" cy="4522787"/>
          </a:xfrm>
        </p:spPr>
        <p:txBody>
          <a:bodyPr/>
          <a:lstStyle/>
          <a:p>
            <a:endParaRPr lang="en-US"/>
          </a:p>
        </p:txBody>
      </p:sp>
      <p:pic>
        <p:nvPicPr>
          <p:cNvPr id="16394"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l="7762" r="33130"/>
          <a:stretch>
            <a:fillRect/>
          </a:stretch>
        </p:blipFill>
        <p:spPr bwMode="gray">
          <a:xfrm>
            <a:off x="5130800" y="2125663"/>
            <a:ext cx="3384550" cy="38163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77904B16-A1A9-4FCD-9130-A2400ACBA0C8}" type="slidenum">
              <a:rPr lang="de-DE"/>
              <a:pPr/>
              <a:t>17</a:t>
            </a:fld>
            <a:endParaRPr lang="de-DE"/>
          </a:p>
        </p:txBody>
      </p:sp>
      <p:sp>
        <p:nvSpPr>
          <p:cNvPr id="19458" name="Rectangle 2"/>
          <p:cNvSpPr>
            <a:spLocks noGrp="1" noChangeArrowheads="1"/>
          </p:cNvSpPr>
          <p:nvPr>
            <p:ph type="title"/>
          </p:nvPr>
        </p:nvSpPr>
        <p:spPr/>
        <p:txBody>
          <a:bodyPr/>
          <a:lstStyle/>
          <a:p>
            <a:r>
              <a:rPr lang="en-US"/>
              <a:t>Bildfolie</a:t>
            </a:r>
            <a:r>
              <a:rPr lang="en-US" sz="2400"/>
              <a:t/>
            </a:r>
            <a:br>
              <a:rPr lang="en-US" sz="2400"/>
            </a:br>
            <a:r>
              <a:rPr lang="de-DE" sz="2400" b="0" i="1"/>
              <a:t>Hier steht die Subheadline</a:t>
            </a:r>
            <a:endParaRPr lang="en-US" sz="2400" b="0" i="1"/>
          </a:p>
        </p:txBody>
      </p:sp>
      <p:sp>
        <p:nvSpPr>
          <p:cNvPr id="19459" name="Rectangle 3"/>
          <p:cNvSpPr>
            <a:spLocks noGrp="1" noChangeArrowheads="1"/>
          </p:cNvSpPr>
          <p:nvPr>
            <p:ph type="body" sz="half" idx="1"/>
          </p:nvPr>
        </p:nvSpPr>
        <p:spPr>
          <a:xfrm>
            <a:off x="522288" y="6229350"/>
            <a:ext cx="7200900" cy="576263"/>
          </a:xfrm>
        </p:spPr>
        <p:txBody>
          <a:bodyPr/>
          <a:lstStyle/>
          <a:p>
            <a:r>
              <a:rPr lang="en-US" sz="1400" b="1"/>
              <a:t>Bildunterschrift fett</a:t>
            </a:r>
          </a:p>
          <a:p>
            <a:r>
              <a:rPr lang="en-US" sz="1400"/>
              <a:t>Und zusätzlicher beschreibender Text 14 pt</a:t>
            </a:r>
          </a:p>
        </p:txBody>
      </p:sp>
      <p:pic>
        <p:nvPicPr>
          <p:cNvPr id="19462" name="Rectangle 9" descr="Andy_Spyra19062008003"/>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t="1439" b="1479"/>
          <a:stretch>
            <a:fillRect/>
          </a:stretch>
        </p:blipFill>
        <p:spPr bwMode="gray">
          <a:xfrm>
            <a:off x="522288" y="2125663"/>
            <a:ext cx="6119812" cy="39608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4"/>
          <p:cNvSpPr>
            <a:spLocks noGrp="1"/>
          </p:cNvSpPr>
          <p:nvPr>
            <p:ph type="sldNum" sz="quarter" idx="10"/>
          </p:nvPr>
        </p:nvSpPr>
        <p:spPr/>
        <p:txBody>
          <a:bodyPr/>
          <a:lstStyle/>
          <a:p>
            <a:r>
              <a:rPr lang="de-DE"/>
              <a:t>Seite </a:t>
            </a:r>
            <a:fld id="{88255D18-0AF0-4429-A96E-59C5FC24C8FC}" type="slidenum">
              <a:rPr lang="de-DE"/>
              <a:pPr/>
              <a:t>18</a:t>
            </a:fld>
            <a:endParaRPr lang="de-DE"/>
          </a:p>
        </p:txBody>
      </p:sp>
      <p:pic>
        <p:nvPicPr>
          <p:cNvPr id="20503" name="Rectangle 22" descr="Andy_Spyra19062008003"/>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l="61836" t="19646" b="43013"/>
          <a:stretch>
            <a:fillRect/>
          </a:stretch>
        </p:blipFill>
        <p:spPr bwMode="gray">
          <a:xfrm>
            <a:off x="4986338" y="2125663"/>
            <a:ext cx="3311525" cy="21605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0489" name="Rectangle 7" descr="Andy_Spyra19062008003"/>
          <p:cNvPicPr>
            <a:picLocks noChangeAspect="1" noChangeArrowheads="1"/>
          </p:cNvPicPr>
          <p:nvPr>
            <p:custDataLst>
              <p:tags r:id="rId2"/>
            </p:custDataLst>
          </p:nvPr>
        </p:nvPicPr>
        <p:blipFill>
          <a:blip r:embed="rId5" cstate="print">
            <a:extLst>
              <a:ext uri="{28A0092B-C50C-407E-A947-70E740481C1C}">
                <a14:useLocalDpi xmlns:a14="http://schemas.microsoft.com/office/drawing/2010/main" val="0"/>
              </a:ext>
            </a:extLst>
          </a:blip>
          <a:srcRect l="1155" r="42464" b="21069"/>
          <a:stretch>
            <a:fillRect/>
          </a:stretch>
        </p:blipFill>
        <p:spPr bwMode="gray">
          <a:xfrm>
            <a:off x="522288" y="2125663"/>
            <a:ext cx="4319587" cy="4032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482" name="Rectangle 2"/>
          <p:cNvSpPr>
            <a:spLocks noGrp="1" noChangeArrowheads="1"/>
          </p:cNvSpPr>
          <p:nvPr>
            <p:ph type="title"/>
          </p:nvPr>
        </p:nvSpPr>
        <p:spPr/>
        <p:txBody>
          <a:bodyPr/>
          <a:lstStyle/>
          <a:p>
            <a:r>
              <a:rPr lang="en-US"/>
              <a:t>Bildfolie mit zwei Bildern</a:t>
            </a:r>
            <a:r>
              <a:rPr lang="en-US" sz="2400"/>
              <a:t/>
            </a:r>
            <a:br>
              <a:rPr lang="en-US" sz="2400"/>
            </a:br>
            <a:r>
              <a:rPr lang="de-DE" sz="2400" b="0" i="1"/>
              <a:t>Hier steht die Subheadline</a:t>
            </a:r>
            <a:endParaRPr lang="en-US" sz="2400" b="0" i="1"/>
          </a:p>
        </p:txBody>
      </p:sp>
      <p:sp>
        <p:nvSpPr>
          <p:cNvPr id="20483" name="Rectangle 3"/>
          <p:cNvSpPr>
            <a:spLocks noGrp="1" noChangeArrowheads="1"/>
          </p:cNvSpPr>
          <p:nvPr>
            <p:ph type="body" sz="half" idx="1"/>
          </p:nvPr>
        </p:nvSpPr>
        <p:spPr>
          <a:xfrm>
            <a:off x="5059363" y="4789488"/>
            <a:ext cx="3743325" cy="1368425"/>
          </a:xfrm>
          <a:noFill/>
        </p:spPr>
        <p:txBody>
          <a:bodyPr anchor="b"/>
          <a:lstStyle/>
          <a:p>
            <a:r>
              <a:rPr lang="en-US" sz="1400" b="1"/>
              <a:t>Bildunterschrift fett</a:t>
            </a:r>
          </a:p>
          <a:p>
            <a:r>
              <a:rPr lang="en-US" sz="1400"/>
              <a:t>Und zusätzlicher beschreibender Text 14 pt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1"/>
          <p:cNvSpPr>
            <a:spLocks noGrp="1"/>
          </p:cNvSpPr>
          <p:nvPr>
            <p:ph type="sldNum" sz="quarter" idx="10"/>
          </p:nvPr>
        </p:nvSpPr>
        <p:spPr/>
        <p:txBody>
          <a:bodyPr/>
          <a:lstStyle/>
          <a:p>
            <a:r>
              <a:rPr lang="de-DE"/>
              <a:t>Seite </a:t>
            </a:r>
            <a:fld id="{1959A76B-4404-45BA-8D74-04ED350576FE}" type="slidenum">
              <a:rPr lang="de-DE"/>
              <a:pPr/>
              <a:t>19</a:t>
            </a:fld>
            <a:endParaRPr lang="de-DE"/>
          </a:p>
        </p:txBody>
      </p:sp>
      <p:pic>
        <p:nvPicPr>
          <p:cNvPr id="21506" name="Picture 2" descr="Platzhalterbi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0693400" cy="7561262"/>
          </a:xfrm>
          <a:prstGeom prst="rect">
            <a:avLst/>
          </a:prstGeom>
          <a:noFill/>
          <a:extLst>
            <a:ext uri="{909E8E84-426E-40dd-AFC4-6F175D3DCCD1}">
              <a14:hiddenFill xmlns:a14="http://schemas.microsoft.com/office/drawing/2010/main" xmlns="">
                <a:solidFill>
                  <a:srgbClr val="FFFFFF"/>
                </a:solidFill>
              </a14:hiddenFill>
            </a:ext>
          </a:extLst>
        </p:spPr>
      </p:pic>
      <p:sp>
        <p:nvSpPr>
          <p:cNvPr id="21508" name="Text Box 4"/>
          <p:cNvSpPr txBox="1">
            <a:spLocks noChangeArrowheads="1"/>
          </p:cNvSpPr>
          <p:nvPr/>
        </p:nvSpPr>
        <p:spPr bwMode="auto">
          <a:xfrm>
            <a:off x="522288" y="5564188"/>
            <a:ext cx="4248150" cy="1457325"/>
          </a:xfrm>
          <a:prstGeom prst="rect">
            <a:avLst/>
          </a:prstGeom>
          <a:solidFill>
            <a:schemeClr val="accent1"/>
          </a:solidFill>
          <a:ln>
            <a:noFill/>
          </a:ln>
          <a:effectLst/>
          <a:extLst/>
        </p:spPr>
        <p:txBody>
          <a:bodyPr lIns="182880" tIns="137160" rIns="182880" bIns="137160"/>
          <a:lstStyle/>
          <a:p>
            <a:pPr algn="l"/>
            <a:r>
              <a:rPr lang="en-US"/>
              <a:t>Ficiatisti blabor sum, comnis nis sendes aut</a:t>
            </a:r>
          </a:p>
          <a:p>
            <a:pPr algn="l"/>
            <a:r>
              <a:rPr lang="en-US"/>
              <a:t>pressimus re litata saperum repelliquas ut quibus</a:t>
            </a:r>
          </a:p>
          <a:p>
            <a:pPr algn="l"/>
            <a:r>
              <a:rPr lang="en-US"/>
              <a:t>aceptatis estiis autem essitate est fugiatet int hilis</a:t>
            </a:r>
          </a:p>
          <a:p>
            <a:pPr algn="l"/>
            <a:r>
              <a:rPr lang="en-US"/>
              <a:t>doloriae ipsania vero quo dolora dolut evelique</a:t>
            </a:r>
          </a:p>
          <a:p>
            <a:pPr algn="l"/>
            <a:r>
              <a:rPr lang="en-US"/>
              <a:t>num cor auda dignisq uianda alique asimpore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oliennummernplatzhalter 3"/>
          <p:cNvSpPr>
            <a:spLocks noGrp="1"/>
          </p:cNvSpPr>
          <p:nvPr>
            <p:ph type="sldNum" sz="quarter" idx="10"/>
          </p:nvPr>
        </p:nvSpPr>
        <p:spPr/>
        <p:txBody>
          <a:bodyPr/>
          <a:lstStyle/>
          <a:p>
            <a:r>
              <a:rPr lang="de-DE" dirty="0"/>
              <a:t>Seite </a:t>
            </a:r>
            <a:fld id="{39BC1543-AAC8-420D-BBBB-BCE8A35A375E}" type="slidenum">
              <a:rPr lang="de-DE"/>
              <a:pPr/>
              <a:t>2</a:t>
            </a:fld>
            <a:endParaRPr lang="de-DE" dirty="0"/>
          </a:p>
        </p:txBody>
      </p:sp>
      <p:sp>
        <p:nvSpPr>
          <p:cNvPr id="2050" name="Rectangle 2"/>
          <p:cNvSpPr>
            <a:spLocks noGrp="1" noChangeArrowheads="1"/>
          </p:cNvSpPr>
          <p:nvPr>
            <p:ph type="title"/>
          </p:nvPr>
        </p:nvSpPr>
        <p:spPr/>
        <p:txBody>
          <a:bodyPr/>
          <a:lstStyle/>
          <a:p>
            <a:r>
              <a:rPr lang="de-DE" dirty="0"/>
              <a:t>Inhaltsverzeichnis</a:t>
            </a:r>
            <a:endParaRPr lang="de-DE" sz="2400" i="1" dirty="0"/>
          </a:p>
        </p:txBody>
      </p:sp>
      <p:graphicFrame>
        <p:nvGraphicFramePr>
          <p:cNvPr id="2115" name="Group 67"/>
          <p:cNvGraphicFramePr>
            <a:graphicFrameLocks noGrp="1"/>
          </p:cNvGraphicFramePr>
          <p:nvPr>
            <p:ph type="tbl" idx="1"/>
          </p:nvPr>
        </p:nvGraphicFramePr>
        <p:xfrm>
          <a:off x="522288" y="2138363"/>
          <a:ext cx="8424862" cy="4522788"/>
        </p:xfrm>
        <a:graphic>
          <a:graphicData uri="http://schemas.openxmlformats.org/drawingml/2006/table">
            <a:tbl>
              <a:tblPr/>
              <a:tblGrid>
                <a:gridCol w="1439862">
                  <a:extLst>
                    <a:ext uri="{9D8B030D-6E8A-4147-A177-3AD203B41FA5}">
                      <a16:colId xmlns="" xmlns:a16="http://schemas.microsoft.com/office/drawing/2014/main" val="20000"/>
                    </a:ext>
                  </a:extLst>
                </a:gridCol>
                <a:gridCol w="5761038">
                  <a:extLst>
                    <a:ext uri="{9D8B030D-6E8A-4147-A177-3AD203B41FA5}">
                      <a16:colId xmlns="" xmlns:a16="http://schemas.microsoft.com/office/drawing/2014/main" val="20001"/>
                    </a:ext>
                  </a:extLst>
                </a:gridCol>
                <a:gridCol w="1223962">
                  <a:extLst>
                    <a:ext uri="{9D8B030D-6E8A-4147-A177-3AD203B41FA5}">
                      <a16:colId xmlns=""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Kurze Beschreibung oder Auflistung</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Das Inhaltsverzeichnis ist eine Tabelle mit drei Spalten</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Kapitelnummer und Seitenzahl werden durch Umbrüche und Leerzeilen mit der Beschreibung in eine Ebene gebracht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x</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1" u="none" strike="noStrike" cap="none" normalizeH="0" baseline="0" dirty="0" smtClean="0">
                          <a:ln>
                            <a:noFill/>
                          </a:ln>
                          <a:solidFill>
                            <a:schemeClr val="tx1"/>
                          </a:solidFill>
                          <a:effectLst/>
                          <a:latin typeface="Arial" charset="0"/>
                        </a:rPr>
                        <a:t>Seite y</a:t>
                      </a: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liennummernplatzhalter 2"/>
          <p:cNvSpPr>
            <a:spLocks noGrp="1"/>
          </p:cNvSpPr>
          <p:nvPr>
            <p:ph type="sldNum" sz="quarter" idx="10"/>
          </p:nvPr>
        </p:nvSpPr>
        <p:spPr/>
        <p:txBody>
          <a:bodyPr/>
          <a:lstStyle/>
          <a:p>
            <a:r>
              <a:rPr lang="de-DE"/>
              <a:t>Seite </a:t>
            </a:r>
            <a:fld id="{ABA64F84-B00F-4D7A-8D8C-DC84E8EED2A7}" type="slidenum">
              <a:rPr lang="de-DE"/>
              <a:pPr/>
              <a:t>20</a:t>
            </a:fld>
            <a:endParaRPr lang="de-DE"/>
          </a:p>
        </p:txBody>
      </p:sp>
      <p:sp>
        <p:nvSpPr>
          <p:cNvPr id="22532" name="Rectangle 4"/>
          <p:cNvSpPr>
            <a:spLocks noGrp="1" noChangeArrowheads="1"/>
          </p:cNvSpPr>
          <p:nvPr>
            <p:ph type="title"/>
          </p:nvPr>
        </p:nvSpPr>
        <p:spPr/>
        <p:txBody>
          <a:bodyPr/>
          <a:lstStyle/>
          <a:p>
            <a:r>
              <a:rPr lang="en-US"/>
              <a:t>Organigramm</a:t>
            </a:r>
            <a:br>
              <a:rPr lang="en-US"/>
            </a:br>
            <a:r>
              <a:rPr lang="de-DE" sz="2400" b="0" i="1"/>
              <a:t>Hier steht die Subheadline</a:t>
            </a:r>
            <a:endParaRPr lang="en-US" sz="2400" b="0" i="1"/>
          </a:p>
        </p:txBody>
      </p:sp>
      <p:sp>
        <p:nvSpPr>
          <p:cNvPr id="22534" name="Rectangle 6"/>
          <p:cNvSpPr>
            <a:spLocks noChangeArrowheads="1"/>
          </p:cNvSpPr>
          <p:nvPr/>
        </p:nvSpPr>
        <p:spPr bwMode="auto">
          <a:xfrm>
            <a:off x="522288" y="2125663"/>
            <a:ext cx="1728787"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6" name="Rectangle 8"/>
          <p:cNvSpPr>
            <a:spLocks noChangeArrowheads="1"/>
          </p:cNvSpPr>
          <p:nvPr/>
        </p:nvSpPr>
        <p:spPr bwMode="auto">
          <a:xfrm>
            <a:off x="3041650"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37" name="Rectangle 9"/>
          <p:cNvSpPr>
            <a:spLocks noChangeArrowheads="1"/>
          </p:cNvSpPr>
          <p:nvPr/>
        </p:nvSpPr>
        <p:spPr bwMode="auto">
          <a:xfrm>
            <a:off x="6715125" y="2125663"/>
            <a:ext cx="1728788" cy="576262"/>
          </a:xfrm>
          <a:prstGeom prst="rect">
            <a:avLst/>
          </a:prstGeom>
          <a:solidFill>
            <a:schemeClr val="accent1">
              <a:lumMod val="40000"/>
              <a:lumOff val="6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0" name="Rectangle 12"/>
          <p:cNvSpPr>
            <a:spLocks noChangeArrowheads="1"/>
          </p:cNvSpPr>
          <p:nvPr/>
        </p:nvSpPr>
        <p:spPr bwMode="auto">
          <a:xfrm>
            <a:off x="52228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1" name="Rectangle 13"/>
          <p:cNvSpPr>
            <a:spLocks noChangeArrowheads="1"/>
          </p:cNvSpPr>
          <p:nvPr/>
        </p:nvSpPr>
        <p:spPr bwMode="auto">
          <a:xfrm>
            <a:off x="1962150"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2" name="Rectangle 14"/>
          <p:cNvSpPr>
            <a:spLocks noChangeArrowheads="1"/>
          </p:cNvSpPr>
          <p:nvPr/>
        </p:nvSpPr>
        <p:spPr bwMode="auto">
          <a:xfrm>
            <a:off x="340201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3" name="Rectangle 15"/>
          <p:cNvSpPr>
            <a:spLocks noChangeArrowheads="1"/>
          </p:cNvSpPr>
          <p:nvPr/>
        </p:nvSpPr>
        <p:spPr bwMode="auto">
          <a:xfrm>
            <a:off x="5634038"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4" name="Rectangle 16"/>
          <p:cNvSpPr>
            <a:spLocks noChangeArrowheads="1"/>
          </p:cNvSpPr>
          <p:nvPr/>
        </p:nvSpPr>
        <p:spPr bwMode="auto">
          <a:xfrm>
            <a:off x="7218363" y="4068763"/>
            <a:ext cx="1295400" cy="360362"/>
          </a:xfrm>
          <a:prstGeom prst="rect">
            <a:avLst/>
          </a:prstGeom>
          <a:solidFill>
            <a:schemeClr val="accent1">
              <a:lumMod val="60000"/>
              <a:lumOff val="40000"/>
            </a:schemeClr>
          </a:solidFill>
          <a:ln>
            <a:noFill/>
          </a:ln>
          <a:effectLst/>
          <a:extLst/>
        </p:spPr>
        <p:txBody>
          <a:bodyPr wrap="none" lIns="182880" tIns="137160" rIns="182880" bIns="137160" anchor="ctr"/>
          <a:lstStyle/>
          <a:p>
            <a:r>
              <a:rPr lang="en-US">
                <a:solidFill>
                  <a:schemeClr val="tx1"/>
                </a:solidFill>
              </a:rPr>
              <a:t>Lorem ipsum</a:t>
            </a:r>
          </a:p>
        </p:txBody>
      </p:sp>
      <p:sp>
        <p:nvSpPr>
          <p:cNvPr id="22545" name="Rectangle 17"/>
          <p:cNvSpPr>
            <a:spLocks noChangeArrowheads="1"/>
          </p:cNvSpPr>
          <p:nvPr/>
        </p:nvSpPr>
        <p:spPr bwMode="auto">
          <a:xfrm>
            <a:off x="1962150" y="5149850"/>
            <a:ext cx="6553200" cy="719138"/>
          </a:xfrm>
          <a:prstGeom prst="rect">
            <a:avLst/>
          </a:prstGeom>
          <a:solidFill>
            <a:schemeClr val="accent1"/>
          </a:solidFill>
          <a:ln w="9525" algn="ctr">
            <a:noFill/>
            <a:miter lim="800000"/>
            <a:headEnd/>
            <a:tailEnd/>
          </a:ln>
          <a:effectLst/>
          <a:extLst/>
        </p:spPr>
        <p:txBody>
          <a:bodyPr wrap="none" lIns="182880" tIns="137160" rIns="182880" bIns="137160" anchor="ctr"/>
          <a:lstStyle/>
          <a:p>
            <a:r>
              <a:rPr lang="en-US"/>
              <a:t>Die Verbindungslinien sollen etwa dieLänge einer Pfeilspitze nah </a:t>
            </a:r>
          </a:p>
          <a:p>
            <a:r>
              <a:rPr lang="en-US"/>
              <a:t>an den Textfeldern platziert bzw. ausgerichtet werden</a:t>
            </a:r>
          </a:p>
        </p:txBody>
      </p:sp>
      <p:sp>
        <p:nvSpPr>
          <p:cNvPr id="22546" name="Line 18"/>
          <p:cNvSpPr>
            <a:spLocks noChangeShapeType="1"/>
          </p:cNvSpPr>
          <p:nvPr/>
        </p:nvSpPr>
        <p:spPr bwMode="auto">
          <a:xfrm>
            <a:off x="2322513" y="2413000"/>
            <a:ext cx="647700" cy="0"/>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7" name="Line 19"/>
          <p:cNvSpPr>
            <a:spLocks noChangeShapeType="1"/>
          </p:cNvSpPr>
          <p:nvPr/>
        </p:nvSpPr>
        <p:spPr bwMode="auto">
          <a:xfrm>
            <a:off x="4841875" y="2413000"/>
            <a:ext cx="1800225" cy="0"/>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8" name="Line 20"/>
          <p:cNvSpPr>
            <a:spLocks noChangeShapeType="1"/>
          </p:cNvSpPr>
          <p:nvPr/>
        </p:nvSpPr>
        <p:spPr bwMode="auto">
          <a:xfrm>
            <a:off x="765175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49" name="Line 21"/>
          <p:cNvSpPr>
            <a:spLocks noChangeShapeType="1"/>
          </p:cNvSpPr>
          <p:nvPr/>
        </p:nvSpPr>
        <p:spPr bwMode="auto">
          <a:xfrm>
            <a:off x="1025525"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0" name="Line 22"/>
          <p:cNvSpPr>
            <a:spLocks noChangeShapeType="1"/>
          </p:cNvSpPr>
          <p:nvPr/>
        </p:nvSpPr>
        <p:spPr bwMode="auto">
          <a:xfrm>
            <a:off x="4051300"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1" name="Line 23"/>
          <p:cNvSpPr>
            <a:spLocks noChangeShapeType="1"/>
          </p:cNvSpPr>
          <p:nvPr/>
        </p:nvSpPr>
        <p:spPr bwMode="auto">
          <a:xfrm>
            <a:off x="4051300" y="2773363"/>
            <a:ext cx="0" cy="1223962"/>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2" name="Freeform 24"/>
          <p:cNvSpPr>
            <a:spLocks/>
          </p:cNvSpPr>
          <p:nvPr/>
        </p:nvSpPr>
        <p:spPr bwMode="auto">
          <a:xfrm>
            <a:off x="1023938" y="3341688"/>
            <a:ext cx="1227137" cy="655637"/>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4" name="Freeform 26"/>
          <p:cNvSpPr>
            <a:spLocks/>
          </p:cNvSpPr>
          <p:nvPr/>
        </p:nvSpPr>
        <p:spPr bwMode="auto">
          <a:xfrm flipH="1">
            <a:off x="6283325" y="3349625"/>
            <a:ext cx="1368425" cy="647700"/>
          </a:xfrm>
          <a:custGeom>
            <a:avLst/>
            <a:gdLst>
              <a:gd name="T0" fmla="*/ 0 w 781"/>
              <a:gd name="T1" fmla="*/ 0 h 398"/>
              <a:gd name="T2" fmla="*/ 781 w 781"/>
              <a:gd name="T3" fmla="*/ 0 h 398"/>
              <a:gd name="T4" fmla="*/ 781 w 781"/>
              <a:gd name="T5" fmla="*/ 398 h 398"/>
            </a:gdLst>
            <a:ahLst/>
            <a:cxnLst>
              <a:cxn ang="0">
                <a:pos x="T0" y="T1"/>
              </a:cxn>
              <a:cxn ang="0">
                <a:pos x="T2" y="T3"/>
              </a:cxn>
              <a:cxn ang="0">
                <a:pos x="T4" y="T5"/>
              </a:cxn>
            </a:cxnLst>
            <a:rect l="0" t="0" r="r" b="b"/>
            <a:pathLst>
              <a:path w="781" h="398">
                <a:moveTo>
                  <a:pt x="0" y="0"/>
                </a:moveTo>
                <a:lnTo>
                  <a:pt x="781" y="0"/>
                </a:lnTo>
                <a:lnTo>
                  <a:pt x="781" y="398"/>
                </a:lnTo>
              </a:path>
            </a:pathLst>
          </a:custGeom>
          <a:noFill/>
          <a:ln w="6350" cap="flat" cmpd="sng">
            <a:solidFill>
              <a:schemeClr val="tx1"/>
            </a:solidFill>
            <a:prstDash val="sysDot"/>
            <a:round/>
            <a:headEnd type="none" w="lg" len="sm"/>
            <a:tailEnd type="triangle" w="lg" len="sm"/>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
        <p:nvSpPr>
          <p:cNvPr id="22557" name="Line 29"/>
          <p:cNvSpPr>
            <a:spLocks noChangeShapeType="1"/>
          </p:cNvSpPr>
          <p:nvPr/>
        </p:nvSpPr>
        <p:spPr bwMode="auto">
          <a:xfrm>
            <a:off x="6283325" y="4502150"/>
            <a:ext cx="0" cy="576263"/>
          </a:xfrm>
          <a:prstGeom prst="line">
            <a:avLst/>
          </a:prstGeom>
          <a:noFill/>
          <a:ln w="6350">
            <a:solidFill>
              <a:schemeClr val="tx1"/>
            </a:solidFill>
            <a:prstDash val="sysDot"/>
            <a:round/>
            <a:headEnd type="triangle" w="lg" len="sm"/>
            <a:tailEnd type="triangle" w="lg"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182880" tIns="137160" rIns="182880" bIns="137160"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1A0EDEF5-E59B-4A43-9F3E-607B2630313C}" type="slidenum">
              <a:rPr lang="de-DE"/>
              <a:pPr/>
              <a:t>21</a:t>
            </a:fld>
            <a:endParaRPr lang="de-DE"/>
          </a:p>
        </p:txBody>
      </p:sp>
      <p:graphicFrame>
        <p:nvGraphicFramePr>
          <p:cNvPr id="2" name="Object 4"/>
          <p:cNvGraphicFramePr>
            <a:graphicFrameLocks noGrp="1" noChangeAspect="1"/>
          </p:cNvGraphicFramePr>
          <p:nvPr>
            <p:ph type="chart" sz="half" idx="1"/>
            <p:extLst>
              <p:ext uri="{D42A27DB-BD31-4B8C-83A1-F6EECF244321}">
                <p14:modId xmlns:p14="http://schemas.microsoft.com/office/powerpoint/2010/main" val="3643135040"/>
              </p:ext>
            </p:extLst>
          </p:nvPr>
        </p:nvGraphicFramePr>
        <p:xfrm>
          <a:off x="425450" y="2190750"/>
          <a:ext cx="5021263" cy="4438650"/>
        </p:xfrm>
        <a:graphic>
          <a:graphicData uri="http://schemas.openxmlformats.org/drawingml/2006/chart">
            <c:chart xmlns:c="http://schemas.openxmlformats.org/drawingml/2006/chart" xmlns:r="http://schemas.openxmlformats.org/officeDocument/2006/relationships" r:id="rId2"/>
          </a:graphicData>
        </a:graphic>
      </p:graphicFrame>
      <p:sp>
        <p:nvSpPr>
          <p:cNvPr id="26626" name="Rectangle 2"/>
          <p:cNvSpPr>
            <a:spLocks noGrp="1" noChangeArrowheads="1"/>
          </p:cNvSpPr>
          <p:nvPr>
            <p:ph type="title"/>
          </p:nvPr>
        </p:nvSpPr>
        <p:spPr/>
        <p:txBody>
          <a:bodyPr/>
          <a:lstStyle/>
          <a:p>
            <a:r>
              <a:rPr lang="en-US"/>
              <a:t>Säulendiagramm</a:t>
            </a:r>
            <a:br>
              <a:rPr lang="en-US"/>
            </a:br>
            <a:r>
              <a:rPr lang="de-DE" sz="2400" b="0" i="1"/>
              <a:t>Hier steht die Subheadline</a:t>
            </a:r>
            <a:endParaRPr lang="en-US" sz="2400" b="0" i="1"/>
          </a:p>
        </p:txBody>
      </p:sp>
      <p:sp>
        <p:nvSpPr>
          <p:cNvPr id="26629" name="Rectangle 5"/>
          <p:cNvSpPr>
            <a:spLocks noGrp="1" noChangeArrowheads="1"/>
          </p:cNvSpPr>
          <p:nvPr>
            <p:ph type="body" sz="half" idx="2"/>
          </p:nvPr>
        </p:nvSpPr>
        <p:spPr>
          <a:xfrm>
            <a:off x="5922963" y="2895600"/>
            <a:ext cx="3024187" cy="2879725"/>
          </a:xfrm>
        </p:spPr>
        <p:txBody>
          <a:bodyPr anchor="b"/>
          <a:lstStyle/>
          <a:p>
            <a:endParaRPr 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0"/>
          </p:nvPr>
        </p:nvSpPr>
        <p:spPr/>
        <p:txBody>
          <a:bodyPr/>
          <a:lstStyle/>
          <a:p>
            <a:r>
              <a:rPr lang="de-DE"/>
              <a:t>Seite </a:t>
            </a:r>
            <a:fld id="{899D31D1-3FF4-4E67-B8C1-69D719F87091}" type="slidenum">
              <a:rPr lang="de-DE"/>
              <a:pPr/>
              <a:t>22</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600059934"/>
              </p:ext>
            </p:extLst>
          </p:nvPr>
        </p:nvGraphicFramePr>
        <p:xfrm>
          <a:off x="312738" y="1828800"/>
          <a:ext cx="7348537" cy="3898900"/>
        </p:xfrm>
        <a:graphic>
          <a:graphicData uri="http://schemas.openxmlformats.org/drawingml/2006/chart">
            <c:chart xmlns:c="http://schemas.openxmlformats.org/drawingml/2006/chart" xmlns:r="http://schemas.openxmlformats.org/officeDocument/2006/relationships" r:id="rId2"/>
          </a:graphicData>
        </a:graphic>
      </p:graphicFrame>
      <p:sp>
        <p:nvSpPr>
          <p:cNvPr id="29700" name="Rectangle 4"/>
          <p:cNvSpPr>
            <a:spLocks noGrp="1" noChangeArrowheads="1"/>
          </p:cNvSpPr>
          <p:nvPr>
            <p:ph type="body" sz="half" idx="2"/>
          </p:nvPr>
        </p:nvSpPr>
        <p:spPr bwMode="gray">
          <a:xfrm>
            <a:off x="522288" y="6157755"/>
            <a:ext cx="7200900" cy="576263"/>
          </a:xfrm>
          <a:noFill/>
          <a:ln/>
          <a:extLst>
            <a:ext uri="{909E8E84-426E-40dd-AFC4-6F175D3DCCD1}">
              <a14:hiddenFill xmlns:a14="http://schemas.microsoft.com/office/drawing/2010/main" xmlns="">
                <a:solidFill>
                  <a:srgbClr val="FF9900"/>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sz="1400" b="1" dirty="0" err="1"/>
              <a:t>Bildunterschrift</a:t>
            </a:r>
            <a:r>
              <a:rPr lang="en-US" sz="1400" b="1" dirty="0"/>
              <a:t> </a:t>
            </a:r>
            <a:r>
              <a:rPr lang="en-US" sz="1400" b="1" dirty="0" err="1"/>
              <a:t>fett</a:t>
            </a:r>
            <a:endParaRPr lang="en-US" sz="1400" b="1" dirty="0"/>
          </a:p>
          <a:p>
            <a:r>
              <a:rPr lang="en-US" sz="1400" dirty="0"/>
              <a:t>Und </a:t>
            </a:r>
            <a:r>
              <a:rPr lang="en-US" sz="1400" dirty="0" err="1"/>
              <a:t>zusätzlicher</a:t>
            </a:r>
            <a:r>
              <a:rPr lang="en-US" sz="1400" dirty="0"/>
              <a:t> </a:t>
            </a:r>
            <a:r>
              <a:rPr lang="en-US" sz="1400" dirty="0" err="1"/>
              <a:t>beschreibender</a:t>
            </a:r>
            <a:r>
              <a:rPr lang="en-US" sz="1400" dirty="0"/>
              <a:t> Text 14 </a:t>
            </a:r>
            <a:r>
              <a:rPr lang="en-US" sz="1400" dirty="0" err="1"/>
              <a:t>pt</a:t>
            </a:r>
            <a:endParaRPr lang="en-US" sz="1400" b="1" dirty="0">
              <a:solidFill>
                <a:srgbClr val="000000"/>
              </a:solidFill>
            </a:endParaRPr>
          </a:p>
        </p:txBody>
      </p:sp>
      <p:sp>
        <p:nvSpPr>
          <p:cNvPr id="29699" name="Rectangle 3"/>
          <p:cNvSpPr>
            <a:spLocks noGrp="1" noChangeArrowheads="1"/>
          </p:cNvSpPr>
          <p:nvPr>
            <p:ph type="title"/>
          </p:nvPr>
        </p:nvSpPr>
        <p:spPr/>
        <p:txBody>
          <a:bodyPr/>
          <a:lstStyle/>
          <a:p>
            <a:r>
              <a:rPr lang="en-US"/>
              <a:t>Tortendiagramm</a:t>
            </a:r>
            <a:br>
              <a:rPr lang="en-US"/>
            </a:br>
            <a:r>
              <a:rPr lang="de-DE" sz="2400" b="0" i="1"/>
              <a:t>Hier steht die Subheadline</a:t>
            </a:r>
            <a:endParaRPr lang="en-US" sz="2400" b="0" i="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4"/>
          <p:cNvSpPr>
            <a:spLocks noGrp="1"/>
          </p:cNvSpPr>
          <p:nvPr>
            <p:ph type="sldNum" sz="quarter" idx="10"/>
          </p:nvPr>
        </p:nvSpPr>
        <p:spPr/>
        <p:txBody>
          <a:bodyPr/>
          <a:lstStyle/>
          <a:p>
            <a:r>
              <a:rPr lang="de-DE"/>
              <a:t>Seite </a:t>
            </a:r>
            <a:fld id="{E0DD92A3-CD9C-40B8-AD16-A19D054E677B}" type="slidenum">
              <a:rPr lang="de-DE"/>
              <a:pPr/>
              <a:t>23</a:t>
            </a:fld>
            <a:endParaRPr lang="de-DE"/>
          </a:p>
        </p:txBody>
      </p:sp>
      <p:graphicFrame>
        <p:nvGraphicFramePr>
          <p:cNvPr id="2" name="Object 2"/>
          <p:cNvGraphicFramePr>
            <a:graphicFrameLocks noGrp="1" noChangeAspect="1"/>
          </p:cNvGraphicFramePr>
          <p:nvPr>
            <p:ph type="chart" sz="half" idx="1"/>
            <p:extLst>
              <p:ext uri="{D42A27DB-BD31-4B8C-83A1-F6EECF244321}">
                <p14:modId xmlns:p14="http://schemas.microsoft.com/office/powerpoint/2010/main" val="3865801088"/>
              </p:ext>
            </p:extLst>
          </p:nvPr>
        </p:nvGraphicFramePr>
        <p:xfrm>
          <a:off x="280988" y="1827213"/>
          <a:ext cx="8612187" cy="3940175"/>
        </p:xfrm>
        <a:graphic>
          <a:graphicData uri="http://schemas.openxmlformats.org/drawingml/2006/chart">
            <c:chart xmlns:c="http://schemas.openxmlformats.org/drawingml/2006/chart" xmlns:r="http://schemas.openxmlformats.org/officeDocument/2006/relationships" r:id="rId2"/>
          </a:graphicData>
        </a:graphic>
      </p:graphicFrame>
      <p:sp>
        <p:nvSpPr>
          <p:cNvPr id="30724" name="Rectangle 4"/>
          <p:cNvSpPr>
            <a:spLocks noGrp="1" noChangeArrowheads="1"/>
          </p:cNvSpPr>
          <p:nvPr>
            <p:ph type="title"/>
          </p:nvPr>
        </p:nvSpPr>
        <p:spPr/>
        <p:txBody>
          <a:bodyPr/>
          <a:lstStyle/>
          <a:p>
            <a:r>
              <a:rPr lang="en-US"/>
              <a:t>Liniendiagramm</a:t>
            </a:r>
            <a:br>
              <a:rPr lang="en-US"/>
            </a:br>
            <a:r>
              <a:rPr lang="de-DE" sz="2400" b="0" i="1"/>
              <a:t>Hier steht die Subheadline</a:t>
            </a:r>
            <a:endParaRPr lang="en-US" sz="2400" b="0" i="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liennummernplatzhalter 3"/>
          <p:cNvSpPr>
            <a:spLocks noGrp="1"/>
          </p:cNvSpPr>
          <p:nvPr>
            <p:ph type="sldNum" sz="quarter" idx="10"/>
          </p:nvPr>
        </p:nvSpPr>
        <p:spPr/>
        <p:txBody>
          <a:bodyPr/>
          <a:lstStyle/>
          <a:p>
            <a:r>
              <a:rPr lang="de-DE"/>
              <a:t>Seite </a:t>
            </a:r>
            <a:fld id="{A6DDC716-8D86-4CF3-9BE2-6F1AC9FA8D8A}" type="slidenum">
              <a:rPr lang="de-DE"/>
              <a:pPr/>
              <a:t>24</a:t>
            </a:fld>
            <a:endParaRPr lang="de-DE"/>
          </a:p>
        </p:txBody>
      </p:sp>
      <p:sp>
        <p:nvSpPr>
          <p:cNvPr id="31746" name="Rectangle 2"/>
          <p:cNvSpPr>
            <a:spLocks noGrp="1" noChangeArrowheads="1"/>
          </p:cNvSpPr>
          <p:nvPr>
            <p:ph type="title"/>
          </p:nvPr>
        </p:nvSpPr>
        <p:spPr/>
        <p:txBody>
          <a:bodyPr/>
          <a:lstStyle/>
          <a:p>
            <a:r>
              <a:rPr lang="en-US"/>
              <a:t>Tabelle</a:t>
            </a:r>
            <a:br>
              <a:rPr lang="en-US"/>
            </a:br>
            <a:r>
              <a:rPr lang="de-DE" sz="2400" b="0" i="1"/>
              <a:t>Hier steht die Subheadline</a:t>
            </a:r>
            <a:endParaRPr lang="en-US" sz="2400" b="0" i="1"/>
          </a:p>
        </p:txBody>
      </p:sp>
      <p:graphicFrame>
        <p:nvGraphicFramePr>
          <p:cNvPr id="31920" name="Group 176"/>
          <p:cNvGraphicFramePr>
            <a:graphicFrameLocks noGrp="1"/>
          </p:cNvGraphicFramePr>
          <p:nvPr>
            <p:ph type="tbl" idx="1"/>
            <p:extLst>
              <p:ext uri="{D42A27DB-BD31-4B8C-83A1-F6EECF244321}">
                <p14:modId xmlns:p14="http://schemas.microsoft.com/office/powerpoint/2010/main" val="2199210755"/>
              </p:ext>
            </p:extLst>
          </p:nvPr>
        </p:nvGraphicFramePr>
        <p:xfrm>
          <a:off x="522288" y="2138363"/>
          <a:ext cx="7993062" cy="3730626"/>
        </p:xfrm>
        <a:graphic>
          <a:graphicData uri="http://schemas.openxmlformats.org/drawingml/2006/table">
            <a:tbl>
              <a:tblPr/>
              <a:tblGrid>
                <a:gridCol w="1998662">
                  <a:extLst>
                    <a:ext uri="{9D8B030D-6E8A-4147-A177-3AD203B41FA5}">
                      <a16:colId xmlns="" xmlns:a16="http://schemas.microsoft.com/office/drawing/2014/main" val="20000"/>
                    </a:ext>
                  </a:extLst>
                </a:gridCol>
                <a:gridCol w="1998663">
                  <a:extLst>
                    <a:ext uri="{9D8B030D-6E8A-4147-A177-3AD203B41FA5}">
                      <a16:colId xmlns="" xmlns:a16="http://schemas.microsoft.com/office/drawing/2014/main" val="20001"/>
                    </a:ext>
                  </a:extLst>
                </a:gridCol>
                <a:gridCol w="1997075">
                  <a:extLst>
                    <a:ext uri="{9D8B030D-6E8A-4147-A177-3AD203B41FA5}">
                      <a16:colId xmlns="" xmlns:a16="http://schemas.microsoft.com/office/drawing/2014/main" val="20002"/>
                    </a:ext>
                  </a:extLst>
                </a:gridCol>
                <a:gridCol w="1998662">
                  <a:extLst>
                    <a:ext uri="{9D8B030D-6E8A-4147-A177-3AD203B41FA5}">
                      <a16:colId xmlns="" xmlns:a16="http://schemas.microsoft.com/office/drawing/2014/main" val="20003"/>
                    </a:ext>
                  </a:extLst>
                </a:gridCol>
              </a:tblGrid>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dirty="0" err="1" smtClean="0">
                          <a:ln>
                            <a:noFill/>
                          </a:ln>
                          <a:solidFill>
                            <a:schemeClr val="tx1"/>
                          </a:solidFill>
                          <a:effectLst/>
                          <a:latin typeface="Arial" charset="0"/>
                        </a:rPr>
                        <a:t>Angabe</a:t>
                      </a:r>
                      <a:r>
                        <a:rPr kumimoji="0" lang="en-US" sz="1500" b="1" i="0" u="none" strike="noStrike" cap="none" normalizeH="0" baseline="0" dirty="0" smtClean="0">
                          <a:ln>
                            <a:noFill/>
                          </a:ln>
                          <a:solidFill>
                            <a:schemeClr val="tx1"/>
                          </a:solidFill>
                          <a:effectLst/>
                          <a:latin typeface="Arial" charset="0"/>
                        </a:rPr>
                        <a:t> 2</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a:noFill/>
                    </a:lnL>
                    <a:lnR>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a:noFill/>
                    </a:lnL>
                    <a:lnR cap="flat">
                      <a:noFill/>
                    </a:lnR>
                    <a:lnT cap="flat">
                      <a:noFill/>
                    </a:lnT>
                    <a:lnB w="6350" cap="flat" cmpd="sng" algn="ctr">
                      <a:solidFill>
                        <a:schemeClr val="tx1"/>
                      </a:solidFill>
                      <a:prstDash val="sysDot"/>
                      <a:round/>
                      <a:headEnd type="none" w="med" len="med"/>
                      <a:tailEnd type="none" w="med" len="med"/>
                    </a:lnB>
                    <a:lnTlToBr>
                      <a:noFill/>
                    </a:lnTlToBr>
                    <a:lnBlToTr>
                      <a:noFill/>
                    </a:lnBlToTr>
                    <a:solidFill>
                      <a:schemeClr val="accent1"/>
                    </a:solidFill>
                  </a:tcPr>
                </a:tc>
                <a:extLst>
                  <a:ext uri="{0D108BD9-81ED-4DB2-BD59-A6C34878D82A}">
                    <a16:rowId xmlns="" xmlns:a16="http://schemas.microsoft.com/office/drawing/2014/main" val="10000"/>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1</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 xmlns:a16="http://schemas.microsoft.com/office/drawing/2014/main" val="10001"/>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2</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 xmlns:a16="http://schemas.microsoft.com/office/drawing/2014/main" val="10002"/>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3</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 xmlns:a16="http://schemas.microsoft.com/office/drawing/2014/main" val="10003"/>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4</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Druser ost</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20000"/>
                        <a:lumOff val="80000"/>
                      </a:schemeClr>
                    </a:solidFill>
                  </a:tcPr>
                </a:tc>
                <a:extLst>
                  <a:ext uri="{0D108BD9-81ED-4DB2-BD59-A6C34878D82A}">
                    <a16:rowId xmlns="" xmlns:a16="http://schemas.microsoft.com/office/drawing/2014/main" val="10004"/>
                  </a:ext>
                </a:extLst>
              </a:tr>
              <a:tr h="531813">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5</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E weimi Kameran</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Kisuali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antux</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 xmlns:a16="http://schemas.microsoft.com/office/drawing/2014/main" val="10005"/>
                  </a:ext>
                </a:extLst>
              </a:tr>
              <a:tr h="533400">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1" i="0" u="none" strike="noStrike" cap="none" normalizeH="0" baseline="0" smtClean="0">
                          <a:ln>
                            <a:noFill/>
                          </a:ln>
                          <a:solidFill>
                            <a:schemeClr val="tx1"/>
                          </a:solidFill>
                          <a:effectLst/>
                          <a:latin typeface="Arial" charset="0"/>
                        </a:rPr>
                        <a:t>Angabe 6</a:t>
                      </a:r>
                    </a:p>
                  </a:txBody>
                  <a:tcPr marL="182880" marR="182880" marT="137160" marB="137160" horzOverflow="overflow">
                    <a:lnL cap="flat">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smtClean="0">
                          <a:ln>
                            <a:noFill/>
                          </a:ln>
                          <a:solidFill>
                            <a:schemeClr val="tx1"/>
                          </a:solidFill>
                          <a:effectLst/>
                          <a:latin typeface="Arial" charset="0"/>
                        </a:rPr>
                        <a:t>E </a:t>
                      </a:r>
                      <a:r>
                        <a:rPr kumimoji="0" lang="en-US" sz="1500" b="0" i="0" u="none" strike="noStrike" cap="none" normalizeH="0" baseline="0" dirty="0" err="1" smtClean="0">
                          <a:ln>
                            <a:noFill/>
                          </a:ln>
                          <a:solidFill>
                            <a:schemeClr val="tx1"/>
                          </a:solidFill>
                          <a:effectLst/>
                          <a:latin typeface="Arial" charset="0"/>
                        </a:rPr>
                        <a:t>weimi</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Kameran</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smtClean="0">
                          <a:ln>
                            <a:noFill/>
                          </a:ln>
                          <a:solidFill>
                            <a:schemeClr val="tx1"/>
                          </a:solidFill>
                          <a:effectLst/>
                          <a:latin typeface="Arial" charset="0"/>
                        </a:rPr>
                        <a:t>Kisuali antux</a:t>
                      </a:r>
                    </a:p>
                  </a:txBody>
                  <a:tcPr marL="182880" marR="182880" marT="137160" marB="137160" horzOverflow="overflow">
                    <a:lnL>
                      <a:noFill/>
                    </a:lnL>
                    <a:lnR>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en-US" sz="1500" b="0" i="0" u="none" strike="noStrike" cap="none" normalizeH="0" baseline="0" dirty="0" err="1" smtClean="0">
                          <a:ln>
                            <a:noFill/>
                          </a:ln>
                          <a:solidFill>
                            <a:schemeClr val="tx1"/>
                          </a:solidFill>
                          <a:effectLst/>
                          <a:latin typeface="Arial" charset="0"/>
                        </a:rPr>
                        <a:t>Druser</a:t>
                      </a:r>
                      <a:r>
                        <a:rPr kumimoji="0" lang="en-US" sz="1500" b="0" i="0" u="none" strike="noStrike" cap="none" normalizeH="0" baseline="0" dirty="0" smtClean="0">
                          <a:ln>
                            <a:noFill/>
                          </a:ln>
                          <a:solidFill>
                            <a:schemeClr val="tx1"/>
                          </a:solidFill>
                          <a:effectLst/>
                          <a:latin typeface="Arial" charset="0"/>
                        </a:rPr>
                        <a:t> </a:t>
                      </a:r>
                      <a:r>
                        <a:rPr kumimoji="0" lang="en-US" sz="1500" b="0" i="0" u="none" strike="noStrike" cap="none" normalizeH="0" baseline="0" dirty="0" err="1" smtClean="0">
                          <a:ln>
                            <a:noFill/>
                          </a:ln>
                          <a:solidFill>
                            <a:schemeClr val="tx1"/>
                          </a:solidFill>
                          <a:effectLst/>
                          <a:latin typeface="Arial" charset="0"/>
                        </a:rPr>
                        <a:t>ost</a:t>
                      </a:r>
                      <a:endParaRPr kumimoji="0" lang="en-US" sz="1500" b="0" i="0" u="none" strike="noStrike" cap="none" normalizeH="0" baseline="0" dirty="0" smtClean="0">
                        <a:ln>
                          <a:noFill/>
                        </a:ln>
                        <a:solidFill>
                          <a:schemeClr val="tx1"/>
                        </a:solidFill>
                        <a:effectLst/>
                        <a:latin typeface="Arial" charset="0"/>
                      </a:endParaRPr>
                    </a:p>
                  </a:txBody>
                  <a:tcPr marL="182880" marR="182880" marT="137160" marB="137160" horzOverflow="overflow">
                    <a:lnL>
                      <a:noFill/>
                    </a:lnL>
                    <a:lnR cap="flat">
                      <a:noFill/>
                    </a:lnR>
                    <a:lnT w="635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0"/>
          </p:nvPr>
        </p:nvSpPr>
        <p:spPr/>
        <p:txBody>
          <a:bodyPr/>
          <a:lstStyle/>
          <a:p>
            <a:r>
              <a:rPr lang="de-DE"/>
              <a:t>Seite </a:t>
            </a:r>
            <a:fld id="{7C825A45-7494-4182-9A4A-AB4F72FEBB3C}" type="slidenum">
              <a:rPr lang="de-DE"/>
              <a:pPr/>
              <a:t>25</a:t>
            </a:fld>
            <a:endParaRPr lang="de-DE"/>
          </a:p>
        </p:txBody>
      </p:sp>
      <p:sp>
        <p:nvSpPr>
          <p:cNvPr id="33796" name="Rectangle 4"/>
          <p:cNvSpPr>
            <a:spLocks noGrp="1" noChangeArrowheads="1"/>
          </p:cNvSpPr>
          <p:nvPr>
            <p:ph type="title"/>
          </p:nvPr>
        </p:nvSpPr>
        <p:spPr>
          <a:xfrm>
            <a:off x="522288" y="2111375"/>
            <a:ext cx="9648825" cy="949325"/>
          </a:xfrm>
        </p:spPr>
        <p:txBody>
          <a:bodyPr/>
          <a:lstStyle/>
          <a:p>
            <a:r>
              <a:rPr lang="en-US"/>
              <a:t>Vielen Dank für Ihre Aufmerksamkeit!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liennummernplatzhalter 3"/>
          <p:cNvSpPr>
            <a:spLocks noGrp="1"/>
          </p:cNvSpPr>
          <p:nvPr>
            <p:ph type="sldNum" sz="quarter" idx="10"/>
          </p:nvPr>
        </p:nvSpPr>
        <p:spPr/>
        <p:txBody>
          <a:bodyPr/>
          <a:lstStyle/>
          <a:p>
            <a:r>
              <a:rPr lang="de-DE" dirty="0"/>
              <a:t>Seite </a:t>
            </a:r>
            <a:fld id="{7773432F-E653-4282-96AA-0C3662A4EB5F}" type="slidenum">
              <a:rPr lang="de-DE"/>
              <a:pPr/>
              <a:t>3</a:t>
            </a:fld>
            <a:endParaRPr lang="de-DE" dirty="0"/>
          </a:p>
        </p:txBody>
      </p:sp>
      <p:sp>
        <p:nvSpPr>
          <p:cNvPr id="13329" name="Rectangle 17"/>
          <p:cNvSpPr>
            <a:spLocks noChangeArrowheads="1"/>
          </p:cNvSpPr>
          <p:nvPr/>
        </p:nvSpPr>
        <p:spPr bwMode="auto">
          <a:xfrm>
            <a:off x="414338" y="4861545"/>
            <a:ext cx="8640762" cy="360363"/>
          </a:xfrm>
          <a:prstGeom prst="rect">
            <a:avLst/>
          </a:prstGeom>
          <a:solidFill>
            <a:schemeClr val="accent1"/>
          </a:solidFill>
          <a:ln>
            <a:noFill/>
          </a:ln>
          <a:effectLst/>
          <a:extLst/>
        </p:spPr>
        <p:txBody>
          <a:bodyPr wrap="none" anchor="ctr"/>
          <a:lstStyle/>
          <a:p>
            <a:endParaRPr lang="en-US" dirty="0"/>
          </a:p>
        </p:txBody>
      </p:sp>
      <p:sp>
        <p:nvSpPr>
          <p:cNvPr id="13314" name="Rectangle 2"/>
          <p:cNvSpPr>
            <a:spLocks noGrp="1" noChangeArrowheads="1"/>
          </p:cNvSpPr>
          <p:nvPr>
            <p:ph type="title"/>
          </p:nvPr>
        </p:nvSpPr>
        <p:spPr/>
        <p:txBody>
          <a:bodyPr/>
          <a:lstStyle/>
          <a:p>
            <a:r>
              <a:rPr lang="de-DE" dirty="0"/>
              <a:t>Kapitel 1</a:t>
            </a:r>
            <a:endParaRPr lang="de-DE" sz="2400" i="1" dirty="0"/>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030683970"/>
              </p:ext>
            </p:extLst>
          </p:nvPr>
        </p:nvGraphicFramePr>
        <p:xfrm>
          <a:off x="522288" y="1807567"/>
          <a:ext cx="8424862" cy="4522788"/>
        </p:xfrm>
        <a:graphic>
          <a:graphicData uri="http://schemas.openxmlformats.org/drawingml/2006/table">
            <a:tbl>
              <a:tblPr/>
              <a:tblGrid>
                <a:gridCol w="1439862">
                  <a:extLst>
                    <a:ext uri="{9D8B030D-6E8A-4147-A177-3AD203B41FA5}">
                      <a16:colId xmlns="" xmlns:a16="http://schemas.microsoft.com/office/drawing/2014/main" val="20000"/>
                    </a:ext>
                  </a:extLst>
                </a:gridCol>
                <a:gridCol w="5761038">
                  <a:extLst>
                    <a:ext uri="{9D8B030D-6E8A-4147-A177-3AD203B41FA5}">
                      <a16:colId xmlns="" xmlns:a16="http://schemas.microsoft.com/office/drawing/2014/main" val="20001"/>
                    </a:ext>
                  </a:extLst>
                </a:gridCol>
                <a:gridCol w="1223962">
                  <a:extLst>
                    <a:ext uri="{9D8B030D-6E8A-4147-A177-3AD203B41FA5}">
                      <a16:colId xmlns=""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1</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Grundlagen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Algebraische Strukturen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Halbgruppen</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Ringe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Integritätsbereiche</a:t>
                      </a:r>
                    </a:p>
                    <a:p>
                      <a:pPr marL="1200150" marR="0" lvl="2"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Restklassenringe in Z</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Euklidischer 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Eulersche</a:t>
                      </a:r>
                      <a:r>
                        <a:rPr kumimoji="0" lang="de-DE" sz="1700" b="0" i="0" u="none" strike="noStrike" cap="none" normalizeH="0" baseline="0" dirty="0" smtClean="0">
                          <a:ln>
                            <a:noFill/>
                          </a:ln>
                          <a:solidFill>
                            <a:schemeClr val="tx1"/>
                          </a:solidFill>
                          <a:effectLst/>
                          <a:latin typeface="Arial" charset="0"/>
                        </a:rPr>
                        <a:t> </a:t>
                      </a:r>
                      <a:r>
                        <a:rPr kumimoji="0" lang="de-DE" sz="1700" b="0" i="0" u="none" strike="noStrike" cap="none" normalizeH="0" baseline="0" dirty="0" err="1" smtClean="0">
                          <a:ln>
                            <a:noFill/>
                          </a:ln>
                          <a:solidFill>
                            <a:schemeClr val="tx1"/>
                          </a:solidFill>
                          <a:effectLst/>
                          <a:latin typeface="Arial" charset="0"/>
                        </a:rPr>
                        <a:t>phi</a:t>
                      </a:r>
                      <a:r>
                        <a:rPr kumimoji="0" lang="de-DE" sz="1700" b="0" i="0" u="none" strike="noStrike" cap="none" normalizeH="0" baseline="0" dirty="0" smtClean="0">
                          <a:ln>
                            <a:noFill/>
                          </a:ln>
                          <a:solidFill>
                            <a:schemeClr val="tx1"/>
                          </a:solidFill>
                          <a:effectLst/>
                          <a:latin typeface="Arial" charset="0"/>
                        </a:rPr>
                        <a:t>-Funktion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Elliptische Kurven</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7"/>
          <p:cNvSpPr>
            <a:spLocks noChangeArrowheads="1"/>
          </p:cNvSpPr>
          <p:nvPr/>
        </p:nvSpPr>
        <p:spPr bwMode="auto">
          <a:xfrm>
            <a:off x="522288" y="1709475"/>
            <a:ext cx="8640762" cy="360363"/>
          </a:xfrm>
          <a:prstGeom prst="rect">
            <a:avLst/>
          </a:prstGeom>
          <a:solidFill>
            <a:schemeClr val="accent1"/>
          </a:solidFill>
          <a:ln>
            <a:noFill/>
          </a:ln>
          <a:effectLst/>
          <a:extLst/>
        </p:spPr>
        <p:txBody>
          <a:bodyPr wrap="none" anchor="ctr"/>
          <a:lstStyle/>
          <a:p>
            <a:endParaRPr lang="en-US"/>
          </a:p>
        </p:txBody>
      </p:sp>
      <p:sp>
        <p:nvSpPr>
          <p:cNvPr id="7" name="Rectangle 17"/>
          <p:cNvSpPr>
            <a:spLocks noChangeArrowheads="1"/>
          </p:cNvSpPr>
          <p:nvPr/>
        </p:nvSpPr>
        <p:spPr bwMode="auto">
          <a:xfrm>
            <a:off x="512030" y="5186886"/>
            <a:ext cx="8640762" cy="360363"/>
          </a:xfrm>
          <a:prstGeom prst="rect">
            <a:avLst/>
          </a:prstGeom>
          <a:solidFill>
            <a:schemeClr val="accent1"/>
          </a:solidFill>
          <a:ln>
            <a:noFill/>
          </a:ln>
          <a:effectLst/>
          <a:extLst/>
        </p:spPr>
        <p:txBody>
          <a:bodyPr wrap="none" anchor="ctr"/>
          <a:lstStyle/>
          <a:p>
            <a:endParaRPr lang="en-US"/>
          </a:p>
        </p:txBody>
      </p:sp>
      <p:sp>
        <p:nvSpPr>
          <p:cNvPr id="6" name="Rectangle 17"/>
          <p:cNvSpPr>
            <a:spLocks noChangeArrowheads="1"/>
          </p:cNvSpPr>
          <p:nvPr/>
        </p:nvSpPr>
        <p:spPr bwMode="auto">
          <a:xfrm>
            <a:off x="522288" y="5996249"/>
            <a:ext cx="8640762" cy="360363"/>
          </a:xfrm>
          <a:prstGeom prst="rect">
            <a:avLst/>
          </a:prstGeom>
          <a:solidFill>
            <a:schemeClr val="accent1"/>
          </a:solidFill>
          <a:ln>
            <a:noFill/>
          </a:ln>
          <a:effectLst/>
          <a:extLst/>
        </p:spPr>
        <p:txBody>
          <a:bodyPr wrap="none" anchor="ctr"/>
          <a:lstStyle/>
          <a:p>
            <a:endParaRPr lang="en-US"/>
          </a:p>
        </p:txBody>
      </p:sp>
      <p:sp>
        <p:nvSpPr>
          <p:cNvPr id="16" name="Foliennummernplatzhalter 3"/>
          <p:cNvSpPr>
            <a:spLocks noGrp="1"/>
          </p:cNvSpPr>
          <p:nvPr>
            <p:ph type="sldNum" sz="quarter" idx="10"/>
          </p:nvPr>
        </p:nvSpPr>
        <p:spPr/>
        <p:txBody>
          <a:bodyPr/>
          <a:lstStyle/>
          <a:p>
            <a:r>
              <a:rPr lang="de-DE"/>
              <a:t>Seite </a:t>
            </a:r>
            <a:fld id="{7773432F-E653-4282-96AA-0C3662A4EB5F}" type="slidenum">
              <a:rPr lang="de-DE"/>
              <a:pPr/>
              <a:t>4</a:t>
            </a:fld>
            <a:endParaRPr lang="de-DE"/>
          </a:p>
        </p:txBody>
      </p:sp>
      <p:sp>
        <p:nvSpPr>
          <p:cNvPr id="13314" name="Rectangle 2"/>
          <p:cNvSpPr>
            <a:spLocks noGrp="1" noChangeArrowheads="1"/>
          </p:cNvSpPr>
          <p:nvPr>
            <p:ph type="title"/>
          </p:nvPr>
        </p:nvSpPr>
        <p:spPr/>
        <p:txBody>
          <a:bodyPr/>
          <a:lstStyle/>
          <a:p>
            <a:r>
              <a:rPr lang="de-DE"/>
              <a:t>Kapitel 1</a:t>
            </a:r>
            <a:endParaRPr lang="de-DE" sz="2400" i="1"/>
          </a:p>
        </p:txBody>
      </p:sp>
      <p:graphicFrame>
        <p:nvGraphicFramePr>
          <p:cNvPr id="13316" name="Group 4"/>
          <p:cNvGraphicFramePr>
            <a:graphicFrameLocks noGrp="1"/>
          </p:cNvGraphicFramePr>
          <p:nvPr>
            <p:ph type="tbl" idx="1"/>
            <p:extLst>
              <p:ext uri="{D42A27DB-BD31-4B8C-83A1-F6EECF244321}">
                <p14:modId xmlns:p14="http://schemas.microsoft.com/office/powerpoint/2010/main" val="2566731138"/>
              </p:ext>
            </p:extLst>
          </p:nvPr>
        </p:nvGraphicFramePr>
        <p:xfrm>
          <a:off x="522288" y="1750373"/>
          <a:ext cx="8424862" cy="4559808"/>
        </p:xfrm>
        <a:graphic>
          <a:graphicData uri="http://schemas.openxmlformats.org/drawingml/2006/table">
            <a:tbl>
              <a:tblPr/>
              <a:tblGrid>
                <a:gridCol w="1439862">
                  <a:extLst>
                    <a:ext uri="{9D8B030D-6E8A-4147-A177-3AD203B41FA5}">
                      <a16:colId xmlns="" xmlns:a16="http://schemas.microsoft.com/office/drawing/2014/main" val="20000"/>
                    </a:ext>
                  </a:extLst>
                </a:gridCol>
                <a:gridCol w="5761038">
                  <a:extLst>
                    <a:ext uri="{9D8B030D-6E8A-4147-A177-3AD203B41FA5}">
                      <a16:colId xmlns="" xmlns:a16="http://schemas.microsoft.com/office/drawing/2014/main" val="20001"/>
                    </a:ext>
                  </a:extLst>
                </a:gridCol>
                <a:gridCol w="1223962">
                  <a:extLst>
                    <a:ext uri="{9D8B030D-6E8A-4147-A177-3AD203B41FA5}">
                      <a16:colId xmlns="" xmlns:a16="http://schemas.microsoft.com/office/drawing/2014/main" val="20002"/>
                    </a:ext>
                  </a:extLst>
                </a:gridCol>
              </a:tblGrid>
              <a:tr h="4522788">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2</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3</a:t>
                      </a:r>
                    </a:p>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1" i="0" u="none" strike="noStrike" cap="none" normalizeH="0" baseline="0" dirty="0" smtClean="0">
                        <a:ln>
                          <a:noFill/>
                        </a:ln>
                        <a:solidFill>
                          <a:schemeClr val="tx1"/>
                        </a:solidFill>
                        <a:effectLst/>
                        <a:latin typeface="Arial" charset="0"/>
                      </a:endParaRP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1" i="0" u="none" strike="noStrike" cap="none" normalizeH="0" baseline="0" dirty="0" smtClean="0">
                          <a:ln>
                            <a:noFill/>
                          </a:ln>
                          <a:solidFill>
                            <a:schemeClr val="tx1"/>
                          </a:solidFill>
                          <a:effectLst/>
                          <a:latin typeface="Arial" charset="0"/>
                        </a:rPr>
                        <a:t>Kapitel 4</a:t>
                      </a:r>
                    </a:p>
                  </a:txBody>
                  <a:tcPr marL="0" marR="0" marT="0" marB="0" horzOverflow="overflow">
                    <a:lnL cap="flat">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Primzahlen</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Primfaktorzerlegung </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Satz von Euler und Kleiner Satz von Fermat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err="1" smtClean="0">
                          <a:ln>
                            <a:noFill/>
                          </a:ln>
                          <a:solidFill>
                            <a:schemeClr val="tx1"/>
                          </a:solidFill>
                          <a:effectLst/>
                          <a:latin typeface="Arial" charset="0"/>
                        </a:rPr>
                        <a:t>Carmichaelzahlen</a:t>
                      </a:r>
                      <a:endParaRPr kumimoji="0" lang="de-DE" sz="1700" b="0" i="0" u="none" strike="noStrike" cap="none" normalizeH="0" baseline="0" dirty="0" smtClean="0">
                        <a:ln>
                          <a:noFill/>
                        </a:ln>
                        <a:solidFill>
                          <a:schemeClr val="tx1"/>
                        </a:solidFill>
                        <a:effectLst/>
                        <a:latin typeface="Arial" charset="0"/>
                      </a:endParaRP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Sieb des Eratosthenes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Miller-Rabin-Test</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AKS-test</a:t>
                      </a:r>
                    </a:p>
                    <a:p>
                      <a:pPr marL="0" marR="0" lvl="0" indent="0" algn="l" defTabSz="1054100" rtl="0" eaLnBrk="1" fontAlgn="base" latinLnBrk="0" hangingPunct="1">
                        <a:lnSpc>
                          <a:spcPct val="110000"/>
                        </a:lnSpc>
                        <a:spcBef>
                          <a:spcPct val="0"/>
                        </a:spcBef>
                        <a:spcAft>
                          <a:spcPct val="40000"/>
                        </a:spcAft>
                        <a:buClrTx/>
                        <a:buSzTx/>
                        <a:buFont typeface="Arial" panose="020B0604020202020204" pitchFamily="34" charset="0"/>
                        <a:buNone/>
                        <a:tabLst/>
                      </a:pPr>
                      <a:r>
                        <a:rPr kumimoji="0" lang="de-DE" sz="1700" b="0" i="0" u="none" strike="noStrike" cap="none" normalizeH="0" baseline="0" dirty="0" smtClean="0">
                          <a:ln>
                            <a:noFill/>
                          </a:ln>
                          <a:solidFill>
                            <a:schemeClr val="tx1"/>
                          </a:solidFill>
                          <a:effectLst/>
                          <a:latin typeface="Arial" charset="0"/>
                        </a:rPr>
                        <a:t>Diskreter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Das Problem des diskreten Logarithmus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Baby-</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-Giant-</a:t>
                      </a:r>
                      <a:r>
                        <a:rPr kumimoji="0" lang="de-DE" sz="1700" b="0" i="0" u="none" strike="noStrike" cap="none" normalizeH="0" baseline="0" dirty="0" err="1" smtClean="0">
                          <a:ln>
                            <a:noFill/>
                          </a:ln>
                          <a:solidFill>
                            <a:schemeClr val="tx1"/>
                          </a:solidFill>
                          <a:effectLst/>
                          <a:latin typeface="Arial" charset="0"/>
                        </a:rPr>
                        <a:t>Step</a:t>
                      </a:r>
                      <a:r>
                        <a:rPr kumimoji="0" lang="de-DE" sz="1700" b="0" i="0" u="none" strike="noStrike" cap="none" normalizeH="0" baseline="0" dirty="0" smtClean="0">
                          <a:ln>
                            <a:noFill/>
                          </a:ln>
                          <a:solidFill>
                            <a:schemeClr val="tx1"/>
                          </a:solidFill>
                          <a:effectLst/>
                          <a:latin typeface="Arial" charset="0"/>
                        </a:rPr>
                        <a:t>-Algorithmus</a:t>
                      </a:r>
                    </a:p>
                    <a:p>
                      <a:pPr marL="742950" marR="0" lvl="1" indent="-285750" algn="l" defTabSz="1054100" rtl="0" eaLnBrk="1" fontAlgn="base" latinLnBrk="0" hangingPunct="1">
                        <a:lnSpc>
                          <a:spcPct val="110000"/>
                        </a:lnSpc>
                        <a:spcBef>
                          <a:spcPct val="0"/>
                        </a:spcBef>
                        <a:spcAft>
                          <a:spcPct val="40000"/>
                        </a:spcAft>
                        <a:buClrTx/>
                        <a:buSzTx/>
                        <a:buFont typeface="Arial" panose="020B0604020202020204" pitchFamily="34" charset="0"/>
                        <a:buChar char="•"/>
                        <a:tabLst/>
                      </a:pPr>
                      <a:r>
                        <a:rPr kumimoji="0" lang="de-DE" sz="1700" b="0" i="0" u="none" strike="noStrike" cap="none" normalizeH="0" baseline="0" dirty="0" smtClean="0">
                          <a:ln>
                            <a:noFill/>
                          </a:ln>
                          <a:solidFill>
                            <a:schemeClr val="tx1"/>
                          </a:solidFill>
                          <a:effectLst/>
                          <a:latin typeface="Arial" charset="0"/>
                        </a:rPr>
                        <a:t>Index-</a:t>
                      </a:r>
                      <a:r>
                        <a:rPr kumimoji="0" lang="de-DE" sz="1700" b="0" i="0" u="none" strike="noStrike" cap="none" normalizeH="0" baseline="0" dirty="0" err="1" smtClean="0">
                          <a:ln>
                            <a:noFill/>
                          </a:ln>
                          <a:solidFill>
                            <a:schemeClr val="tx1"/>
                          </a:solidFill>
                          <a:effectLst/>
                          <a:latin typeface="Arial" charset="0"/>
                        </a:rPr>
                        <a:t>Calculus</a:t>
                      </a:r>
                      <a:r>
                        <a:rPr kumimoji="0" lang="de-DE" sz="1700" b="0" i="0" u="none" strike="noStrike" cap="none" normalizeH="0" baseline="0" dirty="0" smtClean="0">
                          <a:ln>
                            <a:noFill/>
                          </a:ln>
                          <a:solidFill>
                            <a:schemeClr val="tx1"/>
                          </a:solidFill>
                          <a:effectLst/>
                          <a:latin typeface="Arial" charset="0"/>
                        </a:rPr>
                        <a:t>-Algorithmus</a:t>
                      </a:r>
                    </a:p>
                    <a:p>
                      <a:pPr marL="0" marR="0" lvl="0" indent="0" algn="l" defTabSz="1054100" rtl="0" eaLnBrk="1" fontAlgn="base" latinLnBrk="0" hangingPunct="1">
                        <a:lnSpc>
                          <a:spcPct val="110000"/>
                        </a:lnSpc>
                        <a:spcBef>
                          <a:spcPct val="0"/>
                        </a:spcBef>
                        <a:spcAft>
                          <a:spcPct val="40000"/>
                        </a:spcAft>
                        <a:buClrTx/>
                        <a:buSzTx/>
                        <a:buFontTx/>
                        <a:buNone/>
                        <a:tabLst/>
                      </a:pPr>
                      <a:r>
                        <a:rPr kumimoji="0" lang="de-DE" sz="1700" b="0" i="0" u="none" strike="noStrike" cap="none" normalizeH="0" baseline="0" dirty="0" smtClean="0">
                          <a:ln>
                            <a:noFill/>
                          </a:ln>
                          <a:solidFill>
                            <a:schemeClr val="tx1"/>
                          </a:solidFill>
                          <a:effectLst/>
                          <a:latin typeface="Arial" charset="0"/>
                        </a:rPr>
                        <a:t>Fazit</a:t>
                      </a:r>
                    </a:p>
                  </a:txBody>
                  <a:tcPr marL="0" marR="0" marT="0" marB="0" horzOverflow="overflow">
                    <a:lnL>
                      <a:noFill/>
                    </a:lnL>
                    <a:lnR>
                      <a:noFill/>
                    </a:lnR>
                    <a:lnT cap="flat">
                      <a:noFill/>
                    </a:lnT>
                    <a:lnB cap="flat">
                      <a:noFill/>
                    </a:lnB>
                    <a:lnTlToBr>
                      <a:noFill/>
                    </a:lnTlToBr>
                    <a:lnBlToTr>
                      <a:noFill/>
                    </a:lnBlToTr>
                    <a:noFill/>
                  </a:tcPr>
                </a:tc>
                <a:tc>
                  <a:txBody>
                    <a:bodyPr/>
                    <a:lstStyle/>
                    <a:p>
                      <a:pPr marL="0" marR="0" lvl="0" indent="0" algn="l" defTabSz="1054100" rtl="0" eaLnBrk="1" fontAlgn="base" latinLnBrk="0" hangingPunct="1">
                        <a:lnSpc>
                          <a:spcPct val="110000"/>
                        </a:lnSpc>
                        <a:spcBef>
                          <a:spcPct val="0"/>
                        </a:spcBef>
                        <a:spcAft>
                          <a:spcPct val="40000"/>
                        </a:spcAft>
                        <a:buClrTx/>
                        <a:buSzTx/>
                        <a:buFontTx/>
                        <a:buNone/>
                        <a:tabLst/>
                      </a:pPr>
                      <a:endParaRPr kumimoji="0" lang="de-DE" sz="1700" b="0" i="1" u="none" strike="noStrike" cap="none" normalizeH="0" baseline="0" dirty="0" smtClean="0">
                        <a:ln>
                          <a:noFill/>
                        </a:ln>
                        <a:solidFill>
                          <a:schemeClr val="tx1"/>
                        </a:solidFill>
                        <a:effectLst/>
                        <a:latin typeface="Arial" charset="0"/>
                      </a:endParaRPr>
                    </a:p>
                  </a:txBody>
                  <a:tcPr marL="0" marR="0" marT="0" marB="0" horzOverflow="overflow">
                    <a:lnL>
                      <a:noFill/>
                    </a:lnL>
                    <a:lnR cap="flat">
                      <a:noFill/>
                    </a:lnR>
                    <a:lnT cap="flat">
                      <a:noFill/>
                    </a:lnT>
                    <a:lnB cap="flat">
                      <a:noFill/>
                    </a:lnB>
                    <a:lnTlToBr>
                      <a:noFill/>
                    </a:lnTlToBr>
                    <a:lnBlToTr>
                      <a:noFill/>
                    </a:lnBlToTr>
                    <a:noFill/>
                  </a:tcPr>
                </a:tc>
                <a:extLst>
                  <a:ext uri="{0D108BD9-81ED-4DB2-BD59-A6C34878D82A}">
                    <a16:rowId xmlns="" xmlns:a16="http://schemas.microsoft.com/office/drawing/2014/main" val="10000"/>
                  </a:ext>
                </a:extLst>
              </a:tr>
            </a:tbl>
          </a:graphicData>
        </a:graphic>
      </p:graphicFrame>
    </p:spTree>
    <p:extLst>
      <p:ext uri="{BB962C8B-B14F-4D97-AF65-F5344CB8AC3E}">
        <p14:creationId xmlns:p14="http://schemas.microsoft.com/office/powerpoint/2010/main" val="276652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5</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Motivation</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Gleiche </a:t>
            </a:r>
            <a:r>
              <a:rPr lang="en-US" dirty="0" err="1" smtClean="0"/>
              <a:t>Sicherheit</a:t>
            </a:r>
            <a:r>
              <a:rPr lang="en-US" dirty="0" smtClean="0"/>
              <a:t> </a:t>
            </a:r>
            <a:r>
              <a:rPr lang="en-US" dirty="0" err="1" smtClean="0"/>
              <a:t>bei</a:t>
            </a:r>
            <a:r>
              <a:rPr lang="en-US" dirty="0" smtClean="0"/>
              <a:t> </a:t>
            </a:r>
            <a:r>
              <a:rPr lang="en-US" dirty="0" err="1" smtClean="0"/>
              <a:t>kleineren</a:t>
            </a:r>
            <a:r>
              <a:rPr lang="en-US" dirty="0" smtClean="0"/>
              <a:t> </a:t>
            </a:r>
            <a:r>
              <a:rPr lang="en-US" dirty="0" err="1" smtClean="0"/>
              <a:t>Schlüsselängen</a:t>
            </a:r>
            <a:r>
              <a:rPr lang="en-US" dirty="0" smtClean="0"/>
              <a:t> *</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err="1" smtClean="0"/>
              <a:t>Geringer</a:t>
            </a:r>
            <a:r>
              <a:rPr lang="en-US" dirty="0" smtClean="0"/>
              <a:t> </a:t>
            </a:r>
            <a:r>
              <a:rPr lang="en-US" dirty="0" err="1" smtClean="0"/>
              <a:t>Rechenaufwand</a:t>
            </a:r>
            <a:r>
              <a:rPr lang="en-US" dirty="0" smtClean="0"/>
              <a:t> und Speicherbedarf *</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Kann</a:t>
            </a:r>
            <a:r>
              <a:rPr lang="en-US" dirty="0" smtClean="0"/>
              <a:t> in Smartcards und </a:t>
            </a:r>
            <a:r>
              <a:rPr lang="en-US" dirty="0" err="1" smtClean="0"/>
              <a:t>Mobiltelefonen</a:t>
            </a:r>
            <a:r>
              <a:rPr lang="en-US" dirty="0" smtClean="0"/>
              <a:t> </a:t>
            </a:r>
            <a:r>
              <a:rPr lang="en-US" dirty="0" err="1" smtClean="0"/>
              <a:t>genutzt</a:t>
            </a:r>
            <a:r>
              <a:rPr lang="en-US" dirty="0" smtClean="0"/>
              <a:t> </a:t>
            </a:r>
            <a:r>
              <a:rPr lang="en-US" dirty="0" err="1" smtClean="0"/>
              <a:t>werden</a:t>
            </a:r>
            <a:endParaRPr lang="en-US" dirty="0" smtClean="0"/>
          </a:p>
          <a:p>
            <a:pPr marL="555625"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Rechteck 2"/>
          <p:cNvSpPr/>
          <p:nvPr/>
        </p:nvSpPr>
        <p:spPr>
          <a:xfrm>
            <a:off x="482084" y="6605785"/>
            <a:ext cx="4028667" cy="307777"/>
          </a:xfrm>
          <a:prstGeom prst="rect">
            <a:avLst/>
          </a:prstGeom>
        </p:spPr>
        <p:txBody>
          <a:bodyPr wrap="none">
            <a:spAutoFit/>
          </a:bodyPr>
          <a:lstStyle/>
          <a:p>
            <a:r>
              <a:rPr lang="en-US" dirty="0" smtClean="0">
                <a:solidFill>
                  <a:schemeClr val="tx1"/>
                </a:solidFill>
              </a:rPr>
              <a:t>* </a:t>
            </a:r>
            <a:r>
              <a:rPr lang="en-US" dirty="0" err="1" smtClean="0">
                <a:solidFill>
                  <a:schemeClr val="tx1"/>
                </a:solidFill>
              </a:rPr>
              <a:t>verglichen</a:t>
            </a:r>
            <a:r>
              <a:rPr lang="en-US" dirty="0" smtClean="0">
                <a:solidFill>
                  <a:schemeClr val="tx1"/>
                </a:solidFill>
              </a:rPr>
              <a:t> </a:t>
            </a:r>
            <a:r>
              <a:rPr lang="en-US" dirty="0" err="1">
                <a:solidFill>
                  <a:schemeClr val="tx1"/>
                </a:solidFill>
              </a:rPr>
              <a:t>mit</a:t>
            </a:r>
            <a:r>
              <a:rPr lang="en-US" dirty="0">
                <a:solidFill>
                  <a:schemeClr val="tx1"/>
                </a:solidFill>
              </a:rPr>
              <a:t> </a:t>
            </a:r>
            <a:r>
              <a:rPr lang="de-DE" dirty="0">
                <a:solidFill>
                  <a:schemeClr val="tx1"/>
                </a:solidFill>
              </a:rPr>
              <a:t>RSA-verschlüsselte </a:t>
            </a:r>
            <a:r>
              <a:rPr lang="de-DE" dirty="0" smtClean="0">
                <a:solidFill>
                  <a:schemeClr val="tx1"/>
                </a:solidFill>
              </a:rPr>
              <a:t>Nachrichten</a:t>
            </a: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0556" y="1333153"/>
            <a:ext cx="5261501" cy="5404833"/>
          </a:xfrm>
          <a:prstGeom prst="rect">
            <a:avLst/>
          </a:prstGeom>
        </p:spPr>
      </p:pic>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6</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1 / 2</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endParaRPr lang="de-DE" dirty="0" smtClean="0"/>
          </a:p>
          <a:p>
            <a:pPr lvl="1" indent="0">
              <a:buNone/>
            </a:pPr>
            <a:endParaRPr lang="de-DE" dirty="0"/>
          </a:p>
          <a:p>
            <a:pPr lvl="1" indent="0">
              <a:buNone/>
            </a:pPr>
            <a:r>
              <a:rPr lang="de-DE" dirty="0" smtClean="0"/>
              <a:t>Gleichung </a:t>
            </a:r>
            <a:r>
              <a:rPr lang="de-DE" dirty="0"/>
              <a:t>der </a:t>
            </a:r>
            <a:r>
              <a:rPr lang="de-DE" dirty="0" smtClean="0"/>
              <a:t>Form: y² = x³ + </a:t>
            </a:r>
            <a:r>
              <a:rPr lang="de-DE" dirty="0" err="1"/>
              <a:t>ax</a:t>
            </a:r>
            <a:r>
              <a:rPr lang="de-DE" dirty="0"/>
              <a:t> + b</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06542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7</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Grundlagen 2 / 2</a:t>
            </a:r>
            <a:endParaRPr lang="de-DE" sz="2400" b="0" i="1" dirty="0"/>
          </a:p>
        </p:txBody>
      </p:sp>
      <p:sp>
        <p:nvSpPr>
          <p:cNvPr id="9219" name="Rectangle 3"/>
          <p:cNvSpPr>
            <a:spLocks noGrp="1" noChangeArrowheads="1"/>
          </p:cNvSpPr>
          <p:nvPr>
            <p:ph type="body" idx="1"/>
          </p:nvPr>
        </p:nvSpPr>
        <p:spPr>
          <a:xfrm>
            <a:off x="539520" y="1615621"/>
            <a:ext cx="8856860" cy="4522787"/>
          </a:xfrm>
          <a:noFill/>
        </p:spPr>
        <p:txBody>
          <a:bodyPr/>
          <a:lstStyle/>
          <a:p>
            <a:pPr lvl="1" indent="0">
              <a:buNone/>
            </a:pPr>
            <a:r>
              <a:rPr lang="en-US" dirty="0" err="1" smtClean="0"/>
              <a:t>Spezialfälle</a:t>
            </a:r>
            <a:r>
              <a:rPr lang="en-US" dirty="0" smtClean="0"/>
              <a:t> </a:t>
            </a:r>
            <a:r>
              <a:rPr lang="en-US" dirty="0" err="1" smtClean="0"/>
              <a:t>bei</a:t>
            </a:r>
            <a:r>
              <a:rPr lang="en-US" dirty="0" smtClean="0"/>
              <a:t> der Addition:</a:t>
            </a:r>
          </a:p>
          <a:p>
            <a:pPr marL="912813" lvl="2" indent="-285750"/>
            <a:r>
              <a:rPr lang="de-DE" dirty="0" smtClean="0"/>
              <a:t>Addieren mit dem gleichen Punkt (Q = P) :</a:t>
            </a:r>
          </a:p>
          <a:p>
            <a:pPr lvl="2" indent="0" algn="ctr">
              <a:buNone/>
            </a:pPr>
            <a:r>
              <a:rPr lang="de-DE" dirty="0"/>
              <a:t>S = P + P = 2P.</a:t>
            </a:r>
          </a:p>
          <a:p>
            <a:pPr marL="912813" lvl="2" indent="-285750"/>
            <a:r>
              <a:rPr lang="de-DE" dirty="0"/>
              <a:t>Addieren mit dem gleichen X-Koordinaten </a:t>
            </a:r>
            <a:r>
              <a:rPr lang="de-DE" dirty="0" smtClean="0"/>
              <a:t>(Q</a:t>
            </a:r>
            <a:r>
              <a:rPr lang="de-DE" baseline="-25000" dirty="0" smtClean="0"/>
              <a:t>X</a:t>
            </a:r>
            <a:r>
              <a:rPr lang="de-DE" dirty="0" smtClean="0"/>
              <a:t> </a:t>
            </a:r>
            <a:r>
              <a:rPr lang="de-DE" dirty="0"/>
              <a:t>= </a:t>
            </a:r>
            <a:r>
              <a:rPr lang="de-DE" dirty="0" smtClean="0"/>
              <a:t>P</a:t>
            </a:r>
            <a:r>
              <a:rPr lang="de-DE" baseline="-25000" dirty="0" smtClean="0"/>
              <a:t>X</a:t>
            </a:r>
            <a:r>
              <a:rPr lang="de-DE" dirty="0" smtClean="0"/>
              <a:t> ):</a:t>
            </a:r>
          </a:p>
          <a:p>
            <a:pPr lvl="2" indent="0" algn="ctr">
              <a:buNone/>
            </a:pPr>
            <a:r>
              <a:rPr lang="en-US" dirty="0"/>
              <a:t>P + Q = </a:t>
            </a:r>
            <a:r>
              <a:rPr lang="en-US" sz="2800" dirty="0" smtClean="0"/>
              <a:t>∞</a:t>
            </a:r>
            <a:endParaRPr lang="en-US" dirty="0"/>
          </a:p>
          <a:p>
            <a:pPr marL="1360488" lvl="3" indent="-285750"/>
            <a:r>
              <a:rPr lang="de-DE" dirty="0"/>
              <a:t>Addieren mit </a:t>
            </a:r>
            <a:r>
              <a:rPr lang="en-US" sz="2800" dirty="0" smtClean="0"/>
              <a:t>∞</a:t>
            </a:r>
            <a:r>
              <a:rPr lang="en-US" sz="1800" dirty="0" smtClean="0"/>
              <a:t> </a:t>
            </a:r>
            <a:r>
              <a:rPr lang="de-DE" dirty="0" smtClean="0"/>
              <a:t>: </a:t>
            </a:r>
          </a:p>
          <a:p>
            <a:pPr lvl="2" indent="0" algn="ctr">
              <a:buNone/>
            </a:pPr>
            <a:r>
              <a:rPr lang="de-DE" dirty="0" smtClean="0"/>
              <a:t>P + </a:t>
            </a:r>
            <a:r>
              <a:rPr lang="en-US" sz="2800" dirty="0" smtClean="0"/>
              <a:t>∞</a:t>
            </a:r>
            <a:r>
              <a:rPr lang="de-DE" dirty="0" smtClean="0"/>
              <a:t> = P</a:t>
            </a:r>
            <a:br>
              <a:rPr lang="de-DE" dirty="0" smtClean="0"/>
            </a:br>
            <a:r>
              <a:rPr lang="de-DE" sz="1400" dirty="0" smtClean="0"/>
              <a:t>(</a:t>
            </a:r>
            <a:r>
              <a:rPr lang="de-DE" sz="1800" dirty="0" smtClean="0"/>
              <a:t>∞</a:t>
            </a:r>
            <a:r>
              <a:rPr lang="de-DE" sz="1400" dirty="0" smtClean="0"/>
              <a:t> ist das neutrale Element der Addition )</a:t>
            </a:r>
          </a:p>
          <a:p>
            <a:pPr marL="1360488" lvl="3" indent="-285750"/>
            <a:r>
              <a:rPr lang="de-DE" dirty="0" smtClean="0"/>
              <a:t>Aus </a:t>
            </a:r>
            <a:r>
              <a:rPr lang="en-US" dirty="0"/>
              <a:t>P + Q = </a:t>
            </a:r>
            <a:r>
              <a:rPr lang="en-US" sz="2800" dirty="0" smtClean="0"/>
              <a:t>∞</a:t>
            </a:r>
            <a:r>
              <a:rPr lang="en-US" dirty="0" smtClean="0"/>
              <a:t> </a:t>
            </a:r>
            <a:r>
              <a:rPr lang="en-US" dirty="0" err="1" smtClean="0"/>
              <a:t>folgt</a:t>
            </a:r>
            <a:r>
              <a:rPr lang="en-US" dirty="0" smtClean="0"/>
              <a:t>, </a:t>
            </a:r>
            <a:r>
              <a:rPr lang="en-US" dirty="0" err="1" smtClean="0"/>
              <a:t>dass</a:t>
            </a:r>
            <a:r>
              <a:rPr lang="en-US" dirty="0" smtClean="0"/>
              <a:t> </a:t>
            </a:r>
            <a:r>
              <a:rPr lang="de-DE" dirty="0"/>
              <a:t>Q das inverse Element von P ist und es </a:t>
            </a:r>
            <a:r>
              <a:rPr lang="de-DE" dirty="0" smtClean="0"/>
              <a:t>gilt:</a:t>
            </a:r>
          </a:p>
          <a:p>
            <a:pPr lvl="3" indent="0" algn="ctr">
              <a:buNone/>
            </a:pPr>
            <a:r>
              <a:rPr lang="de-DE" dirty="0" smtClean="0"/>
              <a:t>Q </a:t>
            </a:r>
            <a:r>
              <a:rPr lang="de-DE" dirty="0"/>
              <a:t>= </a:t>
            </a:r>
            <a:r>
              <a:rPr lang="de-DE" dirty="0" smtClean="0"/>
              <a:t>-</a:t>
            </a:r>
            <a:r>
              <a:rPr lang="de-DE" dirty="0"/>
              <a:t>P</a:t>
            </a:r>
            <a:endParaRPr lang="en-US" dirty="0" smtClean="0"/>
          </a:p>
          <a:p>
            <a:pPr lvl="1" indent="0">
              <a:buNone/>
            </a:pPr>
            <a:r>
              <a:rPr lang="de-DE" dirty="0" smtClean="0"/>
              <a:t>Addieren mit </a:t>
            </a:r>
            <a:r>
              <a:rPr lang="de-DE" dirty="0"/>
              <a:t>einem </a:t>
            </a:r>
            <a:r>
              <a:rPr lang="de-DE" dirty="0" smtClean="0"/>
              <a:t>Skalar:</a:t>
            </a:r>
          </a:p>
          <a:p>
            <a:pPr lvl="1" indent="0" algn="ctr">
              <a:buNone/>
            </a:pPr>
            <a:r>
              <a:rPr lang="de-DE" dirty="0" err="1" smtClean="0"/>
              <a:t>kP</a:t>
            </a:r>
            <a:r>
              <a:rPr lang="de-DE" dirty="0" smtClean="0"/>
              <a:t> </a:t>
            </a:r>
            <a:r>
              <a:rPr lang="de-DE" dirty="0"/>
              <a:t>= P1 + P2 + ... + </a:t>
            </a:r>
            <a:r>
              <a:rPr lang="de-DE" dirty="0" err="1"/>
              <a:t>Pk</a:t>
            </a:r>
            <a:endParaRPr lang="en-US" dirty="0" smtClean="0"/>
          </a:p>
          <a:p>
            <a:pPr lvl="1" indent="0">
              <a:buNone/>
            </a:pPr>
            <a:endParaRPr lang="en-US" dirty="0"/>
          </a:p>
        </p:txBody>
      </p:sp>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3690" y="281642"/>
            <a:ext cx="3056480" cy="3139743"/>
          </a:xfrm>
          <a:prstGeom prst="rect">
            <a:avLst/>
          </a:prstGeom>
        </p:spPr>
      </p:pic>
    </p:spTree>
    <p:extLst>
      <p:ext uri="{BB962C8B-B14F-4D97-AF65-F5344CB8AC3E}">
        <p14:creationId xmlns:p14="http://schemas.microsoft.com/office/powerpoint/2010/main" val="18308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8</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a:t>Asymmetrische Verschlüsselung</a:t>
            </a:r>
          </a:p>
        </p:txBody>
      </p:sp>
      <p:sp>
        <p:nvSpPr>
          <p:cNvPr id="9219" name="Rectangle 3"/>
          <p:cNvSpPr>
            <a:spLocks noGrp="1" noChangeArrowheads="1"/>
          </p:cNvSpPr>
          <p:nvPr>
            <p:ph type="body" idx="1"/>
          </p:nvPr>
        </p:nvSpPr>
        <p:spPr>
          <a:xfrm>
            <a:off x="522288" y="2138363"/>
            <a:ext cx="8856860" cy="4522787"/>
          </a:xfrm>
          <a:noFill/>
        </p:spPr>
        <p:txBody>
          <a:bodyPr/>
          <a:lstStyle/>
          <a:p>
            <a:pPr marL="285750"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71163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0"/>
          </p:nvPr>
        </p:nvSpPr>
        <p:spPr/>
        <p:txBody>
          <a:bodyPr/>
          <a:lstStyle/>
          <a:p>
            <a:r>
              <a:rPr lang="de-DE" dirty="0"/>
              <a:t>Seite </a:t>
            </a:r>
            <a:fld id="{4CDCE16C-BB8B-41B6-BC70-61DAD202005A}" type="slidenum">
              <a:rPr lang="de-DE"/>
              <a:pPr/>
              <a:t>9</a:t>
            </a:fld>
            <a:endParaRPr lang="de-DE" dirty="0"/>
          </a:p>
        </p:txBody>
      </p:sp>
      <p:sp>
        <p:nvSpPr>
          <p:cNvPr id="9218" name="Rectangle 2"/>
          <p:cNvSpPr>
            <a:spLocks noGrp="1" noChangeArrowheads="1"/>
          </p:cNvSpPr>
          <p:nvPr>
            <p:ph type="title"/>
          </p:nvPr>
        </p:nvSpPr>
        <p:spPr/>
        <p:txBody>
          <a:bodyPr/>
          <a:lstStyle/>
          <a:p>
            <a:r>
              <a:rPr lang="de-DE" dirty="0"/>
              <a:t>Elliptische </a:t>
            </a:r>
            <a:r>
              <a:rPr lang="de-DE" dirty="0" smtClean="0"/>
              <a:t>Kurven</a:t>
            </a:r>
            <a:r>
              <a:rPr lang="de-DE" dirty="0"/>
              <a:t/>
            </a:r>
            <a:br>
              <a:rPr lang="de-DE" dirty="0"/>
            </a:br>
            <a:r>
              <a:rPr lang="de-DE" sz="2400" b="0" i="1" dirty="0" smtClean="0"/>
              <a:t>Schlüsselaustausch</a:t>
            </a:r>
            <a:endParaRPr lang="de-DE" sz="2400" b="0" i="1" dirty="0"/>
          </a:p>
        </p:txBody>
      </p:sp>
      <p:sp>
        <p:nvSpPr>
          <p:cNvPr id="9219" name="Rectangle 3"/>
          <p:cNvSpPr>
            <a:spLocks noGrp="1" noChangeArrowheads="1"/>
          </p:cNvSpPr>
          <p:nvPr>
            <p:ph type="body" idx="1"/>
          </p:nvPr>
        </p:nvSpPr>
        <p:spPr>
          <a:xfrm>
            <a:off x="522288" y="2138363"/>
            <a:ext cx="8856860" cy="4522787"/>
          </a:xfrm>
          <a:noFill/>
        </p:spPr>
        <p:txBody>
          <a:bodyPr/>
          <a:lstStyle/>
          <a:p>
            <a:pPr marL="555625" lvl="1" indent="-285750">
              <a:buFont typeface="Arial" panose="020B0604020202020204" pitchFamily="34" charset="0"/>
              <a:buChar char="•"/>
            </a:pPr>
            <a:r>
              <a:rPr lang="en-US" dirty="0" smtClean="0"/>
              <a:t>Mal </a:t>
            </a:r>
            <a:r>
              <a:rPr lang="en-US" dirty="0" err="1" smtClean="0"/>
              <a:t>noch</a:t>
            </a:r>
            <a:r>
              <a:rPr lang="en-US" dirty="0" smtClean="0"/>
              <a:t> </a:t>
            </a:r>
            <a:r>
              <a:rPr lang="en-US" dirty="0" err="1" smtClean="0"/>
              <a:t>zurückstellen</a:t>
            </a:r>
            <a:r>
              <a:rPr lang="en-US" dirty="0" smtClean="0"/>
              <a:t> </a:t>
            </a:r>
            <a:r>
              <a:rPr lang="en-US" dirty="0" err="1" smtClean="0"/>
              <a:t>ob</a:t>
            </a:r>
            <a:r>
              <a:rPr lang="en-US" dirty="0" smtClean="0"/>
              <a:t> das </a:t>
            </a:r>
            <a:r>
              <a:rPr lang="en-US" dirty="0" err="1" smtClean="0"/>
              <a:t>nötig</a:t>
            </a:r>
            <a:r>
              <a:rPr lang="en-US" dirty="0" smtClean="0"/>
              <a:t> </a:t>
            </a:r>
            <a:r>
              <a:rPr lang="en-US" dirty="0" err="1" smtClean="0"/>
              <a:t>ist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3822420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LORPALETTEDESIGNATOR" val="HsH"/>
</p:tagLst>
</file>

<file path=ppt/tags/tag2.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3.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4.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ags/tag5.xml><?xml version="1.0" encoding="utf-8"?>
<p:tagLst xmlns:a="http://schemas.openxmlformats.org/drawingml/2006/main" xmlns:r="http://schemas.openxmlformats.org/officeDocument/2006/relationships" xmlns:p="http://schemas.openxmlformats.org/presentationml/2006/main">
  <p:tag name="FILEFULLNAME" val="\\\\Inform004\\004 transfer\\projekte\\patrick\\projekte\\Hochschule Hannover\\ppt\\included data\\2012-10-15\\Andy_Spyra19062008003.jpg"/>
</p:tagLst>
</file>

<file path=ppt/theme/theme1.xml><?xml version="1.0" encoding="utf-8"?>
<a:theme xmlns:a="http://schemas.openxmlformats.org/drawingml/2006/main" name="Standarddesign">
  <a:themeElements>
    <a:clrScheme name="Benutzerdefiniert 5">
      <a:dk1>
        <a:srgbClr val="000000"/>
      </a:dk1>
      <a:lt1>
        <a:srgbClr val="FFFFFF"/>
      </a:lt1>
      <a:dk2>
        <a:srgbClr val="000000"/>
      </a:dk2>
      <a:lt2>
        <a:srgbClr val="D23C96"/>
      </a:lt2>
      <a:accent1>
        <a:srgbClr val="DC3C05"/>
      </a:accent1>
      <a:accent2>
        <a:srgbClr val="1EBEEB"/>
      </a:accent2>
      <a:accent3>
        <a:srgbClr val="FFFFFF"/>
      </a:accent3>
      <a:accent4>
        <a:srgbClr val="000000"/>
      </a:accent4>
      <a:accent5>
        <a:srgbClr val="FFCAAA"/>
      </a:accent5>
      <a:accent6>
        <a:srgbClr val="1AACD5"/>
      </a:accent6>
      <a:hlink>
        <a:srgbClr val="46B48C"/>
      </a:hlink>
      <a:folHlink>
        <a:srgbClr val="FFD2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FFA500"/>
        </a:solidFill>
        <a:ln w="9525" cap="flat" cmpd="sng" algn="ctr">
          <a:solidFill>
            <a:srgbClr val="FFA5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182880" tIns="137160" rIns="182880" bIns="13716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400" b="0" i="0" u="none" strike="noStrike" cap="none" normalizeH="0" baseline="0" smtClean="0">
            <a:ln>
              <a:noFill/>
            </a:ln>
            <a:solidFill>
              <a:schemeClr val="bg1"/>
            </a:solidFill>
            <a:effectLst/>
            <a:latin typeface="Arial" charset="0"/>
          </a:defRPr>
        </a:defPPr>
      </a:lstStyle>
    </a:lnDef>
  </a:objectDefaults>
  <a:extraClrSchemeLst>
    <a:extraClrScheme>
      <a:clrScheme name="Standarddesign 1">
        <a:dk1>
          <a:srgbClr val="000000"/>
        </a:dk1>
        <a:lt1>
          <a:srgbClr val="FFFFFF"/>
        </a:lt1>
        <a:dk2>
          <a:srgbClr val="000000"/>
        </a:dk2>
        <a:lt2>
          <a:srgbClr val="D23C96"/>
        </a:lt2>
        <a:accent1>
          <a:srgbClr val="FF9900"/>
        </a:accent1>
        <a:accent2>
          <a:srgbClr val="1EBEEB"/>
        </a:accent2>
        <a:accent3>
          <a:srgbClr val="FFFFFF"/>
        </a:accent3>
        <a:accent4>
          <a:srgbClr val="000000"/>
        </a:accent4>
        <a:accent5>
          <a:srgbClr val="FFCAAA"/>
        </a:accent5>
        <a:accent6>
          <a:srgbClr val="1AACD5"/>
        </a:accent6>
        <a:hlink>
          <a:srgbClr val="46B48C"/>
        </a:hlink>
        <a:folHlink>
          <a:srgbClr val="FFD2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HsH_WI_2007-2013</Template>
  <TotalTime>0</TotalTime>
  <Words>1411</Words>
  <Application>Microsoft Office PowerPoint</Application>
  <PresentationFormat>Benutzerdefiniert</PresentationFormat>
  <Paragraphs>247</Paragraphs>
  <Slides>25</Slides>
  <Notes>10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25</vt:i4>
      </vt:variant>
    </vt:vector>
  </HeadingPairs>
  <TitlesOfParts>
    <vt:vector size="28" baseType="lpstr">
      <vt:lpstr>Arial</vt:lpstr>
      <vt:lpstr>Cambria Math</vt:lpstr>
      <vt:lpstr>Standarddesign</vt:lpstr>
      <vt:lpstr>Algorithmische Zahlentheorie</vt:lpstr>
      <vt:lpstr>Inhaltsverzeichnis</vt:lpstr>
      <vt:lpstr>Kapitel 1</vt:lpstr>
      <vt:lpstr>Kapitel 1</vt:lpstr>
      <vt:lpstr>Elliptische Kurven Motivation</vt:lpstr>
      <vt:lpstr>Elliptische Kurven Grundlagen 1 / 2</vt:lpstr>
      <vt:lpstr>Elliptische Kurven Grundlagen 2 / 2</vt:lpstr>
      <vt:lpstr>Elliptische Kurven Asymmetrische Verschlüsselung</vt:lpstr>
      <vt:lpstr>Elliptische Kurven Schlüsselaustausch</vt:lpstr>
      <vt:lpstr>Elliptische Kurven Zusammenfassung</vt:lpstr>
      <vt:lpstr>Baby-Step-Giant-Step-Algorithmus Grundsätzliche Idee</vt:lpstr>
      <vt:lpstr>Baby-Step-Giant-Step-Algorithmus Vorgehen</vt:lpstr>
      <vt:lpstr>Baby-Step-Giant-Step-Algorithmus Fazit</vt:lpstr>
      <vt:lpstr>Textfolie Hier steht die Subheadline</vt:lpstr>
      <vt:lpstr>Textfolie zweispaltig Hier steht die Subheadline</vt:lpstr>
      <vt:lpstr>Textfolie mit Bild Hier steht die Subheadline</vt:lpstr>
      <vt:lpstr>Bildfolie Hier steht die Subheadline</vt:lpstr>
      <vt:lpstr>Bildfolie mit zwei Bildern Hier steht die Subheadline</vt:lpstr>
      <vt:lpstr>PowerPoint-Präsentation</vt:lpstr>
      <vt:lpstr>Organigramm Hier steht die Subheadline</vt:lpstr>
      <vt:lpstr>Säulendiagramm Hier steht die Subheadline</vt:lpstr>
      <vt:lpstr>Tortendiagramm Hier steht die Subheadline</vt:lpstr>
      <vt:lpstr>Liniendiagramm Hier steht die Subheadline</vt:lpstr>
      <vt:lpstr>Tabelle Hier steht die Subheadline</vt:lpstr>
      <vt:lpstr>Vielen Dank für Ihre Aufmerksamkeit!</vt:lpstr>
    </vt:vector>
  </TitlesOfParts>
  <Company>in.form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Algorithmische Zahlentheorie</dc:title>
  <dc:creator>Marcel</dc:creator>
  <cp:lastModifiedBy>Marcel</cp:lastModifiedBy>
  <cp:revision>51</cp:revision>
  <dcterms:created xsi:type="dcterms:W3CDTF">2016-01-01T12:48:27Z</dcterms:created>
  <dcterms:modified xsi:type="dcterms:W3CDTF">2016-01-05T11:50:16Z</dcterms:modified>
</cp:coreProperties>
</file>