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86" r:id="rId4"/>
    <p:sldId id="310" r:id="rId5"/>
    <p:sldId id="288" r:id="rId6"/>
    <p:sldId id="289" r:id="rId7"/>
    <p:sldId id="292" r:id="rId8"/>
    <p:sldId id="293" r:id="rId9"/>
    <p:sldId id="294" r:id="rId10"/>
    <p:sldId id="295" r:id="rId11"/>
    <p:sldId id="306" r:id="rId12"/>
    <p:sldId id="307" r:id="rId13"/>
    <p:sldId id="311" r:id="rId14"/>
    <p:sldId id="312" r:id="rId15"/>
    <p:sldId id="313" r:id="rId16"/>
    <p:sldId id="297" r:id="rId17"/>
    <p:sldId id="298" r:id="rId18"/>
    <p:sldId id="299" r:id="rId19"/>
    <p:sldId id="302" r:id="rId20"/>
    <p:sldId id="303" r:id="rId21"/>
    <p:sldId id="304" r:id="rId22"/>
    <p:sldId id="305" r:id="rId23"/>
    <p:sldId id="290" r:id="rId24"/>
    <p:sldId id="275" r:id="rId25"/>
    <p:sldId id="291" r:id="rId26"/>
  </p:sldIdLst>
  <p:sldSz cx="10693400" cy="7562850"/>
  <p:notesSz cx="6858000" cy="9144000"/>
  <p:custDataLst>
    <p:tags r:id="rId28"/>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541" autoAdjust="0"/>
  </p:normalViewPr>
  <p:slideViewPr>
    <p:cSldViewPr showGuides="1">
      <p:cViewPr>
        <p:scale>
          <a:sx n="100" d="100"/>
          <a:sy n="100" d="100"/>
        </p:scale>
        <p:origin x="1176" y="-300"/>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a:t>
            </a:fld>
            <a:endParaRPr lang="de-DE"/>
          </a:p>
        </p:txBody>
      </p:sp>
    </p:spTree>
    <p:extLst>
      <p:ext uri="{BB962C8B-B14F-4D97-AF65-F5344CB8AC3E}">
        <p14:creationId xmlns:p14="http://schemas.microsoft.com/office/powerpoint/2010/main" val="2065163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22</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23</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25</a:t>
            </a:fld>
            <a:endParaRPr lang="de-DE" dirty="0"/>
          </a:p>
        </p:txBody>
      </p:sp>
    </p:spTree>
    <p:extLst>
      <p:ext uri="{BB962C8B-B14F-4D97-AF65-F5344CB8AC3E}">
        <p14:creationId xmlns:p14="http://schemas.microsoft.com/office/powerpoint/2010/main" val="108455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Goldbachsche</a:t>
            </a:r>
            <a:r>
              <a:rPr lang="de-DE" dirty="0" smtClean="0"/>
              <a:t> </a:t>
            </a:r>
            <a:r>
              <a:rPr lang="de-DE" dirty="0" err="1" smtClean="0"/>
              <a:t>vermutung</a:t>
            </a:r>
            <a:endParaRPr lang="de-DE" dirty="0" smtClean="0"/>
          </a:p>
          <a:p>
            <a:r>
              <a:rPr lang="de-DE" dirty="0" smtClean="0"/>
              <a:t>Unendlichkeit</a:t>
            </a:r>
            <a:r>
              <a:rPr lang="de-DE" baseline="0" dirty="0" smtClean="0"/>
              <a:t> </a:t>
            </a:r>
            <a:r>
              <a:rPr lang="de-DE" dirty="0" smtClean="0"/>
              <a:t>Primzahlzwillinge</a:t>
            </a:r>
          </a:p>
          <a:p>
            <a:endParaRPr lang="de-DE" dirty="0" smtClean="0"/>
          </a:p>
          <a:p>
            <a:r>
              <a:rPr lang="de-DE" dirty="0" smtClean="0"/>
              <a:t>Exponentialfunktion </a:t>
            </a:r>
            <a:r>
              <a:rPr lang="de-DE" dirty="0" err="1" smtClean="0"/>
              <a:t>effeizient</a:t>
            </a:r>
            <a:r>
              <a:rPr lang="de-DE" dirty="0" smtClean="0"/>
              <a:t> berechenbar</a:t>
            </a:r>
          </a:p>
          <a:p>
            <a:r>
              <a:rPr lang="de-DE" dirty="0" smtClean="0"/>
              <a:t>Beweis</a:t>
            </a:r>
            <a:r>
              <a:rPr lang="de-DE" baseline="0" dirty="0" smtClean="0"/>
              <a:t> Einwegfunktion =&gt; P != NP </a:t>
            </a:r>
            <a:r>
              <a:rPr lang="de-DE" baseline="0" dirty="0" err="1" smtClean="0"/>
              <a:t>Millenium</a:t>
            </a:r>
            <a:r>
              <a:rPr lang="de-DE" baseline="0" dirty="0" smtClean="0"/>
              <a:t> Problem </a:t>
            </a:r>
            <a:endParaRPr lang="de-DE"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32424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algebraischen Strukturen beschreiben ein abstraktes Rechnen mit Zahlen. Dies ermöglicht gezielter, nur die Rechenregeln an sich zu untersuchen, unabhängig von der Rechengröße und der jeweiligen Operation.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4</a:t>
            </a:fld>
            <a:endParaRPr lang="de-DE"/>
          </a:p>
        </p:txBody>
      </p:sp>
    </p:spTree>
    <p:extLst>
      <p:ext uri="{BB962C8B-B14F-4D97-AF65-F5344CB8AC3E}">
        <p14:creationId xmlns:p14="http://schemas.microsoft.com/office/powerpoint/2010/main" val="27222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GGT effizient berechenbar!</a:t>
            </a:r>
          </a:p>
          <a:p>
            <a:endParaRPr lang="de-DE" dirty="0" smtClean="0"/>
          </a:p>
          <a:p>
            <a:r>
              <a:rPr lang="de-DE" dirty="0" smtClean="0"/>
              <a:t>Beispiel Euler:</a:t>
            </a:r>
          </a:p>
          <a:p>
            <a:r>
              <a:rPr lang="de-DE" dirty="0" smtClean="0"/>
              <a:t>5 = 1,2,3,4</a:t>
            </a:r>
            <a:r>
              <a:rPr lang="de-DE" baseline="0" dirty="0" smtClean="0"/>
              <a:t> teilerfremd zu 5 = 4</a:t>
            </a:r>
          </a:p>
          <a:p>
            <a:r>
              <a:rPr lang="de-DE" baseline="0" dirty="0" smtClean="0"/>
              <a:t>6 = 1,5 teilerfremd zu 6 = 2</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a:p>
        </p:txBody>
      </p:sp>
    </p:spTree>
    <p:extLst>
      <p:ext uri="{BB962C8B-B14F-4D97-AF65-F5344CB8AC3E}">
        <p14:creationId xmlns:p14="http://schemas.microsoft.com/office/powerpoint/2010/main" val="322258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10 | 2*5 =&gt; 10|!2 und 10 |! 5 </a:t>
            </a:r>
          </a:p>
          <a:p>
            <a:endParaRPr lang="de-DE" dirty="0" smtClean="0"/>
          </a:p>
          <a:p>
            <a:r>
              <a:rPr lang="de-DE" dirty="0" smtClean="0"/>
              <a:t>5 | 2*5 =&gt; 5</a:t>
            </a:r>
            <a:r>
              <a:rPr lang="de-DE" baseline="0" dirty="0" smtClean="0"/>
              <a:t> !=2 aber 5!=5</a:t>
            </a:r>
          </a:p>
          <a:p>
            <a:endParaRPr lang="de-DE" baseline="0" dirty="0" smtClean="0"/>
          </a:p>
          <a:p>
            <a:r>
              <a:rPr lang="de-DE" baseline="0" dirty="0" smtClean="0"/>
              <a:t>Primfaktorzerlegung </a:t>
            </a:r>
            <a:r>
              <a:rPr lang="de-DE" baseline="0" dirty="0" err="1" smtClean="0"/>
              <a:t>fundamentalsatz</a:t>
            </a:r>
            <a:r>
              <a:rPr lang="de-DE" baseline="0" dirty="0" smtClean="0"/>
              <a:t> der Zahlentheorie ! Alle </a:t>
            </a:r>
            <a:r>
              <a:rPr lang="de-DE" baseline="0" dirty="0" err="1" smtClean="0"/>
              <a:t>ineffizienz</a:t>
            </a:r>
            <a:r>
              <a:rPr lang="de-DE" baseline="0" dirty="0" smtClean="0"/>
              <a:t> hängt hiervon ab!</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a:p>
        </p:txBody>
      </p:sp>
    </p:spTree>
    <p:extLst>
      <p:ext uri="{BB962C8B-B14F-4D97-AF65-F5344CB8AC3E}">
        <p14:creationId xmlns:p14="http://schemas.microsoft.com/office/powerpoint/2010/main" val="362839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t>
            </a:r>
            <a:r>
              <a:rPr lang="de-DE" baseline="0" dirty="0" smtClean="0"/>
              <a:t> = </a:t>
            </a:r>
            <a:r>
              <a:rPr lang="de-DE" dirty="0" smtClean="0"/>
              <a:t>Stark pseudoprim zur </a:t>
            </a:r>
            <a:r>
              <a:rPr lang="de-DE" dirty="0" err="1" smtClean="0"/>
              <a:t>basis</a:t>
            </a:r>
            <a:r>
              <a:rPr lang="de-DE" dirty="0" smtClean="0"/>
              <a:t> a bezogen auf </a:t>
            </a:r>
            <a:r>
              <a:rPr lang="de-DE" dirty="0" err="1" smtClean="0"/>
              <a:t>fermatschen</a:t>
            </a:r>
            <a:r>
              <a:rPr lang="de-DE" dirty="0" smtClean="0"/>
              <a:t> </a:t>
            </a:r>
            <a:r>
              <a:rPr lang="de-DE" dirty="0" err="1" smtClean="0"/>
              <a:t>test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a:p>
        </p:txBody>
      </p:sp>
    </p:spTree>
    <p:extLst>
      <p:ext uri="{BB962C8B-B14F-4D97-AF65-F5344CB8AC3E}">
        <p14:creationId xmlns:p14="http://schemas.microsoft.com/office/powerpoint/2010/main" val="419743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a:t>
            </a:r>
            <a:r>
              <a:rPr lang="de-DE" baseline="0" dirty="0" smtClean="0"/>
              <a:t> / 4</a:t>
            </a:r>
            <a:r>
              <a:rPr lang="de-DE" dirty="0" smtClean="0"/>
              <a:t>^k bei 10 runden 10^-6 Basen müssen dabei zufällig gewählt sein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a:p>
        </p:txBody>
      </p:sp>
    </p:spTree>
    <p:extLst>
      <p:ext uri="{BB962C8B-B14F-4D97-AF65-F5344CB8AC3E}">
        <p14:creationId xmlns:p14="http://schemas.microsoft.com/office/powerpoint/2010/main" val="293444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1234132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z="1400" dirty="0" smtClean="0"/>
              <a:t>Seite </a:t>
            </a:r>
            <a:fld id="{1B189BCE-72B6-4347-8C11-17284F861EDC}" type="slidenum">
              <a:rPr lang="de-DE" sz="1400" smtClean="0"/>
              <a:pPr/>
              <a:t>10</a:t>
            </a:fld>
            <a:endParaRPr lang="de-DE" sz="1400"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r>
              <a:rPr lang="de-DE" dirty="0" smtClean="0"/>
              <a:t>Dieser Test ist sehr praxisrelevant, da schnell und beste Wahrscheinlichkeit</a:t>
            </a:r>
          </a:p>
          <a:p>
            <a:r>
              <a:rPr lang="de-DE" dirty="0" smtClean="0"/>
              <a:t>Im </a:t>
            </a:r>
            <a:r>
              <a:rPr lang="de-DE" dirty="0"/>
              <a:t>G</a:t>
            </a:r>
            <a:r>
              <a:rPr lang="de-DE" dirty="0" smtClean="0"/>
              <a:t>egensatz zum </a:t>
            </a:r>
            <a:r>
              <a:rPr lang="de-DE" dirty="0" err="1" smtClean="0"/>
              <a:t>fermatschen</a:t>
            </a:r>
            <a:r>
              <a:rPr lang="de-DE" dirty="0" smtClean="0"/>
              <a:t> Primzahltest kann immer eine Basis gefunden werden, die eine </a:t>
            </a:r>
            <a:r>
              <a:rPr lang="de-DE" dirty="0" err="1"/>
              <a:t>C</a:t>
            </a:r>
            <a:r>
              <a:rPr lang="de-DE" dirty="0" err="1" smtClean="0"/>
              <a:t>armichaelzahl</a:t>
            </a:r>
            <a:r>
              <a:rPr lang="de-DE" dirty="0" smtClean="0"/>
              <a:t> erkennt.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25927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28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12</a:t>
            </a:fld>
            <a:endParaRPr lang="de-DE" dirty="0"/>
          </a:p>
        </p:txBody>
      </p:sp>
    </p:spTree>
    <p:extLst>
      <p:ext uri="{BB962C8B-B14F-4D97-AF65-F5344CB8AC3E}">
        <p14:creationId xmlns:p14="http://schemas.microsoft.com/office/powerpoint/2010/main" val="303801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nn-NO" dirty="0" smtClean="0"/>
                  <a:t>Satz von Miller-Rabin:</a:t>
                </a:r>
              </a:p>
              <a:p>
                <a:r>
                  <a:rPr lang="de-DE" i="1" dirty="0"/>
                  <a:t>Sei </a:t>
                </a:r>
                <a:r>
                  <a:rPr lang="de-DE" i="1" dirty="0" smtClean="0"/>
                  <a:t>m </a:t>
                </a:r>
                <a:r>
                  <a:rPr lang="de-DE" i="1" dirty="0"/>
                  <a:t>&gt;</a:t>
                </a:r>
                <a:r>
                  <a:rPr lang="de-DE" dirty="0"/>
                  <a:t>9 </a:t>
                </a:r>
                <a:r>
                  <a:rPr lang="de-DE" i="1" dirty="0"/>
                  <a:t>eine ungerade Zahl und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−1=</m:t>
                    </m:r>
                    <m:sSup>
                      <m:sSupPr>
                        <m:ctrlPr>
                          <a:rPr lang="de-DE" b="0"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𝑡</m:t>
                        </m:r>
                      </m:sup>
                    </m:sSup>
                    <m:r>
                      <a:rPr lang="de-DE" b="0" i="1" smtClean="0">
                        <a:latin typeface="Cambria Math" panose="02040503050406030204" pitchFamily="18" charset="0"/>
                      </a:rPr>
                      <m:t>𝑛</m:t>
                    </m:r>
                  </m:oMath>
                </a14:m>
                <a:r>
                  <a:rPr lang="de-DE" i="1" dirty="0" smtClean="0"/>
                  <a:t>, </a:t>
                </a:r>
                <a:r>
                  <a:rPr lang="de-DE" i="1" dirty="0"/>
                  <a:t>n ungerade. </a:t>
                </a:r>
                <a:r>
                  <a:rPr lang="de-DE" i="1" dirty="0" smtClean="0"/>
                  <a:t>Für </a:t>
                </a:r>
                <a:r>
                  <a:rPr lang="de-DE" i="1" dirty="0"/>
                  <a:t>jede</a:t>
                </a:r>
              </a:p>
              <a:p>
                <a:r>
                  <a:rPr lang="de-DE" i="1" dirty="0"/>
                  <a:t>zu </a:t>
                </a:r>
                <a:r>
                  <a:rPr lang="de-DE" i="1" dirty="0" smtClean="0"/>
                  <a:t>m </a:t>
                </a:r>
                <a:r>
                  <a:rPr lang="de-DE" i="1" dirty="0"/>
                  <a:t>teilerfremde ganze Zahl a </a:t>
                </a:r>
                <a:r>
                  <a:rPr lang="de-DE" i="1" dirty="0" smtClean="0"/>
                  <a:t>gelte:</a:t>
                </a:r>
                <a:endParaRPr lang="nn-NO" dirty="0"/>
              </a:p>
              <a:p>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𝑛</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0,…,</m:t>
                          </m:r>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−1</m:t>
                          </m:r>
                        </m:e>
                      </m:d>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2</m:t>
                              </m:r>
                            </m:e>
                            <m:sup>
                              <m:r>
                                <a:rPr lang="de-DE" b="0" i="1" smtClean="0">
                                  <a:latin typeface="Cambria Math" panose="02040503050406030204" pitchFamily="18" charset="0"/>
                                  <a:ea typeface="Cambria Math" panose="02040503050406030204" pitchFamily="18" charset="0"/>
                                </a:rPr>
                                <m:t>𝑠</m:t>
                              </m:r>
                            </m:sup>
                          </m:sSup>
                          <m:r>
                            <a:rPr lang="de-DE" b="0" i="1" smtClean="0">
                              <a:latin typeface="Cambria Math" panose="02040503050406030204" pitchFamily="18" charset="0"/>
                              <a:ea typeface="Cambria Math" panose="02040503050406030204" pitchFamily="18" charset="0"/>
                            </a:rPr>
                            <m:t>𝑛</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m:oMathPara>
                </a14:m>
                <a:endParaRPr lang="nn-NO" dirty="0" smtClean="0"/>
              </a:p>
              <a:p>
                <a:r>
                  <a:rPr lang="nn-NO" dirty="0" smtClean="0"/>
                  <a:t>Dann ist m prim oder zusammengesetzt.</a:t>
                </a:r>
              </a:p>
              <a:p>
                <a:r>
                  <a:rPr lang="nn-NO" dirty="0" smtClean="0"/>
                  <a:t>Ist m zusammengesetzt gilt außerdem fü</a:t>
                </a:r>
                <a:r>
                  <a:rPr lang="de-DE" dirty="0" smtClean="0"/>
                  <a:t>r </a:t>
                </a:r>
                <a:r>
                  <a:rPr lang="de-DE" dirty="0"/>
                  <a:t>die Menge A aller zu </a:t>
                </a:r>
                <a:r>
                  <a:rPr lang="de-DE" dirty="0" smtClean="0"/>
                  <a:t>m teilerfremden a</a:t>
                </a:r>
                <a:r>
                  <a:rPr lang="de-DE" dirty="0"/>
                  <a:t>, 0 &lt; a &lt; </a:t>
                </a:r>
                <a:r>
                  <a:rPr lang="de-DE" dirty="0" smtClean="0"/>
                  <a:t>m, </a:t>
                </a:r>
                <a:r>
                  <a:rPr lang="de-DE" dirty="0"/>
                  <a:t>die </a:t>
                </a:r>
                <a:r>
                  <a:rPr lang="de-DE" dirty="0" smtClean="0"/>
                  <a:t>die Bedingung erfüllen.</a:t>
                </a:r>
              </a:p>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𝐶𝑎𝑟𝑑</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oMath>
                  </m:oMathPara>
                </a14:m>
                <a:endParaRPr lang="nn-NO" dirty="0" smtClean="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13</a:t>
            </a:fld>
            <a:endParaRPr lang="de-DE" dirty="0"/>
          </a:p>
        </p:txBody>
      </p:sp>
    </p:spTree>
    <p:extLst>
      <p:ext uri="{BB962C8B-B14F-4D97-AF65-F5344CB8AC3E}">
        <p14:creationId xmlns:p14="http://schemas.microsoft.com/office/powerpoint/2010/main" val="174545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Beweisskizze für </a:t>
                </a:r>
                <a14:m>
                  <m:oMath xmlns:m="http://schemas.openxmlformats.org/officeDocument/2006/math">
                    <m:f>
                      <m:fPr>
                        <m:ctrlPr>
                          <a:rPr lang="nn-NO"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1</m:t>
                        </m:r>
                      </m:num>
                      <m:den>
                        <m:r>
                          <a:rPr lang="de-DE" b="0" i="1" smtClean="0">
                            <a:latin typeface="Cambria Math" panose="02040503050406030204" pitchFamily="18" charset="0"/>
                            <a:ea typeface="Cambria Math" panose="02040503050406030204" pitchFamily="18" charset="0"/>
                          </a:rPr>
                          <m:t>4</m:t>
                        </m:r>
                      </m:den>
                    </m:f>
                    <m:r>
                      <a:rPr lang="nn-NO"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oMath>
                </a14:m>
                <a:r>
                  <a:rPr lang="nn-NO" dirty="0" smtClean="0"/>
                  <a:t>:</a:t>
                </a:r>
              </a:p>
              <a:p>
                <a:pPr marL="457200" indent="-457200">
                  <a:buAutoNum type="arabicPeriod"/>
                </a:pPr>
                <a:r>
                  <a:rPr lang="nn-NO" dirty="0" smtClean="0"/>
                  <a:t>Man überlegt sich vier Mengen für die unterschiedliche Ergebnisse der Basen.</a:t>
                </a:r>
              </a:p>
              <a:p>
                <a:pPr marL="457200" indent="-457200">
                  <a:buAutoNum type="arabicPeriod"/>
                </a:pPr>
                <a:r>
                  <a:rPr lang="nn-NO" dirty="0" smtClean="0"/>
                  <a:t>Man zeige, dass die vier Mengen echte Teilmengen voneinander sind.</a:t>
                </a:r>
              </a:p>
              <a:p>
                <a:pPr marL="457200" indent="-457200">
                  <a:buAutoNum type="arabicPeriod"/>
                </a:pPr>
                <a:r>
                  <a:rPr lang="nn-NO" dirty="0" smtClean="0"/>
                  <a:t>Man zeige, dass  die Menge mit den starken pseudoprimen Basen den Index 4 zu </a:t>
                </a:r>
                <a14:m>
                  <m:oMath xmlns:m="http://schemas.openxmlformats.org/officeDocument/2006/math">
                    <m:sSubSup>
                      <m:sSubSupPr>
                        <m:ctrlPr>
                          <a:rPr lang="nn-NO" i="1" smtClean="0">
                            <a:latin typeface="Cambria Math" panose="02040503050406030204" pitchFamily="18" charset="0"/>
                            <a:ea typeface="Cambria Math" panose="02040503050406030204" pitchFamily="18" charset="0"/>
                          </a:rPr>
                        </m:ctrlPr>
                      </m:sSubSupPr>
                      <m:e>
                        <m:r>
                          <a:rPr lang="nn-NO" i="1" smtClean="0">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𝑚</m:t>
                        </m:r>
                      </m:sub>
                      <m:sup>
                        <m:r>
                          <a:rPr lang="de-DE" b="0" i="1" smtClean="0">
                            <a:latin typeface="Cambria Math" panose="02040503050406030204" pitchFamily="18" charset="0"/>
                            <a:ea typeface="Cambria Math" panose="02040503050406030204" pitchFamily="18" charset="0"/>
                          </a:rPr>
                          <m:t>∗</m:t>
                        </m:r>
                      </m:sup>
                    </m:sSubSup>
                  </m:oMath>
                </a14:m>
                <a:r>
                  <a:rPr lang="nn-NO" dirty="0" smtClean="0"/>
                  <a:t> hat</a:t>
                </a:r>
              </a:p>
              <a:p>
                <a:pPr marL="457200" indent="-457200">
                  <a:buAutoNum type="arabicPeriod"/>
                </a:pPr>
                <a:r>
                  <a:rPr lang="nn-NO" dirty="0" smtClean="0"/>
                  <a:t>Man zeige für die anderen Gruppen, dass sie die Bedingung halten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r="-2315"/>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14</a:t>
            </a:fld>
            <a:endParaRPr lang="de-DE" dirty="0"/>
          </a:p>
        </p:txBody>
      </p:sp>
    </p:spTree>
    <p:extLst>
      <p:ext uri="{BB962C8B-B14F-4D97-AF65-F5344CB8AC3E}">
        <p14:creationId xmlns:p14="http://schemas.microsoft.com/office/powerpoint/2010/main" val="150678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522288" y="2138363"/>
                <a:ext cx="8424862" cy="4883422"/>
              </a:xfrm>
            </p:spPr>
            <p:txBody>
              <a:bodyPr/>
              <a:lstStyle/>
              <a:p>
                <a:pPr lvl="1"/>
                <a:r>
                  <a:rPr lang="nn-NO" dirty="0" smtClean="0"/>
                  <a:t>Laufzeit:</a:t>
                </a:r>
              </a:p>
              <a:p>
                <a:pPr marL="358775" lvl="2" indent="0">
                  <a:buNone/>
                </a:pPr>
                <a:r>
                  <a:rPr lang="nn-NO" i="1" dirty="0" smtClean="0"/>
                  <a:t>O(l </a:t>
                </a:r>
                <a:r>
                  <a:rPr lang="nn-NO" i="1" dirty="0"/>
                  <a:t>· (</a:t>
                </a:r>
                <a:r>
                  <a:rPr lang="nn-NO" i="1" dirty="0" smtClean="0"/>
                  <a:t>log m)) </a:t>
                </a:r>
                <a:r>
                  <a:rPr lang="nn-NO" dirty="0" smtClean="0"/>
                  <a:t>arithmetische Operationen und</a:t>
                </a:r>
                <a:br>
                  <a:rPr lang="nn-NO" dirty="0" smtClean="0"/>
                </a:br>
                <a:r>
                  <a:rPr lang="de-DE" i="1" dirty="0" smtClean="0"/>
                  <a:t>O(l </a:t>
                </a:r>
                <a:r>
                  <a:rPr lang="nn-NO" i="1" dirty="0"/>
                  <a:t>·</a:t>
                </a:r>
                <a:r>
                  <a:rPr lang="de-DE" i="1" dirty="0" smtClean="0"/>
                  <a:t> </a:t>
                </a:r>
                <a:r>
                  <a:rPr lang="de-DE" i="1" dirty="0"/>
                  <a:t>(</a:t>
                </a:r>
                <a:r>
                  <a:rPr lang="de-DE" i="1" dirty="0" smtClean="0"/>
                  <a:t>log m)</a:t>
                </a:r>
                <a:r>
                  <a:rPr lang="de-DE" i="1" baseline="30000" dirty="0" smtClean="0"/>
                  <a:t>3</a:t>
                </a:r>
                <a:r>
                  <a:rPr lang="de-DE" i="1" dirty="0" smtClean="0"/>
                  <a:t>) </a:t>
                </a:r>
                <a:r>
                  <a:rPr lang="de-DE" dirty="0" smtClean="0"/>
                  <a:t>Bitoperationen </a:t>
                </a:r>
                <a:br>
                  <a:rPr lang="de-DE" dirty="0" smtClean="0"/>
                </a:br>
                <a:r>
                  <a:rPr lang="de-DE" dirty="0" smtClean="0"/>
                  <a:t>bei l Runden.</a:t>
                </a:r>
                <a:br>
                  <a:rPr lang="de-DE" dirty="0" smtClean="0"/>
                </a:br>
                <a:r>
                  <a:rPr lang="de-DE" dirty="0" smtClean="0"/>
                  <a:t/>
                </a:r>
                <a:br>
                  <a:rPr lang="de-DE" dirty="0" smtClean="0"/>
                </a:br>
                <a:r>
                  <a:rPr lang="de-DE" dirty="0" smtClean="0"/>
                  <a:t>Also </a:t>
                </a:r>
                <a:r>
                  <a:rPr lang="de-DE" dirty="0" err="1" smtClean="0"/>
                  <a:t>polynomial</a:t>
                </a:r>
                <a:r>
                  <a:rPr lang="de-DE" dirty="0" smtClean="0"/>
                  <a:t> zur Eingabelänge.</a:t>
                </a:r>
              </a:p>
              <a:p>
                <a:pPr lvl="1"/>
                <a:r>
                  <a:rPr lang="de-DE" dirty="0" err="1"/>
                  <a:t>Exponentiation</a:t>
                </a:r>
                <a:r>
                  <a:rPr lang="de-DE" dirty="0" smtClean="0"/>
                  <a:t> durch die </a:t>
                </a:r>
                <a:r>
                  <a:rPr lang="de-DE" dirty="0"/>
                  <a:t>binäre </a:t>
                </a:r>
                <a:r>
                  <a:rPr lang="de-DE" dirty="0" err="1" smtClean="0"/>
                  <a:t>Exponentiation</a:t>
                </a:r>
                <a:r>
                  <a:rPr lang="de-DE" dirty="0" smtClean="0"/>
                  <a:t>!</a:t>
                </a:r>
              </a:p>
              <a:p>
                <a:pPr lvl="1"/>
                <a:r>
                  <a:rPr lang="de-DE" dirty="0" smtClean="0"/>
                  <a:t>Es gibt eine deterministische Variante in </a:t>
                </a:r>
                <a:r>
                  <a:rPr lang="de-DE" dirty="0" err="1" smtClean="0"/>
                  <a:t>polynomieller</a:t>
                </a:r>
                <a:r>
                  <a:rPr lang="de-DE" dirty="0" smtClean="0"/>
                  <a:t> Zeit unter der unbewiesenen </a:t>
                </a:r>
                <a:r>
                  <a:rPr lang="de-DE" dirty="0" err="1" smtClean="0"/>
                  <a:t>Riemannschen</a:t>
                </a:r>
                <a:r>
                  <a:rPr lang="de-DE" dirty="0" smtClean="0"/>
                  <a:t> Vermutung (!)</a:t>
                </a:r>
                <a:br>
                  <a:rPr lang="de-DE" dirty="0" smtClean="0"/>
                </a:br>
                <a:r>
                  <a:rPr lang="de-DE" dirty="0" smtClean="0"/>
                  <a:t/>
                </a:r>
                <a:br>
                  <a:rPr lang="de-DE" dirty="0" smtClean="0"/>
                </a:br>
                <a:r>
                  <a:rPr lang="nn-NO" dirty="0" smtClean="0"/>
                  <a:t>Für alle ganzen Zahlen a muss der Test im Interval </a:t>
                </a:r>
                <a14:m>
                  <m:oMath xmlns:m="http://schemas.openxmlformats.org/officeDocument/2006/math">
                    <m:r>
                      <a:rPr lang="de-DE" b="0" i="1" smtClean="0">
                        <a:latin typeface="Cambria Math" panose="02040503050406030204" pitchFamily="18" charset="0"/>
                      </a:rPr>
                      <m:t>1</m:t>
                    </m:r>
                    <m:r>
                      <a:rPr lang="de-DE" i="1">
                        <a:latin typeface="Cambria Math" panose="02040503050406030204" pitchFamily="18" charset="0"/>
                        <a:ea typeface="Cambria Math" panose="02040503050406030204" pitchFamily="18" charset="0"/>
                      </a:rPr>
                      <m:t>&lt;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≤2</m:t>
                    </m:r>
                    <m:sSup>
                      <m:sSupPr>
                        <m:ctrlPr>
                          <a:rPr lang="de-DE" b="0" i="1" smtClean="0">
                            <a:latin typeface="Cambria Math" panose="02040503050406030204" pitchFamily="18" charset="0"/>
                            <a:ea typeface="Cambria Math" panose="02040503050406030204" pitchFamily="18" charset="0"/>
                          </a:rPr>
                        </m:ctrlPr>
                      </m:sSupPr>
                      <m:e>
                        <m:func>
                          <m:funcPr>
                            <m:ctrlPr>
                              <a:rPr lang="de-DE" i="1">
                                <a:latin typeface="Cambria Math" panose="02040503050406030204" pitchFamily="18" charset="0"/>
                                <a:ea typeface="Cambria Math" panose="02040503050406030204" pitchFamily="18" charset="0"/>
                              </a:rPr>
                            </m:ctrlPr>
                          </m:funcPr>
                          <m:fName>
                            <m:r>
                              <a:rPr lang="de-DE">
                                <a:latin typeface="Cambria Math" panose="02040503050406030204" pitchFamily="18" charset="0"/>
                                <a:ea typeface="Cambria Math" panose="02040503050406030204" pitchFamily="18" charset="0"/>
                              </a:rPr>
                              <m:t>(</m:t>
                            </m:r>
                            <m:r>
                              <m:rPr>
                                <m:sty m:val="p"/>
                              </m:rPr>
                              <a:rPr lang="de-DE">
                                <a:latin typeface="Cambria Math" panose="02040503050406030204" pitchFamily="18" charset="0"/>
                                <a:ea typeface="Cambria Math" panose="02040503050406030204" pitchFamily="18" charset="0"/>
                              </a:rPr>
                              <m:t>log</m:t>
                            </m:r>
                          </m:fName>
                          <m:e>
                            <m:r>
                              <a:rPr lang="de-DE" i="1">
                                <a:latin typeface="Cambria Math" panose="02040503050406030204" pitchFamily="18" charset="0"/>
                                <a:ea typeface="Cambria Math" panose="02040503050406030204" pitchFamily="18" charset="0"/>
                              </a:rPr>
                              <m:t>𝑚</m:t>
                            </m:r>
                          </m:e>
                        </m:func>
                        <m:r>
                          <a:rPr lang="de-DE" i="1">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2</m:t>
                        </m:r>
                      </m:sup>
                    </m:sSup>
                  </m:oMath>
                </a14:m>
                <a:r>
                  <a:rPr lang="nn-NO" dirty="0" smtClean="0"/>
                  <a:t> gelten.</a:t>
                </a:r>
              </a:p>
              <a:p>
                <a:pPr lvl="1"/>
                <a:r>
                  <a:rPr lang="nn-NO" dirty="0" smtClean="0"/>
                  <a:t>Echt deterministischer Test ist der AKS-Test</a:t>
                </a:r>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522288" y="2138363"/>
                <a:ext cx="8424862" cy="4883422"/>
              </a:xfrm>
              <a:blipFill>
                <a:blip r:embed="rId2"/>
                <a:stretch>
                  <a:fillRect l="-1737" t="-1498" b="-1873"/>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15</a:t>
            </a:fld>
            <a:endParaRPr lang="de-DE" dirty="0"/>
          </a:p>
        </p:txBody>
      </p:sp>
    </p:spTree>
    <p:extLst>
      <p:ext uri="{BB962C8B-B14F-4D97-AF65-F5344CB8AC3E}">
        <p14:creationId xmlns:p14="http://schemas.microsoft.com/office/powerpoint/2010/main" val="1903990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a:t>
            </a:r>
            <a:r>
              <a:rPr lang="de-DE" dirty="0" smtClean="0"/>
              <a:t>Verschlüsselung</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9271676" cy="4522787"/>
          </a:xfrm>
          <a:noFill/>
        </p:spPr>
        <p:txBody>
          <a:bodyPr/>
          <a:lstStyle/>
          <a:p>
            <a:pPr lvl="1" indent="0">
              <a:buNone/>
            </a:pPr>
            <a:r>
              <a:rPr lang="de-DE" dirty="0" smtClean="0"/>
              <a:t>Spezialfälle bei der Addition:</a:t>
            </a:r>
          </a:p>
          <a:p>
            <a:pPr marL="555625" lvl="1" indent="-285750"/>
            <a:r>
              <a:rPr lang="de-DE" dirty="0" smtClean="0"/>
              <a:t>Addieren mit dem gleichen Punkt (Q = P) :</a:t>
            </a:r>
          </a:p>
          <a:p>
            <a:pPr lvl="2" indent="0" algn="ctr">
              <a:buNone/>
            </a:pPr>
            <a:r>
              <a:rPr lang="de-DE" dirty="0" smtClean="0"/>
              <a:t>S = P + P = 2P.</a:t>
            </a:r>
          </a:p>
          <a:p>
            <a:pPr marL="555625" lvl="1"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912813" lvl="2"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912813" lvl="2"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 </a:t>
            </a: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4891" y="857706"/>
            <a:ext cx="3406972" cy="349978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214424549"/>
              </p:ext>
            </p:extLst>
          </p:nvPr>
        </p:nvGraphicFramePr>
        <p:xfrm>
          <a:off x="522288" y="2138363"/>
          <a:ext cx="8424862" cy="3776284"/>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3</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6</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dirty="0" smtClean="0">
                          <a:solidFill>
                            <a:schemeClr val="tx1"/>
                          </a:solidFill>
                          <a:latin typeface="+mn-lt"/>
                          <a:ea typeface="+mn-ea"/>
                          <a:cs typeface="+mn-cs"/>
                        </a:rPr>
                        <a:t>Elliptische Kurven</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16</a:t>
                      </a:r>
                      <a:endParaRPr kumimoji="0" lang="de-DE" sz="1700" b="0" i="1"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23</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
        <p:nvSpPr>
          <p:cNvPr id="15" name="Foliennummernplatzhalter 3"/>
          <p:cNvSpPr>
            <a:spLocks noGrp="1"/>
          </p:cNvSpPr>
          <p:nvPr>
            <p:ph type="sldNum" sz="quarter" idx="10"/>
          </p:nvPr>
        </p:nvSpPr>
        <p:spPr/>
        <p:txBody>
          <a:bodyPr/>
          <a:lstStyle/>
          <a:p>
            <a:r>
              <a:rPr lang="de-DE" sz="1400" dirty="0"/>
              <a:t>Seite </a:t>
            </a:r>
            <a:fld id="{39BC1543-AAC8-420D-BBBB-BCE8A35A375E}" type="slidenum">
              <a:rPr lang="de-DE" sz="1400"/>
              <a:pPr/>
              <a:t>2</a:t>
            </a:fld>
            <a:endParaRPr lang="de-DE"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23</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24</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xfrm>
            <a:off x="522288" y="1434380"/>
            <a:ext cx="8424862" cy="5083349"/>
          </a:xfrm>
          <a:noFill/>
        </p:spPr>
        <p:txBody>
          <a:bodyPr/>
          <a:lstStyle/>
          <a:p>
            <a:pPr marL="285750" indent="-285750">
              <a:buFont typeface="Arial" panose="020B0604020202020204" pitchFamily="34" charset="0"/>
              <a:buChar char="•"/>
            </a:pPr>
            <a:r>
              <a:rPr lang="de-DE" dirty="0" smtClean="0"/>
              <a:t>O</a:t>
            </a:r>
            <a:r>
              <a:rPr lang="de-DE" dirty="0"/>
              <a:t>. </a:t>
            </a:r>
            <a:r>
              <a:rPr lang="de-DE" dirty="0" err="1"/>
              <a:t>Deiser</a:t>
            </a:r>
            <a:r>
              <a:rPr lang="de-DE" dirty="0"/>
              <a:t> </a:t>
            </a:r>
            <a:r>
              <a:rPr lang="de-DE" dirty="0" err="1"/>
              <a:t>and</a:t>
            </a:r>
            <a:r>
              <a:rPr lang="de-DE" dirty="0"/>
              <a:t> C. </a:t>
            </a:r>
            <a:r>
              <a:rPr lang="de-DE" dirty="0" err="1"/>
              <a:t>Lasser</a:t>
            </a:r>
            <a:r>
              <a:rPr lang="de-DE" dirty="0"/>
              <a:t>. </a:t>
            </a:r>
            <a:r>
              <a:rPr lang="de-DE" b="1" dirty="0"/>
              <a:t>Erste Hilfe in Linearer Algebra</a:t>
            </a:r>
            <a:r>
              <a:rPr lang="de-DE" dirty="0"/>
              <a:t>. Springer Spektrum, Berlin Heidelberg, 2015.</a:t>
            </a:r>
          </a:p>
          <a:p>
            <a:pPr marL="555625" lvl="1" indent="-285750">
              <a:buFont typeface="Arial" panose="020B0604020202020204" pitchFamily="34" charset="0"/>
              <a:buChar char="•"/>
            </a:pPr>
            <a:r>
              <a:rPr lang="de-DE" sz="1600" dirty="0"/>
              <a:t>Sehr schön für ganz grundlegende Sachen wie Algebraische Strukturen</a:t>
            </a:r>
            <a:endParaRPr lang="de-DE" dirty="0"/>
          </a:p>
          <a:p>
            <a:pPr marL="285750" indent="-285750">
              <a:buFont typeface="Arial" panose="020B0604020202020204" pitchFamily="34" charset="0"/>
              <a:buChar char="•"/>
            </a:pPr>
            <a:r>
              <a:rPr lang="de-DE" dirty="0"/>
              <a:t>S. Spitz, M. </a:t>
            </a:r>
            <a:r>
              <a:rPr lang="de-DE" dirty="0" err="1"/>
              <a:t>Pramateftakis</a:t>
            </a:r>
            <a:r>
              <a:rPr lang="de-DE" dirty="0"/>
              <a:t>, </a:t>
            </a:r>
            <a:r>
              <a:rPr lang="de-DE" dirty="0" err="1"/>
              <a:t>and</a:t>
            </a:r>
            <a:r>
              <a:rPr lang="de-DE" dirty="0"/>
              <a:t> J. Swoboda. </a:t>
            </a:r>
            <a:r>
              <a:rPr lang="de-DE" b="1" dirty="0"/>
              <a:t>Kryptographie und IT-Sicherheit</a:t>
            </a:r>
            <a:r>
              <a:rPr lang="de-DE" dirty="0"/>
              <a:t>. Vieweg + Teubner Verlag </a:t>
            </a:r>
            <a:r>
              <a:rPr lang="de-DE" dirty="0" err="1"/>
              <a:t>and</a:t>
            </a:r>
            <a:r>
              <a:rPr lang="de-DE" dirty="0"/>
              <a:t> Springer Fachmedien, Wiesbaden, 2011.</a:t>
            </a:r>
          </a:p>
          <a:p>
            <a:pPr marL="555625" lvl="1" indent="-285750">
              <a:buFont typeface="Arial" panose="020B0604020202020204" pitchFamily="34" charset="0"/>
              <a:buChar char="•"/>
            </a:pPr>
            <a:r>
              <a:rPr lang="de-DE" sz="1600" dirty="0"/>
              <a:t>Sehr umfangreich für elliptische Kurven und ECC-Kryptographie</a:t>
            </a:r>
          </a:p>
          <a:p>
            <a:pPr marL="285750" indent="-285750">
              <a:buFont typeface="Arial" panose="020B0604020202020204" pitchFamily="34" charset="0"/>
              <a:buChar char="•"/>
            </a:pPr>
            <a:r>
              <a:rPr lang="de-DE" dirty="0"/>
              <a:t>O. Forster. </a:t>
            </a:r>
            <a:r>
              <a:rPr lang="de-DE" b="1" dirty="0"/>
              <a:t>Algorithmische Zahlentheorie</a:t>
            </a:r>
            <a:r>
              <a:rPr lang="de-DE" dirty="0"/>
              <a:t>. Springer Fachmedien, Wiesbaden, 2015.</a:t>
            </a:r>
          </a:p>
          <a:p>
            <a:pPr marL="285750" indent="-285750">
              <a:buFont typeface="Arial" panose="020B0604020202020204" pitchFamily="34" charset="0"/>
              <a:buChar char="•"/>
            </a:pPr>
            <a:r>
              <a:rPr lang="de-DE" dirty="0" smtClean="0"/>
              <a:t>K</a:t>
            </a:r>
            <a:r>
              <a:rPr lang="de-DE" dirty="0"/>
              <a:t>.-U. Witt. </a:t>
            </a:r>
            <a:r>
              <a:rPr lang="de-DE" b="1" dirty="0"/>
              <a:t>Algebraische und zahlentheoretische Grundlagen für die Informatik</a:t>
            </a:r>
            <a:r>
              <a:rPr lang="de-DE" dirty="0"/>
              <a:t>. Springer Fachmedien, Wiesbaden, 2014.</a:t>
            </a:r>
          </a:p>
          <a:p>
            <a:pPr marL="285750" lvl="1" indent="-285750">
              <a:buFont typeface="Arial" panose="020B0604020202020204" pitchFamily="34" charset="0"/>
              <a:buChar char="•"/>
            </a:pPr>
            <a:r>
              <a:rPr lang="de-DE" dirty="0" smtClean="0"/>
              <a:t>Töpfer</a:t>
            </a:r>
            <a:r>
              <a:rPr lang="de-DE" dirty="0"/>
              <a:t>, A. / Mehdorn, H.: </a:t>
            </a:r>
            <a:r>
              <a:rPr lang="de-DE" b="1" dirty="0"/>
              <a:t>Total Quality Management</a:t>
            </a:r>
            <a:r>
              <a:rPr lang="de-DE" dirty="0"/>
              <a:t>.  </a:t>
            </a:r>
            <a:r>
              <a:rPr lang="de-DE" dirty="0" err="1"/>
              <a:t>Luchterhand</a:t>
            </a:r>
            <a:r>
              <a:rPr lang="de-DE" dirty="0"/>
              <a:t> Verlag, Berlin (1994</a:t>
            </a:r>
            <a:r>
              <a:rPr lang="de-DE" dirty="0" smtClean="0"/>
              <a:t>)</a:t>
            </a:r>
          </a:p>
          <a:p>
            <a:pPr marL="642938" lvl="2" indent="-285750">
              <a:buFont typeface="Arial" panose="020B0604020202020204" pitchFamily="34" charset="0"/>
              <a:buChar char="•"/>
            </a:pPr>
            <a:endParaRPr lang="de-DE" sz="1600" dirty="0"/>
          </a:p>
          <a:p>
            <a:pPr marL="2857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25</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dirty="0" smtClean="0"/>
              <a:t>Seite</a:t>
            </a:r>
            <a:r>
              <a:rPr lang="de-DE" dirty="0"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522288" y="2138363"/>
                <a:ext cx="8568828" cy="4522787"/>
              </a:xfrm>
            </p:spPr>
            <p:txBody>
              <a:bodyPr/>
              <a:lstStyle/>
              <a:p>
                <a:r>
                  <a:rPr lang="de-DE" dirty="0" smtClean="0"/>
                  <a:t>Algebraische Strukturen</a:t>
                </a:r>
              </a:p>
              <a:p>
                <a:pPr marL="342900" indent="-342900">
                  <a:buFont typeface="Arial" panose="020B0604020202020204" pitchFamily="34" charset="0"/>
                  <a:buChar char="•"/>
                </a:pPr>
                <a:r>
                  <a:rPr lang="de-DE" dirty="0"/>
                  <a:t>Halbgruppen: </a:t>
                </a:r>
                <a:r>
                  <a:rPr lang="de-DE" dirty="0" smtClean="0"/>
                  <a:t>assoziativen Operation (M,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t>
                </a:r>
                <a14:m>
                  <m:oMath xmlns:m="http://schemas.openxmlformats.org/officeDocument/2006/math">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ℝ</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ℂ</m:t>
                    </m:r>
                  </m:oMath>
                </a14:m>
                <a:endParaRPr lang="de-DE" dirty="0" smtClean="0"/>
              </a:p>
              <a:p>
                <a:pPr marL="612775" lvl="1" indent="-342900">
                  <a:buFont typeface="Arial" panose="020B0604020202020204" pitchFamily="34" charset="0"/>
                  <a:buChar char="•"/>
                </a:pPr>
                <a:r>
                  <a:rPr lang="de-DE" dirty="0" err="1" smtClean="0"/>
                  <a:t>Monoid</a:t>
                </a:r>
                <a:r>
                  <a:rPr lang="de-DE" dirty="0"/>
                  <a:t>: neutrales Element </a:t>
                </a:r>
                <a:r>
                  <a:rPr lang="de-DE"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oMath>
                </a14:m>
                <a:r>
                  <a:rPr lang="de-DE" dirty="0" smtClean="0"/>
                  <a:t>)</a:t>
                </a:r>
              </a:p>
              <a:p>
                <a:pPr marL="612775" lvl="1" indent="-342900">
                  <a:buFont typeface="Arial" panose="020B0604020202020204" pitchFamily="34" charset="0"/>
                  <a:buChar char="•"/>
                </a:pPr>
                <a:r>
                  <a:rPr lang="de-DE" dirty="0" smtClean="0"/>
                  <a:t>Gruppe: inverses Element </a:t>
                </a:r>
                <a:r>
                  <a:rPr lang="pt-BR" dirty="0" smtClean="0"/>
                  <a:t>(</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𝑒</m:t>
                    </m:r>
                  </m:oMath>
                </a14:m>
                <a:r>
                  <a:rPr lang="pt-BR" dirty="0"/>
                  <a:t>) b invers zu </a:t>
                </a:r>
                <a:r>
                  <a:rPr lang="pt-BR" dirty="0" smtClean="0"/>
                  <a:t>a</a:t>
                </a:r>
              </a:p>
              <a:p>
                <a:pPr marL="342900" indent="-342900">
                  <a:buFont typeface="Arial" panose="020B0604020202020204" pitchFamily="34" charset="0"/>
                  <a:buChar char="•"/>
                </a:pPr>
                <a:r>
                  <a:rPr lang="de-DE" dirty="0" smtClean="0"/>
                  <a:t>Ringe: besitzen mehr als nur eine Operation </a:t>
                </a:r>
                <a:r>
                  <a:rPr lang="de-DE" dirty="0"/>
                  <a:t>sowie </a:t>
                </a:r>
                <a:r>
                  <a:rPr lang="de-DE" dirty="0" smtClean="0"/>
                  <a:t>weitere Bedingungen, siehe Handout</a:t>
                </a:r>
              </a:p>
              <a:p>
                <a:pPr marL="612775" lvl="1" indent="-342900">
                  <a:buFont typeface="Arial" panose="020B0604020202020204" pitchFamily="34" charset="0"/>
                  <a:buChar char="•"/>
                </a:pPr>
                <a:r>
                  <a:rPr lang="de-DE" dirty="0"/>
                  <a:t>Körper: Ist ein </a:t>
                </a:r>
                <a:r>
                  <a:rPr lang="de-DE" dirty="0" smtClean="0"/>
                  <a:t>spezieller Ring wenn (</a:t>
                </a:r>
                <a14:m>
                  <m:oMath xmlns:m="http://schemas.openxmlformats.org/officeDocument/2006/math">
                    <m:r>
                      <a:rPr lang="de-DE" b="0" i="1" smtClean="0">
                        <a:latin typeface="Cambria Math" panose="02040503050406030204" pitchFamily="18" charset="0"/>
                      </a:rPr>
                      <m:t>𝐾</m:t>
                    </m:r>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0</m:t>
                        </m:r>
                      </m:e>
                    </m:d>
                  </m:oMath>
                </a14:m>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 auch eine </a:t>
                </a:r>
                <a:r>
                  <a:rPr lang="de-DE" dirty="0"/>
                  <a:t>kommutative </a:t>
                </a:r>
                <a:r>
                  <a:rPr lang="de-DE" dirty="0" smtClean="0"/>
                  <a:t>Gruppe ist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522288" y="2138363"/>
                <a:ext cx="8568828" cy="4522787"/>
              </a:xfrm>
              <a:blipFill>
                <a:blip r:embed="rId3"/>
                <a:stretch>
                  <a:fillRect l="-1851" t="-1617" r="-2491"/>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8073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smtClean="0"/>
                  <a:t>Zusammenfassung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3"/>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smtClean="0"/>
                  <a:t>Bezeichnet </a:t>
                </a:r>
                <a:r>
                  <a:rPr lang="de-DE" dirty="0"/>
                  <a:t>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smtClean="0"/>
              </a:p>
              <a:p>
                <a:pPr lvl="1"/>
                <a:r>
                  <a:rPr lang="de-DE" dirty="0"/>
                  <a:t>Anzahl der </a:t>
                </a:r>
                <a:r>
                  <a:rPr lang="de-DE" dirty="0" smtClean="0"/>
                  <a:t>Elemente </a:t>
                </a:r>
                <a:r>
                  <a:rPr lang="de-DE" dirty="0"/>
                  <a:t>= </a:t>
                </a:r>
                <a14:m>
                  <m:oMath xmlns:m="http://schemas.openxmlformats.org/officeDocument/2006/math">
                    <m:r>
                      <a:rPr lang="de-DE" i="1">
                        <a:latin typeface="Cambria Math" panose="02040503050406030204" pitchFamily="18" charset="0"/>
                      </a:rPr>
                      <m:t>𝑚</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ℕ</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4"/>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2134</Words>
  <Application>Microsoft Office PowerPoint</Application>
  <PresentationFormat>Benutzerdefiniert</PresentationFormat>
  <Paragraphs>280</Paragraphs>
  <Slides>25</Slides>
  <Notes>16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25</vt:i4>
      </vt:variant>
    </vt:vector>
  </HeadingPairs>
  <TitlesOfParts>
    <vt:vector size="29" baseType="lpstr">
      <vt:lpstr>Arial</vt:lpstr>
      <vt:lpstr>Cambria Math</vt:lpstr>
      <vt:lpstr>Symbol</vt:lpstr>
      <vt:lpstr>Standarddesign</vt:lpstr>
      <vt:lpstr>Algorithmische Zahlentheorie</vt:lpstr>
      <vt:lpstr>Überblick</vt:lpstr>
      <vt:lpstr>Motivation dieser Arbeit</vt:lpstr>
      <vt:lpstr>Grundlagen Zusammenfassung Gruppen, Ringe, Körper</vt:lpstr>
      <vt:lpstr>Grundlagen Zusammenfassung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Primzahlen Miller-Rabin-Primzahltest  </vt:lpstr>
      <vt:lpstr>Primzahlen Miller-Rabin-Primzahltest  </vt:lpstr>
      <vt:lpstr>Primzahlen Miller-Rabin-Primzahltest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Marius</cp:lastModifiedBy>
  <cp:revision>97</cp:revision>
  <dcterms:created xsi:type="dcterms:W3CDTF">2016-01-01T12:48:27Z</dcterms:created>
  <dcterms:modified xsi:type="dcterms:W3CDTF">2016-01-07T08:15:53Z</dcterms:modified>
</cp:coreProperties>
</file>